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299" r:id="rId4"/>
    <p:sldId id="300" r:id="rId5"/>
    <p:sldId id="284" r:id="rId6"/>
    <p:sldId id="308" r:id="rId7"/>
    <p:sldId id="286" r:id="rId8"/>
    <p:sldId id="290" r:id="rId9"/>
    <p:sldId id="306" r:id="rId10"/>
    <p:sldId id="293" r:id="rId11"/>
    <p:sldId id="295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-57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0981-7427-4F05-A375-CE9B62F69E78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B70F-282F-4FE7-A836-46983B6BA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86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A0D2761C-762C-4A1C-B84A-5ABA99CACC2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D163F6-E2F2-4C5C-BC57-2B0A223CBAA0}" type="slidenum">
              <a:rPr lang="en-GB" altLang="cs-CZ"/>
              <a:pPr/>
              <a:t>3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A971C29-0A45-448C-A1D0-DE7BADEE4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57A967-F90A-42E1-9E40-C40D6C3A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D487242-C53F-41EC-AF05-A18C1FA42B2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6E6F6C-ADEC-4C6E-A77C-396C7C419B16}" type="slidenum">
              <a:rPr lang="en-GB" altLang="cs-CZ"/>
              <a:pPr/>
              <a:t>4</a:t>
            </a:fld>
            <a:endParaRPr lang="en-GB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9F7E109-0541-4142-B990-CCB04F026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AC9C183-C9CD-46FD-88D5-2D5B17274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7EA2C28-5C39-47E3-B198-961A7FEFA1F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EA340A-2414-4273-B812-C79CD2D99715}" type="slidenum">
              <a:rPr lang="en-GB" altLang="cs-CZ"/>
              <a:pPr/>
              <a:t>9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2802EBB-1E6F-4CCF-BAB0-B813A6795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CE03C2A-6E3C-4FA8-9CE1-4C224BAA7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459A9C6-D907-4C0B-91FE-352D61BE35F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17F276-88B2-40DA-BF5A-10878F3A69F3}" type="slidenum">
              <a:rPr lang="en-GB" altLang="cs-CZ"/>
              <a:pPr/>
              <a:t>11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34A2523-0D9E-4DC6-BCF3-C1BFB4F3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82E7506-CCC3-4D4A-AFBA-7A357E84F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2D951F-50AA-4FC4-964D-7836005C2E7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DEDD8C-0008-481B-87E1-2269E035923D}" type="slidenum">
              <a:rPr lang="en-GB" altLang="cs-CZ"/>
              <a:pPr/>
              <a:t>12</a:t>
            </a:fld>
            <a:endParaRPr lang="en-GB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C7F29EA-DEA7-429F-A9C8-0DB604E737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859D0309-FAEF-464C-849D-FBB814F8B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406CFAA-D9A6-4E1F-AD3A-87228CF0A0F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8E75EC-D57D-4DE4-9932-0EB5F7EC3C01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B20593-3C90-4AFF-B430-095DE7275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C700820-FC09-4662-8841-1A2E97192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ED9ABB8-FC92-4825-991F-C249533D9AC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5E74DB-4797-4758-9A55-1108B420D6EA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2C31522-B48C-44D8-8527-9A334A564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0538" y="-11796713"/>
            <a:ext cx="22198013" cy="12487276"/>
          </a:xfrm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3B99066-1400-44DF-97B2-473A4C7E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116288585-archiv-ct24/21541105821002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>
                <a:latin typeface="+mj-lt"/>
              </a:rPr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Přednáška </a:t>
            </a:r>
            <a:r>
              <a:rPr lang="pt-BR" dirty="0">
                <a:latin typeface="+mj-lt"/>
              </a:rPr>
              <a:t>1</a:t>
            </a:r>
            <a:r>
              <a:rPr lang="cs-CZ" dirty="0">
                <a:latin typeface="+mj-lt"/>
              </a:rPr>
              <a:t>2: </a:t>
            </a:r>
            <a:r>
              <a:rPr lang="es-ES" dirty="0">
                <a:latin typeface="+mj-lt"/>
              </a:rPr>
              <a:t>Sociální </a:t>
            </a:r>
            <a:r>
              <a:rPr lang="es-ES" dirty="0" err="1">
                <a:latin typeface="+mj-lt"/>
              </a:rPr>
              <a:t>hnutí</a:t>
            </a:r>
            <a:r>
              <a:rPr lang="es-ES" dirty="0">
                <a:latin typeface="+mj-lt"/>
              </a:rPr>
              <a:t> a </a:t>
            </a:r>
            <a:r>
              <a:rPr lang="es-ES" dirty="0" err="1">
                <a:latin typeface="+mj-lt"/>
              </a:rPr>
              <a:t>globalizace</a:t>
            </a:r>
            <a:endParaRPr lang="cs-CZ" dirty="0"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5C76395-EC8D-4A31-B2C6-28CB99FE7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Nadnárodní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korporace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mezinárodní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ekonomické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instituce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neoliberalismus</a:t>
            </a:r>
            <a:r>
              <a:rPr lang="en-GB" sz="3200" b="1" dirty="0">
                <a:latin typeface="+mj-lt"/>
              </a:rPr>
              <a:t> II.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4056EA7-F032-41F7-B889-5A6AD46E8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475133" cy="4667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MMF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autor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programů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strukturálních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úprav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zejména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chudých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silně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třetího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provádění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podmínka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získání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půjček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jakýchkoli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zdrojů</a:t>
            </a:r>
            <a:r>
              <a:rPr lang="en-GB" altLang="cs-CZ" sz="2000" dirty="0">
                <a:latin typeface="+mj-lt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logika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těchto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reforem</a:t>
            </a:r>
            <a:r>
              <a:rPr lang="en-GB" altLang="cs-CZ" sz="2000" dirty="0">
                <a:latin typeface="+mj-lt"/>
              </a:rPr>
              <a:t> - "</a:t>
            </a:r>
            <a:r>
              <a:rPr lang="en-GB" altLang="cs-CZ" sz="2000" dirty="0" err="1">
                <a:latin typeface="+mj-lt"/>
              </a:rPr>
              <a:t>washingtonský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konsensus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neboli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neoliberalismus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přísná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fiskální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disciplína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daňové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reformy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otevření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zahraničním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firmám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investicím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masová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deregulace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podpora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exportu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Světová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banka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nejvýznamnější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světový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spolu</a:t>
            </a:r>
            <a:r>
              <a:rPr lang="en-GB" altLang="cs-CZ" sz="2000" dirty="0">
                <a:latin typeface="+mj-lt"/>
              </a:rPr>
              <a:t> s MMF </a:t>
            </a:r>
            <a:r>
              <a:rPr lang="en-GB" altLang="cs-CZ" sz="2000" dirty="0" err="1">
                <a:latin typeface="+mj-lt"/>
              </a:rPr>
              <a:t>formuluje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kontroluje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politiku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potřebují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půjčky</a:t>
            </a:r>
            <a:r>
              <a:rPr lang="en-GB" altLang="cs-CZ" sz="2000" dirty="0">
                <a:latin typeface="+mj-lt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WTO - </a:t>
            </a:r>
            <a:r>
              <a:rPr lang="en-GB" altLang="cs-CZ" sz="2000" dirty="0" err="1">
                <a:latin typeface="+mj-lt"/>
              </a:rPr>
              <a:t>autor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nástupce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propagátor</a:t>
            </a:r>
            <a:r>
              <a:rPr lang="en-GB" altLang="cs-CZ" sz="2000" dirty="0">
                <a:latin typeface="+mj-lt"/>
              </a:rPr>
              <a:t> GATT a </a:t>
            </a:r>
            <a:r>
              <a:rPr lang="en-GB" altLang="cs-CZ" sz="2000" dirty="0" err="1">
                <a:latin typeface="+mj-lt"/>
              </a:rPr>
              <a:t>její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nadstavby</a:t>
            </a:r>
            <a:r>
              <a:rPr lang="en-GB" altLang="cs-CZ" sz="2000" dirty="0">
                <a:latin typeface="+mj-lt"/>
              </a:rPr>
              <a:t>" GATS - 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toků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zboží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nahrazení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kontrolních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orgánů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národní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úrovně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úroveň</a:t>
            </a:r>
            <a:r>
              <a:rPr lang="en-GB" altLang="cs-CZ" sz="2000" dirty="0">
                <a:latin typeface="+mj-lt"/>
              </a:rPr>
              <a:t> WTO (</a:t>
            </a:r>
            <a:r>
              <a:rPr lang="en-GB" altLang="cs-CZ" sz="2000" dirty="0" err="1">
                <a:latin typeface="+mj-lt"/>
              </a:rPr>
              <a:t>neveřejná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jednání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mohou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jednání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vyloučit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některé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agendy</a:t>
            </a:r>
            <a:r>
              <a:rPr lang="en-GB" altLang="cs-CZ" sz="2000" dirty="0">
                <a:latin typeface="+mj-lt"/>
              </a:rPr>
              <a:t>, ale </a:t>
            </a:r>
            <a:r>
              <a:rPr lang="en-GB" altLang="cs-CZ" sz="2000" dirty="0" err="1">
                <a:latin typeface="+mj-lt"/>
              </a:rPr>
              <a:t>musí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prokázat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se </a:t>
            </a:r>
            <a:r>
              <a:rPr lang="en-GB" altLang="cs-CZ" sz="2000" dirty="0" err="1">
                <a:latin typeface="+mj-lt"/>
              </a:rPr>
              <a:t>nejedná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komerční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záležitosti</a:t>
            </a:r>
            <a:r>
              <a:rPr lang="en-GB" altLang="cs-CZ" sz="2000" dirty="0">
                <a:latin typeface="+mj-lt"/>
              </a:rPr>
              <a:t> - ale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zdravotnictví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dodávky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elektřiny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nebo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obvykle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považovány</a:t>
            </a:r>
            <a:r>
              <a:rPr lang="en-GB" altLang="cs-CZ" sz="2000" dirty="0">
                <a:latin typeface="+mj-lt"/>
              </a:rPr>
              <a:t> za </a:t>
            </a:r>
            <a:r>
              <a:rPr lang="en-GB" altLang="cs-CZ" sz="2000" dirty="0" err="1">
                <a:latin typeface="+mj-lt"/>
              </a:rPr>
              <a:t>běžné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oblasti</a:t>
            </a:r>
            <a:r>
              <a:rPr lang="en-GB" altLang="cs-CZ" sz="2000" dirty="0">
                <a:latin typeface="+mj-lt"/>
              </a:rPr>
              <a:t> - viz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protesty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bolivijské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vodárenské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společnosti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protesty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Cochabambě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roce</a:t>
            </a:r>
            <a:r>
              <a:rPr lang="en-GB" altLang="cs-CZ" sz="2000" dirty="0">
                <a:latin typeface="+mj-lt"/>
              </a:rPr>
              <a:t> 2000)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25FED0-CCFB-44FB-8030-4ED7A390C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1254125"/>
            <a:ext cx="277177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44635A5-9379-4891-9252-AB2EEF16B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latin typeface="+mj-lt"/>
              </a:rPr>
              <a:t>Životní prostředí</a:t>
            </a:r>
            <a:endParaRPr lang="en-GB" sz="3200" b="1" dirty="0">
              <a:latin typeface="+mj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EF93D17-9327-4B9E-86E4-85A4D2259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971844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dopadu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životní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prostředí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zdraví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obyvatel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devastace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přírodních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zdrojů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neudržitelný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rozvoj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dřevařský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rybářský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průmysl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ohrožené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druhy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zvířat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geneticky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modifikované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potraviny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zemědělství</a:t>
            </a:r>
            <a:r>
              <a:rPr lang="en-GB" altLang="cs-CZ" sz="2000" dirty="0">
                <a:latin typeface="+mj-lt"/>
              </a:rPr>
              <a:t>),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dopady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společnost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tlak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drobné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místní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zemědělce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kvůli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nekalé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praktiky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kontrakty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dumpingový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vývoz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obchodní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protekcionismus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monokultury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nerovná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konkurence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Jihu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obchodu</a:t>
            </a:r>
            <a:r>
              <a:rPr lang="en-GB" altLang="cs-CZ" sz="2000" dirty="0">
                <a:latin typeface="+mj-lt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Monopolizace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potravinářského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průmyslu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intenzifikace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industrializace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vedou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vyšším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rizikům</a:t>
            </a:r>
            <a:r>
              <a:rPr lang="en-GB" altLang="cs-CZ" sz="2000" dirty="0"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geneticky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modifikované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rostliny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prosazované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korporacemi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riziko</a:t>
            </a:r>
            <a:r>
              <a:rPr lang="en-GB" altLang="cs-CZ" sz="2000" dirty="0">
                <a:latin typeface="+mj-lt"/>
              </a:rPr>
              <a:t> jak pro </a:t>
            </a:r>
            <a:r>
              <a:rPr lang="en-GB" altLang="cs-CZ" sz="2000" dirty="0" err="1">
                <a:latin typeface="+mj-lt"/>
              </a:rPr>
              <a:t>spotřebitele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tak</a:t>
            </a:r>
            <a:r>
              <a:rPr lang="en-GB" altLang="cs-CZ" sz="2000" dirty="0">
                <a:latin typeface="+mj-lt"/>
              </a:rPr>
              <a:t> pro </a:t>
            </a:r>
            <a:r>
              <a:rPr lang="en-GB" altLang="cs-CZ" sz="2000" dirty="0" err="1">
                <a:latin typeface="+mj-lt"/>
              </a:rPr>
              <a:t>přírodu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biodiverzita</a:t>
            </a:r>
            <a:r>
              <a:rPr lang="en-GB" altLang="cs-CZ" sz="2000" dirty="0">
                <a:latin typeface="+mj-lt"/>
              </a:rPr>
              <a:t>) - </a:t>
            </a:r>
            <a:r>
              <a:rPr lang="en-GB" altLang="cs-CZ" sz="2000" dirty="0" err="1">
                <a:latin typeface="+mj-lt"/>
              </a:rPr>
              <a:t>vlády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zůstávají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většinou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nečinné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Klimatická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spravedlnost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globální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oteplování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Potravinová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krize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potravinová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suverenita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Obnovitelná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energie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jaderná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energie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6AFEB6-FA93-446C-A190-F7139D685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7" y="1835276"/>
            <a:ext cx="2534561" cy="486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D3F9CDB-0618-4BD4-B2EB-C8B7AA483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Rozvoj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třetího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světa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zadlužení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chudoba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56387A7-FE6A-4B45-B077-09B032F22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4"/>
            <a:ext cx="8407401" cy="439455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výše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zmíněných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finančních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institucí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zvýhodňují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především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vedou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prohlubování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stávajícího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zadlužení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deflační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politika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snaha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stabilizovat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kurz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národních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měn</a:t>
            </a:r>
            <a:r>
              <a:rPr lang="en-GB" altLang="cs-CZ" sz="2000" dirty="0">
                <a:latin typeface="+mj-lt"/>
              </a:rPr>
              <a:t> za </a:t>
            </a:r>
            <a:r>
              <a:rPr lang="en-GB" altLang="cs-CZ" sz="2000" dirty="0" err="1">
                <a:latin typeface="+mj-lt"/>
              </a:rPr>
              <a:t>každou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cenu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MMF </a:t>
            </a:r>
            <a:r>
              <a:rPr lang="en-GB" altLang="cs-CZ" sz="2000" dirty="0" err="1">
                <a:latin typeface="+mj-lt"/>
              </a:rPr>
              <a:t>obviňován</a:t>
            </a:r>
            <a:r>
              <a:rPr lang="en-GB" altLang="cs-CZ" sz="2000" dirty="0">
                <a:latin typeface="+mj-lt"/>
              </a:rPr>
              <a:t> z toho, </a:t>
            </a:r>
            <a:r>
              <a:rPr lang="en-GB" altLang="cs-CZ" sz="2000" dirty="0" err="1">
                <a:latin typeface="+mj-lt"/>
              </a:rPr>
              <a:t>že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upřednostňuje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zájmy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věřitelů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nikoliv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zadlužených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- to </a:t>
            </a:r>
            <a:r>
              <a:rPr lang="en-GB" altLang="cs-CZ" sz="2000" dirty="0" err="1">
                <a:latin typeface="+mj-lt"/>
              </a:rPr>
              <a:t>má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ovlivnit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podobu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strukturálního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přizpůsobení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něm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prováděny</a:t>
            </a:r>
            <a:r>
              <a:rPr lang="en-GB" altLang="cs-CZ" sz="2000" dirty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existující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dluhy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využívány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"</a:t>
            </a:r>
            <a:r>
              <a:rPr lang="en-GB" altLang="cs-CZ" sz="2000" dirty="0" err="1">
                <a:latin typeface="+mj-lt"/>
              </a:rPr>
              <a:t>páka</a:t>
            </a:r>
            <a:r>
              <a:rPr lang="en-GB" altLang="cs-CZ" sz="2000" dirty="0">
                <a:latin typeface="+mj-lt"/>
              </a:rPr>
              <a:t>"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dlužníky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realizaci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neoliberálních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politik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při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přesouvání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bohatství</a:t>
            </a:r>
            <a:r>
              <a:rPr lang="en-GB" altLang="cs-CZ" sz="2000" dirty="0">
                <a:latin typeface="+mj-lt"/>
              </a:rPr>
              <a:t> z </a:t>
            </a:r>
            <a:r>
              <a:rPr lang="en-GB" altLang="cs-CZ" sz="2000" dirty="0" err="1">
                <a:latin typeface="+mj-lt"/>
              </a:rPr>
              <a:t>chudých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rozvinutých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</a:t>
            </a:r>
            <a:r>
              <a:rPr lang="en-GB" altLang="cs-CZ" sz="2000" dirty="0">
                <a:latin typeface="+mj-lt"/>
              </a:rPr>
              <a:t> a k </a:t>
            </a:r>
            <a:r>
              <a:rPr lang="en-GB" altLang="cs-CZ" sz="2000" dirty="0" err="1">
                <a:latin typeface="+mj-lt"/>
              </a:rPr>
              <a:t>nadnárodním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investorům</a:t>
            </a:r>
            <a:r>
              <a:rPr lang="en-GB" altLang="cs-CZ" sz="2000" dirty="0">
                <a:latin typeface="+mj-lt"/>
              </a:rPr>
              <a:t> (viz </a:t>
            </a:r>
            <a:r>
              <a:rPr lang="en-GB" altLang="cs-CZ" sz="2000" dirty="0" err="1">
                <a:latin typeface="+mj-lt"/>
              </a:rPr>
              <a:t>např</a:t>
            </a:r>
            <a:r>
              <a:rPr lang="en-GB" altLang="cs-CZ" sz="2000" dirty="0">
                <a:latin typeface="+mj-lt"/>
              </a:rPr>
              <a:t>. </a:t>
            </a:r>
            <a:r>
              <a:rPr lang="en-GB" altLang="cs-CZ" sz="2000" dirty="0" err="1">
                <a:latin typeface="+mj-lt"/>
              </a:rPr>
              <a:t>argentinská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krize</a:t>
            </a:r>
            <a:r>
              <a:rPr lang="en-GB" altLang="cs-CZ" sz="2000" dirty="0">
                <a:latin typeface="+mj-lt"/>
              </a:rPr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EF3C0F-DAB6-4568-8BA6-17072EB1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88" y="1690688"/>
            <a:ext cx="2370808" cy="5032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4BFCB56-5229-4BA5-8AA9-167C46DD3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/>
              <a:t>Neoliberalismus, o</a:t>
            </a:r>
            <a:r>
              <a:rPr lang="en-GB" sz="3200" b="1" dirty="0" err="1">
                <a:latin typeface="+mj-lt"/>
              </a:rPr>
              <a:t>dbory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práva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zaměstnanců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sociální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stát</a:t>
            </a:r>
            <a:endParaRPr lang="en-GB" sz="3200" b="1" dirty="0">
              <a:latin typeface="+mj-lt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B5B4698-E656-4669-A90F-4D5D18FAD6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588022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Kampaně</a:t>
            </a:r>
            <a:r>
              <a:rPr lang="en-GB" altLang="cs-CZ" sz="2000" dirty="0">
                <a:latin typeface="+mj-lt"/>
              </a:rPr>
              <a:t> USAS (United Students Against Sweatshops) od </a:t>
            </a:r>
            <a:r>
              <a:rPr lang="en-GB" altLang="cs-CZ" sz="2000" dirty="0" err="1">
                <a:latin typeface="+mj-lt"/>
              </a:rPr>
              <a:t>roku</a:t>
            </a:r>
            <a:r>
              <a:rPr lang="en-GB" altLang="cs-CZ" sz="2000" dirty="0">
                <a:latin typeface="+mj-lt"/>
              </a:rPr>
              <a:t> 1998 (</a:t>
            </a:r>
            <a:r>
              <a:rPr lang="en-GB" altLang="cs-CZ" sz="2000" dirty="0" err="1">
                <a:latin typeface="+mj-lt"/>
              </a:rPr>
              <a:t>vysokoškolské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oblečení</a:t>
            </a:r>
            <a:r>
              <a:rPr lang="en-GB" altLang="cs-CZ" sz="2000" dirty="0">
                <a:latin typeface="+mj-lt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Seattle 1999 (AFL-CIO, </a:t>
            </a:r>
            <a:r>
              <a:rPr lang="en-GB" altLang="cs-CZ" sz="2000" dirty="0" err="1">
                <a:latin typeface="+mj-lt"/>
              </a:rPr>
              <a:t>latinskoamerické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další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odborové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svazy</a:t>
            </a:r>
            <a:r>
              <a:rPr lang="en-GB" altLang="cs-CZ" sz="2000" dirty="0">
                <a:latin typeface="+mj-lt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odborů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vůči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nízkým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mzdám</a:t>
            </a:r>
            <a:r>
              <a:rPr lang="en-GB" altLang="cs-CZ" sz="2000" dirty="0">
                <a:latin typeface="+mj-lt"/>
              </a:rPr>
              <a:t>, "</a:t>
            </a:r>
            <a:r>
              <a:rPr lang="en-GB" altLang="cs-CZ" sz="2000" dirty="0" err="1">
                <a:latin typeface="+mj-lt"/>
              </a:rPr>
              <a:t>otrocké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práci</a:t>
            </a:r>
            <a:r>
              <a:rPr lang="en-GB" altLang="cs-CZ" sz="2000" dirty="0">
                <a:latin typeface="+mj-lt"/>
              </a:rPr>
              <a:t>".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Nejen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protekcionismus</a:t>
            </a:r>
            <a:r>
              <a:rPr lang="en-GB" altLang="cs-CZ" sz="2000" dirty="0">
                <a:latin typeface="+mj-lt"/>
              </a:rPr>
              <a:t>, ale </a:t>
            </a:r>
            <a:r>
              <a:rPr lang="en-GB" altLang="cs-CZ" sz="2000" dirty="0" err="1">
                <a:latin typeface="+mj-lt"/>
              </a:rPr>
              <a:t>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spojení</a:t>
            </a:r>
            <a:r>
              <a:rPr lang="en-GB" altLang="cs-CZ" sz="2000" dirty="0">
                <a:latin typeface="+mj-lt"/>
              </a:rPr>
              <a:t> s </a:t>
            </a:r>
            <a:r>
              <a:rPr lang="en-GB" altLang="cs-CZ" sz="2000" dirty="0" err="1">
                <a:latin typeface="+mj-lt"/>
              </a:rPr>
              <a:t>požadavky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ekologů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studentů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feministek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aktivistů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třetího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světa</a:t>
            </a:r>
            <a:r>
              <a:rPr lang="en-GB" altLang="cs-CZ" sz="2000" dirty="0">
                <a:latin typeface="+mj-lt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sweatshopů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dětské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práce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světě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hrozných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pracovních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podmínek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obvinění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velkých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</a:t>
            </a:r>
            <a:r>
              <a:rPr lang="en-GB" altLang="cs-CZ" sz="2000" dirty="0">
                <a:latin typeface="+mj-lt"/>
              </a:rPr>
              <a:t> (Nike, Adidas, Taco Bell, Coca-Cola, GAP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sektoru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osekávání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 - jak to </a:t>
            </a:r>
            <a:r>
              <a:rPr lang="en-GB" altLang="cs-CZ" sz="2000" dirty="0" err="1">
                <a:latin typeface="+mj-lt"/>
              </a:rPr>
              <a:t>zažívají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zaměstnanci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dělníci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 </a:t>
            </a:r>
            <a:r>
              <a:rPr lang="en-GB" altLang="cs-CZ" sz="2000" dirty="0" err="1">
                <a:latin typeface="+mj-lt"/>
              </a:rPr>
              <a:t>novému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typu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sociálních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bojů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rostoucí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motivaci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zisku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úkor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mezd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sociálního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zabezpečení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jistoty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zaměstnání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odborové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činnosti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Požadavky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opětovné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zestátnění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původně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Antikapitalistická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rétorika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bohatí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jsou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bohatší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chudí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stále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chudší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5C2151-B7BD-43BD-A637-3F502D4A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22" y="1690688"/>
            <a:ext cx="2606851" cy="50746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EF022478-BD9A-4BE3-84ED-1B014065E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Válka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militarismus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imperialismus</a:t>
            </a:r>
            <a:endParaRPr lang="en-GB" sz="3200" b="1" dirty="0">
              <a:latin typeface="+mj-lt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48EB7C1-4937-4151-85CE-1D21C3142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641622" cy="466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latin typeface="+mj-lt"/>
              </a:rPr>
              <a:t>Souvislost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hospodářských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vojenských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otázek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Globalizace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jako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nová</a:t>
            </a:r>
            <a:r>
              <a:rPr lang="en-GB" altLang="cs-CZ" sz="2000" dirty="0">
                <a:latin typeface="+mj-lt"/>
              </a:rPr>
              <a:t> forma </a:t>
            </a:r>
            <a:r>
              <a:rPr lang="en-GB" altLang="cs-CZ" sz="2000" dirty="0" err="1">
                <a:latin typeface="+mj-lt"/>
              </a:rPr>
              <a:t>imperialismu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spočívající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spíše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ekonomické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nadvládě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než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přímém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vojenském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dobývání</a:t>
            </a:r>
            <a:r>
              <a:rPr lang="en-GB" altLang="cs-CZ" sz="2000" dirty="0">
                <a:latin typeface="+mj-lt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>
                <a:latin typeface="+mj-lt"/>
              </a:rPr>
              <a:t>"</a:t>
            </a:r>
            <a:r>
              <a:rPr lang="en-GB" altLang="cs-CZ" sz="2000" dirty="0" err="1">
                <a:latin typeface="+mj-lt"/>
              </a:rPr>
              <a:t>Americké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impérium</a:t>
            </a:r>
            <a:r>
              <a:rPr lang="en-GB" altLang="cs-CZ" sz="2000" dirty="0">
                <a:latin typeface="+mj-lt"/>
              </a:rPr>
              <a:t>", </a:t>
            </a:r>
            <a:r>
              <a:rPr lang="en-GB" altLang="cs-CZ" sz="2000" dirty="0" err="1">
                <a:latin typeface="+mj-lt"/>
              </a:rPr>
              <a:t>kritika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unilateralismu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Invaze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Iráku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Postkolonialistická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rétorika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šíření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nebezpečných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technologií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zbraní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hromadného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ničení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zejména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jaderných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zbraní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biologických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zbraní</a:t>
            </a:r>
            <a:endParaRPr lang="en-GB" altLang="cs-CZ" sz="20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cs-CZ" sz="2000" dirty="0" err="1">
                <a:latin typeface="+mj-lt"/>
              </a:rPr>
              <a:t>Kampaně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proti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nášlapným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minám</a:t>
            </a:r>
            <a:endParaRPr lang="en-GB" altLang="cs-CZ" sz="2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723619-060A-42BE-9B11-ADEB74885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17" y="1627506"/>
            <a:ext cx="2596661" cy="50634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827A8D-906B-46F8-B466-6BE0F73E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82" y="1619956"/>
            <a:ext cx="2604542" cy="5063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8DC95-2746-4BAC-8629-C9668C4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a hnutí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1CF598-2D1C-4A68-AC6A-C142503F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397977" cy="4371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Globalizace jako téma (ekonomická globalizace, životní prostředí, kulturní homogenizace, sociální standardy, nerovnosti mezi Severem a Jihem)</a:t>
            </a:r>
          </a:p>
          <a:p>
            <a:r>
              <a:rPr lang="cs-CZ" dirty="0"/>
              <a:t>Globalizace jako politický proces (globální instituce a politické organizace, </a:t>
            </a:r>
            <a:r>
              <a:rPr lang="cs-CZ" u="sng" dirty="0"/>
              <a:t>neoliberalismus</a:t>
            </a:r>
            <a:r>
              <a:rPr lang="cs-CZ" dirty="0"/>
              <a:t>)</a:t>
            </a:r>
          </a:p>
          <a:p>
            <a:r>
              <a:rPr lang="cs-CZ" dirty="0"/>
              <a:t>Globalizace jako sociální proces (</a:t>
            </a:r>
            <a:r>
              <a:rPr lang="cs-CZ" dirty="0" err="1"/>
              <a:t>transnacionalizace</a:t>
            </a:r>
            <a:r>
              <a:rPr lang="cs-CZ" dirty="0"/>
              <a:t> politického protestu – Hnutí za globální spravedlnost,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squares</a:t>
            </a:r>
            <a:r>
              <a:rPr lang="cs-CZ" dirty="0"/>
              <a:t>/</a:t>
            </a:r>
            <a:r>
              <a:rPr lang="cs-CZ" dirty="0" err="1"/>
              <a:t>Occupy</a:t>
            </a:r>
            <a:r>
              <a:rPr lang="cs-CZ" dirty="0"/>
              <a:t>,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666C72-E3FD-408D-A8DB-830CA617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62" y="950855"/>
            <a:ext cx="2466975" cy="3289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8108E2-6145-4E32-9175-4ED2F5D7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175" y="950855"/>
            <a:ext cx="2466975" cy="1847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84B2E9-955E-4723-8C7A-12F9A0B4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44" y="4263633"/>
            <a:ext cx="3948993" cy="2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EEAC56B-4D9F-41BE-8EDF-C2E17C9A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39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cs-CZ" alt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2E6BBB5-1ECF-4F19-A9A8-99F36F6C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182563"/>
            <a:ext cx="8534400" cy="869950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latin typeface="+mj-lt"/>
              </a:rPr>
              <a:t>Vývoj protestních mobilizačních kapacit GJM v severní Americe mezi lety 1997 a 2008</a:t>
            </a:r>
          </a:p>
        </p:txBody>
      </p:sp>
      <p:pic>
        <p:nvPicPr>
          <p:cNvPr id="18436" name="Graf 1">
            <a:extLst>
              <a:ext uri="{FF2B5EF4-FFF2-40B4-BE49-F238E27FC236}">
                <a16:creationId xmlns:a16="http://schemas.microsoft.com/office/drawing/2014/main" id="{939A29C7-3D5D-4327-919C-99CC386B3A4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851026"/>
            <a:ext cx="8439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BCFC774-F911-45FF-932C-F5E4BCF6D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25" y="98425"/>
            <a:ext cx="8534400" cy="882650"/>
          </a:xfrm>
        </p:spPr>
        <p:txBody>
          <a:bodyPr/>
          <a:lstStyle/>
          <a:p>
            <a:pPr>
              <a:defRPr/>
            </a:pPr>
            <a:r>
              <a:rPr lang="cs-CZ" sz="2000" dirty="0">
                <a:latin typeface="+mj-lt"/>
              </a:rPr>
              <a:t>Vývoj protestních mobilizačních kapacit GJM v Evropě mezi lety 1996 a 2007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360BB2-655F-4768-B129-1AF1AF64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39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cs-CZ" altLang="cs-CZ"/>
          </a:p>
        </p:txBody>
      </p:sp>
      <p:pic>
        <p:nvPicPr>
          <p:cNvPr id="19460" name="Graf 1">
            <a:extLst>
              <a:ext uri="{FF2B5EF4-FFF2-40B4-BE49-F238E27FC236}">
                <a16:creationId xmlns:a16="http://schemas.microsoft.com/office/drawing/2014/main" id="{751412DF-8387-4850-92FE-4801EE68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19338"/>
            <a:ext cx="84963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020CF-ED7F-4521-8F7F-EF73D3CC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>
                <a:latin typeface="+mj-lt"/>
              </a:rPr>
              <a:t>Global Justice Movement</a:t>
            </a:r>
            <a:r>
              <a:rPr lang="cs-CZ" sz="3200" b="1" dirty="0">
                <a:latin typeface="+mj-lt"/>
              </a:rPr>
              <a:t> / Hnutí za globální spravedlnost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3BC8E89A-6118-41D5-B043-8AE8896C6E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5625" y="1690687"/>
            <a:ext cx="5839531" cy="4408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i="1" dirty="0">
                <a:latin typeface="+mj-lt"/>
              </a:rPr>
              <a:t>Global Justice Movement, Anti- (Alter-)globalization movement, Anti-neoliberal Movement, Anti-corporate movement, Anti-capitalist movement, New Anarchism, </a:t>
            </a:r>
            <a:r>
              <a:rPr lang="en-GB" altLang="cs-CZ" i="1" dirty="0" err="1">
                <a:latin typeface="+mj-lt"/>
              </a:rPr>
              <a:t>Mouvement</a:t>
            </a:r>
            <a:r>
              <a:rPr lang="en-GB" altLang="cs-CZ" i="1" dirty="0">
                <a:latin typeface="+mj-lt"/>
              </a:rPr>
              <a:t> </a:t>
            </a:r>
            <a:r>
              <a:rPr lang="en-GB" altLang="cs-CZ" i="1" dirty="0" err="1">
                <a:latin typeface="+mj-lt"/>
              </a:rPr>
              <a:t>altermondialiste</a:t>
            </a:r>
            <a:r>
              <a:rPr lang="en-GB" altLang="cs-CZ" i="1" dirty="0">
                <a:latin typeface="+mj-lt"/>
              </a:rPr>
              <a:t> (</a:t>
            </a:r>
            <a:r>
              <a:rPr lang="en-GB" altLang="cs-CZ" i="1" dirty="0" err="1">
                <a:latin typeface="+mj-lt"/>
              </a:rPr>
              <a:t>Altermondialisme</a:t>
            </a:r>
            <a:r>
              <a:rPr lang="en-GB" altLang="cs-CZ" i="1" dirty="0">
                <a:latin typeface="+mj-lt"/>
              </a:rPr>
              <a:t>)…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cs-CZ" i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Různé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perspektivy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Různé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historie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dirty="0" err="1">
                <a:latin typeface="+mj-lt"/>
              </a:rPr>
              <a:t>Různá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témata</a:t>
            </a:r>
            <a:r>
              <a:rPr lang="en-GB" altLang="cs-CZ" dirty="0">
                <a:latin typeface="+mj-lt"/>
              </a:rPr>
              <a:t> a </a:t>
            </a:r>
            <a:r>
              <a:rPr lang="en-GB" altLang="cs-CZ" dirty="0" err="1">
                <a:latin typeface="+mj-lt"/>
              </a:rPr>
              <a:t>proudy</a:t>
            </a:r>
            <a:r>
              <a:rPr lang="en-GB" altLang="cs-CZ" dirty="0">
                <a:latin typeface="+mj-lt"/>
              </a:rPr>
              <a:t> v </a:t>
            </a:r>
            <a:r>
              <a:rPr lang="en-GB" altLang="cs-CZ" dirty="0" err="1">
                <a:latin typeface="+mj-lt"/>
              </a:rPr>
              <a:t>rámci</a:t>
            </a:r>
            <a:r>
              <a:rPr lang="cs-CZ" altLang="cs-CZ" dirty="0">
                <a:latin typeface="+mj-lt"/>
              </a:rPr>
              <a:t> hnutí</a:t>
            </a:r>
            <a:endParaRPr lang="en-GB" altLang="cs-CZ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+mj-lt"/>
              </a:rPr>
              <a:t>Hnutí</a:t>
            </a:r>
            <a:r>
              <a:rPr lang="en-GB" altLang="cs-CZ" dirty="0">
                <a:latin typeface="+mj-lt"/>
              </a:rPr>
              <a:t> </a:t>
            </a:r>
            <a:r>
              <a:rPr lang="en-GB" altLang="cs-CZ" dirty="0" err="1">
                <a:latin typeface="+mj-lt"/>
              </a:rPr>
              <a:t>hnutí</a:t>
            </a:r>
            <a:r>
              <a:rPr lang="en-GB" altLang="cs-CZ" dirty="0">
                <a:latin typeface="+mj-lt"/>
              </a:rPr>
              <a:t>?</a:t>
            </a:r>
            <a:endParaRPr lang="cs-CZ" altLang="cs-CZ" sz="2000" dirty="0">
              <a:latin typeface="+mj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5CDD02-C5B0-4BF7-A95C-9F1B1552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32" y="1711676"/>
            <a:ext cx="4263146" cy="283739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B0C8DC7-196E-4EE1-B76D-209AE1BA47B3}"/>
              </a:ext>
            </a:extLst>
          </p:cNvPr>
          <p:cNvSpPr txBox="1"/>
          <p:nvPr/>
        </p:nvSpPr>
        <p:spPr>
          <a:xfrm>
            <a:off x="3441520" y="6308209"/>
            <a:ext cx="8613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https://www.ceskatelevize.cz/porady/10116288585-archiv-ct24/215411058210026/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E166E-567E-4A88-8091-DCC31359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hnutí (</a:t>
            </a:r>
            <a:r>
              <a:rPr lang="cs-CZ" dirty="0" err="1"/>
              <a:t>Andretta</a:t>
            </a:r>
            <a:r>
              <a:rPr lang="cs-CZ" dirty="0"/>
              <a:t> et al. 2019)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670FCD-1B65-47A7-A225-3496B8BD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35" y="1690688"/>
            <a:ext cx="8048299" cy="210488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CE74975-4FFE-421F-A50A-EA59693DE4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1434" y="4127713"/>
            <a:ext cx="8048299" cy="19868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Collective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transnational</a:t>
            </a:r>
            <a:r>
              <a:rPr lang="cs-CZ" altLang="cs-CZ" sz="2000" dirty="0">
                <a:latin typeface="+mj-lt"/>
              </a:rPr>
              <a:t>: Hnutí za globální spravedlnost (GJM)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Cooperative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transnational</a:t>
            </a:r>
            <a:r>
              <a:rPr lang="cs-CZ" altLang="cs-CZ" sz="2000" dirty="0">
                <a:latin typeface="+mj-lt"/>
              </a:rPr>
              <a:t>: proti válce v Iráku (2003-2006)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Domesticated</a:t>
            </a:r>
            <a:r>
              <a:rPr lang="cs-CZ" altLang="cs-CZ" sz="2000" dirty="0">
                <a:latin typeface="+mj-lt"/>
              </a:rPr>
              <a:t>: hnutí proti škrtům a úsporným politikám po Velké recesi 2008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latin typeface="+mj-lt"/>
              </a:rPr>
              <a:t>Rooted</a:t>
            </a:r>
            <a:r>
              <a:rPr lang="cs-CZ" altLang="cs-CZ" sz="2000" b="1" dirty="0">
                <a:latin typeface="+mj-lt"/>
              </a:rPr>
              <a:t> </a:t>
            </a:r>
            <a:r>
              <a:rPr lang="cs-CZ" altLang="cs-CZ" sz="2000" b="1" dirty="0" err="1">
                <a:latin typeface="+mj-lt"/>
              </a:rPr>
              <a:t>cosmopolitan</a:t>
            </a:r>
            <a:r>
              <a:rPr lang="cs-CZ" altLang="cs-CZ" sz="2000" dirty="0">
                <a:latin typeface="+mj-lt"/>
              </a:rPr>
              <a:t>: </a:t>
            </a:r>
            <a:r>
              <a:rPr lang="cs-CZ" altLang="cs-CZ" sz="2000" dirty="0" err="1">
                <a:latin typeface="+mj-lt"/>
              </a:rPr>
              <a:t>Occupy</a:t>
            </a:r>
            <a:r>
              <a:rPr lang="cs-CZ" altLang="cs-CZ" sz="2000" dirty="0">
                <a:latin typeface="+mj-lt"/>
              </a:rPr>
              <a:t>, </a:t>
            </a:r>
            <a:r>
              <a:rPr lang="cs-CZ" altLang="cs-CZ" sz="2000" dirty="0" err="1">
                <a:latin typeface="+mj-lt"/>
              </a:rPr>
              <a:t>Indignados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64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D4D31-146B-4697-A28C-31577A5C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latin typeface="+mj-lt"/>
              </a:rPr>
              <a:t>Global Justice Movement: </a:t>
            </a:r>
            <a:r>
              <a:rPr lang="cs-CZ" sz="4000" dirty="0">
                <a:latin typeface="+mj-lt"/>
              </a:rPr>
              <a:t>perspektivy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5FF1B06-17C6-4470-A902-BA883E0581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68188" y="1527175"/>
            <a:ext cx="8119368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cs-CZ" sz="2300" dirty="0" err="1">
                <a:latin typeface="+mj-lt"/>
              </a:rPr>
              <a:t>Různé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metody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přístupy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ke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studiu</a:t>
            </a:r>
            <a:r>
              <a:rPr lang="en-GB" altLang="cs-CZ" sz="2300" dirty="0">
                <a:latin typeface="+mj-lt"/>
              </a:rPr>
              <a:t> Global Justice Movement (GJM) v </a:t>
            </a:r>
            <a:r>
              <a:rPr lang="en-GB" altLang="cs-CZ" sz="2300" dirty="0" err="1">
                <a:latin typeface="+mj-lt"/>
              </a:rPr>
              <a:t>rámci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výzkumu</a:t>
            </a:r>
            <a:r>
              <a:rPr lang="en-GB" altLang="cs-CZ" sz="2300" dirty="0">
                <a:latin typeface="+mj-lt"/>
              </a:rPr>
              <a:t> </a:t>
            </a:r>
            <a:r>
              <a:rPr lang="cs-CZ" altLang="cs-CZ" sz="2300" dirty="0">
                <a:latin typeface="+mj-lt"/>
              </a:rPr>
              <a:t>kolektivního jednání</a:t>
            </a:r>
          </a:p>
          <a:p>
            <a:pPr>
              <a:lnSpc>
                <a:spcPct val="80000"/>
              </a:lnSpc>
            </a:pPr>
            <a:r>
              <a:rPr lang="en-GB" altLang="cs-CZ" sz="2300" dirty="0" err="1">
                <a:latin typeface="+mj-lt"/>
              </a:rPr>
              <a:t>Empirický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mezo-strukturalismus</a:t>
            </a:r>
            <a:r>
              <a:rPr lang="en-GB" altLang="cs-CZ" sz="2300" dirty="0">
                <a:latin typeface="+mj-lt"/>
              </a:rPr>
              <a:t> vs. 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holismus</a:t>
            </a:r>
            <a:r>
              <a:rPr lang="en-GB" altLang="cs-CZ" sz="2300" dirty="0">
                <a:latin typeface="+mj-lt"/>
              </a:rPr>
              <a:t> vs. </a:t>
            </a:r>
            <a:r>
              <a:rPr lang="en-GB" altLang="cs-CZ" sz="2300" dirty="0" err="1">
                <a:latin typeface="+mj-lt"/>
              </a:rPr>
              <a:t>politická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morální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filozofie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především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síť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organizací</a:t>
            </a:r>
            <a:r>
              <a:rPr lang="en-GB" altLang="cs-CZ" sz="2300" dirty="0">
                <a:latin typeface="+mj-lt"/>
              </a:rPr>
              <a:t> se </a:t>
            </a:r>
            <a:r>
              <a:rPr lang="en-GB" altLang="cs-CZ" sz="2300" dirty="0" err="1">
                <a:latin typeface="+mj-lt"/>
              </a:rPr>
              <a:t>společnými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tématy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cíli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základnou</a:t>
            </a:r>
            <a:r>
              <a:rPr lang="en-GB" altLang="cs-CZ" sz="2300" dirty="0">
                <a:latin typeface="+mj-lt"/>
              </a:rPr>
              <a:t> - </a:t>
            </a:r>
            <a:r>
              <a:rPr lang="en-GB" altLang="cs-CZ" sz="2300" dirty="0" err="1">
                <a:latin typeface="+mj-lt"/>
              </a:rPr>
              <a:t>studium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změny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zdrojů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struktury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příležitostí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rámování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atd</a:t>
            </a:r>
            <a:r>
              <a:rPr lang="en-GB" altLang="cs-CZ" sz="2300" dirty="0">
                <a:latin typeface="+mj-lt"/>
              </a:rPr>
              <a:t>. - </a:t>
            </a:r>
            <a:r>
              <a:rPr lang="en-GB" altLang="cs-CZ" sz="2300" dirty="0" err="1">
                <a:latin typeface="+mj-lt"/>
              </a:rPr>
              <a:t>della</a:t>
            </a:r>
            <a:r>
              <a:rPr lang="en-GB" altLang="cs-CZ" sz="2300" dirty="0">
                <a:latin typeface="+mj-lt"/>
              </a:rPr>
              <a:t> Porta, Tarrow, </a:t>
            </a:r>
            <a:r>
              <a:rPr lang="en-GB" altLang="cs-CZ" sz="2300" dirty="0" err="1">
                <a:latin typeface="+mj-lt"/>
              </a:rPr>
              <a:t>Rucht</a:t>
            </a:r>
            <a:r>
              <a:rPr lang="en-GB" altLang="cs-CZ" sz="2300" dirty="0">
                <a:latin typeface="+mj-lt"/>
              </a:rPr>
              <a:t>, Reiter, Starr </a:t>
            </a:r>
            <a:r>
              <a:rPr lang="en-GB" altLang="cs-CZ" sz="2300" dirty="0" err="1">
                <a:latin typeface="+mj-lt"/>
              </a:rPr>
              <a:t>atd</a:t>
            </a:r>
            <a:r>
              <a:rPr lang="en-GB" altLang="cs-CZ" sz="2300" dirty="0">
                <a:latin typeface="+mj-lt"/>
              </a:rPr>
              <a:t>.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důsledek</a:t>
            </a:r>
            <a:r>
              <a:rPr lang="en-GB" altLang="cs-CZ" sz="2300" dirty="0">
                <a:latin typeface="+mj-lt"/>
              </a:rPr>
              <a:t> (resp. </a:t>
            </a:r>
            <a:r>
              <a:rPr lang="en-GB" altLang="cs-CZ" sz="2300" dirty="0" err="1">
                <a:latin typeface="+mj-lt"/>
              </a:rPr>
              <a:t>nositel</a:t>
            </a:r>
            <a:r>
              <a:rPr lang="en-GB" altLang="cs-CZ" sz="2300" dirty="0">
                <a:latin typeface="+mj-lt"/>
              </a:rPr>
              <a:t>) </a:t>
            </a:r>
            <a:r>
              <a:rPr lang="en-GB" altLang="cs-CZ" sz="2300" dirty="0" err="1">
                <a:latin typeface="+mj-lt"/>
              </a:rPr>
              <a:t>širších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společenských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ekonomických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procesů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dynamiky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změn</a:t>
            </a:r>
            <a:r>
              <a:rPr lang="en-GB" altLang="cs-CZ" sz="2300" dirty="0">
                <a:latin typeface="+mj-lt"/>
              </a:rPr>
              <a:t> a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</a:t>
            </a:r>
            <a:r>
              <a:rPr lang="en-GB" altLang="cs-CZ" sz="2300" dirty="0">
                <a:latin typeface="+mj-lt"/>
              </a:rPr>
              <a:t> (</a:t>
            </a:r>
            <a:r>
              <a:rPr lang="en-GB" altLang="cs-CZ" sz="2300" dirty="0" err="1">
                <a:latin typeface="+mj-lt"/>
              </a:rPr>
              <a:t>sociální</a:t>
            </a:r>
            <a:r>
              <a:rPr lang="en-GB" altLang="cs-CZ" sz="2300" dirty="0">
                <a:latin typeface="+mj-lt"/>
              </a:rPr>
              <a:t>) </a:t>
            </a:r>
            <a:r>
              <a:rPr lang="en-GB" altLang="cs-CZ" sz="2300" dirty="0" err="1">
                <a:latin typeface="+mj-lt"/>
              </a:rPr>
              <a:t>znak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morálního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hněvu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či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nespokojenosti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společnostech</a:t>
            </a:r>
            <a:r>
              <a:rPr lang="en-GB" altLang="cs-CZ" sz="2300" dirty="0">
                <a:latin typeface="+mj-lt"/>
              </a:rPr>
              <a:t> - Crossley, </a:t>
            </a:r>
            <a:r>
              <a:rPr lang="en-GB" altLang="cs-CZ" sz="2300" dirty="0" err="1">
                <a:latin typeface="+mj-lt"/>
              </a:rPr>
              <a:t>Munck</a:t>
            </a:r>
            <a:r>
              <a:rPr lang="en-GB" altLang="cs-CZ" sz="2300" dirty="0">
                <a:latin typeface="+mj-lt"/>
              </a:rPr>
              <a:t>, Klein </a:t>
            </a:r>
            <a:r>
              <a:rPr lang="en-GB" altLang="cs-CZ" sz="2300" dirty="0" err="1">
                <a:latin typeface="+mj-lt"/>
              </a:rPr>
              <a:t>aj</a:t>
            </a:r>
            <a:r>
              <a:rPr lang="en-GB" altLang="cs-CZ" sz="2300" dirty="0">
                <a:latin typeface="+mj-lt"/>
              </a:rPr>
              <a:t>.</a:t>
            </a:r>
            <a:endParaRPr lang="cs-CZ" altLang="cs-CZ" sz="23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300" dirty="0">
                <a:latin typeface="+mj-lt"/>
              </a:rPr>
              <a:t>GJM </a:t>
            </a:r>
            <a:r>
              <a:rPr lang="en-GB" altLang="cs-CZ" sz="2300" dirty="0" err="1">
                <a:latin typeface="+mj-lt"/>
              </a:rPr>
              <a:t>jako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historicky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nový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politický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subjekt</a:t>
            </a:r>
            <a:r>
              <a:rPr lang="en-GB" altLang="cs-CZ" sz="2300" dirty="0">
                <a:latin typeface="+mj-lt"/>
              </a:rPr>
              <a:t>, </a:t>
            </a:r>
            <a:r>
              <a:rPr lang="en-GB" altLang="cs-CZ" sz="2300" dirty="0" err="1">
                <a:latin typeface="+mj-lt"/>
              </a:rPr>
              <a:t>který</a:t>
            </a:r>
            <a:r>
              <a:rPr lang="en-GB" altLang="cs-CZ" sz="2300" dirty="0">
                <a:latin typeface="+mj-lt"/>
              </a:rPr>
              <a:t> je </a:t>
            </a:r>
            <a:r>
              <a:rPr lang="en-GB" altLang="cs-CZ" sz="2300" dirty="0" err="1">
                <a:latin typeface="+mj-lt"/>
              </a:rPr>
              <a:t>nositelem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naděje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na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všeobecnou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emancipaci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nebo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alespoň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lepší</a:t>
            </a:r>
            <a:r>
              <a:rPr lang="en-GB" altLang="cs-CZ" sz="2300" dirty="0">
                <a:latin typeface="+mj-lt"/>
              </a:rPr>
              <a:t> </a:t>
            </a:r>
            <a:r>
              <a:rPr lang="en-GB" altLang="cs-CZ" sz="2300" dirty="0" err="1">
                <a:latin typeface="+mj-lt"/>
              </a:rPr>
              <a:t>budoucnost</a:t>
            </a:r>
            <a:r>
              <a:rPr lang="en-GB" altLang="cs-CZ" sz="2300" dirty="0">
                <a:latin typeface="+mj-lt"/>
              </a:rPr>
              <a:t> - George, </a:t>
            </a:r>
            <a:r>
              <a:rPr lang="en-GB" altLang="cs-CZ" sz="2300" dirty="0" err="1">
                <a:latin typeface="+mj-lt"/>
              </a:rPr>
              <a:t>Aguiton</a:t>
            </a:r>
            <a:r>
              <a:rPr lang="en-GB" altLang="cs-CZ" sz="2300" dirty="0">
                <a:latin typeface="+mj-lt"/>
              </a:rPr>
              <a:t>, Graeber, Monbiot, Kingsnorth.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F488A56-3A43-4E41-919B-D01A7AF0A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33693"/>
              </p:ext>
            </p:extLst>
          </p:nvPr>
        </p:nvGraphicFramePr>
        <p:xfrm>
          <a:off x="9535571" y="4797739"/>
          <a:ext cx="1948216" cy="1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3" imgW="8019856" imgH="5667139" progId="AcroExch.Document.DC">
                  <p:embed/>
                </p:oleObj>
              </mc:Choice>
              <mc:Fallback>
                <p:oleObj name="Acrobat Document" r:id="rId3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5571" y="4797739"/>
                        <a:ext cx="1948216" cy="137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DD7CB25-352B-4079-A279-5CBDEF2C0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25910"/>
              </p:ext>
            </p:extLst>
          </p:nvPr>
        </p:nvGraphicFramePr>
        <p:xfrm>
          <a:off x="9535571" y="3067043"/>
          <a:ext cx="1948215" cy="137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Acrobat Document" r:id="rId5" imgW="8019856" imgH="5667139" progId="AcroExch.Document.DC">
                  <p:embed/>
                </p:oleObj>
              </mc:Choice>
              <mc:Fallback>
                <p:oleObj name="Acrobat Document" r:id="rId5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35571" y="3067043"/>
                        <a:ext cx="1948215" cy="1376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94E6679D-9217-43E5-BDDF-ACB858FAB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94166"/>
              </p:ext>
            </p:extLst>
          </p:nvPr>
        </p:nvGraphicFramePr>
        <p:xfrm>
          <a:off x="9535571" y="1371907"/>
          <a:ext cx="1948217" cy="1376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Acrobat Document" r:id="rId7" imgW="8019856" imgH="5667139" progId="AcroExch.Document.DC">
                  <p:embed/>
                </p:oleObj>
              </mc:Choice>
              <mc:Fallback>
                <p:oleObj name="Acrobat Document" r:id="rId7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35571" y="1371907"/>
                        <a:ext cx="1948217" cy="1376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4F96274-00EA-42A9-95C2-3F342A42B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dirty="0">
                <a:latin typeface="+mj-lt"/>
              </a:rPr>
              <a:t>Global Justice Movement: </a:t>
            </a:r>
            <a:r>
              <a:rPr lang="en-GB" sz="4000" dirty="0" err="1">
                <a:latin typeface="+mj-lt"/>
              </a:rPr>
              <a:t>historie</a:t>
            </a:r>
            <a:endParaRPr lang="en-GB" sz="4000" dirty="0">
              <a:latin typeface="+mj-lt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1BD875F-A3AE-4D66-AB28-0DA7D7055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799" y="1945341"/>
            <a:ext cx="7467601" cy="43633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Zakladatelský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mýtus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Seattlu</a:t>
            </a:r>
            <a:r>
              <a:rPr lang="en-GB" altLang="cs-CZ" sz="2100" dirty="0">
                <a:latin typeface="+mj-lt"/>
              </a:rPr>
              <a:t> (1999) - </a:t>
            </a:r>
            <a:r>
              <a:rPr lang="en-GB" altLang="cs-CZ" sz="2100" dirty="0" err="1">
                <a:latin typeface="+mj-lt"/>
              </a:rPr>
              <a:t>nebo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jen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globální</a:t>
            </a:r>
            <a:r>
              <a:rPr lang="en-GB" altLang="cs-CZ" sz="2100" dirty="0">
                <a:latin typeface="+mj-lt"/>
              </a:rPr>
              <a:t> "coming out"?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>
                <a:latin typeface="+mj-lt"/>
              </a:rPr>
              <a:t>Kritika </a:t>
            </a:r>
            <a:r>
              <a:rPr lang="en-GB" altLang="cs-CZ" sz="2100" dirty="0" err="1">
                <a:latin typeface="+mj-lt"/>
              </a:rPr>
              <a:t>strukturálních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programů</a:t>
            </a:r>
            <a:r>
              <a:rPr lang="en-GB" altLang="cs-CZ" sz="2100" dirty="0">
                <a:latin typeface="+mj-lt"/>
              </a:rPr>
              <a:t> MMF a </a:t>
            </a:r>
            <a:r>
              <a:rPr lang="en-GB" altLang="cs-CZ" sz="2100" dirty="0" err="1">
                <a:latin typeface="+mj-lt"/>
              </a:rPr>
              <a:t>dluhové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krize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třetího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světa</a:t>
            </a:r>
            <a:r>
              <a:rPr lang="en-GB" altLang="cs-CZ" sz="2100" dirty="0">
                <a:latin typeface="+mj-lt"/>
              </a:rPr>
              <a:t> od 70. let 20. </a:t>
            </a:r>
            <a:r>
              <a:rPr lang="en-GB" altLang="cs-CZ" sz="2100" dirty="0" err="1">
                <a:latin typeface="+mj-lt"/>
              </a:rPr>
              <a:t>století</a:t>
            </a:r>
            <a:r>
              <a:rPr lang="en-GB" altLang="cs-CZ" sz="2100" dirty="0">
                <a:latin typeface="+mj-lt"/>
              </a:rPr>
              <a:t> (</a:t>
            </a:r>
            <a:r>
              <a:rPr lang="en-GB" altLang="cs-CZ" sz="2100" dirty="0" err="1">
                <a:latin typeface="+mj-lt"/>
              </a:rPr>
              <a:t>vrchol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protestů</a:t>
            </a:r>
            <a:r>
              <a:rPr lang="en-GB" altLang="cs-CZ" sz="2100" dirty="0">
                <a:latin typeface="+mj-lt"/>
              </a:rPr>
              <a:t> v </a:t>
            </a:r>
            <a:r>
              <a:rPr lang="en-GB" altLang="cs-CZ" sz="2100" dirty="0" err="1">
                <a:latin typeface="+mj-lt"/>
              </a:rPr>
              <a:t>letech</a:t>
            </a:r>
            <a:r>
              <a:rPr lang="en-GB" altLang="cs-CZ" sz="2100" dirty="0">
                <a:latin typeface="+mj-lt"/>
              </a:rPr>
              <a:t> 1983-1985).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Povstání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zapatistů</a:t>
            </a:r>
            <a:r>
              <a:rPr lang="en-GB" altLang="cs-CZ" sz="2100" dirty="0">
                <a:latin typeface="+mj-lt"/>
              </a:rPr>
              <a:t> (od </a:t>
            </a:r>
            <a:r>
              <a:rPr lang="en-GB" altLang="cs-CZ" sz="2100" dirty="0" err="1">
                <a:latin typeface="+mj-lt"/>
              </a:rPr>
              <a:t>roku</a:t>
            </a:r>
            <a:r>
              <a:rPr lang="en-GB" altLang="cs-CZ" sz="2100" dirty="0">
                <a:latin typeface="+mj-lt"/>
              </a:rPr>
              <a:t> 1983, </a:t>
            </a:r>
            <a:r>
              <a:rPr lang="en-GB" altLang="cs-CZ" sz="2100" dirty="0" err="1">
                <a:latin typeface="+mj-lt"/>
              </a:rPr>
              <a:t>vyhlášení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války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mexickému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státu</a:t>
            </a:r>
            <a:r>
              <a:rPr lang="en-GB" altLang="cs-CZ" sz="2100" dirty="0">
                <a:latin typeface="+mj-lt"/>
              </a:rPr>
              <a:t> v </a:t>
            </a:r>
            <a:r>
              <a:rPr lang="en-GB" altLang="cs-CZ" sz="2100" dirty="0" err="1">
                <a:latin typeface="+mj-lt"/>
              </a:rPr>
              <a:t>roce</a:t>
            </a:r>
            <a:r>
              <a:rPr lang="en-GB" altLang="cs-CZ" sz="2100" dirty="0">
                <a:latin typeface="+mj-lt"/>
              </a:rPr>
              <a:t> 1994).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>
                <a:latin typeface="+mj-lt"/>
              </a:rPr>
              <a:t>Sociální </a:t>
            </a:r>
            <a:r>
              <a:rPr lang="en-GB" altLang="cs-CZ" sz="2100" dirty="0" err="1">
                <a:latin typeface="+mj-lt"/>
              </a:rPr>
              <a:t>nepokoje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ve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Francii</a:t>
            </a:r>
            <a:r>
              <a:rPr lang="en-GB" altLang="cs-CZ" sz="2100" dirty="0">
                <a:latin typeface="+mj-lt"/>
              </a:rPr>
              <a:t> (</a:t>
            </a:r>
            <a:r>
              <a:rPr lang="en-GB" altLang="cs-CZ" sz="2100" dirty="0" err="1">
                <a:latin typeface="+mj-lt"/>
              </a:rPr>
              <a:t>polovina</a:t>
            </a:r>
            <a:r>
              <a:rPr lang="en-GB" altLang="cs-CZ" sz="2100" dirty="0">
                <a:latin typeface="+mj-lt"/>
              </a:rPr>
              <a:t> 90. let) - "Le retour de la question </a:t>
            </a:r>
            <a:r>
              <a:rPr lang="en-GB" altLang="cs-CZ" sz="2100" dirty="0" err="1">
                <a:latin typeface="+mj-lt"/>
              </a:rPr>
              <a:t>sociale</a:t>
            </a:r>
            <a:r>
              <a:rPr lang="en-GB" altLang="cs-CZ" sz="2100" dirty="0">
                <a:latin typeface="+mj-lt"/>
              </a:rPr>
              <a:t>" (</a:t>
            </a:r>
            <a:r>
              <a:rPr lang="en-GB" altLang="cs-CZ" sz="2100" dirty="0" err="1">
                <a:latin typeface="+mj-lt"/>
              </a:rPr>
              <a:t>návrat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sociální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otázky</a:t>
            </a:r>
            <a:r>
              <a:rPr lang="en-GB" altLang="cs-CZ" sz="2100" dirty="0">
                <a:latin typeface="+mj-lt"/>
              </a:rPr>
              <a:t>)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Polanyiho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dvojí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hnutí</a:t>
            </a:r>
            <a:r>
              <a:rPr lang="en-GB" altLang="cs-CZ" sz="2100" dirty="0">
                <a:latin typeface="+mj-lt"/>
              </a:rPr>
              <a:t>?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Druhý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příchod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roku</a:t>
            </a:r>
            <a:r>
              <a:rPr lang="en-GB" altLang="cs-CZ" sz="2100" dirty="0">
                <a:latin typeface="+mj-lt"/>
              </a:rPr>
              <a:t> 1968? (</a:t>
            </a:r>
            <a:r>
              <a:rPr lang="en-GB" altLang="cs-CZ" sz="2100" dirty="0" err="1">
                <a:latin typeface="+mj-lt"/>
              </a:rPr>
              <a:t>revitalizace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různých</a:t>
            </a:r>
            <a:r>
              <a:rPr lang="en-GB" altLang="cs-CZ" sz="2100" dirty="0">
                <a:latin typeface="+mj-lt"/>
              </a:rPr>
              <a:t> "</a:t>
            </a:r>
            <a:r>
              <a:rPr lang="en-GB" altLang="cs-CZ" sz="2100" dirty="0" err="1">
                <a:latin typeface="+mj-lt"/>
              </a:rPr>
              <a:t>nových</a:t>
            </a:r>
            <a:r>
              <a:rPr lang="en-GB" altLang="cs-CZ" sz="2100" dirty="0">
                <a:latin typeface="+mj-lt"/>
              </a:rPr>
              <a:t>" </a:t>
            </a:r>
            <a:r>
              <a:rPr lang="en-GB" altLang="cs-CZ" sz="2100" dirty="0" err="1">
                <a:latin typeface="+mj-lt"/>
              </a:rPr>
              <a:t>i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starých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hnutí</a:t>
            </a:r>
            <a:r>
              <a:rPr lang="en-GB" altLang="cs-CZ" sz="2100" dirty="0">
                <a:latin typeface="+mj-lt"/>
              </a:rPr>
              <a:t> - </a:t>
            </a:r>
            <a:r>
              <a:rPr lang="en-GB" altLang="cs-CZ" sz="2100" dirty="0" err="1">
                <a:latin typeface="+mj-lt"/>
              </a:rPr>
              <a:t>feministky</a:t>
            </a:r>
            <a:r>
              <a:rPr lang="en-GB" altLang="cs-CZ" sz="2100" dirty="0">
                <a:latin typeface="+mj-lt"/>
              </a:rPr>
              <a:t>, </a:t>
            </a:r>
            <a:r>
              <a:rPr lang="en-GB" altLang="cs-CZ" sz="2100" dirty="0" err="1">
                <a:latin typeface="+mj-lt"/>
              </a:rPr>
              <a:t>ekologové</a:t>
            </a:r>
            <a:r>
              <a:rPr lang="en-GB" altLang="cs-CZ" sz="2100" dirty="0">
                <a:latin typeface="+mj-lt"/>
              </a:rPr>
              <a:t>, </a:t>
            </a:r>
            <a:r>
              <a:rPr lang="en-GB" altLang="cs-CZ" sz="2100" dirty="0" err="1">
                <a:latin typeface="+mj-lt"/>
              </a:rPr>
              <a:t>studenti</a:t>
            </a:r>
            <a:r>
              <a:rPr lang="en-GB" altLang="cs-CZ" sz="2100" dirty="0">
                <a:latin typeface="+mj-lt"/>
              </a:rPr>
              <a:t>, </a:t>
            </a:r>
            <a:r>
              <a:rPr lang="en-GB" altLang="cs-CZ" sz="2100" dirty="0" err="1">
                <a:latin typeface="+mj-lt"/>
              </a:rPr>
              <a:t>odbory</a:t>
            </a:r>
            <a:r>
              <a:rPr lang="en-GB" altLang="cs-CZ" sz="2100" dirty="0">
                <a:latin typeface="+mj-lt"/>
              </a:rPr>
              <a:t>)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Procesy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transnacionalizace</a:t>
            </a:r>
            <a:r>
              <a:rPr lang="en-GB" altLang="cs-CZ" sz="2100" dirty="0">
                <a:latin typeface="+mj-lt"/>
              </a:rPr>
              <a:t> "</a:t>
            </a:r>
            <a:r>
              <a:rPr lang="en-GB" altLang="cs-CZ" sz="2100" dirty="0" err="1">
                <a:latin typeface="+mj-lt"/>
              </a:rPr>
              <a:t>nových</a:t>
            </a:r>
            <a:r>
              <a:rPr lang="en-GB" altLang="cs-CZ" sz="2100" dirty="0">
                <a:latin typeface="+mj-lt"/>
              </a:rPr>
              <a:t>" </a:t>
            </a:r>
            <a:r>
              <a:rPr lang="en-GB" altLang="cs-CZ" sz="2100" dirty="0" err="1">
                <a:latin typeface="+mj-lt"/>
              </a:rPr>
              <a:t>sociálních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hnutí</a:t>
            </a:r>
            <a:endParaRPr lang="cs-CZ" altLang="cs-CZ" sz="21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GB" altLang="cs-CZ" sz="2100" dirty="0" err="1">
                <a:latin typeface="+mj-lt"/>
              </a:rPr>
              <a:t>Procesy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konvergence</a:t>
            </a:r>
            <a:r>
              <a:rPr lang="en-GB" altLang="cs-CZ" sz="2100" dirty="0">
                <a:latin typeface="+mj-lt"/>
              </a:rPr>
              <a:t> v 90. </a:t>
            </a:r>
            <a:r>
              <a:rPr lang="en-GB" altLang="cs-CZ" sz="2100" dirty="0" err="1">
                <a:latin typeface="+mj-lt"/>
              </a:rPr>
              <a:t>letech</a:t>
            </a:r>
            <a:r>
              <a:rPr lang="en-GB" altLang="cs-CZ" sz="2100" dirty="0">
                <a:latin typeface="+mj-lt"/>
              </a:rPr>
              <a:t>: </a:t>
            </a:r>
            <a:r>
              <a:rPr lang="en-GB" altLang="cs-CZ" sz="2100" dirty="0" err="1">
                <a:latin typeface="+mj-lt"/>
              </a:rPr>
              <a:t>nová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sociální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hnutí</a:t>
            </a:r>
            <a:r>
              <a:rPr lang="en-GB" altLang="cs-CZ" sz="2100" dirty="0">
                <a:latin typeface="+mj-lt"/>
              </a:rPr>
              <a:t> &gt; </a:t>
            </a:r>
            <a:r>
              <a:rPr lang="en-GB" altLang="cs-CZ" sz="2100" dirty="0" err="1">
                <a:latin typeface="+mj-lt"/>
              </a:rPr>
              <a:t>otázky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globální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spravedlnosti</a:t>
            </a:r>
            <a:r>
              <a:rPr lang="en-GB" altLang="cs-CZ" sz="2100" dirty="0">
                <a:latin typeface="+mj-lt"/>
              </a:rPr>
              <a:t> (N. Klein)</a:t>
            </a:r>
            <a:r>
              <a:rPr lang="en-GB" altLang="cs-CZ" sz="2100" dirty="0" err="1">
                <a:latin typeface="+mj-lt"/>
              </a:rPr>
              <a:t>Oživení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tradičního</a:t>
            </a:r>
            <a:r>
              <a:rPr lang="en-GB" altLang="cs-CZ" sz="2100" dirty="0">
                <a:latin typeface="+mj-lt"/>
              </a:rPr>
              <a:t> </a:t>
            </a:r>
            <a:r>
              <a:rPr lang="en-GB" altLang="cs-CZ" sz="2100" dirty="0" err="1">
                <a:latin typeface="+mj-lt"/>
              </a:rPr>
              <a:t>antikapitalismu</a:t>
            </a:r>
            <a:r>
              <a:rPr lang="en-GB" altLang="cs-CZ" sz="2100" dirty="0">
                <a:latin typeface="+mj-lt"/>
              </a:rPr>
              <a:t> (</a:t>
            </a:r>
            <a:r>
              <a:rPr lang="en-GB" altLang="cs-CZ" sz="2100" dirty="0" err="1">
                <a:latin typeface="+mj-lt"/>
              </a:rPr>
              <a:t>marxismus</a:t>
            </a:r>
            <a:r>
              <a:rPr lang="en-GB" altLang="cs-CZ" sz="2100" dirty="0">
                <a:latin typeface="+mj-lt"/>
              </a:rPr>
              <a:t>, </a:t>
            </a:r>
            <a:r>
              <a:rPr lang="en-GB" altLang="cs-CZ" sz="2100" dirty="0" err="1">
                <a:latin typeface="+mj-lt"/>
              </a:rPr>
              <a:t>anarchismus</a:t>
            </a:r>
            <a:r>
              <a:rPr lang="en-GB" altLang="cs-CZ" sz="2100" dirty="0">
                <a:latin typeface="+mj-lt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D09892-BA73-45CA-A769-78F502F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2" y="1451922"/>
            <a:ext cx="3440543" cy="22959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73680C-4514-47C8-85BA-97DE02C8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2" y="4313094"/>
            <a:ext cx="3547788" cy="1995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AC6DD33-B867-4654-9642-39E8262EA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b="1" dirty="0" err="1">
                <a:latin typeface="+mj-lt"/>
              </a:rPr>
              <a:t>Nadnárodní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korporace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mezinárodní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ekonomické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instituce</a:t>
            </a:r>
            <a:r>
              <a:rPr lang="en-GB" sz="3200" b="1" dirty="0">
                <a:latin typeface="+mj-lt"/>
              </a:rPr>
              <a:t>, </a:t>
            </a:r>
            <a:r>
              <a:rPr lang="en-GB" sz="3200" b="1" dirty="0" err="1">
                <a:latin typeface="+mj-lt"/>
              </a:rPr>
              <a:t>neoliberalismus</a:t>
            </a:r>
            <a:r>
              <a:rPr lang="en-GB" sz="3200" b="1" dirty="0">
                <a:latin typeface="+mj-lt"/>
              </a:rPr>
              <a:t> I.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379A392-847C-4CEA-B8AC-9068EAB82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8362244" cy="48178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Ostrá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kritika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nadnárodních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multinacionálních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mezinárodních</a:t>
            </a:r>
            <a:r>
              <a:rPr lang="en-GB" altLang="cs-CZ" sz="2000" dirty="0">
                <a:latin typeface="+mj-lt"/>
              </a:rPr>
              <a:t>) </a:t>
            </a:r>
            <a:r>
              <a:rPr lang="en-GB" altLang="cs-CZ" sz="2000" dirty="0" err="1">
                <a:latin typeface="+mj-lt"/>
              </a:rPr>
              <a:t>korporací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které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dominují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mezinárodnímu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ekonomickému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obchodnímu</a:t>
            </a:r>
            <a:r>
              <a:rPr lang="en-GB" altLang="cs-CZ" sz="2000" dirty="0">
                <a:latin typeface="+mj-lt"/>
              </a:rPr>
              <a:t>) systému a </a:t>
            </a:r>
            <a:r>
              <a:rPr lang="en-GB" altLang="cs-CZ" sz="2000" dirty="0" err="1">
                <a:latin typeface="+mj-lt"/>
              </a:rPr>
              <a:t>prosazují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větší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svobodu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investic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kapitálových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toků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obchodování</a:t>
            </a:r>
            <a:r>
              <a:rPr lang="en-GB" altLang="cs-CZ" sz="2000" dirty="0">
                <a:latin typeface="+mj-lt"/>
              </a:rPr>
              <a:t> s </a:t>
            </a:r>
            <a:r>
              <a:rPr lang="en-GB" altLang="cs-CZ" sz="2000" dirty="0" err="1">
                <a:latin typeface="+mj-lt"/>
              </a:rPr>
              <a:t>jakýmkoli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zbožím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službami</a:t>
            </a:r>
            <a:r>
              <a:rPr lang="en-GB" altLang="cs-CZ" sz="2000" dirty="0">
                <a:latin typeface="+mj-lt"/>
              </a:rPr>
              <a:t>.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Kritika </a:t>
            </a:r>
            <a:r>
              <a:rPr lang="en-GB" altLang="cs-CZ" sz="2000" dirty="0" err="1">
                <a:latin typeface="+mj-lt"/>
              </a:rPr>
              <a:t>jejich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snah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privatizaci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veřejných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služeb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podniků</a:t>
            </a:r>
            <a:r>
              <a:rPr lang="en-GB" altLang="cs-CZ" sz="2000" dirty="0">
                <a:latin typeface="+mj-lt"/>
              </a:rPr>
              <a:t> a o </a:t>
            </a:r>
            <a:r>
              <a:rPr lang="en-GB" altLang="cs-CZ" sz="2000" dirty="0" err="1">
                <a:latin typeface="+mj-lt"/>
              </a:rPr>
              <a:t>zapojení</a:t>
            </a:r>
            <a:r>
              <a:rPr lang="en-GB" altLang="cs-CZ" sz="2000" dirty="0">
                <a:latin typeface="+mj-lt"/>
              </a:rPr>
              <a:t> co </a:t>
            </a:r>
            <a:r>
              <a:rPr lang="en-GB" altLang="cs-CZ" sz="2000" dirty="0" err="1">
                <a:latin typeface="+mj-lt"/>
              </a:rPr>
              <a:t>největší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oblasti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lidského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života</a:t>
            </a:r>
            <a:r>
              <a:rPr lang="en-GB" altLang="cs-CZ" sz="2000" dirty="0">
                <a:latin typeface="+mj-lt"/>
              </a:rPr>
              <a:t> do </a:t>
            </a:r>
            <a:r>
              <a:rPr lang="en-GB" altLang="cs-CZ" sz="2000" dirty="0" err="1">
                <a:latin typeface="+mj-lt"/>
              </a:rPr>
              <a:t>logiky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volného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trhu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kritici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hovoří</a:t>
            </a:r>
            <a:r>
              <a:rPr lang="en-GB" altLang="cs-CZ" sz="2000" dirty="0">
                <a:latin typeface="+mj-lt"/>
              </a:rPr>
              <a:t> o </a:t>
            </a:r>
            <a:r>
              <a:rPr lang="en-GB" altLang="cs-CZ" sz="2000" dirty="0" err="1">
                <a:latin typeface="+mj-lt"/>
              </a:rPr>
              <a:t>globalizaci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řízené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korporacemi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>
                <a:latin typeface="+mj-lt"/>
              </a:rPr>
              <a:t>V </a:t>
            </a:r>
            <a:r>
              <a:rPr lang="en-GB" altLang="cs-CZ" sz="2000" dirty="0" err="1">
                <a:latin typeface="+mj-lt"/>
              </a:rPr>
              <a:t>popředí</a:t>
            </a:r>
            <a:r>
              <a:rPr lang="en-GB" altLang="cs-CZ" sz="2000" dirty="0">
                <a:latin typeface="+mj-lt"/>
              </a:rPr>
              <a:t> - </a:t>
            </a:r>
            <a:r>
              <a:rPr lang="en-GB" altLang="cs-CZ" sz="2000" dirty="0" err="1">
                <a:latin typeface="+mj-lt"/>
              </a:rPr>
              <a:t>klíčové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brettonwoodské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instituce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mezinárodní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architektury</a:t>
            </a:r>
            <a:r>
              <a:rPr lang="en-GB" altLang="cs-CZ" sz="2000" dirty="0">
                <a:latin typeface="+mj-lt"/>
              </a:rPr>
              <a:t> (MMF, WB) plus WTO (1995 - </a:t>
            </a:r>
            <a:r>
              <a:rPr lang="en-GB" altLang="cs-CZ" sz="2000" dirty="0" err="1">
                <a:latin typeface="+mj-lt"/>
              </a:rPr>
              <a:t>nástupce</a:t>
            </a:r>
            <a:r>
              <a:rPr lang="en-GB" altLang="cs-CZ" sz="2000" dirty="0">
                <a:latin typeface="+mj-lt"/>
              </a:rPr>
              <a:t> GATT), </a:t>
            </a:r>
            <a:r>
              <a:rPr lang="en-GB" altLang="cs-CZ" sz="2000" dirty="0" err="1">
                <a:latin typeface="+mj-lt"/>
              </a:rPr>
              <a:t>která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pomáhá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korporacím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rozšiřování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jejich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vlivu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finanční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podpora</a:t>
            </a:r>
            <a:r>
              <a:rPr lang="en-GB" altLang="cs-CZ" sz="2000" dirty="0">
                <a:latin typeface="+mj-lt"/>
              </a:rPr>
              <a:t> MMF </a:t>
            </a:r>
            <a:r>
              <a:rPr lang="en-GB" altLang="cs-CZ" sz="2000" dirty="0" err="1">
                <a:latin typeface="+mj-lt"/>
              </a:rPr>
              <a:t>vojenským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diktaturám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přátelským</a:t>
            </a:r>
            <a:r>
              <a:rPr lang="en-GB" altLang="cs-CZ" sz="2000" dirty="0">
                <a:latin typeface="+mj-lt"/>
              </a:rPr>
              <a:t> k </a:t>
            </a:r>
            <a:r>
              <a:rPr lang="en-GB" altLang="cs-CZ" sz="2000" dirty="0" err="1">
                <a:latin typeface="+mj-lt"/>
              </a:rPr>
              <a:t>americkým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evropským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korporacím</a:t>
            </a:r>
            <a:r>
              <a:rPr lang="en-GB" altLang="cs-CZ" sz="2000" dirty="0">
                <a:latin typeface="+mj-lt"/>
              </a:rPr>
              <a:t> (</a:t>
            </a:r>
            <a:r>
              <a:rPr lang="en-GB" altLang="cs-CZ" sz="2000" dirty="0" err="1">
                <a:latin typeface="+mj-lt"/>
              </a:rPr>
              <a:t>Mobutuovo</a:t>
            </a:r>
            <a:r>
              <a:rPr lang="en-GB" altLang="cs-CZ" sz="2000" dirty="0">
                <a:latin typeface="+mj-lt"/>
              </a:rPr>
              <a:t> Kongo, </a:t>
            </a:r>
            <a:r>
              <a:rPr lang="en-GB" altLang="cs-CZ" sz="2000" dirty="0" err="1">
                <a:latin typeface="+mj-lt"/>
              </a:rPr>
              <a:t>Pinochetovo</a:t>
            </a:r>
            <a:r>
              <a:rPr lang="en-GB" altLang="cs-CZ" sz="2000" dirty="0">
                <a:latin typeface="+mj-lt"/>
              </a:rPr>
              <a:t> Chile, </a:t>
            </a:r>
            <a:r>
              <a:rPr lang="en-GB" altLang="cs-CZ" sz="2000" dirty="0" err="1">
                <a:latin typeface="+mj-lt"/>
              </a:rPr>
              <a:t>Marcovy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Filipíny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atd</a:t>
            </a:r>
            <a:r>
              <a:rPr lang="en-GB" altLang="cs-CZ" sz="2000" dirty="0">
                <a:latin typeface="+mj-lt"/>
              </a:rPr>
              <a:t>.).</a:t>
            </a:r>
            <a:endParaRPr lang="cs-CZ" altLang="cs-CZ" sz="20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cs-CZ" sz="2000" dirty="0" err="1">
                <a:latin typeface="+mj-lt"/>
              </a:rPr>
              <a:t>ideologické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názory</a:t>
            </a:r>
            <a:r>
              <a:rPr lang="en-GB" altLang="cs-CZ" sz="2000" dirty="0">
                <a:latin typeface="+mj-lt"/>
              </a:rPr>
              <a:t> MMF </a:t>
            </a:r>
            <a:r>
              <a:rPr lang="en-GB" altLang="cs-CZ" sz="2000" dirty="0" err="1">
                <a:latin typeface="+mj-lt"/>
              </a:rPr>
              <a:t>na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vyhlídky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demokracie</a:t>
            </a:r>
            <a:r>
              <a:rPr lang="en-GB" altLang="cs-CZ" sz="2000" dirty="0">
                <a:latin typeface="+mj-lt"/>
              </a:rPr>
              <a:t>, </a:t>
            </a:r>
            <a:r>
              <a:rPr lang="en-GB" altLang="cs-CZ" sz="2000" dirty="0" err="1">
                <a:latin typeface="+mj-lt"/>
              </a:rPr>
              <a:t>lidských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práv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pracovních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práv</a:t>
            </a:r>
            <a:r>
              <a:rPr lang="en-GB" altLang="cs-CZ" sz="2000" dirty="0">
                <a:latin typeface="+mj-lt"/>
              </a:rPr>
              <a:t> v </a:t>
            </a:r>
            <a:r>
              <a:rPr lang="en-GB" altLang="cs-CZ" sz="2000" dirty="0" err="1">
                <a:latin typeface="+mj-lt"/>
              </a:rPr>
              <a:t>rozvojových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zemích</a:t>
            </a:r>
            <a:r>
              <a:rPr lang="en-GB" altLang="cs-CZ" sz="2000" dirty="0">
                <a:latin typeface="+mj-lt"/>
              </a:rPr>
              <a:t> ("</a:t>
            </a:r>
            <a:r>
              <a:rPr lang="en-GB" altLang="cs-CZ" sz="2000" dirty="0" err="1">
                <a:latin typeface="+mj-lt"/>
              </a:rPr>
              <a:t>liberalizace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ekonomiky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všude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zvyšuje</a:t>
            </a:r>
            <a:r>
              <a:rPr lang="en-GB" altLang="cs-CZ" sz="2000" dirty="0">
                <a:latin typeface="+mj-lt"/>
              </a:rPr>
              <a:t> </a:t>
            </a:r>
            <a:r>
              <a:rPr lang="en-GB" altLang="cs-CZ" sz="2000" dirty="0" err="1">
                <a:latin typeface="+mj-lt"/>
              </a:rPr>
              <a:t>svobodu</a:t>
            </a:r>
            <a:r>
              <a:rPr lang="en-GB" altLang="cs-CZ" sz="2000" dirty="0">
                <a:latin typeface="+mj-lt"/>
              </a:rPr>
              <a:t> a </a:t>
            </a:r>
            <a:r>
              <a:rPr lang="en-GB" altLang="cs-CZ" sz="2000" dirty="0" err="1">
                <a:latin typeface="+mj-lt"/>
              </a:rPr>
              <a:t>blahobyt</a:t>
            </a:r>
            <a:r>
              <a:rPr lang="en-GB" altLang="cs-CZ" sz="2000" dirty="0">
                <a:latin typeface="+mj-lt"/>
              </a:rPr>
              <a:t>").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DF8EC8-BDC8-4E2A-8BDE-57F7507A2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92" y="1286933"/>
            <a:ext cx="2520743" cy="5356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1265</Words>
  <Application>Microsoft Office PowerPoint</Application>
  <PresentationFormat>Širokoúhlá obrazovka</PresentationFormat>
  <Paragraphs>84</Paragraphs>
  <Slides>14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Acrobat Document</vt:lpstr>
      <vt:lpstr>SOCb2002 Sociální hnutí a politický protest</vt:lpstr>
      <vt:lpstr>Globalizace a hnutí</vt:lpstr>
      <vt:lpstr>Vývoj protestních mobilizačních kapacit GJM v severní Americe mezi lety 1997 a 2008</vt:lpstr>
      <vt:lpstr>Vývoj protestních mobilizačních kapacit GJM v Evropě mezi lety 1996 a 2007</vt:lpstr>
      <vt:lpstr>Global Justice Movement / Hnutí za globální spravedlnost</vt:lpstr>
      <vt:lpstr>Globální hnutí (Andretta et al. 2019)</vt:lpstr>
      <vt:lpstr>Global Justice Movement: perspektivy</vt:lpstr>
      <vt:lpstr>Global Justice Movement: historie</vt:lpstr>
      <vt:lpstr>Nadnárodní korporace, mezinárodní ekonomické instituce, neoliberalismus I.</vt:lpstr>
      <vt:lpstr>Nadnárodní korporace, mezinárodní ekonomické instituce, neoliberalismus II.</vt:lpstr>
      <vt:lpstr>Životní prostředí</vt:lpstr>
      <vt:lpstr>Rozvoj třetího světa, zadlužení, chudoba</vt:lpstr>
      <vt:lpstr>Neoliberalismus, odbory, práva zaměstnanců, sociální stát</vt:lpstr>
      <vt:lpstr>Válka, militarismus, imperialismus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207</cp:revision>
  <dcterms:created xsi:type="dcterms:W3CDTF">2020-10-08T12:47:50Z</dcterms:created>
  <dcterms:modified xsi:type="dcterms:W3CDTF">2023-12-04T08:49:35Z</dcterms:modified>
</cp:coreProperties>
</file>