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6" r:id="rId5"/>
    <p:sldId id="267" r:id="rId6"/>
    <p:sldId id="269" r:id="rId7"/>
    <p:sldId id="292" r:id="rId8"/>
    <p:sldId id="260" r:id="rId9"/>
    <p:sldId id="275" r:id="rId10"/>
    <p:sldId id="276" r:id="rId11"/>
    <p:sldId id="287" r:id="rId12"/>
    <p:sldId id="286" r:id="rId13"/>
    <p:sldId id="277" r:id="rId14"/>
    <p:sldId id="288" r:id="rId15"/>
    <p:sldId id="289" r:id="rId16"/>
    <p:sldId id="290" r:id="rId17"/>
    <p:sldId id="278" r:id="rId18"/>
    <p:sldId id="284" r:id="rId19"/>
    <p:sldId id="280" r:id="rId20"/>
    <p:sldId id="259" r:id="rId21"/>
    <p:sldId id="29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677FC-F320-4D33-8B8C-71B061E2C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932D3A-5E01-4EC0-BAFB-1AD70F35E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C352D2-72E2-4215-A285-BE34CF0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B8EF7-A528-48C3-AD76-EE5ADD3BA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0BC63-77F3-4182-8F42-2FBB8132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00D54-2480-466C-99DA-DE455816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29EB5F-5957-4278-AD3A-E6BBB601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F1172A-2E1E-4A86-83EE-10723E04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38393B-DA8F-46B4-8997-CD8428C8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C18D-9DB6-417A-A66C-9E7071AD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70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75141-BC59-4F04-AA81-BB4310DB1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852444-F336-474F-8F30-C1D20F44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FB7BD-CA08-4337-9BC4-5F435C32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9CC524-0017-4E26-9322-80E8774B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D01D21-7380-4F6C-BD4C-4F2704634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57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B2CFC2-39AD-48C1-A64A-D598C6F4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F3CB26-03CA-4B66-912B-11F1A3D0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4B635F-B2C0-46E9-84DF-E4FCF0CB3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9D1EE-9C16-4AD1-B95F-F0659F5A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C1C086-BA60-4A9C-8819-1460CFCF8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799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4EF85-2610-4D12-BD5E-668264EDB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4AF1F48-168D-43DD-B0CD-97CA9AE03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8EF12D-0277-4A48-B39E-83F2D353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919240-DB96-4792-BBAE-265F730FE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C3C10-9CCA-4D21-9027-7904EB49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68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6AE009-499F-4324-8F7E-88DC9032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DB960D-11CB-42DE-BDE8-1714BF540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9C7357D-C045-42D5-9EAD-1AF1176BD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0E555E-DCFA-4385-A221-6A01194E9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6BE41B-F652-46D2-8860-F5AF3678C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9D19048-9BDC-4F73-95AE-A960A980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61B8A-3F9F-4479-BBF9-7AF9F47C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07DA55-7307-462F-A2F4-DBB63C85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13BA30C-A010-4EBD-80B6-9A1E321D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90DDAB-AEE6-4387-A474-BB9EAB66B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446426D-D3A3-4FDE-9DE5-40A0E99E0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AD8DC76-2D01-4038-94BA-B56C77364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90A7038-2967-4059-B51F-00D69631E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5D10B8-EE3C-4634-B2F6-00B357599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1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3AB3D-382B-40F7-978C-730BEA7DF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B1A51-2E09-4C9D-8F94-36858BFD8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049C96-D9C3-4BEB-B097-20036B8D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CB48430-1E6F-48CE-BBEC-A32C687D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5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BE8BA20-CF2D-414D-891E-2681944A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242B8A-A26D-4B9F-8559-A3AB3BB1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D66B9-A681-4F9E-B78C-08A881DFA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1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A2322-622F-4731-8594-30F55746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5BAFC3-B5BA-4599-ABC0-93A463DAA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7952A3D-FBF9-4DCA-8723-3D15FB9E5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3F3D74-57AA-4235-B6B6-E0E775FF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8864E9-45DB-4DFC-8D2C-50115B91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7DDDA-4262-4C84-866D-E7392F9C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33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21FB7-EBB8-45CB-8A29-9A0D656CE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53F3BE-ACCD-42A5-9D98-0643E966D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3BBBA8A-965C-42EA-834C-AF08306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B91F2A-B658-49E2-87BE-3796B3B4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E8CD91-C6FF-495C-B8DC-8301BC12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7C4C21-9E72-455B-A765-679A859F6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8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E275B1-BA2A-4F69-846D-DA3F7EDF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2DA38A-D804-4333-874C-2F1C3DB49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32C2F-C57B-4E14-A224-269388688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6C2-D373-4099-AC9B-4E10BAE0BD74}" type="datetimeFigureOut">
              <a:rPr lang="cs-CZ" smtClean="0"/>
              <a:t>11.10.2023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19AA0-60B2-4A01-8B52-1957BBFC0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6EDF15-41BB-4813-9BE4-867292FA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ECE2D-BE1E-45FA-B4EC-E2B3DE9178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1C02E-0F21-4679-8C5F-8EBD7A0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cs-CZ" dirty="0"/>
              <a:t>SOCn5010 Analýza sociálních sítí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F20B73-4D3E-4752-A1C9-0229100FC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42183"/>
            <a:ext cx="9144000" cy="576743"/>
          </a:xfrm>
        </p:spPr>
        <p:txBody>
          <a:bodyPr>
            <a:normAutofit/>
          </a:bodyPr>
          <a:lstStyle/>
          <a:p>
            <a:r>
              <a:rPr lang="cs-CZ" dirty="0"/>
              <a:t>Přednáška 2: Sítě a struktura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1EF279-BF38-474E-A7E5-700B1E1E0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95" y="3439075"/>
            <a:ext cx="3706810" cy="295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1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9576E-A0F1-458D-9F93-3AFF626D5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graphs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C74AE2-ABB5-4B47-BCDF-43FAEE9CB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Conceptualization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ties</a:t>
            </a:r>
            <a:endParaRPr lang="cs-CZ" dirty="0"/>
          </a:p>
          <a:p>
            <a:r>
              <a:rPr lang="cs-CZ" b="1" dirty="0" err="1"/>
              <a:t>Path</a:t>
            </a:r>
            <a:r>
              <a:rPr lang="cs-CZ" dirty="0"/>
              <a:t> – </a:t>
            </a:r>
            <a:r>
              <a:rPr lang="cs-CZ" dirty="0" err="1"/>
              <a:t>sequence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adjacent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, </a:t>
            </a:r>
            <a:r>
              <a:rPr lang="cs-CZ" dirty="0" err="1"/>
              <a:t>respects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ties</a:t>
            </a:r>
            <a:r>
              <a:rPr lang="cs-CZ" dirty="0"/>
              <a:t>, </a:t>
            </a:r>
            <a:r>
              <a:rPr lang="cs-CZ" dirty="0" err="1"/>
              <a:t>never</a:t>
            </a:r>
            <a:r>
              <a:rPr lang="cs-CZ" dirty="0"/>
              <a:t> </a:t>
            </a:r>
            <a:r>
              <a:rPr lang="cs-CZ" dirty="0" err="1"/>
              <a:t>revisits</a:t>
            </a:r>
            <a:r>
              <a:rPr lang="cs-CZ" dirty="0"/>
              <a:t> a node</a:t>
            </a:r>
          </a:p>
          <a:p>
            <a:r>
              <a:rPr lang="cs-CZ" b="1" dirty="0" err="1"/>
              <a:t>Trail</a:t>
            </a:r>
            <a:r>
              <a:rPr lang="cs-CZ" dirty="0"/>
              <a:t> – </a:t>
            </a:r>
            <a:r>
              <a:rPr lang="cs-CZ" dirty="0" err="1"/>
              <a:t>sequence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revisits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but </a:t>
            </a:r>
            <a:r>
              <a:rPr lang="cs-CZ" dirty="0" err="1"/>
              <a:t>never</a:t>
            </a:r>
            <a:r>
              <a:rPr lang="cs-CZ" dirty="0"/>
              <a:t> </a:t>
            </a:r>
            <a:r>
              <a:rPr lang="cs-CZ" dirty="0" err="1"/>
              <a:t>revisits</a:t>
            </a:r>
            <a:r>
              <a:rPr lang="cs-CZ" dirty="0"/>
              <a:t> </a:t>
            </a:r>
            <a:r>
              <a:rPr lang="cs-CZ" dirty="0" err="1"/>
              <a:t>edge</a:t>
            </a:r>
            <a:endParaRPr lang="cs-CZ" dirty="0"/>
          </a:p>
          <a:p>
            <a:r>
              <a:rPr lang="cs-CZ" b="1" dirty="0" err="1"/>
              <a:t>Walk</a:t>
            </a:r>
            <a:r>
              <a:rPr lang="cs-CZ" dirty="0"/>
              <a:t> – </a:t>
            </a:r>
            <a:r>
              <a:rPr lang="cs-CZ" dirty="0" err="1"/>
              <a:t>revisits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, </a:t>
            </a:r>
            <a:r>
              <a:rPr lang="cs-CZ" dirty="0" err="1"/>
              <a:t>revisits</a:t>
            </a:r>
            <a:r>
              <a:rPr lang="cs-CZ" dirty="0"/>
              <a:t> </a:t>
            </a:r>
            <a:r>
              <a:rPr lang="cs-CZ" dirty="0" err="1"/>
              <a:t>edge</a:t>
            </a:r>
            <a:r>
              <a:rPr lang="cs-CZ" dirty="0"/>
              <a:t>(s)</a:t>
            </a:r>
          </a:p>
          <a:p>
            <a:r>
              <a:rPr lang="cs-CZ" b="1" dirty="0" err="1"/>
              <a:t>Geodesic</a:t>
            </a:r>
            <a:r>
              <a:rPr lang="cs-CZ" dirty="0"/>
              <a:t> – </a:t>
            </a:r>
            <a:r>
              <a:rPr lang="cs-CZ" dirty="0" err="1"/>
              <a:t>shortest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vertices</a:t>
            </a:r>
            <a:endParaRPr lang="cs-CZ" dirty="0"/>
          </a:p>
          <a:p>
            <a:r>
              <a:rPr lang="cs-CZ" b="1" dirty="0" err="1"/>
              <a:t>Bridge</a:t>
            </a:r>
            <a:r>
              <a:rPr lang="cs-CZ" dirty="0"/>
              <a:t> – </a:t>
            </a:r>
            <a:r>
              <a:rPr lang="cs-CZ" dirty="0" err="1"/>
              <a:t>edge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separated</a:t>
            </a:r>
            <a:endParaRPr lang="cs-CZ" dirty="0"/>
          </a:p>
          <a:p>
            <a:r>
              <a:rPr lang="cs-CZ" b="1" dirty="0" err="1"/>
              <a:t>Component</a:t>
            </a:r>
            <a:r>
              <a:rPr lang="cs-CZ" dirty="0"/>
              <a:t> – </a:t>
            </a:r>
            <a:r>
              <a:rPr lang="cs-CZ" dirty="0" err="1"/>
              <a:t>maximal</a:t>
            </a:r>
            <a:r>
              <a:rPr lang="cs-CZ" dirty="0"/>
              <a:t>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node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reach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by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path</a:t>
            </a:r>
            <a:endParaRPr lang="cs-CZ" b="1" dirty="0"/>
          </a:p>
          <a:p>
            <a:r>
              <a:rPr lang="cs-CZ" dirty="0" err="1"/>
              <a:t>Ties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(</a:t>
            </a:r>
            <a:r>
              <a:rPr lang="cs-CZ" dirty="0" err="1"/>
              <a:t>occurences</a:t>
            </a:r>
            <a:r>
              <a:rPr lang="cs-CZ" dirty="0"/>
              <a:t>, </a:t>
            </a:r>
            <a:r>
              <a:rPr lang="cs-CZ" dirty="0" err="1"/>
              <a:t>exchange</a:t>
            </a:r>
            <a:r>
              <a:rPr lang="cs-CZ" dirty="0"/>
              <a:t> </a:t>
            </a:r>
            <a:r>
              <a:rPr lang="cs-CZ" dirty="0" err="1"/>
              <a:t>volume</a:t>
            </a:r>
            <a:r>
              <a:rPr lang="cs-CZ" dirty="0"/>
              <a:t>, </a:t>
            </a:r>
            <a:r>
              <a:rPr lang="cs-CZ" dirty="0" err="1"/>
              <a:t>duration</a:t>
            </a:r>
            <a:r>
              <a:rPr lang="cs-CZ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1285607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ázek 31">
            <a:extLst>
              <a:ext uri="{FF2B5EF4-FFF2-40B4-BE49-F238E27FC236}">
                <a16:creationId xmlns:a16="http://schemas.microsoft.com/office/drawing/2014/main" id="{130BE9E5-1EC2-4891-9228-2C5F1E20B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509" y="2263176"/>
            <a:ext cx="6800850" cy="401002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9D1F25B-26B0-48E5-934D-E610136E36CE}"/>
              </a:ext>
            </a:extLst>
          </p:cNvPr>
          <p:cNvSpPr txBox="1"/>
          <p:nvPr/>
        </p:nvSpPr>
        <p:spPr>
          <a:xfrm>
            <a:off x="1484218" y="4268189"/>
            <a:ext cx="15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walk</a:t>
            </a:r>
            <a:endParaRPr lang="cs-CZ" b="1" dirty="0"/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6CD98D8B-C136-450E-8918-DD4625E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34" y="345213"/>
            <a:ext cx="10515600" cy="1325563"/>
          </a:xfrm>
        </p:spPr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graphs</a:t>
            </a:r>
            <a:endParaRPr lang="cs-CZ" dirty="0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BF92B6F-E040-426C-BA22-FB2B658A2D20}"/>
              </a:ext>
            </a:extLst>
          </p:cNvPr>
          <p:cNvCxnSpPr>
            <a:cxnSpLocks/>
          </p:cNvCxnSpPr>
          <p:nvPr/>
        </p:nvCxnSpPr>
        <p:spPr>
          <a:xfrm>
            <a:off x="3448354" y="3585099"/>
            <a:ext cx="1071888" cy="34854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78564D9F-33D0-4AE3-B756-DBC77A760543}"/>
              </a:ext>
            </a:extLst>
          </p:cNvPr>
          <p:cNvCxnSpPr>
            <a:cxnSpLocks/>
          </p:cNvCxnSpPr>
          <p:nvPr/>
        </p:nvCxnSpPr>
        <p:spPr>
          <a:xfrm flipH="1">
            <a:off x="3140017" y="4701396"/>
            <a:ext cx="138021" cy="3881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120B6397-DC9E-4732-B7EA-84379EF62350}"/>
              </a:ext>
            </a:extLst>
          </p:cNvPr>
          <p:cNvCxnSpPr>
            <a:cxnSpLocks/>
          </p:cNvCxnSpPr>
          <p:nvPr/>
        </p:nvCxnSpPr>
        <p:spPr>
          <a:xfrm flipH="1">
            <a:off x="4023083" y="4175185"/>
            <a:ext cx="755951" cy="9300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CCB2C401-4C1E-46A3-8E8A-86B2090A097F}"/>
              </a:ext>
            </a:extLst>
          </p:cNvPr>
          <p:cNvCxnSpPr>
            <a:cxnSpLocks/>
          </p:cNvCxnSpPr>
          <p:nvPr/>
        </p:nvCxnSpPr>
        <p:spPr>
          <a:xfrm flipH="1">
            <a:off x="3278038" y="5615796"/>
            <a:ext cx="603849" cy="3250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3947D0AF-931B-4B73-B240-DBB8694E98AF}"/>
              </a:ext>
            </a:extLst>
          </p:cNvPr>
          <p:cNvCxnSpPr>
            <a:cxnSpLocks/>
          </p:cNvCxnSpPr>
          <p:nvPr/>
        </p:nvCxnSpPr>
        <p:spPr>
          <a:xfrm flipV="1">
            <a:off x="4873924" y="5477774"/>
            <a:ext cx="793631" cy="657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DA4D9D9D-E780-43DA-BC61-A7DD5EB3913B}"/>
              </a:ext>
            </a:extLst>
          </p:cNvPr>
          <p:cNvCxnSpPr>
            <a:cxnSpLocks/>
          </p:cNvCxnSpPr>
          <p:nvPr/>
        </p:nvCxnSpPr>
        <p:spPr>
          <a:xfrm>
            <a:off x="5530159" y="4586351"/>
            <a:ext cx="528357" cy="59522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C1D69B99-F3BA-4C99-B83B-0C69A1113B25}"/>
              </a:ext>
            </a:extLst>
          </p:cNvPr>
          <p:cNvCxnSpPr>
            <a:cxnSpLocks/>
          </p:cNvCxnSpPr>
          <p:nvPr/>
        </p:nvCxnSpPr>
        <p:spPr>
          <a:xfrm flipH="1">
            <a:off x="4023083" y="4359852"/>
            <a:ext cx="755951" cy="9300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8E60DE92-D165-4269-B83A-A275BE009894}"/>
              </a:ext>
            </a:extLst>
          </p:cNvPr>
          <p:cNvCxnSpPr>
            <a:cxnSpLocks/>
          </p:cNvCxnSpPr>
          <p:nvPr/>
        </p:nvCxnSpPr>
        <p:spPr>
          <a:xfrm flipH="1">
            <a:off x="3278038" y="4770329"/>
            <a:ext cx="138021" cy="3881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346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ázek 31">
            <a:extLst>
              <a:ext uri="{FF2B5EF4-FFF2-40B4-BE49-F238E27FC236}">
                <a16:creationId xmlns:a16="http://schemas.microsoft.com/office/drawing/2014/main" id="{130BE9E5-1EC2-4891-9228-2C5F1E20B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509" y="2263176"/>
            <a:ext cx="6800850" cy="401002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9D1F25B-26B0-48E5-934D-E610136E36CE}"/>
              </a:ext>
            </a:extLst>
          </p:cNvPr>
          <p:cNvSpPr txBox="1"/>
          <p:nvPr/>
        </p:nvSpPr>
        <p:spPr>
          <a:xfrm>
            <a:off x="1484218" y="4268189"/>
            <a:ext cx="15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trail</a:t>
            </a:r>
            <a:endParaRPr lang="cs-CZ" b="1" dirty="0"/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6CD98D8B-C136-450E-8918-DD4625E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34" y="345213"/>
            <a:ext cx="10515600" cy="1325563"/>
          </a:xfrm>
        </p:spPr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graphs</a:t>
            </a:r>
            <a:endParaRPr lang="cs-CZ" dirty="0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BF92B6F-E040-426C-BA22-FB2B658A2D20}"/>
              </a:ext>
            </a:extLst>
          </p:cNvPr>
          <p:cNvCxnSpPr>
            <a:cxnSpLocks/>
          </p:cNvCxnSpPr>
          <p:nvPr/>
        </p:nvCxnSpPr>
        <p:spPr>
          <a:xfrm>
            <a:off x="3448354" y="3585099"/>
            <a:ext cx="1071888" cy="34854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78564D9F-33D0-4AE3-B756-DBC77A760543}"/>
              </a:ext>
            </a:extLst>
          </p:cNvPr>
          <p:cNvCxnSpPr>
            <a:cxnSpLocks/>
          </p:cNvCxnSpPr>
          <p:nvPr/>
        </p:nvCxnSpPr>
        <p:spPr>
          <a:xfrm flipH="1">
            <a:off x="3140017" y="4701396"/>
            <a:ext cx="138021" cy="3881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120B6397-DC9E-4732-B7EA-84379EF62350}"/>
              </a:ext>
            </a:extLst>
          </p:cNvPr>
          <p:cNvCxnSpPr>
            <a:cxnSpLocks/>
          </p:cNvCxnSpPr>
          <p:nvPr/>
        </p:nvCxnSpPr>
        <p:spPr>
          <a:xfrm flipH="1">
            <a:off x="4023083" y="4175185"/>
            <a:ext cx="755951" cy="9300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CCB2C401-4C1E-46A3-8E8A-86B2090A097F}"/>
              </a:ext>
            </a:extLst>
          </p:cNvPr>
          <p:cNvCxnSpPr>
            <a:cxnSpLocks/>
          </p:cNvCxnSpPr>
          <p:nvPr/>
        </p:nvCxnSpPr>
        <p:spPr>
          <a:xfrm flipH="1">
            <a:off x="3278038" y="5615796"/>
            <a:ext cx="603849" cy="3250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3947D0AF-931B-4B73-B240-DBB8694E98AF}"/>
              </a:ext>
            </a:extLst>
          </p:cNvPr>
          <p:cNvCxnSpPr>
            <a:cxnSpLocks/>
          </p:cNvCxnSpPr>
          <p:nvPr/>
        </p:nvCxnSpPr>
        <p:spPr>
          <a:xfrm flipV="1">
            <a:off x="4873924" y="5477774"/>
            <a:ext cx="793631" cy="657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DA4D9D9D-E780-43DA-BC61-A7DD5EB3913B}"/>
              </a:ext>
            </a:extLst>
          </p:cNvPr>
          <p:cNvCxnSpPr>
            <a:cxnSpLocks/>
          </p:cNvCxnSpPr>
          <p:nvPr/>
        </p:nvCxnSpPr>
        <p:spPr>
          <a:xfrm>
            <a:off x="5530159" y="4586351"/>
            <a:ext cx="528357" cy="59522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305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ázek 31">
            <a:extLst>
              <a:ext uri="{FF2B5EF4-FFF2-40B4-BE49-F238E27FC236}">
                <a16:creationId xmlns:a16="http://schemas.microsoft.com/office/drawing/2014/main" id="{130BE9E5-1EC2-4891-9228-2C5F1E20B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509" y="2263176"/>
            <a:ext cx="6800850" cy="401002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9D1F25B-26B0-48E5-934D-E610136E36CE}"/>
              </a:ext>
            </a:extLst>
          </p:cNvPr>
          <p:cNvSpPr txBox="1"/>
          <p:nvPr/>
        </p:nvSpPr>
        <p:spPr>
          <a:xfrm>
            <a:off x="1484218" y="4268189"/>
            <a:ext cx="15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path</a:t>
            </a:r>
            <a:endParaRPr lang="cs-CZ" b="1" dirty="0"/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6CD98D8B-C136-450E-8918-DD4625E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34" y="345213"/>
            <a:ext cx="10515600" cy="1325563"/>
          </a:xfrm>
        </p:spPr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graphs</a:t>
            </a:r>
            <a:endParaRPr lang="cs-CZ" dirty="0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BF92B6F-E040-426C-BA22-FB2B658A2D20}"/>
              </a:ext>
            </a:extLst>
          </p:cNvPr>
          <p:cNvCxnSpPr>
            <a:cxnSpLocks/>
          </p:cNvCxnSpPr>
          <p:nvPr/>
        </p:nvCxnSpPr>
        <p:spPr>
          <a:xfrm>
            <a:off x="3448354" y="3585099"/>
            <a:ext cx="1071888" cy="34854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78564D9F-33D0-4AE3-B756-DBC77A760543}"/>
              </a:ext>
            </a:extLst>
          </p:cNvPr>
          <p:cNvCxnSpPr>
            <a:cxnSpLocks/>
          </p:cNvCxnSpPr>
          <p:nvPr/>
        </p:nvCxnSpPr>
        <p:spPr>
          <a:xfrm flipH="1">
            <a:off x="3140017" y="4701396"/>
            <a:ext cx="138021" cy="3881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120B6397-DC9E-4732-B7EA-84379EF62350}"/>
              </a:ext>
            </a:extLst>
          </p:cNvPr>
          <p:cNvCxnSpPr>
            <a:cxnSpLocks/>
          </p:cNvCxnSpPr>
          <p:nvPr/>
        </p:nvCxnSpPr>
        <p:spPr>
          <a:xfrm flipH="1">
            <a:off x="4023083" y="4175185"/>
            <a:ext cx="755951" cy="9300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CCB2C401-4C1E-46A3-8E8A-86B2090A097F}"/>
              </a:ext>
            </a:extLst>
          </p:cNvPr>
          <p:cNvCxnSpPr>
            <a:cxnSpLocks/>
          </p:cNvCxnSpPr>
          <p:nvPr/>
        </p:nvCxnSpPr>
        <p:spPr>
          <a:xfrm flipH="1">
            <a:off x="3278038" y="5615796"/>
            <a:ext cx="603849" cy="3250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3947D0AF-931B-4B73-B240-DBB8694E98AF}"/>
              </a:ext>
            </a:extLst>
          </p:cNvPr>
          <p:cNvCxnSpPr>
            <a:cxnSpLocks/>
          </p:cNvCxnSpPr>
          <p:nvPr/>
        </p:nvCxnSpPr>
        <p:spPr>
          <a:xfrm flipV="1">
            <a:off x="4873924" y="5477774"/>
            <a:ext cx="793631" cy="657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033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ázek 31">
            <a:extLst>
              <a:ext uri="{FF2B5EF4-FFF2-40B4-BE49-F238E27FC236}">
                <a16:creationId xmlns:a16="http://schemas.microsoft.com/office/drawing/2014/main" id="{130BE9E5-1EC2-4891-9228-2C5F1E20B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509" y="2263176"/>
            <a:ext cx="6800850" cy="4010025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9D1F25B-26B0-48E5-934D-E610136E36CE}"/>
              </a:ext>
            </a:extLst>
          </p:cNvPr>
          <p:cNvSpPr txBox="1"/>
          <p:nvPr/>
        </p:nvSpPr>
        <p:spPr>
          <a:xfrm>
            <a:off x="1484218" y="4268189"/>
            <a:ext cx="15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geodesic</a:t>
            </a:r>
            <a:endParaRPr lang="cs-CZ" b="1" dirty="0"/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6CD98D8B-C136-450E-8918-DD4625E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34" y="345213"/>
            <a:ext cx="10515600" cy="1325563"/>
          </a:xfrm>
        </p:spPr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graphs</a:t>
            </a:r>
            <a:endParaRPr lang="cs-CZ" dirty="0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BF92B6F-E040-426C-BA22-FB2B658A2D20}"/>
              </a:ext>
            </a:extLst>
          </p:cNvPr>
          <p:cNvCxnSpPr>
            <a:cxnSpLocks/>
          </p:cNvCxnSpPr>
          <p:nvPr/>
        </p:nvCxnSpPr>
        <p:spPr>
          <a:xfrm>
            <a:off x="3448354" y="3585099"/>
            <a:ext cx="1071888" cy="34854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78564D9F-33D0-4AE3-B756-DBC77A760543}"/>
              </a:ext>
            </a:extLst>
          </p:cNvPr>
          <p:cNvCxnSpPr>
            <a:cxnSpLocks/>
          </p:cNvCxnSpPr>
          <p:nvPr/>
        </p:nvCxnSpPr>
        <p:spPr>
          <a:xfrm flipH="1">
            <a:off x="3140017" y="4701396"/>
            <a:ext cx="138021" cy="3881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120B6397-DC9E-4732-B7EA-84379EF62350}"/>
              </a:ext>
            </a:extLst>
          </p:cNvPr>
          <p:cNvCxnSpPr>
            <a:cxnSpLocks/>
          </p:cNvCxnSpPr>
          <p:nvPr/>
        </p:nvCxnSpPr>
        <p:spPr>
          <a:xfrm flipH="1">
            <a:off x="4023083" y="4175185"/>
            <a:ext cx="755951" cy="9300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CCB2C401-4C1E-46A3-8E8A-86B2090A097F}"/>
              </a:ext>
            </a:extLst>
          </p:cNvPr>
          <p:cNvCxnSpPr>
            <a:cxnSpLocks/>
          </p:cNvCxnSpPr>
          <p:nvPr/>
        </p:nvCxnSpPr>
        <p:spPr>
          <a:xfrm flipH="1">
            <a:off x="3278038" y="5615796"/>
            <a:ext cx="603849" cy="3250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3947D0AF-931B-4B73-B240-DBB8694E98AF}"/>
              </a:ext>
            </a:extLst>
          </p:cNvPr>
          <p:cNvCxnSpPr>
            <a:cxnSpLocks/>
          </p:cNvCxnSpPr>
          <p:nvPr/>
        </p:nvCxnSpPr>
        <p:spPr>
          <a:xfrm flipV="1">
            <a:off x="4873924" y="5477774"/>
            <a:ext cx="793631" cy="657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887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ázek 31">
            <a:extLst>
              <a:ext uri="{FF2B5EF4-FFF2-40B4-BE49-F238E27FC236}">
                <a16:creationId xmlns:a16="http://schemas.microsoft.com/office/drawing/2014/main" id="{130BE9E5-1EC2-4891-9228-2C5F1E20B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509" y="2263176"/>
            <a:ext cx="6800850" cy="401002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9D1F25B-26B0-48E5-934D-E610136E36CE}"/>
              </a:ext>
            </a:extLst>
          </p:cNvPr>
          <p:cNvSpPr txBox="1"/>
          <p:nvPr/>
        </p:nvSpPr>
        <p:spPr>
          <a:xfrm>
            <a:off x="1484218" y="4268189"/>
            <a:ext cx="15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bridge</a:t>
            </a:r>
            <a:endParaRPr lang="cs-CZ" b="1" dirty="0"/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6CD98D8B-C136-450E-8918-DD4625E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34" y="345213"/>
            <a:ext cx="10515600" cy="1325563"/>
          </a:xfrm>
        </p:spPr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graphs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30AEF96-6D4D-40AC-9310-7E969E714300}"/>
              </a:ext>
            </a:extLst>
          </p:cNvPr>
          <p:cNvSpPr/>
          <p:nvPr/>
        </p:nvSpPr>
        <p:spPr>
          <a:xfrm rot="21444723" flipV="1">
            <a:off x="4888993" y="5103525"/>
            <a:ext cx="1037099" cy="786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91C5084-A60F-4E25-996D-C5EE560399B2}"/>
              </a:ext>
            </a:extLst>
          </p:cNvPr>
          <p:cNvCxnSpPr>
            <a:cxnSpLocks/>
          </p:cNvCxnSpPr>
          <p:nvPr/>
        </p:nvCxnSpPr>
        <p:spPr>
          <a:xfrm flipH="1">
            <a:off x="4053840" y="4166588"/>
            <a:ext cx="721361" cy="1016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979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Obrázek 31">
            <a:extLst>
              <a:ext uri="{FF2B5EF4-FFF2-40B4-BE49-F238E27FC236}">
                <a16:creationId xmlns:a16="http://schemas.microsoft.com/office/drawing/2014/main" id="{130BE9E5-1EC2-4891-9228-2C5F1E20B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509" y="2263176"/>
            <a:ext cx="6800850" cy="401002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9D1F25B-26B0-48E5-934D-E610136E36CE}"/>
              </a:ext>
            </a:extLst>
          </p:cNvPr>
          <p:cNvSpPr txBox="1"/>
          <p:nvPr/>
        </p:nvSpPr>
        <p:spPr>
          <a:xfrm>
            <a:off x="1484218" y="4268189"/>
            <a:ext cx="15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component</a:t>
            </a:r>
            <a:endParaRPr lang="cs-CZ" b="1" dirty="0"/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6CD98D8B-C136-450E-8918-DD4625E4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34" y="345213"/>
            <a:ext cx="10515600" cy="1325563"/>
          </a:xfrm>
        </p:spPr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graphs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30AEF96-6D4D-40AC-9310-7E969E714300}"/>
              </a:ext>
            </a:extLst>
          </p:cNvPr>
          <p:cNvSpPr/>
          <p:nvPr/>
        </p:nvSpPr>
        <p:spPr>
          <a:xfrm rot="21444723" flipV="1">
            <a:off x="4888993" y="5103525"/>
            <a:ext cx="1037099" cy="786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8FAE6CA-6F5C-4A00-9FD6-8BC9D1EB6BCE}"/>
              </a:ext>
            </a:extLst>
          </p:cNvPr>
          <p:cNvSpPr/>
          <p:nvPr/>
        </p:nvSpPr>
        <p:spPr>
          <a:xfrm rot="21105338" flipV="1">
            <a:off x="3788419" y="4149925"/>
            <a:ext cx="991261" cy="2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A934D9DD-D97D-4359-8052-41D35DB09E07}"/>
              </a:ext>
            </a:extLst>
          </p:cNvPr>
          <p:cNvSpPr/>
          <p:nvPr/>
        </p:nvSpPr>
        <p:spPr>
          <a:xfrm>
            <a:off x="2225263" y="3852767"/>
            <a:ext cx="2813835" cy="26600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F7E63DDD-D66E-453C-8CD5-FABA07A1D6EF}"/>
              </a:ext>
            </a:extLst>
          </p:cNvPr>
          <p:cNvSpPr/>
          <p:nvPr/>
        </p:nvSpPr>
        <p:spPr>
          <a:xfrm rot="1248133">
            <a:off x="2200436" y="2356063"/>
            <a:ext cx="8336929" cy="34220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873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CFAAC3-103B-44EE-A24A-D431C5F7B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174876"/>
          </a:xfrm>
        </p:spPr>
        <p:txBody>
          <a:bodyPr>
            <a:normAutofit/>
          </a:bodyPr>
          <a:lstStyle/>
          <a:p>
            <a:r>
              <a:rPr lang="cs-CZ" dirty="0" err="1"/>
              <a:t>Adjacency</a:t>
            </a:r>
            <a:r>
              <a:rPr lang="cs-CZ" dirty="0"/>
              <a:t> matrix</a:t>
            </a:r>
          </a:p>
          <a:p>
            <a:r>
              <a:rPr lang="cs-CZ" dirty="0" err="1"/>
              <a:t>Always</a:t>
            </a:r>
            <a:r>
              <a:rPr lang="cs-CZ" dirty="0"/>
              <a:t> square</a:t>
            </a:r>
          </a:p>
          <a:p>
            <a:r>
              <a:rPr lang="cs-CZ" dirty="0" err="1"/>
              <a:t>Arc</a:t>
            </a:r>
            <a:r>
              <a:rPr lang="cs-CZ" dirty="0"/>
              <a:t> – </a:t>
            </a:r>
            <a:r>
              <a:rPr lang="cs-CZ" dirty="0" err="1"/>
              <a:t>directed</a:t>
            </a:r>
            <a:r>
              <a:rPr lang="cs-CZ" dirty="0"/>
              <a:t> network - </a:t>
            </a:r>
            <a:r>
              <a:rPr lang="cs-CZ" b="1" dirty="0" err="1"/>
              <a:t>from</a:t>
            </a:r>
            <a:r>
              <a:rPr lang="cs-CZ" b="1" dirty="0"/>
              <a:t> </a:t>
            </a:r>
            <a:r>
              <a:rPr lang="cs-CZ" b="1" dirty="0" err="1"/>
              <a:t>row</a:t>
            </a:r>
            <a:r>
              <a:rPr lang="cs-CZ" b="1" dirty="0"/>
              <a:t> to </a:t>
            </a:r>
            <a:r>
              <a:rPr lang="cs-CZ" b="1" dirty="0" err="1"/>
              <a:t>column</a:t>
            </a:r>
            <a:r>
              <a:rPr lang="cs-CZ" dirty="0"/>
              <a:t>!</a:t>
            </a:r>
          </a:p>
          <a:p>
            <a:r>
              <a:rPr lang="cs-CZ" dirty="0" err="1"/>
              <a:t>Edge</a:t>
            </a:r>
            <a:r>
              <a:rPr lang="cs-CZ" dirty="0"/>
              <a:t> – </a:t>
            </a:r>
            <a:r>
              <a:rPr lang="cs-CZ" dirty="0" err="1"/>
              <a:t>undirected</a:t>
            </a:r>
            <a:r>
              <a:rPr lang="cs-CZ" dirty="0"/>
              <a:t> network - </a:t>
            </a:r>
            <a:r>
              <a:rPr lang="cs-CZ" dirty="0" err="1"/>
              <a:t>symmetric</a:t>
            </a:r>
            <a:r>
              <a:rPr lang="cs-CZ" dirty="0"/>
              <a:t> matrix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0AA7434-9002-41E5-BFE0-B14D10E87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adjacency</a:t>
            </a:r>
            <a:r>
              <a:rPr lang="cs-CZ" dirty="0"/>
              <a:t> matrix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568E805-ACEE-4125-9E07-B323B8AFD75A}"/>
              </a:ext>
            </a:extLst>
          </p:cNvPr>
          <p:cNvGraphicFramePr>
            <a:graphicFrameLocks noGrp="1"/>
          </p:cNvGraphicFramePr>
          <p:nvPr/>
        </p:nvGraphicFramePr>
        <p:xfrm>
          <a:off x="1311479" y="4000500"/>
          <a:ext cx="9144000" cy="2857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242569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6339899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241181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5012806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070523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4382843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366709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538038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335973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174173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51911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538185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7720149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2490982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095248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Other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Anarchist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Agrarian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Hright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Minor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Cultural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Labour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err="1">
                          <a:effectLst/>
                        </a:rPr>
                        <a:t>Peace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SocDem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Enviro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Commun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Relig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Marx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Trotskyite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64433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Other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8709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Anarchist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442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Agrarian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97565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Hright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67437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Minor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1809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Cultural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54863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Labour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5571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Peace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6390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SocDem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31816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Enviro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712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Commun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27889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Relig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15304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Marx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9747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Trotskyite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1226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497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F71E067-F86D-4502-9D75-917C6C833ED1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4000500"/>
          <a:ext cx="9144000" cy="2857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242569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6339899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241181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5012806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070523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4382843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366709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538038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3359736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174173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519119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538185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7720149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2490982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095248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Other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Anarchist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Agrarian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Hright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Minor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Cultural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Labour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 err="1">
                          <a:effectLst/>
                        </a:rPr>
                        <a:t>Peace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SocDem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Enviro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Commun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Relig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Marx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Trotskyite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64433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Other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68709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Anarchist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442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Agrarian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797565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Hright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67437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Minor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1809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Cultural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54863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Labour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5571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Peace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6390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SocDem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31816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Enviro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712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Commun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27889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Relig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615304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Marx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97476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Trotskyite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 dirty="0">
                          <a:effectLst/>
                        </a:rPr>
                        <a:t>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1226828"/>
                  </a:ext>
                </a:extLst>
              </a:tr>
            </a:tbl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4AF00E4C-3C70-45C5-BD1C-61EA72670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51" y="0"/>
            <a:ext cx="6936297" cy="379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993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4AF16-EDAE-4AA0-8CED-D16EAB71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900" dirty="0" err="1"/>
              <a:t>Conceptualizing</a:t>
            </a:r>
            <a:r>
              <a:rPr lang="cs-CZ" sz="3900" dirty="0"/>
              <a:t> </a:t>
            </a:r>
            <a:r>
              <a:rPr lang="cs-CZ" sz="3900" dirty="0" err="1"/>
              <a:t>networks</a:t>
            </a:r>
            <a:r>
              <a:rPr lang="cs-CZ" sz="3900" dirty="0"/>
              <a:t>: </a:t>
            </a:r>
            <a:r>
              <a:rPr lang="cs-CZ" sz="3900" dirty="0" err="1"/>
              <a:t>geodesic</a:t>
            </a:r>
            <a:r>
              <a:rPr lang="cs-CZ" sz="3900" dirty="0"/>
              <a:t> distance matrix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6629EBD-69F7-4C9B-A3C0-C28C70ED1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712" y="1738925"/>
            <a:ext cx="5306096" cy="487031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0891793-0192-45A0-9456-520506514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16" y="2043725"/>
            <a:ext cx="6130344" cy="456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23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DE3282-5D27-40DF-936E-47923DFD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Strukturální analýza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571BC8-ECF1-4757-BE6C-0D5E2F264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600" dirty="0"/>
              <a:t>Chování – strukturální omezení a pobídky spíše než vnitřní síla zevnitř</a:t>
            </a:r>
          </a:p>
          <a:p>
            <a:r>
              <a:rPr lang="cs-CZ" sz="3600" dirty="0"/>
              <a:t>Analýza vztahů mezi jednotkami než jednotek samotných</a:t>
            </a:r>
          </a:p>
          <a:p>
            <a:r>
              <a:rPr lang="cs-CZ" sz="3600" dirty="0"/>
              <a:t>Jak vztahy mezi jednotkami ovlivňují aktivitu jednotky?</a:t>
            </a:r>
          </a:p>
          <a:p>
            <a:r>
              <a:rPr lang="cs-CZ" sz="3600" dirty="0"/>
              <a:t>Struktura jako síť sítí</a:t>
            </a:r>
          </a:p>
          <a:p>
            <a:r>
              <a:rPr lang="cs-CZ" sz="3600" dirty="0"/>
              <a:t>Analýza zaměřená na struktury vztahů spíše než na proměnné a standardní statistické (korelační) aplikace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326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89CE54-390B-40C8-9B23-712D814AC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Network boundaries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A02ADD-AF6A-400F-9463-E5E01A775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Often</a:t>
            </a:r>
            <a:r>
              <a:rPr lang="cs-CZ" dirty="0"/>
              <a:t> fuzzy</a:t>
            </a:r>
          </a:p>
          <a:p>
            <a:r>
              <a:rPr lang="en-GB" u="sng" dirty="0"/>
              <a:t>Realistic</a:t>
            </a:r>
            <a:r>
              <a:rPr lang="en-GB" dirty="0"/>
              <a:t> approach: boundaries are defined and set by the actors themselves (according to their perceptions) </a:t>
            </a:r>
            <a:r>
              <a:rPr lang="cs-CZ" dirty="0"/>
              <a:t>- respondent-</a:t>
            </a:r>
            <a:r>
              <a:rPr lang="cs-CZ" dirty="0" err="1"/>
              <a:t>driven</a:t>
            </a:r>
            <a:r>
              <a:rPr lang="cs-CZ" dirty="0"/>
              <a:t> </a:t>
            </a:r>
            <a:r>
              <a:rPr lang="cs-CZ" dirty="0" err="1"/>
              <a:t>sampling</a:t>
            </a:r>
            <a:endParaRPr lang="en-GB" dirty="0"/>
          </a:p>
          <a:p>
            <a:r>
              <a:rPr lang="en-GB" u="sng" dirty="0"/>
              <a:t>Nominalist</a:t>
            </a:r>
            <a:r>
              <a:rPr lang="en-GB" dirty="0"/>
              <a:t> approach: boundaries are defined by the analysts according to his/her conceptualization of research problem </a:t>
            </a:r>
            <a:r>
              <a:rPr lang="cs-CZ" dirty="0"/>
              <a:t>– </a:t>
            </a:r>
            <a:r>
              <a:rPr lang="cs-CZ" dirty="0" err="1"/>
              <a:t>analyst-driven</a:t>
            </a:r>
            <a:r>
              <a:rPr lang="cs-CZ" dirty="0"/>
              <a:t> </a:t>
            </a:r>
            <a:r>
              <a:rPr lang="cs-CZ" dirty="0" err="1"/>
              <a:t>sampling</a:t>
            </a:r>
            <a:endParaRPr lang="cs-CZ" dirty="0"/>
          </a:p>
          <a:p>
            <a:r>
              <a:rPr lang="cs-CZ" dirty="0" err="1"/>
              <a:t>combination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theoretical</a:t>
            </a:r>
            <a:r>
              <a:rPr lang="cs-CZ" dirty="0"/>
              <a:t> sample </a:t>
            </a:r>
            <a:r>
              <a:rPr lang="cs-CZ" dirty="0" err="1"/>
              <a:t>reviewed</a:t>
            </a:r>
            <a:r>
              <a:rPr lang="cs-CZ" dirty="0"/>
              <a:t> by </a:t>
            </a:r>
            <a:r>
              <a:rPr lang="cs-CZ" dirty="0" err="1"/>
              <a:t>respondents</a:t>
            </a:r>
            <a:r>
              <a:rPr lang="cs-CZ" dirty="0"/>
              <a:t>)</a:t>
            </a:r>
          </a:p>
          <a:p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b="1" dirty="0"/>
              <a:t>validity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(</a:t>
            </a:r>
            <a:r>
              <a:rPr lang="cs-CZ" dirty="0" err="1"/>
              <a:t>Is</a:t>
            </a:r>
            <a:r>
              <a:rPr lang="cs-CZ" dirty="0"/>
              <a:t> network </a:t>
            </a:r>
            <a:r>
              <a:rPr lang="cs-CZ" dirty="0" err="1"/>
              <a:t>complete</a:t>
            </a:r>
            <a:r>
              <a:rPr lang="cs-CZ" dirty="0"/>
              <a:t>? Are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</a:t>
            </a:r>
            <a:r>
              <a:rPr lang="cs-CZ" dirty="0" err="1"/>
              <a:t>ties</a:t>
            </a:r>
            <a:r>
              <a:rPr lang="cs-CZ" dirty="0"/>
              <a:t> </a:t>
            </a:r>
            <a:r>
              <a:rPr lang="cs-CZ" dirty="0" err="1"/>
              <a:t>included</a:t>
            </a:r>
            <a:r>
              <a:rPr lang="cs-CZ" dirty="0"/>
              <a:t>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566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3CD80-8916-4E3F-8F2A-ECED6EB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References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481644-D7D0-4F77-A5C4-73FB25FF0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/>
          <a:lstStyle/>
          <a:p>
            <a:r>
              <a:rPr lang="cs-CZ" dirty="0"/>
              <a:t>BORGATTI, </a:t>
            </a:r>
            <a:r>
              <a:rPr lang="cs-CZ" dirty="0" err="1"/>
              <a:t>Stephen</a:t>
            </a:r>
            <a:r>
              <a:rPr lang="cs-CZ" dirty="0"/>
              <a:t> P., Martin G. EVERETT and </a:t>
            </a:r>
            <a:r>
              <a:rPr lang="cs-CZ" dirty="0" err="1"/>
              <a:t>Jeffrey</a:t>
            </a:r>
            <a:r>
              <a:rPr lang="cs-CZ" dirty="0"/>
              <a:t> C. JOHNSON. 2013. </a:t>
            </a:r>
            <a:r>
              <a:rPr lang="cs-CZ" dirty="0" err="1"/>
              <a:t>Analyzing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. </a:t>
            </a:r>
            <a:r>
              <a:rPr lang="cs-CZ" dirty="0" err="1"/>
              <a:t>Thousand</a:t>
            </a:r>
            <a:r>
              <a:rPr lang="cs-CZ" dirty="0"/>
              <a:t> </a:t>
            </a:r>
            <a:r>
              <a:rPr lang="cs-CZ" dirty="0" err="1"/>
              <a:t>Oaks</a:t>
            </a:r>
            <a:r>
              <a:rPr lang="cs-CZ" dirty="0"/>
              <a:t>, CA: </a:t>
            </a:r>
            <a:r>
              <a:rPr lang="cs-CZ" dirty="0" err="1"/>
              <a:t>Sage</a:t>
            </a:r>
            <a:endParaRPr lang="cs-CZ" dirty="0"/>
          </a:p>
          <a:p>
            <a:r>
              <a:rPr lang="en-US" dirty="0"/>
              <a:t>CROSSLEY, Nick. 2010. Towards Relational Sociology. Abingdon: Routledge. </a:t>
            </a:r>
            <a:endParaRPr lang="cs-CZ" dirty="0"/>
          </a:p>
          <a:p>
            <a:r>
              <a:rPr lang="en-US" dirty="0"/>
              <a:t>PRELL, Christine. 2012. Social Network Analysis: History, Theory &amp; Methodology. Los Angeles: Sage.</a:t>
            </a:r>
            <a:endParaRPr lang="cs-CZ" dirty="0"/>
          </a:p>
          <a:p>
            <a:r>
              <a:rPr lang="en-GB" dirty="0"/>
              <a:t>KNOKE, David, and Song YANG. 2008. Social network analysis. Thousand Oaks: Sage.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71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2E728-F776-4559-8E76-8EEE880D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Strukturalismus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406CAF-B24E-4E80-AC08-B1D9DC085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Studium celých sítí – současný náhled na celek i jeho části</a:t>
            </a:r>
          </a:p>
          <a:p>
            <a:r>
              <a:rPr lang="cs-CZ" dirty="0"/>
              <a:t>Studium ego-sítí (nebo osobních sítí) – důležitost primárních vztahů v sociálních systémech a jejich transformace (kapitalismus, urbanizace …)</a:t>
            </a:r>
          </a:p>
          <a:p>
            <a:endParaRPr lang="cs-CZ" dirty="0"/>
          </a:p>
          <a:p>
            <a:r>
              <a:rPr lang="cs-CZ" dirty="0"/>
              <a:t>Jak síťové charakteristiky ovlivňují integraci sociálních systémů?</a:t>
            </a:r>
          </a:p>
        </p:txBody>
      </p:sp>
    </p:spTree>
    <p:extLst>
      <p:ext uri="{BB962C8B-B14F-4D97-AF65-F5344CB8AC3E}">
        <p14:creationId xmlns:p14="http://schemas.microsoft.com/office/powerpoint/2010/main" val="156281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2A6B6-6D60-4E92-9A33-D924AE22E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strukturální analýzy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593020-7F3E-4EEB-98D5-4F18DF1FF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Strukturované vztahy poskytují lepší vysvětlení než osobnostní charakteristiky (nenahlížejí na jedince jako na nezávislé jednotky, což mj. vede k nahlížení norem jako toho, co vede lidské chování)</a:t>
            </a:r>
          </a:p>
          <a:p>
            <a:r>
              <a:rPr lang="cs-CZ" dirty="0"/>
              <a:t>Normy povstávají z umístění ve strukturovaných systémech sociálních vztahů: </a:t>
            </a:r>
            <a:r>
              <a:rPr lang="cs-CZ" i="1" dirty="0"/>
              <a:t>nejsou příčinami těchto vztahů</a:t>
            </a:r>
          </a:p>
          <a:p>
            <a:r>
              <a:rPr lang="cs-CZ" dirty="0"/>
              <a:t>Sociální struktury determinují fungování dyadických (párových) vztahů</a:t>
            </a:r>
          </a:p>
          <a:p>
            <a:r>
              <a:rPr lang="cs-CZ" dirty="0"/>
              <a:t>Svět se skládá ze sítí, ne ze skupin</a:t>
            </a:r>
          </a:p>
          <a:p>
            <a:r>
              <a:rPr lang="cs-CZ" dirty="0"/>
              <a:t>Strukturální metody nahrazují analýzu založenou na metodologickém individualismu</a:t>
            </a:r>
          </a:p>
        </p:txBody>
      </p:sp>
    </p:spTree>
    <p:extLst>
      <p:ext uri="{BB962C8B-B14F-4D97-AF65-F5344CB8AC3E}">
        <p14:creationId xmlns:p14="http://schemas.microsoft.com/office/powerpoint/2010/main" val="1599349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982EF-3D84-48B8-AE83-1DF46676E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analytické principy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ACC649-018E-4437-B45B-FBEDFB086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Vazby jsou obvykle asymetricky reciproční, a liší se ve svém obsahu a intenzitě</a:t>
            </a:r>
          </a:p>
          <a:p>
            <a:r>
              <a:rPr lang="cs-CZ" dirty="0"/>
              <a:t>Vazby propojují členy sítě přímo i nepřímo – musí být tedy analyzovány v kontextu celé sítě</a:t>
            </a:r>
          </a:p>
          <a:p>
            <a:r>
              <a:rPr lang="cs-CZ" dirty="0"/>
              <a:t>Strukturující sociální vazby vytváří nenáhodné sítě – shluky, hranice a vzájemná křížení</a:t>
            </a:r>
          </a:p>
          <a:p>
            <a:r>
              <a:rPr lang="cs-CZ" dirty="0"/>
              <a:t>Vzájemná křížení propojují shluky jedinců (organizace, události, …) stejně jako jedince</a:t>
            </a:r>
          </a:p>
          <a:p>
            <a:r>
              <a:rPr lang="cs-CZ" dirty="0"/>
              <a:t>Asymetrické vazby a komplexní sítě nerovnoměrně distribuují vzácné zdroje</a:t>
            </a:r>
          </a:p>
          <a:p>
            <a:r>
              <a:rPr lang="cs-CZ" dirty="0"/>
              <a:t>Síť strukturuje kooperační i konkurenční aktivity k zajištění vzácných zdrojů</a:t>
            </a:r>
          </a:p>
        </p:txBody>
      </p:sp>
    </p:spTree>
    <p:extLst>
      <p:ext uri="{BB962C8B-B14F-4D97-AF65-F5344CB8AC3E}">
        <p14:creationId xmlns:p14="http://schemas.microsoft.com/office/powerpoint/2010/main" val="323646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D8128-408E-469A-854B-A24214DC3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Shrneme-li: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E5295D-37F5-467A-9EBE-AE4DEC054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Vztahy, ne atributy</a:t>
            </a:r>
            <a:r>
              <a:rPr lang="cs-CZ" dirty="0"/>
              <a:t>! – kauzalita spočívá v sociální struktuře, ne v jedinci (i když lidé s podobnými </a:t>
            </a:r>
            <a:r>
              <a:rPr lang="cs-CZ" dirty="0" err="1"/>
              <a:t>aributy</a:t>
            </a:r>
            <a:r>
              <a:rPr lang="cs-CZ" dirty="0"/>
              <a:t> dělají </a:t>
            </a:r>
            <a:r>
              <a:rPr lang="cs-CZ" dirty="0" err="1"/>
              <a:t>časo</a:t>
            </a:r>
            <a:r>
              <a:rPr lang="cs-CZ" dirty="0"/>
              <a:t> podobné věci, je to tím, že sdílí podobné místo v sociální struktuře, která jim poskytuje stejné omezení a příležitosti)</a:t>
            </a:r>
          </a:p>
          <a:p>
            <a:r>
              <a:rPr lang="cs-CZ" b="1" dirty="0"/>
              <a:t>Sítě, ne skupiny</a:t>
            </a:r>
            <a:r>
              <a:rPr lang="cs-CZ" dirty="0"/>
              <a:t>! – zakořeněnost v síti není binární, existuje mnoho úrovní, mnohost členství a překrývající se vztahy mezi skupinami</a:t>
            </a:r>
          </a:p>
          <a:p>
            <a:r>
              <a:rPr lang="cs-CZ" b="1" dirty="0"/>
              <a:t>Vztahy ve vztahovém kontextu</a:t>
            </a:r>
            <a:r>
              <a:rPr lang="cs-CZ" dirty="0"/>
              <a:t>! – nejen vazby samotné, ale vzorce těchto vztahů jsou klíčové – příležitosti a omezení poskytují nejen pozice uzlu, ale také pozice jiných uzlů</a:t>
            </a:r>
          </a:p>
        </p:txBody>
      </p:sp>
    </p:spTree>
    <p:extLst>
      <p:ext uri="{BB962C8B-B14F-4D97-AF65-F5344CB8AC3E}">
        <p14:creationId xmlns:p14="http://schemas.microsoft.com/office/powerpoint/2010/main" val="2931664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DD943-5B22-4C68-9C5C-C5B0051A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2399811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A19185-529C-4CD0-985E-A2A9B8AC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Network </a:t>
            </a:r>
            <a:r>
              <a:rPr lang="cs-CZ" dirty="0" err="1"/>
              <a:t>structure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D276C5-1350-4DA9-8DE1-83F3A173E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Dyad</a:t>
            </a:r>
            <a:r>
              <a:rPr lang="en-US" dirty="0"/>
              <a:t> – relation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(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reciprocical</a:t>
            </a:r>
            <a:r>
              <a:rPr lang="cs-CZ" dirty="0"/>
              <a:t>)</a:t>
            </a:r>
            <a:endParaRPr lang="en-US" dirty="0"/>
          </a:p>
          <a:p>
            <a:r>
              <a:rPr lang="cs-CZ" b="1" dirty="0" err="1"/>
              <a:t>Triad</a:t>
            </a:r>
            <a:r>
              <a:rPr lang="en-US" dirty="0"/>
              <a:t> –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 3</a:t>
            </a:r>
            <a:r>
              <a:rPr lang="cs-CZ" dirty="0"/>
              <a:t> </a:t>
            </a:r>
            <a:r>
              <a:rPr lang="cs-CZ" dirty="0" err="1"/>
              <a:t>nodes</a:t>
            </a:r>
            <a:r>
              <a:rPr lang="cs-CZ" dirty="0"/>
              <a:t> and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relatuions</a:t>
            </a:r>
            <a:r>
              <a:rPr lang="cs-CZ" dirty="0"/>
              <a:t> </a:t>
            </a:r>
            <a:r>
              <a:rPr lang="cs-CZ" dirty="0" err="1"/>
              <a:t>mong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  <a:p>
            <a:r>
              <a:rPr lang="cs-CZ" b="1" dirty="0"/>
              <a:t>Sub-</a:t>
            </a:r>
            <a:r>
              <a:rPr lang="cs-CZ" b="1" dirty="0" err="1"/>
              <a:t>group</a:t>
            </a:r>
            <a:r>
              <a:rPr lang="cs-CZ" dirty="0"/>
              <a:t> </a:t>
            </a:r>
            <a:r>
              <a:rPr lang="en-US" dirty="0"/>
              <a:t>–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and relations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  <a:p>
            <a:r>
              <a:rPr lang="cs-CZ" b="1" dirty="0"/>
              <a:t>Group</a:t>
            </a:r>
            <a:r>
              <a:rPr lang="en-US" dirty="0"/>
              <a:t> – </a:t>
            </a:r>
            <a:r>
              <a:rPr lang="cs-CZ" dirty="0"/>
              <a:t>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whose</a:t>
            </a:r>
            <a:r>
              <a:rPr lang="cs-CZ" dirty="0"/>
              <a:t> relations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examined</a:t>
            </a:r>
            <a:endParaRPr lang="cs-CZ" dirty="0"/>
          </a:p>
          <a:p>
            <a:r>
              <a:rPr lang="cs-CZ" b="1" dirty="0" err="1"/>
              <a:t>Tie</a:t>
            </a:r>
            <a:r>
              <a:rPr lang="en-US" dirty="0"/>
              <a:t> – </a:t>
            </a:r>
            <a:r>
              <a:rPr lang="cs-CZ" dirty="0"/>
              <a:t>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relations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certain</a:t>
            </a:r>
            <a:r>
              <a:rPr lang="cs-CZ" dirty="0"/>
              <a:t> type</a:t>
            </a:r>
          </a:p>
          <a:p>
            <a:r>
              <a:rPr lang="cs-CZ" b="1" dirty="0" err="1"/>
              <a:t>Social</a:t>
            </a:r>
            <a:r>
              <a:rPr lang="cs-CZ" b="1" dirty="0"/>
              <a:t> network </a:t>
            </a:r>
            <a:r>
              <a:rPr lang="cs-CZ" dirty="0"/>
              <a:t>– </a:t>
            </a:r>
            <a:r>
              <a:rPr lang="cs-CZ" dirty="0" err="1"/>
              <a:t>definite</a:t>
            </a:r>
            <a:r>
              <a:rPr lang="cs-CZ" dirty="0"/>
              <a:t>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and </a:t>
            </a:r>
            <a:r>
              <a:rPr lang="cs-CZ" dirty="0" err="1"/>
              <a:t>relation</a:t>
            </a:r>
            <a:r>
              <a:rPr lang="cs-CZ" dirty="0"/>
              <a:t>/s </a:t>
            </a:r>
            <a:r>
              <a:rPr lang="cs-CZ" dirty="0" err="1"/>
              <a:t>amog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9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C10AB-93FB-499F-B05C-971D27F0E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Conceptualizing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: </a:t>
            </a:r>
            <a:r>
              <a:rPr lang="cs-CZ" dirty="0" err="1"/>
              <a:t>graphs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BEBE5E-768F-4A9F-8E52-55EB41C55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Graphs</a:t>
            </a:r>
          </a:p>
          <a:p>
            <a:pPr>
              <a:buFontTx/>
              <a:buChar char="-"/>
            </a:pPr>
            <a:r>
              <a:rPr lang="en-US" dirty="0"/>
              <a:t>Mathematical object consisting of a set of vertices and edges</a:t>
            </a:r>
          </a:p>
          <a:p>
            <a:pPr>
              <a:buFontTx/>
              <a:buChar char="-"/>
            </a:pPr>
            <a:r>
              <a:rPr lang="en-US" dirty="0"/>
              <a:t>Two vertices are </a:t>
            </a:r>
            <a:r>
              <a:rPr lang="en-US" b="1" dirty="0"/>
              <a:t>adjacent</a:t>
            </a:r>
            <a:r>
              <a:rPr lang="en-US" dirty="0"/>
              <a:t> when connected by an edge</a:t>
            </a:r>
          </a:p>
          <a:p>
            <a:pPr>
              <a:buFontTx/>
              <a:buChar char="-"/>
            </a:pPr>
            <a:r>
              <a:rPr lang="en-US" dirty="0"/>
              <a:t>Directed and undirected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 </a:t>
            </a:r>
            <a:r>
              <a:rPr lang="en-US" dirty="0"/>
              <a:t> (       </a:t>
            </a:r>
            <a:r>
              <a:rPr lang="cs-CZ" dirty="0"/>
              <a:t>   </a:t>
            </a:r>
            <a:r>
              <a:rPr lang="en-US" dirty="0"/>
              <a:t>                            )</a:t>
            </a:r>
          </a:p>
          <a:p>
            <a:pPr>
              <a:buFontTx/>
              <a:buChar char="-"/>
            </a:pPr>
            <a:r>
              <a:rPr lang="en-US" dirty="0"/>
              <a:t>Directed - vertices send a tie (</a:t>
            </a:r>
            <a:r>
              <a:rPr lang="en-US" b="1" dirty="0"/>
              <a:t>arc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Un</a:t>
            </a:r>
            <a:r>
              <a:rPr lang="cs-CZ" dirty="0"/>
              <a:t>di</a:t>
            </a:r>
            <a:r>
              <a:rPr lang="en-US" dirty="0" err="1"/>
              <a:t>rected</a:t>
            </a:r>
            <a:r>
              <a:rPr lang="en-US" dirty="0"/>
              <a:t> – tie is always reciprocated (</a:t>
            </a:r>
            <a:r>
              <a:rPr lang="en-US" b="1" dirty="0"/>
              <a:t>edge</a:t>
            </a:r>
            <a:r>
              <a:rPr lang="en-US" dirty="0"/>
              <a:t>)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BED7D241-C983-48D0-A303-9A1DB81D6FB5}"/>
              </a:ext>
            </a:extLst>
          </p:cNvPr>
          <p:cNvCxnSpPr/>
          <p:nvPr/>
        </p:nvCxnSpPr>
        <p:spPr>
          <a:xfrm>
            <a:off x="7441035" y="3598877"/>
            <a:ext cx="7298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E978B1B8-7A25-420C-B6C7-CEC4276719B8}"/>
              </a:ext>
            </a:extLst>
          </p:cNvPr>
          <p:cNvCxnSpPr/>
          <p:nvPr/>
        </p:nvCxnSpPr>
        <p:spPr>
          <a:xfrm>
            <a:off x="8372212" y="3598877"/>
            <a:ext cx="9144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A3E01739-5135-46EF-A26B-0273976DFBF8}"/>
              </a:ext>
            </a:extLst>
          </p:cNvPr>
          <p:cNvCxnSpPr/>
          <p:nvPr/>
        </p:nvCxnSpPr>
        <p:spPr>
          <a:xfrm>
            <a:off x="6476301" y="3598877"/>
            <a:ext cx="73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ABF3CF99-BA9D-45B1-AC41-3A9E92825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778" y="5189858"/>
            <a:ext cx="3276600" cy="120967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359F06B-CF6E-49CA-85A0-DAB3CAEBB0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956" y="4458523"/>
            <a:ext cx="3189753" cy="200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4083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1239</Words>
  <Application>Microsoft Office PowerPoint</Application>
  <PresentationFormat>Širokoúhlá obrazovka</PresentationFormat>
  <Paragraphs>533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SOCn5010 Analýza sociálních sítí</vt:lpstr>
      <vt:lpstr>Strukturální analýza</vt:lpstr>
      <vt:lpstr>Strukturalismus</vt:lpstr>
      <vt:lpstr>Principy strukturální analýzy</vt:lpstr>
      <vt:lpstr>Základní analytické principy</vt:lpstr>
      <vt:lpstr>Shrneme-li:</vt:lpstr>
      <vt:lpstr>Seminář</vt:lpstr>
      <vt:lpstr>Network structure</vt:lpstr>
      <vt:lpstr>Conceptualizing networks: graphs</vt:lpstr>
      <vt:lpstr>Conceptualizing networks: graphs</vt:lpstr>
      <vt:lpstr>Conceptualizing networks: graphs</vt:lpstr>
      <vt:lpstr>Conceptualizing networks: graphs</vt:lpstr>
      <vt:lpstr>Conceptualizing networks: graphs</vt:lpstr>
      <vt:lpstr>Conceptualizing networks: graphs</vt:lpstr>
      <vt:lpstr>Conceptualizing networks: graphs</vt:lpstr>
      <vt:lpstr>Conceptualizing networks: graphs</vt:lpstr>
      <vt:lpstr>Conceptualizing networks: adjacency matrix</vt:lpstr>
      <vt:lpstr>Prezentace aplikace PowerPoint</vt:lpstr>
      <vt:lpstr>Conceptualizing networks: geodesic distance matrix</vt:lpstr>
      <vt:lpstr>Network boundaries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SOCn5010 Analýza sociálních sítí</dc:title>
  <dc:creator>Jiří Navrátil</dc:creator>
  <cp:lastModifiedBy>Jiří Navrátil</cp:lastModifiedBy>
  <cp:revision>35</cp:revision>
  <dcterms:created xsi:type="dcterms:W3CDTF">2020-10-08T12:47:50Z</dcterms:created>
  <dcterms:modified xsi:type="dcterms:W3CDTF">2023-10-11T06:32:20Z</dcterms:modified>
</cp:coreProperties>
</file>