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6" r:id="rId4"/>
    <p:sldId id="285" r:id="rId5"/>
    <p:sldId id="292" r:id="rId6"/>
    <p:sldId id="275" r:id="rId7"/>
    <p:sldId id="282" r:id="rId8"/>
    <p:sldId id="283" r:id="rId9"/>
    <p:sldId id="276" r:id="rId10"/>
    <p:sldId id="279" r:id="rId11"/>
    <p:sldId id="287" r:id="rId12"/>
    <p:sldId id="277" r:id="rId13"/>
    <p:sldId id="278" r:id="rId14"/>
    <p:sldId id="280" r:id="rId15"/>
    <p:sldId id="268" r:id="rId16"/>
    <p:sldId id="266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Navrátil" initials="JN" lastIdx="1" clrIdx="0">
    <p:extLst>
      <p:ext uri="{19B8F6BF-5375-455C-9EA6-DF929625EA0E}">
        <p15:presenceInfo xmlns:p15="http://schemas.microsoft.com/office/powerpoint/2012/main" userId="Jiří Navráti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677FC-F320-4D33-8B8C-71B061E2C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932D3A-5E01-4EC0-BAFB-1AD70F35E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C352D2-72E2-4215-A285-BE34CF0F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2B8EF7-A528-48C3-AD76-EE5ADD3BA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20BC63-77F3-4182-8F42-2FBB8132A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84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00D54-2480-466C-99DA-DE455816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29EB5F-5957-4278-AD3A-E6BBB6019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1172A-2E1E-4A86-83EE-10723E04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38393B-DA8F-46B4-8997-CD8428C8F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B2C18D-9DB6-417A-A66C-9E7071AD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70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E75141-BC59-4F04-AA81-BB4310DB1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852444-F336-474F-8F30-C1D20F448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DFB7BD-CA08-4337-9BC4-5F435C32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9CC524-0017-4E26-9322-80E8774BC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D01D21-7380-4F6C-BD4C-4F2704634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57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2CFC2-39AD-48C1-A64A-D598C6F4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F3CB26-03CA-4B66-912B-11F1A3D0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4B635F-B2C0-46E9-84DF-E4FCF0CB3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69D1EE-9C16-4AD1-B95F-F0659F5A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C1C086-BA60-4A9C-8819-1460CFCF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79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4EF85-2610-4D12-BD5E-668264EDB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AF1F48-168D-43DD-B0CD-97CA9AE03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8EF12D-0277-4A48-B39E-83F2D353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919240-DB96-4792-BBAE-265F730FE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1C3C10-9CCA-4D21-9027-7904EB49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68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AE009-499F-4324-8F7E-88DC9032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DB960D-11CB-42DE-BDE8-1714BF540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C7357D-C045-42D5-9EAD-1AF1176B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0E555E-DCFA-4385-A221-6A01194E9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6BE41B-F652-46D2-8860-F5AF3678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D19048-9BDC-4F73-95AE-A960A980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9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61B8A-3F9F-4479-BBF9-7AF9F47C6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07DA55-7307-462F-A2F4-DBB63C851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13BA30C-A010-4EBD-80B6-9A1E321D1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90DDAB-AEE6-4387-A474-BB9EAB66B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446426D-D3A3-4FDE-9DE5-40A0E99E0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AD8DC76-2D01-4038-94BA-B56C7736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0A7038-2967-4059-B51F-00D69631E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5D10B8-EE3C-4634-B2F6-00B35759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1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3AB3D-382B-40F7-978C-730BEA7D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1B1A51-2E09-4C9D-8F94-36858BFD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049C96-D9C3-4BEB-B097-20036B8D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B48430-1E6F-48CE-BBEC-A32C687D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53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BE8BA20-CF2D-414D-891E-2681944A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242B8A-A26D-4B9F-8559-A3AB3BB17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D66B9-A681-4F9E-B78C-08A881DF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1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A2322-622F-4731-8594-30F557464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5BAFC3-B5BA-4599-ABC0-93A463DAA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7952A3D-FBF9-4DCA-8723-3D15FB9E5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3F3D74-57AA-4235-B6B6-E0E775FF9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8864E9-45DB-4DFC-8D2C-50115B91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37DDDA-4262-4C84-866D-E7392F9C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33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21FB7-EBB8-45CB-8A29-9A0D656CE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53F3BE-ACCD-42A5-9D98-0643E966D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3BBBA8A-965C-42EA-834C-AF083060F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B91F2A-B658-49E2-87BE-3796B3B42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E8CD91-C6FF-495C-B8DC-8301BC12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7C4C21-9E72-455B-A765-679A859F6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98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E275B1-BA2A-4F69-846D-DA3F7EDF9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82DA38A-D804-4333-874C-2F1C3DB49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A32C2F-C57B-4E14-A224-2693886888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19AA0-60B2-4A01-8B52-1957BBFC0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6EDF15-41BB-4813-9BE4-867292FA01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69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hyperlink" Target="https://sites.google.com/site/ucinetsoftware/hom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gwu-libraries.github.io/sfm-ui/posts/2017-09-14-twitter-data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www.imdb.com/interfac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vlada.cz/cz/ppov/tripartita/plenarni_schuze/zaznamy_z_jednani/rok-2022--162----xxx--zasedani-193928/" TargetMode="External"/><Relationship Id="rId5" Type="http://schemas.openxmlformats.org/officeDocument/2006/relationships/hyperlink" Target="https://wits.worldbank.org/CountryProfile/en/Country/AFG/Year/LTST/TradeFlow/Export/Partner/by-country/Product/06-15_Vegetable" TargetMode="External"/><Relationship Id="rId4" Type="http://schemas.openxmlformats.org/officeDocument/2006/relationships/hyperlink" Target="http://govcom.org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1C02E-0F21-4679-8C5F-8EBD7A006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cs-CZ" dirty="0"/>
              <a:t>SOCn5010 Analýza sociálních sítí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F20B73-4D3E-4752-A1C9-0229100FC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2183"/>
            <a:ext cx="9144000" cy="576743"/>
          </a:xfrm>
        </p:spPr>
        <p:txBody>
          <a:bodyPr/>
          <a:lstStyle/>
          <a:p>
            <a:r>
              <a:rPr lang="cs-CZ" dirty="0"/>
              <a:t>Přednáška 3: zakořeněnost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1EF279-BF38-474E-A7E5-700B1E1E0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595" y="3439075"/>
            <a:ext cx="3706810" cy="295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138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B2C408-902C-41E3-8180-9FC2E8A9E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Validity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ED0A7F-3400-4EF1-99AC-F6ABAE1FB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Surveys</a:t>
            </a:r>
            <a:r>
              <a:rPr lang="cs-CZ" dirty="0"/>
              <a:t> and face-to-face </a:t>
            </a:r>
            <a:r>
              <a:rPr lang="cs-CZ" dirty="0" err="1"/>
              <a:t>interviews</a:t>
            </a:r>
            <a:endParaRPr lang="cs-CZ" dirty="0"/>
          </a:p>
          <a:p>
            <a:r>
              <a:rPr lang="en-US" dirty="0"/>
              <a:t>Avoid long questions (is the question comprehensive?)</a:t>
            </a:r>
          </a:p>
          <a:p>
            <a:r>
              <a:rPr lang="en-US" dirty="0"/>
              <a:t>Avoid long response scales (does respondent understand the scale?)</a:t>
            </a:r>
          </a:p>
          <a:p>
            <a:r>
              <a:rPr lang="en-US" dirty="0"/>
              <a:t>Avoid open-ended format where possible (these may produce a lot of trash data, are time-consuming and expensive)</a:t>
            </a:r>
            <a:endParaRPr lang="cs-CZ" dirty="0"/>
          </a:p>
          <a:p>
            <a:r>
              <a:rPr lang="en-US" dirty="0"/>
              <a:t>Does interviewee know the answer</a:t>
            </a:r>
            <a:r>
              <a:rPr lang="cs-CZ" dirty="0"/>
              <a:t>?</a:t>
            </a:r>
          </a:p>
          <a:p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available</a:t>
            </a:r>
            <a:r>
              <a:rPr lang="cs-CZ" dirty="0"/>
              <a:t>, use pilot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667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2AD81-1293-4EB3-B7E3-32F8DAE91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: </a:t>
            </a:r>
            <a:r>
              <a:rPr lang="cs-CZ" dirty="0" err="1"/>
              <a:t>Academic</a:t>
            </a:r>
            <a:r>
              <a:rPr lang="cs-CZ" dirty="0"/>
              <a:t> </a:t>
            </a:r>
            <a:r>
              <a:rPr lang="cs-CZ" dirty="0" err="1"/>
              <a:t>cooperation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C59DB8-BEA3-485E-91DE-C1CAD335A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cooperates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whom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department?</a:t>
            </a:r>
          </a:p>
          <a:p>
            <a:r>
              <a:rPr lang="cs-CZ" dirty="0"/>
              <a:t>Node: department </a:t>
            </a:r>
            <a:r>
              <a:rPr lang="cs-CZ" dirty="0" err="1"/>
              <a:t>member</a:t>
            </a:r>
            <a:r>
              <a:rPr lang="cs-CZ" dirty="0"/>
              <a:t> (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DM?)</a:t>
            </a:r>
          </a:p>
          <a:p>
            <a:r>
              <a:rPr lang="cs-CZ" dirty="0" err="1"/>
              <a:t>Tie</a:t>
            </a:r>
            <a:r>
              <a:rPr lang="cs-CZ" dirty="0"/>
              <a:t>: last 5 </a:t>
            </a:r>
            <a:r>
              <a:rPr lang="cs-CZ" dirty="0" err="1"/>
              <a:t>years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i="1" dirty="0" err="1"/>
              <a:t>shared</a:t>
            </a:r>
            <a:r>
              <a:rPr lang="cs-CZ" dirty="0"/>
              <a:t> </a:t>
            </a:r>
            <a:r>
              <a:rPr lang="cs-CZ" dirty="0" err="1"/>
              <a:t>publication</a:t>
            </a:r>
            <a:r>
              <a:rPr lang="cs-CZ" dirty="0"/>
              <a:t>, </a:t>
            </a:r>
            <a:r>
              <a:rPr lang="cs-CZ" dirty="0" err="1"/>
              <a:t>record</a:t>
            </a:r>
            <a:r>
              <a:rPr lang="cs-CZ" dirty="0"/>
              <a:t> in IS, </a:t>
            </a:r>
            <a:r>
              <a:rPr lang="cs-CZ" dirty="0" err="1"/>
              <a:t>article</a:t>
            </a:r>
            <a:r>
              <a:rPr lang="cs-CZ" dirty="0"/>
              <a:t>/</a:t>
            </a:r>
            <a:r>
              <a:rPr lang="cs-CZ" dirty="0" err="1"/>
              <a:t>book</a:t>
            </a:r>
            <a:r>
              <a:rPr lang="cs-CZ" dirty="0"/>
              <a:t>/</a:t>
            </a:r>
            <a:r>
              <a:rPr lang="cs-CZ" dirty="0" err="1"/>
              <a:t>chapter</a:t>
            </a:r>
            <a:r>
              <a:rPr lang="cs-CZ" dirty="0"/>
              <a:t>/</a:t>
            </a:r>
            <a:r>
              <a:rPr lang="cs-CZ" dirty="0" err="1"/>
              <a:t>edited</a:t>
            </a:r>
            <a:r>
              <a:rPr lang="cs-CZ" dirty="0"/>
              <a:t> </a:t>
            </a:r>
            <a:r>
              <a:rPr lang="cs-CZ" dirty="0" err="1"/>
              <a:t>volume</a:t>
            </a:r>
            <a:r>
              <a:rPr lang="cs-CZ" dirty="0"/>
              <a:t>…. </a:t>
            </a:r>
            <a:r>
              <a:rPr lang="cs-CZ" dirty="0" err="1"/>
              <a:t>chapter</a:t>
            </a:r>
            <a:r>
              <a:rPr lang="cs-CZ" dirty="0"/>
              <a:t> in </a:t>
            </a:r>
            <a:r>
              <a:rPr lang="cs-CZ" dirty="0" err="1"/>
              <a:t>edited</a:t>
            </a:r>
            <a:r>
              <a:rPr lang="cs-CZ" dirty="0"/>
              <a:t> </a:t>
            </a:r>
            <a:r>
              <a:rPr lang="cs-CZ" dirty="0" err="1"/>
              <a:t>volume</a:t>
            </a:r>
            <a:r>
              <a:rPr lang="cs-CZ" dirty="0"/>
              <a:t>???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B595A35-C307-4C47-BA00-4BB3DC335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83203"/>
            <a:ext cx="5338194" cy="287479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A8860A0-073C-470A-AA8B-C99D44402B76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4" t="3746" r="6212" b="6206"/>
          <a:stretch/>
        </p:blipFill>
        <p:spPr bwMode="auto">
          <a:xfrm>
            <a:off x="6853806" y="3926048"/>
            <a:ext cx="5338194" cy="29319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54857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788532-0087-4E0B-A2DA-6176E913D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: </a:t>
            </a:r>
            <a:r>
              <a:rPr lang="cs-CZ" dirty="0" err="1"/>
              <a:t>Transaction</a:t>
            </a:r>
            <a:r>
              <a:rPr lang="cs-CZ" dirty="0"/>
              <a:t> </a:t>
            </a:r>
            <a:r>
              <a:rPr lang="cs-CZ" dirty="0" err="1"/>
              <a:t>activism</a:t>
            </a:r>
            <a:r>
              <a:rPr lang="cs-CZ" dirty="0"/>
              <a:t> </a:t>
            </a:r>
            <a:r>
              <a:rPr lang="cs-CZ" dirty="0" err="1"/>
              <a:t>research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4467C5-2DCF-42C9-AA27-C3FA65A55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err="1"/>
              <a:t>Transaction</a:t>
            </a:r>
            <a:r>
              <a:rPr lang="cs-CZ" b="1" dirty="0"/>
              <a:t> </a:t>
            </a:r>
            <a:r>
              <a:rPr lang="cs-CZ" b="1" dirty="0" err="1"/>
              <a:t>activism</a:t>
            </a:r>
            <a:r>
              <a:rPr lang="cs-CZ" b="1" dirty="0"/>
              <a:t> </a:t>
            </a:r>
            <a:r>
              <a:rPr lang="cs-CZ" dirty="0"/>
              <a:t>= </a:t>
            </a:r>
            <a:r>
              <a:rPr lang="en-US" dirty="0"/>
              <a:t>“the ties – enduring and temporary – among organized non-state</a:t>
            </a:r>
            <a:r>
              <a:rPr lang="cs-CZ" dirty="0"/>
              <a:t> </a:t>
            </a:r>
            <a:r>
              <a:rPr lang="en-US" dirty="0"/>
              <a:t>actors and between them and political parties, power holders, and other institutions”</a:t>
            </a:r>
            <a:r>
              <a:rPr lang="cs-CZ" dirty="0"/>
              <a:t> (Petrova, </a:t>
            </a:r>
            <a:r>
              <a:rPr lang="cs-CZ" dirty="0" err="1"/>
              <a:t>Tarrow</a:t>
            </a:r>
            <a:r>
              <a:rPr lang="cs-CZ" dirty="0"/>
              <a:t> 2007)</a:t>
            </a:r>
          </a:p>
          <a:p>
            <a:r>
              <a:rPr lang="cs-CZ" dirty="0"/>
              <a:t>SNA </a:t>
            </a:r>
            <a:r>
              <a:rPr lang="cs-CZ" dirty="0" err="1"/>
              <a:t>perspective</a:t>
            </a:r>
            <a:endParaRPr lang="cs-CZ" dirty="0"/>
          </a:p>
          <a:p>
            <a:r>
              <a:rPr lang="cs-CZ" dirty="0" err="1"/>
              <a:t>Interpersonal</a:t>
            </a:r>
            <a:r>
              <a:rPr lang="cs-CZ" dirty="0"/>
              <a:t>/</a:t>
            </a:r>
            <a:r>
              <a:rPr lang="cs-CZ" b="1" dirty="0" err="1"/>
              <a:t>interorganizational</a:t>
            </a:r>
            <a:r>
              <a:rPr lang="cs-CZ" dirty="0"/>
              <a:t> relations</a:t>
            </a:r>
          </a:p>
          <a:p>
            <a:r>
              <a:rPr lang="cs-CZ" dirty="0" err="1"/>
              <a:t>Conflict</a:t>
            </a:r>
            <a:r>
              <a:rPr lang="cs-CZ" dirty="0"/>
              <a:t> relations/</a:t>
            </a:r>
            <a:r>
              <a:rPr lang="cs-CZ" b="1" dirty="0" err="1"/>
              <a:t>cooperative</a:t>
            </a:r>
            <a:r>
              <a:rPr lang="cs-CZ" dirty="0"/>
              <a:t> relations</a:t>
            </a:r>
          </a:p>
          <a:p>
            <a:r>
              <a:rPr lang="cs-CZ" dirty="0" err="1"/>
              <a:t>Perception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cooperaration</a:t>
            </a:r>
            <a:r>
              <a:rPr lang="cs-CZ" dirty="0"/>
              <a:t>/</a:t>
            </a:r>
            <a:r>
              <a:rPr lang="cs-CZ" b="1" dirty="0" err="1"/>
              <a:t>real</a:t>
            </a:r>
            <a:r>
              <a:rPr lang="cs-CZ" dirty="0"/>
              <a:t> </a:t>
            </a:r>
            <a:r>
              <a:rPr lang="cs-CZ" dirty="0" err="1"/>
              <a:t>cooperation</a:t>
            </a:r>
            <a:endParaRPr lang="cs-CZ" dirty="0"/>
          </a:p>
          <a:p>
            <a:r>
              <a:rPr lang="cs-CZ" dirty="0" err="1"/>
              <a:t>Vertical</a:t>
            </a:r>
            <a:r>
              <a:rPr lang="cs-CZ" dirty="0"/>
              <a:t>/</a:t>
            </a:r>
            <a:r>
              <a:rPr lang="cs-CZ" b="1" dirty="0" err="1"/>
              <a:t>horizontal</a:t>
            </a:r>
            <a:endParaRPr lang="cs-CZ" b="1" dirty="0"/>
          </a:p>
          <a:p>
            <a:r>
              <a:rPr lang="cs-CZ" b="1" dirty="0" err="1"/>
              <a:t>National</a:t>
            </a:r>
            <a:r>
              <a:rPr lang="cs-CZ" dirty="0"/>
              <a:t>/</a:t>
            </a:r>
            <a:r>
              <a:rPr lang="cs-CZ" dirty="0" err="1"/>
              <a:t>international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Operational</a:t>
            </a:r>
            <a:r>
              <a:rPr lang="cs-CZ" dirty="0"/>
              <a:t> </a:t>
            </a:r>
            <a:r>
              <a:rPr lang="cs-CZ" dirty="0" err="1"/>
              <a:t>definition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TA: </a:t>
            </a:r>
            <a:r>
              <a:rPr lang="cs-CZ" dirty="0" err="1"/>
              <a:t>horizontal</a:t>
            </a:r>
            <a:r>
              <a:rPr lang="cs-CZ" dirty="0"/>
              <a:t> relations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real</a:t>
            </a:r>
            <a:r>
              <a:rPr lang="cs-CZ" dirty="0"/>
              <a:t> inter-</a:t>
            </a:r>
            <a:r>
              <a:rPr lang="cs-CZ" dirty="0" err="1"/>
              <a:t>organizational</a:t>
            </a:r>
            <a:r>
              <a:rPr lang="cs-CZ" dirty="0"/>
              <a:t> </a:t>
            </a:r>
            <a:r>
              <a:rPr lang="cs-CZ" dirty="0" err="1"/>
              <a:t>cooperation</a:t>
            </a:r>
            <a:r>
              <a:rPr lang="cs-CZ" dirty="0"/>
              <a:t> in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context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578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F8F0CB-38BD-4974-8A4D-94752ACF9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Measurement</a:t>
            </a:r>
            <a:endParaRPr lang="cs-CZ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34A0F028-2D60-40BD-B50B-997B738CAA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610" y="1690688"/>
            <a:ext cx="5903912" cy="471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6194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216C57-4590-4750-A1D8-5AA8E3FBE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Cooperation</a:t>
            </a:r>
            <a:r>
              <a:rPr lang="cs-CZ" dirty="0"/>
              <a:t> matrix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EB6F21F3-1F01-47C7-A25A-5775DD3DD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87" y="1444267"/>
            <a:ext cx="10439225" cy="5413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0562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8F1253-AB00-42C5-83ED-1F63D3F23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E9210C-6E13-4ED9-B8C6-DE53653AD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UCINET: </a:t>
            </a:r>
            <a:r>
              <a:rPr lang="cs-CZ" dirty="0">
                <a:hlinkClick r:id="rId2"/>
              </a:rPr>
              <a:t>https://sites.google.com/site/ucinetsoftware/home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B94C32B-BD07-4EB7-AACD-718C862259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0632" y="4109541"/>
            <a:ext cx="5433168" cy="2202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26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3CD80-8916-4E3F-8F2A-ECED6EB6F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481644-D7D0-4F77-A5C4-73FB25FF0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403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cap="all" dirty="0"/>
              <a:t>Coleman, James. 1988. “Social Capital in the Creation of Human Capital.” American Journal of Sociology 94: 95-120.</a:t>
            </a:r>
          </a:p>
          <a:p>
            <a:r>
              <a:rPr lang="en-US" cap="all" dirty="0" err="1"/>
              <a:t>Granovetter</a:t>
            </a:r>
            <a:r>
              <a:rPr lang="en-US" cap="all" dirty="0"/>
              <a:t>, Mark. 1985. “Economic Action and Social Structure: The Problem of Embeddedness.” American Journal of Sociology 91:481-510.</a:t>
            </a:r>
          </a:p>
          <a:p>
            <a:r>
              <a:rPr lang="en-US" dirty="0"/>
              <a:t>CROSSLEY, Nick. 2010. Towards Relational Sociology. Abingdon: Routledge. </a:t>
            </a:r>
            <a:endParaRPr lang="cs-CZ" dirty="0"/>
          </a:p>
          <a:p>
            <a:r>
              <a:rPr lang="en-US" dirty="0"/>
              <a:t>PRELL, Christine. 2012. Social Network Analysis: History, Theory &amp; Methodology. Los Angeles: Sage.</a:t>
            </a:r>
            <a:endParaRPr lang="cs-CZ" dirty="0"/>
          </a:p>
          <a:p>
            <a:r>
              <a:rPr lang="en-GB" dirty="0"/>
              <a:t>KNOKE, David, and Song YANG. 2008. Social network analysis. Thousand Oaks: Sage.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71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06AE53-21D9-491B-8DF3-F2D01FC9B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Zakořeněnost (</a:t>
            </a:r>
            <a:r>
              <a:rPr lang="cs-CZ" dirty="0" err="1"/>
              <a:t>embeddedness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D30845-117E-4861-A41F-263B3684A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46116" cy="4351338"/>
          </a:xfrm>
        </p:spPr>
        <p:txBody>
          <a:bodyPr>
            <a:normAutofit/>
          </a:bodyPr>
          <a:lstStyle/>
          <a:p>
            <a:r>
              <a:rPr lang="cs-CZ" dirty="0"/>
              <a:t>Problém vysvětlení lidského jednání</a:t>
            </a:r>
          </a:p>
          <a:p>
            <a:r>
              <a:rPr lang="cs-CZ" dirty="0"/>
              <a:t>„</a:t>
            </a:r>
            <a:r>
              <a:rPr lang="cs-CZ" i="1" dirty="0" err="1"/>
              <a:t>over-socialized</a:t>
            </a:r>
            <a:r>
              <a:rPr lang="cs-CZ" dirty="0"/>
              <a:t>“ (typicky pomocí členství – třída, zaměstnání, atd.) vs. „</a:t>
            </a:r>
            <a:r>
              <a:rPr lang="cs-CZ" i="1" dirty="0" err="1"/>
              <a:t>under-socialized</a:t>
            </a:r>
            <a:r>
              <a:rPr lang="cs-CZ" dirty="0"/>
              <a:t>“ (racionální individuum) – vysvětlování lidské aktivity</a:t>
            </a:r>
          </a:p>
          <a:p>
            <a:r>
              <a:rPr lang="cs-CZ" dirty="0"/>
              <a:t>K. </a:t>
            </a:r>
            <a:r>
              <a:rPr lang="cs-CZ" dirty="0" err="1"/>
              <a:t>Polanyi</a:t>
            </a:r>
            <a:r>
              <a:rPr lang="cs-CZ" dirty="0"/>
              <a:t> a zakořeněnost ekonomického jednání: v netržních společnostech neexistují čistě ekonomické instituce, ty vznikají až v kapitalismu (</a:t>
            </a:r>
            <a:r>
              <a:rPr lang="cs-CZ" i="1" dirty="0"/>
              <a:t>dis-</a:t>
            </a:r>
            <a:r>
              <a:rPr lang="cs-CZ" i="1" dirty="0" err="1"/>
              <a:t>embeddedness</a:t>
            </a:r>
            <a:r>
              <a:rPr lang="cs-CZ" dirty="0"/>
              <a:t>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9D22BB7-60B6-4B7B-9C2A-8204CB047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484" y="1690688"/>
            <a:ext cx="4603516" cy="2301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457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E05D8C-441B-110E-B285-A9F63F4E5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Zakořeněnost (</a:t>
            </a:r>
            <a:r>
              <a:rPr lang="cs-CZ" dirty="0" err="1"/>
              <a:t>embeddedness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A04FAC-1A8C-1BD7-DF5F-FC6D4BD63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teorie racionální volby i u „</a:t>
            </a:r>
            <a:r>
              <a:rPr lang="cs-CZ" dirty="0" err="1"/>
              <a:t>over-socialized</a:t>
            </a:r>
            <a:r>
              <a:rPr lang="cs-CZ" dirty="0"/>
              <a:t>“ teorií (role hodnot a norem u kulturní sociologie/funkcionalismu) – představa atomizovaného aktéra</a:t>
            </a:r>
          </a:p>
          <a:p>
            <a:r>
              <a:rPr lang="cs-CZ" dirty="0"/>
              <a:t>Příklad: protestantská etika a duch kapitalismu</a:t>
            </a:r>
          </a:p>
          <a:p>
            <a:r>
              <a:rPr lang="cs-CZ" dirty="0"/>
              <a:t>Iracionální chování nemusí mít iracionální motivy: může jít o omezení dané aktuálním zakotvením aktéra v konkrétních sociálních vazbách</a:t>
            </a:r>
          </a:p>
          <a:p>
            <a:r>
              <a:rPr lang="cs-CZ" dirty="0"/>
              <a:t>„In a </a:t>
            </a:r>
            <a:r>
              <a:rPr lang="cs-CZ" dirty="0" err="1"/>
              <a:t>mad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mad</a:t>
            </a:r>
            <a:r>
              <a:rPr lang="cs-CZ" dirty="0"/>
              <a:t> are </a:t>
            </a:r>
            <a:r>
              <a:rPr lang="cs-CZ" dirty="0" err="1"/>
              <a:t>sane</a:t>
            </a:r>
            <a:r>
              <a:rPr lang="cs-CZ" dirty="0"/>
              <a:t>“ (Kurosawa 1985)</a:t>
            </a:r>
          </a:p>
        </p:txBody>
      </p:sp>
    </p:spTree>
    <p:extLst>
      <p:ext uri="{BB962C8B-B14F-4D97-AF65-F5344CB8AC3E}">
        <p14:creationId xmlns:p14="http://schemas.microsoft.com/office/powerpoint/2010/main" val="1939331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418D72-AB17-44F8-8261-AC7A60CA2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Zakořeněnost (</a:t>
            </a:r>
            <a:r>
              <a:rPr lang="cs-CZ" dirty="0" err="1"/>
              <a:t>embeddedness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AFF522-2DB2-443F-A2DD-F07BC9D9B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Míra zakořeněnosti </a:t>
            </a:r>
            <a:r>
              <a:rPr lang="cs-CZ" u="sng" dirty="0"/>
              <a:t>ekonomického</a:t>
            </a:r>
            <a:r>
              <a:rPr lang="cs-CZ" dirty="0"/>
              <a:t> chování je nižší než v předkapitalistických společnostech, nicméně nebyla odstraněna procesem modernizace, a je stále podstatná pro naše pochopení a vysvětlení ekonomických procesů</a:t>
            </a:r>
          </a:p>
          <a:p>
            <a:r>
              <a:rPr lang="cs-CZ" dirty="0"/>
              <a:t>Konkrétní sociální vazby a jejich vzorce jsou při vysvětlování jednání důležitější než institucionální uspořádání nebo zobecnělá morálka</a:t>
            </a:r>
          </a:p>
          <a:p>
            <a:r>
              <a:rPr lang="cs-CZ" dirty="0"/>
              <a:t>Důvěra, skupiny, strukturace vztahů – faktory usnadňující rovněž zneužívání v kontextu ekonomické aktivity</a:t>
            </a:r>
          </a:p>
          <a:p>
            <a:r>
              <a:rPr lang="cs-CZ" dirty="0"/>
              <a:t>Klíčové pro vztahy např. firem – konkrétní osobní vazby spíše než trhy a hierarchie (</a:t>
            </a:r>
            <a:r>
              <a:rPr lang="cs-CZ" i="1" dirty="0" err="1"/>
              <a:t>interlocking</a:t>
            </a:r>
            <a:r>
              <a:rPr lang="cs-CZ" i="1" dirty="0"/>
              <a:t> </a:t>
            </a:r>
            <a:r>
              <a:rPr lang="cs-CZ" i="1" dirty="0" err="1"/>
              <a:t>directorates</a:t>
            </a:r>
            <a:r>
              <a:rPr lang="cs-CZ" dirty="0"/>
              <a:t>, kartely …)</a:t>
            </a:r>
          </a:p>
          <a:p>
            <a:r>
              <a:rPr lang="cs-CZ" dirty="0"/>
              <a:t>Sociologická analýza ekonomických jevů!</a:t>
            </a:r>
          </a:p>
        </p:txBody>
      </p:sp>
    </p:spTree>
    <p:extLst>
      <p:ext uri="{BB962C8B-B14F-4D97-AF65-F5344CB8AC3E}">
        <p14:creationId xmlns:p14="http://schemas.microsoft.com/office/powerpoint/2010/main" val="384006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DD943-5B22-4C68-9C5C-C5B0051AA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</a:t>
            </a:r>
          </a:p>
        </p:txBody>
      </p:sp>
    </p:spTree>
    <p:extLst>
      <p:ext uri="{BB962C8B-B14F-4D97-AF65-F5344CB8AC3E}">
        <p14:creationId xmlns:p14="http://schemas.microsoft.com/office/powerpoint/2010/main" val="2399811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C10AB-93FB-499F-B05C-971D27F0E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Collecting</a:t>
            </a:r>
            <a:r>
              <a:rPr lang="cs-CZ" dirty="0"/>
              <a:t> network data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BEBE5E-768F-4A9F-8E52-55EB41C55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Key issues</a:t>
            </a:r>
          </a:p>
          <a:p>
            <a:pPr>
              <a:buFontTx/>
              <a:buChar char="-"/>
            </a:pPr>
            <a:r>
              <a:rPr lang="cs-CZ" dirty="0" err="1"/>
              <a:t>Modes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data </a:t>
            </a:r>
            <a:r>
              <a:rPr lang="cs-CZ" dirty="0" err="1"/>
              <a:t>collection</a:t>
            </a:r>
            <a:endParaRPr lang="cs-CZ" dirty="0"/>
          </a:p>
          <a:p>
            <a:pPr>
              <a:buFontTx/>
              <a:buChar char="-"/>
            </a:pPr>
            <a:r>
              <a:rPr lang="en-US" dirty="0"/>
              <a:t>Validity</a:t>
            </a:r>
          </a:p>
          <a:p>
            <a:pPr>
              <a:buFontTx/>
              <a:buChar char="-"/>
            </a:pPr>
            <a:r>
              <a:rPr lang="en-US" dirty="0"/>
              <a:t>Measurement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408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BECE9B-B611-4A3D-B5DE-BA90C56D8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Modes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data </a:t>
            </a:r>
            <a:r>
              <a:rPr lang="cs-CZ" dirty="0" err="1"/>
              <a:t>collection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2EB845-4A54-4536-9675-867B39117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Survey</a:t>
            </a:r>
            <a:r>
              <a:rPr lang="cs-CZ" dirty="0"/>
              <a:t>/interview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Observation</a:t>
            </a:r>
            <a:r>
              <a:rPr lang="cs-CZ" dirty="0"/>
              <a:t> (co-</a:t>
            </a:r>
            <a:r>
              <a:rPr lang="cs-CZ" dirty="0" err="1"/>
              <a:t>occurences</a:t>
            </a:r>
            <a:r>
              <a:rPr lang="cs-CZ" dirty="0"/>
              <a:t>, </a:t>
            </a:r>
            <a:r>
              <a:rPr lang="cs-CZ" dirty="0" err="1"/>
              <a:t>behavior</a:t>
            </a:r>
            <a:r>
              <a:rPr lang="cs-CZ" dirty="0"/>
              <a:t>)</a:t>
            </a:r>
          </a:p>
          <a:p>
            <a:r>
              <a:rPr lang="cs-CZ" dirty="0" err="1"/>
              <a:t>Archives</a:t>
            </a:r>
            <a:r>
              <a:rPr lang="cs-CZ" dirty="0"/>
              <a:t>/</a:t>
            </a:r>
            <a:r>
              <a:rPr lang="cs-CZ" dirty="0" err="1"/>
              <a:t>literature</a:t>
            </a:r>
            <a:endParaRPr lang="cs-CZ" dirty="0"/>
          </a:p>
          <a:p>
            <a:r>
              <a:rPr lang="cs-CZ" dirty="0" err="1"/>
              <a:t>Electronic</a:t>
            </a:r>
            <a:r>
              <a:rPr lang="cs-CZ" dirty="0"/>
              <a:t> </a:t>
            </a:r>
            <a:r>
              <a:rPr lang="cs-CZ" dirty="0" err="1"/>
              <a:t>databases</a:t>
            </a:r>
            <a:r>
              <a:rPr lang="cs-CZ" dirty="0"/>
              <a:t>/internet</a:t>
            </a:r>
          </a:p>
          <a:p>
            <a:endParaRPr lang="cs-CZ" dirty="0"/>
          </a:p>
          <a:p>
            <a:r>
              <a:rPr lang="cs-CZ" dirty="0" err="1"/>
              <a:t>Primary</a:t>
            </a:r>
            <a:r>
              <a:rPr lang="cs-CZ" dirty="0"/>
              <a:t> vs. </a:t>
            </a:r>
            <a:r>
              <a:rPr lang="cs-CZ" dirty="0" err="1"/>
              <a:t>secondary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4B5AC79-AF47-4D01-900B-D14B4024C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2983" y="1825625"/>
            <a:ext cx="552450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811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75E4AC-B5EF-4008-A446-8757A506A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17C34A-32E2-4CED-93F3-4DC553726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95780" cy="4351338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Available</a:t>
            </a:r>
            <a:r>
              <a:rPr lang="cs-CZ" dirty="0"/>
              <a:t> </a:t>
            </a:r>
            <a:r>
              <a:rPr lang="cs-CZ" dirty="0" err="1"/>
              <a:t>databases</a:t>
            </a:r>
            <a:r>
              <a:rPr lang="cs-CZ" dirty="0"/>
              <a:t> (</a:t>
            </a:r>
            <a:r>
              <a:rPr lang="cs-CZ" dirty="0">
                <a:hlinkClick r:id="rId2"/>
              </a:rPr>
              <a:t>https://www.imdb.com/</a:t>
            </a:r>
            <a:r>
              <a:rPr lang="cs-CZ" dirty="0" err="1">
                <a:hlinkClick r:id="rId2"/>
              </a:rPr>
              <a:t>interfaces</a:t>
            </a:r>
            <a:r>
              <a:rPr lang="cs-CZ" dirty="0">
                <a:hlinkClick r:id="rId2"/>
              </a:rPr>
              <a:t>/</a:t>
            </a:r>
            <a:r>
              <a:rPr lang="cs-CZ" dirty="0"/>
              <a:t>) </a:t>
            </a:r>
          </a:p>
          <a:p>
            <a:r>
              <a:rPr lang="cs-CZ" dirty="0" err="1"/>
              <a:t>Social</a:t>
            </a:r>
            <a:r>
              <a:rPr lang="cs-CZ" dirty="0"/>
              <a:t> media (</a:t>
            </a:r>
            <a:r>
              <a:rPr lang="cs-CZ" dirty="0">
                <a:hlinkClick r:id="rId3"/>
              </a:rPr>
              <a:t>https://gwu-libraries.github.io/sfm-ui/posts/2017-09-14-twitter-data</a:t>
            </a:r>
            <a:r>
              <a:rPr lang="cs-CZ" dirty="0"/>
              <a:t>)</a:t>
            </a:r>
          </a:p>
          <a:p>
            <a:r>
              <a:rPr lang="cs-CZ" dirty="0" err="1"/>
              <a:t>Generating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data </a:t>
            </a:r>
            <a:r>
              <a:rPr lang="cs-CZ" dirty="0" err="1"/>
              <a:t>from</a:t>
            </a:r>
            <a:r>
              <a:rPr lang="cs-CZ" dirty="0"/>
              <a:t> internet (</a:t>
            </a:r>
            <a:r>
              <a:rPr lang="cs-CZ" dirty="0">
                <a:hlinkClick r:id="rId4"/>
              </a:rPr>
              <a:t>http://govcom.org/</a:t>
            </a:r>
            <a:r>
              <a:rPr lang="cs-CZ" dirty="0"/>
              <a:t>)</a:t>
            </a:r>
          </a:p>
          <a:p>
            <a:r>
              <a:rPr lang="cs-CZ" dirty="0" err="1"/>
              <a:t>Economic</a:t>
            </a:r>
            <a:r>
              <a:rPr lang="cs-CZ" dirty="0"/>
              <a:t> data (</a:t>
            </a:r>
            <a:r>
              <a:rPr lang="cs-CZ" dirty="0">
                <a:hlinkClick r:id="rId5"/>
              </a:rPr>
              <a:t>https://wits.worldbank.org/</a:t>
            </a:r>
            <a:r>
              <a:rPr lang="cs-CZ" dirty="0" err="1">
                <a:hlinkClick r:id="rId5"/>
              </a:rPr>
              <a:t>CountryProfile</a:t>
            </a:r>
            <a:r>
              <a:rPr lang="cs-CZ" dirty="0">
                <a:hlinkClick r:id="rId5"/>
              </a:rPr>
              <a:t>/en/Country/AFG/</a:t>
            </a:r>
            <a:r>
              <a:rPr lang="cs-CZ" dirty="0" err="1">
                <a:hlinkClick r:id="rId5"/>
              </a:rPr>
              <a:t>Year</a:t>
            </a:r>
            <a:r>
              <a:rPr lang="cs-CZ" dirty="0">
                <a:hlinkClick r:id="rId5"/>
              </a:rPr>
              <a:t>/LTST/</a:t>
            </a:r>
            <a:r>
              <a:rPr lang="cs-CZ" dirty="0" err="1">
                <a:hlinkClick r:id="rId5"/>
              </a:rPr>
              <a:t>TradeFlow</a:t>
            </a:r>
            <a:r>
              <a:rPr lang="cs-CZ" dirty="0">
                <a:hlinkClick r:id="rId5"/>
              </a:rPr>
              <a:t>/Export/Partner/by-country/</a:t>
            </a:r>
            <a:r>
              <a:rPr lang="cs-CZ" dirty="0" err="1">
                <a:hlinkClick r:id="rId5"/>
              </a:rPr>
              <a:t>Product</a:t>
            </a:r>
            <a:r>
              <a:rPr lang="cs-CZ" dirty="0">
                <a:hlinkClick r:id="rId5"/>
              </a:rPr>
              <a:t>/06-15_Vegetable</a:t>
            </a:r>
            <a:r>
              <a:rPr lang="cs-CZ" dirty="0"/>
              <a:t>) </a:t>
            </a:r>
          </a:p>
          <a:p>
            <a:r>
              <a:rPr lang="cs-CZ" dirty="0" err="1"/>
              <a:t>Document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(</a:t>
            </a:r>
            <a:r>
              <a:rPr lang="cs-CZ" dirty="0">
                <a:hlinkClick r:id="rId6"/>
              </a:rPr>
              <a:t>https://www.vlada.cz/</a:t>
            </a:r>
            <a:r>
              <a:rPr lang="cs-CZ" dirty="0" err="1">
                <a:hlinkClick r:id="rId6"/>
              </a:rPr>
              <a:t>cz</a:t>
            </a:r>
            <a:r>
              <a:rPr lang="cs-CZ" dirty="0">
                <a:hlinkClick r:id="rId6"/>
              </a:rPr>
              <a:t>/</a:t>
            </a:r>
            <a:r>
              <a:rPr lang="cs-CZ" dirty="0" err="1">
                <a:hlinkClick r:id="rId6"/>
              </a:rPr>
              <a:t>ppov</a:t>
            </a:r>
            <a:r>
              <a:rPr lang="cs-CZ" dirty="0">
                <a:hlinkClick r:id="rId6"/>
              </a:rPr>
              <a:t>/tripartita/</a:t>
            </a:r>
            <a:r>
              <a:rPr lang="cs-CZ" dirty="0" err="1">
                <a:hlinkClick r:id="rId6"/>
              </a:rPr>
              <a:t>plenarni_schuze</a:t>
            </a:r>
            <a:r>
              <a:rPr lang="cs-CZ" dirty="0">
                <a:hlinkClick r:id="rId6"/>
              </a:rPr>
              <a:t>/</a:t>
            </a:r>
            <a:r>
              <a:rPr lang="cs-CZ" dirty="0" err="1">
                <a:hlinkClick r:id="rId6"/>
              </a:rPr>
              <a:t>zaznamy_z_jednani</a:t>
            </a:r>
            <a:r>
              <a:rPr lang="cs-CZ" dirty="0">
                <a:hlinkClick r:id="rId6"/>
              </a:rPr>
              <a:t>/rok-2022--162----</a:t>
            </a:r>
            <a:r>
              <a:rPr lang="cs-CZ" dirty="0" err="1">
                <a:hlinkClick r:id="rId6"/>
              </a:rPr>
              <a:t>xxx</a:t>
            </a:r>
            <a:r>
              <a:rPr lang="cs-CZ" dirty="0">
                <a:hlinkClick r:id="rId6"/>
              </a:rPr>
              <a:t>--zasedani-193928/</a:t>
            </a:r>
            <a:r>
              <a:rPr lang="cs-CZ" dirty="0"/>
              <a:t>)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B535D01-CD76-49C9-B28B-9619EA4E57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78918" y="1825625"/>
            <a:ext cx="4178206" cy="169775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756C623-79F8-4EDE-8715-7EAF36B9E87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204" y="4296054"/>
            <a:ext cx="3999634" cy="1880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834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A1A1E4-9680-49BC-B8D1-9841C78E3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Validity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9F0440-C8D2-4D27-936F-4C2D5C4E0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</a:t>
            </a:r>
            <a:r>
              <a:rPr lang="cs-CZ" dirty="0" err="1"/>
              <a:t>we</a:t>
            </a:r>
            <a:r>
              <a:rPr lang="en-US" dirty="0"/>
              <a:t> measure</a:t>
            </a:r>
            <a:r>
              <a:rPr lang="cs-CZ" dirty="0"/>
              <a:t>/</a:t>
            </a:r>
            <a:r>
              <a:rPr lang="cs-CZ" dirty="0" err="1"/>
              <a:t>collect</a:t>
            </a:r>
            <a:r>
              <a:rPr lang="en-US" dirty="0"/>
              <a:t> what </a:t>
            </a:r>
            <a:r>
              <a:rPr lang="cs-CZ" dirty="0" err="1"/>
              <a:t>we</a:t>
            </a:r>
            <a:r>
              <a:rPr lang="en-US" dirty="0"/>
              <a:t> want to measure</a:t>
            </a:r>
            <a:r>
              <a:rPr lang="cs-CZ" dirty="0"/>
              <a:t>/</a:t>
            </a:r>
            <a:r>
              <a:rPr lang="cs-CZ" dirty="0" err="1"/>
              <a:t>collect</a:t>
            </a:r>
            <a:r>
              <a:rPr lang="en-US" dirty="0"/>
              <a:t>?</a:t>
            </a:r>
          </a:p>
          <a:p>
            <a:r>
              <a:rPr lang="en-US" dirty="0"/>
              <a:t>Definition of concepts, operationalization</a:t>
            </a:r>
          </a:p>
          <a:p>
            <a:r>
              <a:rPr lang="en-US" dirty="0"/>
              <a:t>Identification of possible dimensions of the concept</a:t>
            </a:r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node? (</a:t>
            </a:r>
            <a:r>
              <a:rPr lang="cs-CZ" dirty="0" err="1"/>
              <a:t>coalition</a:t>
            </a:r>
            <a:r>
              <a:rPr lang="cs-CZ" dirty="0"/>
              <a:t>/</a:t>
            </a:r>
            <a:r>
              <a:rPr lang="cs-CZ" dirty="0" err="1"/>
              <a:t>corporation</a:t>
            </a:r>
            <a:r>
              <a:rPr lang="cs-CZ" dirty="0"/>
              <a:t>, </a:t>
            </a:r>
            <a:r>
              <a:rPr lang="cs-CZ" dirty="0" err="1"/>
              <a:t>group</a:t>
            </a:r>
            <a:r>
              <a:rPr lang="cs-CZ" dirty="0"/>
              <a:t>, </a:t>
            </a:r>
            <a:r>
              <a:rPr lang="cs-CZ" dirty="0" err="1"/>
              <a:t>individual</a:t>
            </a:r>
            <a:r>
              <a:rPr lang="cs-CZ" dirty="0"/>
              <a:t>)</a:t>
            </a:r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tie</a:t>
            </a:r>
            <a:r>
              <a:rPr lang="cs-CZ" dirty="0"/>
              <a:t>? (</a:t>
            </a:r>
            <a:r>
              <a:rPr lang="cs-CZ" dirty="0" err="1"/>
              <a:t>objective</a:t>
            </a:r>
            <a:r>
              <a:rPr lang="cs-CZ" dirty="0"/>
              <a:t>/</a:t>
            </a:r>
            <a:r>
              <a:rPr lang="cs-CZ" dirty="0" err="1"/>
              <a:t>perceived</a:t>
            </a:r>
            <a:r>
              <a:rPr lang="cs-CZ" dirty="0"/>
              <a:t>,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scale</a:t>
            </a:r>
            <a:r>
              <a:rPr lang="cs-CZ" dirty="0"/>
              <a:t>, „FB </a:t>
            </a:r>
            <a:r>
              <a:rPr lang="cs-CZ" dirty="0" err="1"/>
              <a:t>friendship</a:t>
            </a:r>
            <a:r>
              <a:rPr lang="cs-CZ" dirty="0"/>
              <a:t>“, „TW </a:t>
            </a:r>
            <a:r>
              <a:rPr lang="cs-CZ" dirty="0" err="1"/>
              <a:t>following</a:t>
            </a:r>
            <a:r>
              <a:rPr lang="cs-CZ" dirty="0"/>
              <a:t>“)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5075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742</Words>
  <Application>Microsoft Office PowerPoint</Application>
  <PresentationFormat>Širokoúhlá obrazovka</PresentationFormat>
  <Paragraphs>78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SOCn5010 Analýza sociálních sítí</vt:lpstr>
      <vt:lpstr>Zakořeněnost (embeddedness)</vt:lpstr>
      <vt:lpstr>Zakořeněnost (embeddedness)</vt:lpstr>
      <vt:lpstr>Zakořeněnost (embeddedness)</vt:lpstr>
      <vt:lpstr>Seminář</vt:lpstr>
      <vt:lpstr>Collecting network data</vt:lpstr>
      <vt:lpstr>Modes of data collection</vt:lpstr>
      <vt:lpstr>Examples</vt:lpstr>
      <vt:lpstr>Validity</vt:lpstr>
      <vt:lpstr>Validity</vt:lpstr>
      <vt:lpstr>Example: Academic cooperation</vt:lpstr>
      <vt:lpstr>Example: Transaction activism research</vt:lpstr>
      <vt:lpstr>Measurement</vt:lpstr>
      <vt:lpstr>Cooperation matrix</vt:lpstr>
      <vt:lpstr>Software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SOCn5010 Analýza sociálních sítí</dc:title>
  <dc:creator>Jiří Navrátil</dc:creator>
  <cp:lastModifiedBy>Jiří Navrátil</cp:lastModifiedBy>
  <cp:revision>133</cp:revision>
  <dcterms:created xsi:type="dcterms:W3CDTF">2020-10-08T12:47:50Z</dcterms:created>
  <dcterms:modified xsi:type="dcterms:W3CDTF">2023-10-11T07:47:13Z</dcterms:modified>
</cp:coreProperties>
</file>