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78" r:id="rId5"/>
    <p:sldId id="274" r:id="rId6"/>
    <p:sldId id="275" r:id="rId7"/>
    <p:sldId id="293" r:id="rId8"/>
    <p:sldId id="268" r:id="rId9"/>
    <p:sldId id="279" r:id="rId10"/>
    <p:sldId id="292" r:id="rId11"/>
    <p:sldId id="280" r:id="rId12"/>
    <p:sldId id="276" r:id="rId13"/>
    <p:sldId id="277" r:id="rId14"/>
    <p:sldId id="281" r:id="rId15"/>
    <p:sldId id="282" r:id="rId16"/>
    <p:sldId id="283" r:id="rId17"/>
    <p:sldId id="284" r:id="rId18"/>
    <p:sldId id="266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/>
          <a:lstStyle/>
          <a:p>
            <a:r>
              <a:rPr lang="cs-CZ" dirty="0"/>
              <a:t>Přednáška 6: Moc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AEDAA-B87E-46D6-95DA-D317A24B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319186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C10AB-93FB-499F-B05C-971D27F0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Intro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BEBE5E-768F-4A9F-8E52-55EB41C55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Centrality (</a:t>
            </a:r>
            <a:r>
              <a:rPr lang="cs-CZ" b="1" dirty="0"/>
              <a:t>node</a:t>
            </a:r>
            <a:r>
              <a:rPr lang="cs-CZ" dirty="0"/>
              <a:t> </a:t>
            </a:r>
            <a:r>
              <a:rPr lang="cs-CZ" dirty="0" err="1"/>
              <a:t>attribute</a:t>
            </a:r>
            <a:r>
              <a:rPr lang="cs-CZ" dirty="0"/>
              <a:t>) vs. </a:t>
            </a:r>
            <a:r>
              <a:rPr lang="cs-CZ" dirty="0" err="1"/>
              <a:t>Centralization</a:t>
            </a:r>
            <a:r>
              <a:rPr lang="cs-CZ" dirty="0"/>
              <a:t> (</a:t>
            </a:r>
            <a:r>
              <a:rPr lang="cs-CZ" b="1" dirty="0"/>
              <a:t>network</a:t>
            </a:r>
            <a:r>
              <a:rPr lang="cs-CZ" dirty="0"/>
              <a:t> </a:t>
            </a:r>
            <a:r>
              <a:rPr lang="cs-CZ" dirty="0" err="1"/>
              <a:t>attribute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Node </a:t>
            </a:r>
            <a:r>
              <a:rPr lang="cs-CZ" dirty="0" err="1"/>
              <a:t>position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network –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importance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– </a:t>
            </a:r>
            <a:r>
              <a:rPr lang="cs-CZ" dirty="0" err="1"/>
              <a:t>depending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network</a:t>
            </a:r>
          </a:p>
          <a:p>
            <a:pPr>
              <a:buFontTx/>
              <a:buChar char="-"/>
            </a:pPr>
            <a:r>
              <a:rPr lang="cs-CZ" dirty="0" err="1"/>
              <a:t>Flow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, </a:t>
            </a:r>
            <a:r>
              <a:rPr lang="cs-CZ" dirty="0" err="1"/>
              <a:t>friendhip</a:t>
            </a:r>
            <a:r>
              <a:rPr lang="cs-CZ" dirty="0"/>
              <a:t> relations,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transactions</a:t>
            </a:r>
            <a:r>
              <a:rPr lang="cs-CZ" dirty="0"/>
              <a:t>…)</a:t>
            </a:r>
          </a:p>
          <a:p>
            <a:pPr>
              <a:buFontTx/>
              <a:buChar char="-"/>
            </a:pPr>
            <a:r>
              <a:rPr lang="cs-CZ" dirty="0"/>
              <a:t>Influence, prominence, </a:t>
            </a:r>
            <a:r>
              <a:rPr lang="cs-CZ" dirty="0" err="1"/>
              <a:t>control</a:t>
            </a:r>
            <a:r>
              <a:rPr lang="cs-CZ" dirty="0"/>
              <a:t>, </a:t>
            </a:r>
            <a:r>
              <a:rPr lang="cs-CZ" dirty="0" err="1"/>
              <a:t>prestige</a:t>
            </a:r>
            <a:r>
              <a:rPr lang="cs-CZ" dirty="0"/>
              <a:t>,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…</a:t>
            </a:r>
          </a:p>
          <a:p>
            <a:pPr>
              <a:buFontTx/>
              <a:buChar char="-"/>
            </a:pPr>
            <a:r>
              <a:rPr lang="cs-CZ" dirty="0"/>
              <a:t>Not </a:t>
            </a:r>
            <a:r>
              <a:rPr lang="cs-CZ" dirty="0" err="1"/>
              <a:t>inherently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centrality!</a:t>
            </a:r>
          </a:p>
          <a:p>
            <a:pPr>
              <a:buFontTx/>
              <a:buChar char="-"/>
            </a:pPr>
            <a:r>
              <a:rPr lang="cs-CZ" dirty="0" err="1"/>
              <a:t>Overally</a:t>
            </a:r>
            <a:r>
              <a:rPr lang="cs-CZ" dirty="0"/>
              <a:t> positive </a:t>
            </a:r>
            <a:r>
              <a:rPr lang="cs-CZ" dirty="0" err="1"/>
              <a:t>aspect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centrality in positive network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0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5CB7A-6A2E-40B7-81E4-F6FB47566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Degree</a:t>
            </a:r>
            <a:r>
              <a:rPr lang="cs-CZ" dirty="0"/>
              <a:t>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96E296-E4CC-4FDB-A19A-8602B9B05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ties</a:t>
            </a:r>
            <a:r>
              <a:rPr lang="cs-CZ" dirty="0"/>
              <a:t> a node has</a:t>
            </a:r>
          </a:p>
          <a:p>
            <a:r>
              <a:rPr lang="cs-CZ" dirty="0"/>
              <a:t>No </a:t>
            </a:r>
            <a:r>
              <a:rPr lang="cs-CZ" dirty="0" err="1"/>
              <a:t>other</a:t>
            </a:r>
            <a:r>
              <a:rPr lang="cs-CZ" dirty="0"/>
              <a:t> data </a:t>
            </a:r>
            <a:r>
              <a:rPr lang="cs-CZ" dirty="0" err="1"/>
              <a:t>from</a:t>
            </a:r>
            <a:r>
              <a:rPr lang="cs-CZ" dirty="0"/>
              <a:t> network are </a:t>
            </a:r>
            <a:r>
              <a:rPr lang="cs-CZ" dirty="0" err="1"/>
              <a:t>necesssary</a:t>
            </a:r>
            <a:endParaRPr lang="cs-CZ" dirty="0"/>
          </a:p>
          <a:p>
            <a:r>
              <a:rPr lang="cs-CZ" dirty="0"/>
              <a:t>Universal </a:t>
            </a:r>
            <a:r>
              <a:rPr lang="cs-CZ" dirty="0" err="1"/>
              <a:t>measure</a:t>
            </a:r>
            <a:endParaRPr lang="cs-CZ" dirty="0"/>
          </a:p>
          <a:p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in-</a:t>
            </a:r>
            <a:r>
              <a:rPr lang="cs-CZ" dirty="0" err="1"/>
              <a:t>degree</a:t>
            </a:r>
            <a:r>
              <a:rPr lang="cs-CZ" dirty="0"/>
              <a:t>, </a:t>
            </a:r>
            <a:r>
              <a:rPr lang="cs-CZ" dirty="0" err="1"/>
              <a:t>out-degree</a:t>
            </a:r>
            <a:endParaRPr lang="cs-CZ" dirty="0"/>
          </a:p>
          <a:p>
            <a:r>
              <a:rPr lang="cs-CZ" dirty="0" err="1"/>
              <a:t>Valued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average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563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ECF13-89B4-4942-BA33-D80778F2A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Eigenvector</a:t>
            </a:r>
            <a:r>
              <a:rPr lang="cs-CZ" dirty="0"/>
              <a:t>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FE7636-7349-440C-BC1E-086CD84A2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node´s</a:t>
            </a:r>
            <a:r>
              <a:rPr lang="cs-CZ" dirty="0"/>
              <a:t> centrality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proportional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centralities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adjacent</a:t>
            </a:r>
            <a:r>
              <a:rPr lang="cs-CZ" dirty="0"/>
              <a:t> to</a:t>
            </a:r>
          </a:p>
          <a:p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popularity </a:t>
            </a:r>
            <a:r>
              <a:rPr lang="cs-CZ" dirty="0" err="1"/>
              <a:t>or</a:t>
            </a:r>
            <a:r>
              <a:rPr lang="cs-CZ" dirty="0"/>
              <a:t> risk</a:t>
            </a:r>
          </a:p>
          <a:p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eigenvector</a:t>
            </a:r>
            <a:r>
              <a:rPr lang="cs-CZ" dirty="0"/>
              <a:t> (</a:t>
            </a:r>
            <a:r>
              <a:rPr lang="cs-CZ" dirty="0" err="1"/>
              <a:t>outdegree</a:t>
            </a:r>
            <a:r>
              <a:rPr lang="cs-CZ" dirty="0"/>
              <a:t>) and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eigenvector</a:t>
            </a:r>
            <a:r>
              <a:rPr lang="cs-CZ" dirty="0"/>
              <a:t> (</a:t>
            </a:r>
            <a:r>
              <a:rPr lang="cs-CZ" dirty="0" err="1"/>
              <a:t>indegree</a:t>
            </a:r>
            <a:r>
              <a:rPr lang="cs-CZ" dirty="0"/>
              <a:t>)</a:t>
            </a:r>
          </a:p>
          <a:p>
            <a:r>
              <a:rPr lang="cs-CZ" dirty="0"/>
              <a:t>But: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option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beta centrality</a:t>
            </a:r>
          </a:p>
          <a:p>
            <a:r>
              <a:rPr lang="cs-CZ" dirty="0" err="1"/>
              <a:t>Valued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no </a:t>
            </a:r>
            <a:r>
              <a:rPr lang="cs-CZ" dirty="0" err="1"/>
              <a:t>modification</a:t>
            </a:r>
            <a:r>
              <a:rPr lang="cs-CZ" dirty="0"/>
              <a:t> (node centrality </a:t>
            </a:r>
            <a:r>
              <a:rPr lang="cs-CZ" dirty="0" err="1"/>
              <a:t>proportional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centralities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alters</a:t>
            </a:r>
            <a:r>
              <a:rPr lang="cs-CZ" dirty="0"/>
              <a:t> </a:t>
            </a:r>
            <a:r>
              <a:rPr lang="cs-CZ" dirty="0" err="1"/>
              <a:t>weighted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strength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tie</a:t>
            </a:r>
            <a:r>
              <a:rPr lang="cs-CZ" dirty="0"/>
              <a:t> – </a:t>
            </a:r>
            <a:r>
              <a:rPr lang="cs-CZ" dirty="0" err="1"/>
              <a:t>high-valued</a:t>
            </a:r>
            <a:r>
              <a:rPr lang="cs-CZ" dirty="0"/>
              <a:t> </a:t>
            </a:r>
            <a:r>
              <a:rPr lang="cs-CZ" dirty="0" err="1"/>
              <a:t>connection</a:t>
            </a:r>
            <a:r>
              <a:rPr lang="cs-CZ" dirty="0"/>
              <a:t> to </a:t>
            </a:r>
            <a:r>
              <a:rPr lang="cs-CZ" dirty="0" err="1"/>
              <a:t>low</a:t>
            </a:r>
            <a:r>
              <a:rPr lang="cs-CZ" dirty="0"/>
              <a:t>-centrality </a:t>
            </a:r>
            <a:r>
              <a:rPr lang="cs-CZ" dirty="0" err="1"/>
              <a:t>actor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as </a:t>
            </a:r>
            <a:r>
              <a:rPr lang="cs-CZ" dirty="0" err="1"/>
              <a:t>low-valued</a:t>
            </a:r>
            <a:r>
              <a:rPr lang="cs-CZ" dirty="0"/>
              <a:t> </a:t>
            </a:r>
            <a:r>
              <a:rPr lang="cs-CZ" dirty="0" err="1"/>
              <a:t>connection</a:t>
            </a:r>
            <a:r>
              <a:rPr lang="cs-CZ" dirty="0"/>
              <a:t> to </a:t>
            </a:r>
            <a:r>
              <a:rPr lang="cs-CZ" dirty="0" err="1"/>
              <a:t>highly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actor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0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56BD2-2043-4844-B9CD-E9BD6BC89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Beta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AFF9F0-C4F9-4F46-ABCC-6130A2EF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extensions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the idea of degree centrality based on adjacencies</a:t>
            </a:r>
            <a:endParaRPr lang="cs-CZ" dirty="0"/>
          </a:p>
          <a:p>
            <a:r>
              <a:rPr lang="en-US" dirty="0"/>
              <a:t>The "attenuation factor" indicates the effect of one's neighbor's connections on ego's power</a:t>
            </a:r>
            <a:endParaRPr lang="cs-CZ" dirty="0"/>
          </a:p>
          <a:p>
            <a:r>
              <a:rPr lang="en-US" dirty="0"/>
              <a:t>Where the</a:t>
            </a:r>
            <a:r>
              <a:rPr lang="cs-CZ" dirty="0"/>
              <a:t> </a:t>
            </a:r>
            <a:r>
              <a:rPr lang="en-US" dirty="0"/>
              <a:t>attenuation factor is </a:t>
            </a:r>
            <a:r>
              <a:rPr lang="en-US" u="sng" dirty="0"/>
              <a:t>positive</a:t>
            </a:r>
            <a:r>
              <a:rPr lang="en-US" dirty="0"/>
              <a:t> (between zero and one), being connected to neighbors with more connections</a:t>
            </a:r>
            <a:r>
              <a:rPr lang="cs-CZ" dirty="0"/>
              <a:t> </a:t>
            </a:r>
            <a:r>
              <a:rPr lang="en-US" dirty="0"/>
              <a:t>makes one powerful</a:t>
            </a:r>
            <a:endParaRPr lang="cs-CZ" dirty="0"/>
          </a:p>
          <a:p>
            <a:r>
              <a:rPr lang="cs-CZ" dirty="0" err="1"/>
              <a:t>Bonacich</a:t>
            </a:r>
            <a:r>
              <a:rPr lang="cs-CZ" dirty="0"/>
              <a:t>: </a:t>
            </a:r>
            <a:r>
              <a:rPr lang="en-US" dirty="0"/>
              <a:t>If ego has neighbors</a:t>
            </a:r>
            <a:r>
              <a:rPr lang="cs-CZ" dirty="0"/>
              <a:t> </a:t>
            </a:r>
            <a:r>
              <a:rPr lang="en-US" dirty="0"/>
              <a:t>who do not have many connections to others, those neighbors are likely to be dependent on ego, making ego</a:t>
            </a:r>
            <a:r>
              <a:rPr lang="cs-CZ" dirty="0"/>
              <a:t> </a:t>
            </a:r>
            <a:r>
              <a:rPr lang="en-US" dirty="0"/>
              <a:t>more powerful</a:t>
            </a:r>
            <a:endParaRPr lang="cs-CZ" dirty="0"/>
          </a:p>
          <a:p>
            <a:r>
              <a:rPr lang="en-US" u="sng" dirty="0"/>
              <a:t>Negative</a:t>
            </a:r>
            <a:r>
              <a:rPr lang="en-US" dirty="0"/>
              <a:t> values of the attenuation factor (between zero and negative one) compute power</a:t>
            </a:r>
            <a:r>
              <a:rPr lang="cs-CZ" dirty="0"/>
              <a:t> </a:t>
            </a:r>
            <a:r>
              <a:rPr lang="en-US" dirty="0"/>
              <a:t>based on this idea.</a:t>
            </a:r>
            <a:endParaRPr lang="cs-CZ" dirty="0"/>
          </a:p>
          <a:p>
            <a:r>
              <a:rPr lang="cs-CZ" dirty="0" err="1"/>
              <a:t>Valued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no </a:t>
            </a:r>
            <a:r>
              <a:rPr lang="cs-CZ" dirty="0" err="1"/>
              <a:t>modification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166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B92E1-1696-497C-853F-4AD8F5F3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Closeness</a:t>
            </a:r>
            <a:r>
              <a:rPr lang="cs-CZ" dirty="0"/>
              <a:t>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6C4DF8-299A-4A45-9D76-43FD65B1C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geodesic</a:t>
            </a:r>
            <a:r>
              <a:rPr lang="cs-CZ" dirty="0"/>
              <a:t> </a:t>
            </a:r>
            <a:r>
              <a:rPr lang="cs-CZ" dirty="0" err="1"/>
              <a:t>distances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a node to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others</a:t>
            </a:r>
            <a:endParaRPr lang="cs-CZ" dirty="0"/>
          </a:p>
          <a:p>
            <a:r>
              <a:rPr lang="cs-CZ" dirty="0"/>
              <a:t>Inverse 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centrality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more </a:t>
            </a:r>
            <a:r>
              <a:rPr lang="cs-CZ" dirty="0" err="1"/>
              <a:t>the</a:t>
            </a:r>
            <a:r>
              <a:rPr lang="cs-CZ" dirty="0"/>
              <a:t> node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peripheral</a:t>
            </a:r>
            <a:r>
              <a:rPr lang="cs-CZ" dirty="0"/>
              <a:t>)</a:t>
            </a:r>
          </a:p>
          <a:p>
            <a:r>
              <a:rPr lang="cs-CZ" dirty="0"/>
              <a:t>Not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geodesic</a:t>
            </a:r>
            <a:r>
              <a:rPr lang="cs-CZ" dirty="0"/>
              <a:t> </a:t>
            </a:r>
            <a:r>
              <a:rPr lang="cs-CZ" dirty="0" err="1"/>
              <a:t>distances</a:t>
            </a:r>
            <a:r>
              <a:rPr lang="cs-CZ" dirty="0"/>
              <a:t> (</a:t>
            </a:r>
            <a:r>
              <a:rPr lang="cs-CZ" b="1" dirty="0" err="1"/>
              <a:t>Hubbell</a:t>
            </a:r>
            <a:r>
              <a:rPr lang="cs-CZ" b="1" dirty="0"/>
              <a:t> and </a:t>
            </a:r>
            <a:r>
              <a:rPr lang="cs-CZ" b="1" dirty="0" err="1"/>
              <a:t>Katz</a:t>
            </a:r>
            <a:r>
              <a:rPr lang="cs-CZ" b="1" dirty="0"/>
              <a:t> </a:t>
            </a:r>
            <a:r>
              <a:rPr lang="cs-CZ" b="1" dirty="0" err="1"/>
              <a:t>approaches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b="1" dirty="0"/>
              <a:t>influence</a:t>
            </a:r>
            <a:r>
              <a:rPr lang="cs-CZ" dirty="0"/>
              <a:t>) - </a:t>
            </a:r>
            <a:r>
              <a:rPr lang="en-US" dirty="0"/>
              <a:t>The Hubbell and Katz approaches count the</a:t>
            </a:r>
            <a:r>
              <a:rPr lang="cs-CZ" dirty="0"/>
              <a:t> </a:t>
            </a:r>
            <a:r>
              <a:rPr lang="en-US" b="1" dirty="0"/>
              <a:t>total</a:t>
            </a:r>
            <a:r>
              <a:rPr lang="en-US" dirty="0"/>
              <a:t> connections between actors (ties for undirected data, both sending and receiving ties for directed data)</a:t>
            </a:r>
            <a:r>
              <a:rPr lang="cs-CZ" dirty="0"/>
              <a:t>; e</a:t>
            </a:r>
            <a:r>
              <a:rPr lang="en-US" dirty="0"/>
              <a:t>ach connection, however, is given a weight, according to it's length. The greater the length, the weaker the</a:t>
            </a:r>
            <a:r>
              <a:rPr lang="cs-CZ" dirty="0"/>
              <a:t> </a:t>
            </a:r>
            <a:r>
              <a:rPr lang="en-US" dirty="0"/>
              <a:t>connection</a:t>
            </a:r>
            <a:endParaRPr lang="cs-CZ" dirty="0"/>
          </a:p>
          <a:p>
            <a:r>
              <a:rPr lang="cs-CZ" dirty="0" err="1"/>
              <a:t>Normalized</a:t>
            </a:r>
            <a:r>
              <a:rPr lang="cs-CZ" dirty="0"/>
              <a:t> </a:t>
            </a:r>
            <a:r>
              <a:rPr lang="cs-CZ" dirty="0" err="1"/>
              <a:t>closeness</a:t>
            </a:r>
            <a:r>
              <a:rPr lang="cs-CZ" dirty="0"/>
              <a:t> (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node´s</a:t>
            </a:r>
            <a:r>
              <a:rPr lang="cs-CZ" dirty="0"/>
              <a:t> </a:t>
            </a:r>
            <a:r>
              <a:rPr lang="cs-CZ" dirty="0" err="1"/>
              <a:t>score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divided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n-1)  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node </a:t>
            </a:r>
            <a:r>
              <a:rPr lang="cs-CZ" dirty="0" err="1"/>
              <a:t>is</a:t>
            </a:r>
            <a:r>
              <a:rPr lang="cs-CZ" dirty="0"/>
              <a:t> more </a:t>
            </a:r>
            <a:r>
              <a:rPr lang="cs-CZ" dirty="0" err="1"/>
              <a:t>central</a:t>
            </a:r>
            <a:r>
              <a:rPr lang="cs-CZ" dirty="0"/>
              <a:t> (</a:t>
            </a:r>
            <a:r>
              <a:rPr lang="cs-CZ" dirty="0" err="1"/>
              <a:t>close</a:t>
            </a:r>
            <a:r>
              <a:rPr lang="cs-CZ" dirty="0"/>
              <a:t>)</a:t>
            </a:r>
          </a:p>
          <a:p>
            <a:r>
              <a:rPr lang="cs-CZ" dirty="0" err="1"/>
              <a:t>Problem</a:t>
            </a:r>
            <a:r>
              <a:rPr lang="cs-CZ" dirty="0"/>
              <a:t> in </a:t>
            </a:r>
            <a:r>
              <a:rPr lang="cs-CZ" dirty="0" err="1"/>
              <a:t>disconnected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well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directed</a:t>
            </a:r>
            <a:r>
              <a:rPr lang="cs-CZ" dirty="0"/>
              <a:t> data (</a:t>
            </a:r>
            <a:r>
              <a:rPr lang="cs-CZ" dirty="0" err="1"/>
              <a:t>disconnected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)</a:t>
            </a:r>
          </a:p>
          <a:p>
            <a:r>
              <a:rPr lang="cs-CZ" dirty="0" err="1"/>
              <a:t>Valued</a:t>
            </a:r>
            <a:r>
              <a:rPr lang="cs-CZ" dirty="0"/>
              <a:t> data: many </a:t>
            </a:r>
            <a:r>
              <a:rPr lang="cs-CZ" dirty="0" err="1"/>
              <a:t>options</a:t>
            </a:r>
            <a:r>
              <a:rPr lang="cs-CZ" dirty="0"/>
              <a:t>,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conceptualize</a:t>
            </a:r>
            <a:r>
              <a:rPr lang="cs-CZ" dirty="0"/>
              <a:t>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strentgh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083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E339FA-C7EE-4C3D-850A-6518AC9A9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Betweeness</a:t>
            </a:r>
            <a:r>
              <a:rPr lang="cs-CZ" dirty="0"/>
              <a:t>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A29C2-5B58-46AD-A3FB-029145897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binary data, betweenness centrality views an actor as being in a favored position to the extent that the</a:t>
            </a:r>
            <a:r>
              <a:rPr lang="cs-CZ" dirty="0"/>
              <a:t> </a:t>
            </a:r>
            <a:r>
              <a:rPr lang="en-US" dirty="0"/>
              <a:t>actor falls on the geodesic paths between other pairs of actors in the network</a:t>
            </a:r>
            <a:endParaRPr lang="cs-CZ" dirty="0"/>
          </a:p>
          <a:p>
            <a:r>
              <a:rPr lang="en-US" dirty="0"/>
              <a:t>the more people</a:t>
            </a:r>
            <a:r>
              <a:rPr lang="cs-CZ" dirty="0"/>
              <a:t> </a:t>
            </a:r>
            <a:r>
              <a:rPr lang="en-US" dirty="0"/>
              <a:t>depend on me to make connections with other people, the more power I have</a:t>
            </a:r>
            <a:endParaRPr lang="cs-CZ" dirty="0"/>
          </a:p>
          <a:p>
            <a:r>
              <a:rPr lang="en-US" dirty="0"/>
              <a:t>the proportion of times that</a:t>
            </a:r>
            <a:r>
              <a:rPr lang="cs-CZ" dirty="0"/>
              <a:t> </a:t>
            </a:r>
            <a:r>
              <a:rPr lang="en-US" dirty="0"/>
              <a:t>each actor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"between" other actors</a:t>
            </a:r>
            <a:endParaRPr lang="cs-CZ" dirty="0"/>
          </a:p>
          <a:p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en-US" dirty="0"/>
              <a:t>norm</a:t>
            </a:r>
            <a:r>
              <a:rPr lang="cs-CZ" dirty="0" err="1"/>
              <a:t>alized</a:t>
            </a:r>
            <a:r>
              <a:rPr lang="cs-CZ" dirty="0"/>
              <a:t> </a:t>
            </a:r>
            <a:r>
              <a:rPr lang="en-US" dirty="0"/>
              <a:t>by expressing it as a percentage of the maximum possible</a:t>
            </a:r>
            <a:r>
              <a:rPr lang="cs-CZ" dirty="0"/>
              <a:t> </a:t>
            </a:r>
            <a:r>
              <a:rPr lang="en-US" dirty="0"/>
              <a:t>betweenness that an actor could have had</a:t>
            </a:r>
            <a:endParaRPr lang="cs-CZ" dirty="0"/>
          </a:p>
          <a:p>
            <a:r>
              <a:rPr lang="cs-CZ" dirty="0" err="1"/>
              <a:t>Valued</a:t>
            </a:r>
            <a:r>
              <a:rPr lang="cs-CZ" dirty="0"/>
              <a:t> network: many </a:t>
            </a:r>
            <a:r>
              <a:rPr lang="cs-CZ" dirty="0" err="1"/>
              <a:t>options</a:t>
            </a:r>
            <a:r>
              <a:rPr lang="cs-CZ" dirty="0"/>
              <a:t>,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conceptualize</a:t>
            </a:r>
            <a:r>
              <a:rPr lang="cs-CZ" dirty="0"/>
              <a:t>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strentgh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154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6724E-09BE-4736-9F12-E2F0F140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K-step </a:t>
            </a:r>
            <a:r>
              <a:rPr lang="cs-CZ" dirty="0" err="1"/>
              <a:t>reach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174003-0B6D-4C70-ADF3-12E041873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Counts the number of nodes each node can reach in </a:t>
            </a:r>
            <a:r>
              <a:rPr lang="en-US" i="1" dirty="0"/>
              <a:t>k</a:t>
            </a:r>
            <a:r>
              <a:rPr lang="en-US" dirty="0"/>
              <a:t> or less steps. </a:t>
            </a:r>
            <a:endParaRPr lang="cs-CZ" dirty="0"/>
          </a:p>
          <a:p>
            <a:r>
              <a:rPr lang="en-US" dirty="0"/>
              <a:t>For k = 1, this is equivalent to degree centrality. </a:t>
            </a:r>
            <a:endParaRPr lang="cs-CZ" dirty="0"/>
          </a:p>
          <a:p>
            <a:r>
              <a:rPr lang="en-US" dirty="0"/>
              <a:t>For directed networks, both in-reach and out-reach are calculated.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859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3CD80-8916-4E3F-8F2A-ECED6EB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81644-D7D0-4F77-A5C4-73FB25FF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cap="all" dirty="0"/>
              <a:t>Padgett, John and Christopher Ansel. 1993. “Robust Action and the Rise of the</a:t>
            </a:r>
          </a:p>
          <a:p>
            <a:r>
              <a:rPr lang="en-US" cap="all" dirty="0"/>
              <a:t>Medici, 1400-1434.” American Journal of Sociology 98: 1259-1319.</a:t>
            </a:r>
          </a:p>
          <a:p>
            <a:r>
              <a:rPr lang="en-US" cap="all" dirty="0" err="1"/>
              <a:t>Mizruchi</a:t>
            </a:r>
            <a:r>
              <a:rPr lang="en-US" cap="all" dirty="0"/>
              <a:t>, Mark S. 1996. "What Do Interlocks Do? An Analysis, Critique, and Assessment of Research on Interlocking Directorates." Annual Review of Sociology 22: 271-298.</a:t>
            </a:r>
          </a:p>
          <a:p>
            <a:r>
              <a:rPr lang="en-US" dirty="0"/>
              <a:t>CROSSLEY, Nick. 2010. Towards Relational Sociology. Abingdon: Routledge. </a:t>
            </a:r>
            <a:endParaRPr lang="cs-CZ" dirty="0"/>
          </a:p>
          <a:p>
            <a:r>
              <a:rPr lang="en-US" dirty="0"/>
              <a:t>PRELL, Christine. 2012. Social Network Analysis: History, Theory &amp; Methodology. Los Angeles: Sage.</a:t>
            </a:r>
            <a:endParaRPr lang="cs-CZ" dirty="0"/>
          </a:p>
          <a:p>
            <a:r>
              <a:rPr lang="en-GB" dirty="0"/>
              <a:t>KNOKE, David, and Song YANG. 2008. Social network analysis. Thousand Oaks: Sage.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71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C1FF1-4449-4C40-AEE7-AA006687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moc a jak ji studovat?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9F6A5-386A-4849-90CD-1CDA8BD0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302381" cy="4351338"/>
          </a:xfrm>
        </p:spPr>
        <p:txBody>
          <a:bodyPr>
            <a:normAutofit/>
          </a:bodyPr>
          <a:lstStyle/>
          <a:p>
            <a:r>
              <a:rPr lang="cs-CZ" dirty="0"/>
              <a:t>Nominální přístup</a:t>
            </a:r>
            <a:br>
              <a:rPr lang="cs-CZ" dirty="0"/>
            </a:br>
            <a:r>
              <a:rPr lang="cs-CZ" dirty="0"/>
              <a:t>- stratifikační (viditelné znaky moci)</a:t>
            </a:r>
            <a:br>
              <a:rPr lang="cs-CZ" dirty="0"/>
            </a:br>
            <a:r>
              <a:rPr lang="cs-CZ" dirty="0"/>
              <a:t>- poziční (viditelná mocenská pozice)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Strukturální přístup</a:t>
            </a:r>
            <a:br>
              <a:rPr lang="cs-CZ" dirty="0"/>
            </a:br>
            <a:r>
              <a:rPr lang="cs-CZ" dirty="0"/>
              <a:t>- stratifikační (diskrétní znaky moci)</a:t>
            </a:r>
            <a:br>
              <a:rPr lang="cs-CZ" dirty="0"/>
            </a:br>
            <a:r>
              <a:rPr lang="cs-CZ" dirty="0"/>
              <a:t>- poziční (potenciální nebo reálná mocenská pozice)</a:t>
            </a:r>
          </a:p>
        </p:txBody>
      </p:sp>
    </p:spTree>
    <p:extLst>
      <p:ext uri="{BB962C8B-B14F-4D97-AF65-F5344CB8AC3E}">
        <p14:creationId xmlns:p14="http://schemas.microsoft.com/office/powerpoint/2010/main" val="325847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2B08E-0F39-4B23-B1E4-BA734BFB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Ecole</a:t>
            </a:r>
            <a:r>
              <a:rPr lang="cs-CZ" dirty="0"/>
              <a:t> </a:t>
            </a:r>
            <a:r>
              <a:rPr lang="cs-CZ" dirty="0" err="1"/>
              <a:t>Nationale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d'Administration</a:t>
            </a:r>
            <a:r>
              <a:rPr lang="cs-CZ" dirty="0"/>
              <a:t> (ENA)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ABAFA0-F588-49A3-BB2F-20CDD8E2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60" y="3025706"/>
            <a:ext cx="7172280" cy="346716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24EB740-ABC6-4957-8FF4-AEAF49E86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501" y="13441"/>
            <a:ext cx="2017061" cy="684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9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C2A6D-A4FE-42C2-B07D-AB16D9B6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Sítě</a:t>
            </a:r>
            <a:r>
              <a:rPr lang="en-US" dirty="0"/>
              <a:t> </a:t>
            </a:r>
            <a:r>
              <a:rPr lang="cs-CZ" dirty="0"/>
              <a:t>jako nové mechanismy organizace (</a:t>
            </a:r>
            <a:r>
              <a:rPr lang="cs-CZ" dirty="0" err="1"/>
              <a:t>Powell</a:t>
            </a:r>
            <a:r>
              <a:rPr lang="cs-CZ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FC53717-DEF5-4F06-B272-73708004D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027" y="1690688"/>
            <a:ext cx="5071945" cy="520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038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293877-5715-4167-98CA-1812636C9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vlastnosti sítí nás zajímají?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06F88-C2C0-4396-94CA-39179E4AC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Centralita (</a:t>
            </a:r>
            <a:r>
              <a:rPr lang="cs-CZ" i="1" dirty="0" err="1"/>
              <a:t>degree</a:t>
            </a:r>
            <a:r>
              <a:rPr lang="cs-CZ" dirty="0"/>
              <a:t>) – počet vazeb</a:t>
            </a:r>
          </a:p>
          <a:p>
            <a:r>
              <a:rPr lang="cs-CZ" dirty="0"/>
              <a:t>Pozice z hlediska toku informací (</a:t>
            </a:r>
            <a:r>
              <a:rPr lang="cs-CZ" i="1" dirty="0" err="1"/>
              <a:t>betweenness</a:t>
            </a:r>
            <a:r>
              <a:rPr lang="cs-CZ" dirty="0"/>
              <a:t>) - kontrola</a:t>
            </a:r>
          </a:p>
          <a:p>
            <a:r>
              <a:rPr lang="cs-CZ" dirty="0"/>
              <a:t>Blízkost k ostatním uzlům (</a:t>
            </a:r>
            <a:r>
              <a:rPr lang="cs-CZ" i="1" dirty="0" err="1"/>
              <a:t>closeness</a:t>
            </a:r>
            <a:r>
              <a:rPr lang="cs-CZ" dirty="0"/>
              <a:t>) – dostupnost</a:t>
            </a:r>
          </a:p>
          <a:p>
            <a:r>
              <a:rPr lang="cs-CZ" dirty="0"/>
              <a:t>Strukturální mezera (</a:t>
            </a:r>
            <a:r>
              <a:rPr lang="cs-CZ" i="1" dirty="0" err="1"/>
              <a:t>structural</a:t>
            </a:r>
            <a:r>
              <a:rPr lang="cs-CZ" i="1" dirty="0"/>
              <a:t> hole</a:t>
            </a:r>
            <a:r>
              <a:rPr lang="cs-CZ" dirty="0"/>
              <a:t>) – pozice mezi vzájemně nepropojenými uzly (a jejich shluky), které mají komplementární zdroje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2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29500-2A13-41A4-8175-B701AD22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Medicejové</a:t>
            </a:r>
            <a:r>
              <a:rPr lang="cs-CZ" dirty="0"/>
              <a:t> (</a:t>
            </a:r>
            <a:r>
              <a:rPr lang="en-US" dirty="0"/>
              <a:t>Padgett, Ansel</a:t>
            </a:r>
            <a:r>
              <a:rPr lang="cs-CZ" dirty="0"/>
              <a:t> </a:t>
            </a:r>
            <a:r>
              <a:rPr lang="en-US" dirty="0"/>
              <a:t>1993</a:t>
            </a:r>
            <a:r>
              <a:rPr lang="cs-CZ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F93D57A-7FEB-4A90-9B14-6B1ECF72A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900" y="2090301"/>
            <a:ext cx="3244610" cy="405210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C5CDD94-02F1-44EA-BEE7-3007350AA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958" y="2090301"/>
            <a:ext cx="3328101" cy="39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59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A69B5-CDE5-FA0C-47C7-1844D5CF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moci s pomocí SNA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519300-65D4-1780-240F-EE5D0181A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dirty="0"/>
              <a:t>Mapování sociálních vazeb (příbuznost, ekonomická směna, politická afiliace) </a:t>
            </a:r>
            <a:r>
              <a:rPr lang="cs-CZ" dirty="0"/>
              <a:t>– mapování různých druhů kapitálu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Brokerage and Bridging</a:t>
            </a:r>
            <a:r>
              <a:rPr lang="cs-CZ" b="1" dirty="0"/>
              <a:t>:</a:t>
            </a:r>
            <a:r>
              <a:rPr lang="cs-CZ" dirty="0"/>
              <a:t> kdo dokáže zprostředkovávat vztahy mezi jinými? Kdo usměrňuje tok informací a nastoluje agendu?</a:t>
            </a:r>
            <a:r>
              <a:rPr lang="en-US" dirty="0"/>
              <a:t> 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Structural Holes</a:t>
            </a:r>
            <a:r>
              <a:rPr lang="cs-CZ" b="1" dirty="0"/>
              <a:t>: </a:t>
            </a:r>
            <a:r>
              <a:rPr lang="cs-CZ" dirty="0"/>
              <a:t>mezi kterými částmi sítě chybí spojení? Kdo je umí přemostit?</a:t>
            </a:r>
            <a:r>
              <a:rPr lang="en-US" dirty="0"/>
              <a:t> 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err="1"/>
              <a:t>Adaptabilit</a:t>
            </a:r>
            <a:r>
              <a:rPr lang="cs-CZ" b="1" dirty="0"/>
              <a:t>a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cs-CZ" dirty="0"/>
              <a:t>kdo umí rychle volit nové spojence? Kdo má velký výběr partnerů? Kdo umí rychle vytvořit nová spojení?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Multiplex Networks</a:t>
            </a:r>
            <a:r>
              <a:rPr lang="en-US" dirty="0"/>
              <a:t>: </a:t>
            </a:r>
            <a:r>
              <a:rPr lang="cs-CZ" dirty="0"/>
              <a:t>kdo má přístup do různých typů sítí?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Historical Context</a:t>
            </a:r>
            <a:r>
              <a:rPr lang="en-US" dirty="0"/>
              <a:t>: </a:t>
            </a:r>
            <a:r>
              <a:rPr lang="cs-CZ" dirty="0"/>
              <a:t>v jakém kontextu se vše odehrává? Jaký typ chování tento kontext podporuje? Jaké typy vazeb umožňuje a odměňuje?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J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jednotlivci</a:t>
            </a:r>
            <a:r>
              <a:rPr lang="en-US" dirty="0"/>
              <a:t> a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utvářet</a:t>
            </a:r>
            <a:r>
              <a:rPr lang="en-US" dirty="0"/>
              <a:t> </a:t>
            </a:r>
            <a:r>
              <a:rPr lang="cs-CZ" dirty="0"/>
              <a:t>sociální vazby </a:t>
            </a:r>
            <a:r>
              <a:rPr lang="en-US" dirty="0"/>
              <a:t>a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utvářeni</a:t>
            </a:r>
            <a:r>
              <a:rPr lang="en-US" dirty="0"/>
              <a:t> </a:t>
            </a:r>
            <a:r>
              <a:rPr lang="en-US" dirty="0" err="1"/>
              <a:t>svými</a:t>
            </a:r>
            <a:r>
              <a:rPr lang="en-US" dirty="0"/>
              <a:t> </a:t>
            </a:r>
            <a:r>
              <a:rPr lang="en-US" dirty="0" err="1"/>
              <a:t>sociálními</a:t>
            </a:r>
            <a:r>
              <a:rPr lang="en-US" dirty="0"/>
              <a:t> </a:t>
            </a:r>
            <a:r>
              <a:rPr lang="en-US" dirty="0" err="1"/>
              <a:t>vazbami</a:t>
            </a:r>
            <a:r>
              <a:rPr lang="en-US" dirty="0"/>
              <a:t> a jak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vazby</a:t>
            </a:r>
            <a:r>
              <a:rPr lang="en-US" dirty="0"/>
              <a:t> </a:t>
            </a:r>
            <a:r>
              <a:rPr lang="en-US" dirty="0" err="1"/>
              <a:t>ovlivňují</a:t>
            </a:r>
            <a:r>
              <a:rPr lang="en-US" dirty="0"/>
              <a:t> </a:t>
            </a:r>
            <a:r>
              <a:rPr lang="en-US" dirty="0" err="1"/>
              <a:t>rozdělení</a:t>
            </a:r>
            <a:r>
              <a:rPr lang="en-US" dirty="0"/>
              <a:t> </a:t>
            </a:r>
            <a:r>
              <a:rPr lang="en-US" dirty="0" err="1"/>
              <a:t>moci</a:t>
            </a:r>
            <a:r>
              <a:rPr lang="en-US" dirty="0"/>
              <a:t> v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873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E1804-B13D-46B1-975D-00068B7E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Transgovernmental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 (</a:t>
            </a:r>
            <a:r>
              <a:rPr lang="cs-CZ" dirty="0" err="1"/>
              <a:t>Thurner</a:t>
            </a:r>
            <a:r>
              <a:rPr lang="cs-CZ" dirty="0"/>
              <a:t>, Binder 2009)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6C52C0B-3E55-42E1-A748-53B0E2F0173B}"/>
              </a:ext>
            </a:extLst>
          </p:cNvPr>
          <p:cNvSpPr txBox="1"/>
          <p:nvPr/>
        </p:nvSpPr>
        <p:spPr>
          <a:xfrm>
            <a:off x="838200" y="1848116"/>
            <a:ext cx="609750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Does the European Union (EU) represent a new political order replacing the old nation-states? The assessment of the real character of political orders requires the identification of political key actors and of the specific structure of their interactions. </a:t>
            </a:r>
            <a:r>
              <a:rPr lang="en-US" dirty="0" err="1"/>
              <a:t>Transgovernmental</a:t>
            </a:r>
            <a:r>
              <a:rPr lang="en-US" dirty="0"/>
              <a:t> networks have been considered to be one of the most important features of EU integration. Unfortunately, the network structures, processes and the impact of these informal horizontal inter-</a:t>
            </a:r>
            <a:r>
              <a:rPr lang="en-US" dirty="0" err="1"/>
              <a:t>organisational</a:t>
            </a:r>
            <a:r>
              <a:rPr lang="en-US" dirty="0"/>
              <a:t> relations between nation-states are mostly unknown. The main objective of this article is to </a:t>
            </a:r>
            <a:r>
              <a:rPr lang="en-US" b="1" dirty="0"/>
              <a:t>measure and explain the selective pattern of informal bilateral relations of high officials of the EU Member States’ ministerial bureaucracies on the occasion of an EU Intergovernmental Conference</a:t>
            </a:r>
            <a:r>
              <a:rPr lang="en-US" dirty="0"/>
              <a:t>. The quantitative data used rely on </a:t>
            </a:r>
            <a:r>
              <a:rPr lang="en-US" dirty="0" err="1"/>
              <a:t>standardised</a:t>
            </a:r>
            <a:r>
              <a:rPr lang="en-US" dirty="0"/>
              <a:t> interviews with 140 top-level bureaucrats. The statistical estimation of network choices is based on recent developments of exponential random graph models.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C429674-7EC0-4F82-8F40-ABCF00D1F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066" y="1690688"/>
            <a:ext cx="4365881" cy="444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1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874D9-0B07-4CF5-A45F-0DAC3E72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Analýza meziparlamentních komisí (</a:t>
            </a:r>
            <a:r>
              <a:rPr lang="cs-CZ" dirty="0" err="1"/>
              <a:t>Mochťak</a:t>
            </a:r>
            <a:r>
              <a:rPr lang="cs-CZ" dirty="0"/>
              <a:t>, </a:t>
            </a:r>
            <a:r>
              <a:rPr lang="cs-CZ" dirty="0" err="1"/>
              <a:t>Diviák</a:t>
            </a:r>
            <a:r>
              <a:rPr lang="cs-CZ" dirty="0"/>
              <a:t> 2019)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A1C3A4C-F28A-47B6-80E9-3FAB8CB0F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197" y="1149229"/>
            <a:ext cx="5489925" cy="34921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BDA22D1-B3DC-48EA-B390-82C221421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15" y="2216632"/>
            <a:ext cx="5181968" cy="242473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B5BD8B3-E07A-445C-BF84-C45B0BE60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7858" y="4852516"/>
            <a:ext cx="3272349" cy="196505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9D910E9-D062-456A-BA54-D23205B9AC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812087"/>
            <a:ext cx="3214023" cy="204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97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1136</Words>
  <Application>Microsoft Office PowerPoint</Application>
  <PresentationFormat>Širokoúhlá obrazovka</PresentationFormat>
  <Paragraphs>81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SOCn5010 Analýza sociálních sítí</vt:lpstr>
      <vt:lpstr>Co je to moc a jak ji studovat?</vt:lpstr>
      <vt:lpstr>Ecole Nationale  d'Administration (ENA)</vt:lpstr>
      <vt:lpstr>Sítě jako nové mechanismy organizace (Powell)</vt:lpstr>
      <vt:lpstr>Jaké vlastnosti sítí nás zajímají?</vt:lpstr>
      <vt:lpstr>Příklad: Medicejové (Padgett, Ansel 1993)</vt:lpstr>
      <vt:lpstr>Analýza moci s pomocí SNA</vt:lpstr>
      <vt:lpstr>Příklad: Transgovernmental networks (Thurner, Binder 2009)</vt:lpstr>
      <vt:lpstr>Příklad: Analýza meziparlamentních komisí (Mochťak, Diviák 2019)</vt:lpstr>
      <vt:lpstr>Seminář</vt:lpstr>
      <vt:lpstr>Intro</vt:lpstr>
      <vt:lpstr>Degree centrality</vt:lpstr>
      <vt:lpstr>Eigenvector centrality</vt:lpstr>
      <vt:lpstr>Beta centrality</vt:lpstr>
      <vt:lpstr>Closeness centrality</vt:lpstr>
      <vt:lpstr>Betweeness centrality</vt:lpstr>
      <vt:lpstr>K-step reach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191</cp:revision>
  <dcterms:created xsi:type="dcterms:W3CDTF">2020-10-08T12:47:50Z</dcterms:created>
  <dcterms:modified xsi:type="dcterms:W3CDTF">2023-11-08T08:52:54Z</dcterms:modified>
</cp:coreProperties>
</file>