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81" r:id="rId7"/>
    <p:sldId id="276" r:id="rId8"/>
    <p:sldId id="282" r:id="rId9"/>
    <p:sldId id="275" r:id="rId10"/>
    <p:sldId id="278" r:id="rId11"/>
    <p:sldId id="274" r:id="rId12"/>
    <p:sldId id="277" r:id="rId13"/>
    <p:sldId id="272" r:id="rId14"/>
    <p:sldId id="283" r:id="rId15"/>
    <p:sldId id="279" r:id="rId16"/>
    <p:sldId id="286" r:id="rId17"/>
    <p:sldId id="296" r:id="rId18"/>
    <p:sldId id="285" r:id="rId19"/>
    <p:sldId id="291" r:id="rId20"/>
    <p:sldId id="292" r:id="rId21"/>
    <p:sldId id="288" r:id="rId22"/>
    <p:sldId id="289" r:id="rId23"/>
    <p:sldId id="290" r:id="rId24"/>
    <p:sldId id="293" r:id="rId25"/>
    <p:sldId id="294" r:id="rId26"/>
    <p:sldId id="295" r:id="rId27"/>
    <p:sldId id="266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10: sociální kapitál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878" y="0"/>
            <a:ext cx="5329801" cy="687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36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Každé sociální pole – umění, vzdělávání, právo, politika, ekonomie – různý profil s různou důležitostí různých forem kapitálu</a:t>
            </a:r>
          </a:p>
          <a:p>
            <a:r>
              <a:rPr lang="cs-CZ" dirty="0"/>
              <a:t>Formy kapitálu – produkce a certifikace – je zajišťována různými aktéry kteří definují šance ostatních získat dobrou pozici na daném poli</a:t>
            </a:r>
          </a:p>
          <a:p>
            <a:r>
              <a:rPr lang="cs-CZ" dirty="0"/>
              <a:t>Sociální kapitál: množství vazeb, které daný jedince má a může mobilizovat; závisí na množství kapitálu, který vlastní ti, ke kterým je tento jedinec připojen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42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Sociální kapitál je vždy závislý na jiných formách kapitálu</a:t>
            </a:r>
          </a:p>
          <a:p>
            <a:pPr algn="just"/>
            <a:r>
              <a:rPr lang="cs-CZ" dirty="0"/>
              <a:t>„Model stanoví vzdálenosti, předurčující pravděpodobnost setkání, příbuzností, sympatií nebo i touhy: konkrétně řečeno, pro lidi situované v prostoru nahoře je velmi nepravděpodobné manželské spojení s lidmi situovanými dole, protože za prvé mají malou naději se s nimi fyzicky setkat (leda na takzvaných "podezřelých místech", čili za cenu překročení sociálních hranic, jež jsou vedle prostorové vzdálenosti ještě další překážkou), a za druhé, i kdyby se s nimi při nějaké příležitosti letmo a takříkajíc náhodou setkali, nebudou "na sebe slyšet“, navzájem si doopravdy rozumět a jedni druhým se líbit. Blízkost v sociálním prostoru naopak ke sblížení předem disponuje: lidé zaujímající postavení v jedné určité omezené čísti prostoru si budou jednak bližší a jednak ke sblížení ochotnější“</a:t>
            </a:r>
          </a:p>
        </p:txBody>
      </p:sp>
    </p:spTree>
    <p:extLst>
      <p:ext uri="{BB962C8B-B14F-4D97-AF65-F5344CB8AC3E}">
        <p14:creationId xmlns:p14="http://schemas.microsoft.com/office/powerpoint/2010/main" val="397632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Coleman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Racionální jednání v analýze sociálních systémů </a:t>
            </a:r>
          </a:p>
          <a:p>
            <a:r>
              <a:rPr lang="cs-CZ" dirty="0"/>
              <a:t>Definice: je definován svojí funkcí, nejde o konkrétní prvek ale souhrn prvků</a:t>
            </a:r>
          </a:p>
          <a:p>
            <a:r>
              <a:rPr lang="cs-CZ" dirty="0"/>
              <a:t>Sociální kapitál povstává ze změn v lidských vztazích (tj. skládá se z určitých aspektů sociální struktury), které usnadňují sociální jednání a přispívá k jiným formám kapitálu (např. lidský)</a:t>
            </a:r>
          </a:p>
          <a:p>
            <a:r>
              <a:rPr lang="cs-CZ" dirty="0"/>
              <a:t>Zahrnuje povinnosti, očekávání a důvěru ve struktury, informační kanály, normy a sankce</a:t>
            </a:r>
          </a:p>
          <a:p>
            <a:r>
              <a:rPr lang="cs-CZ" dirty="0"/>
              <a:t>Je produktivní, umožňuje dosahování cílů, které by jinak dosaženy nebyly.</a:t>
            </a:r>
          </a:p>
          <a:p>
            <a:r>
              <a:rPr lang="cs-CZ" dirty="0"/>
              <a:t>Může nabývat různé podoby (kulturní vazby, organizační vztahy, občanská kultura)</a:t>
            </a:r>
          </a:p>
        </p:txBody>
      </p:sp>
    </p:spTree>
    <p:extLst>
      <p:ext uri="{BB962C8B-B14F-4D97-AF65-F5344CB8AC3E}">
        <p14:creationId xmlns:p14="http://schemas.microsoft.com/office/powerpoint/2010/main" val="394436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33B05-ADE0-4C59-B932-E1A17C32F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Coleman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93BFD2-E9A5-4C7E-9853-B8C192873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kapitál je podporován určitými formami sociální struktury:</a:t>
            </a:r>
            <a:br>
              <a:rPr lang="cs-CZ" dirty="0"/>
            </a:br>
            <a:r>
              <a:rPr lang="cs-CZ" dirty="0"/>
              <a:t>- uzavírání a zhušťování sociálních sítí (mezigenerační, </a:t>
            </a:r>
            <a:r>
              <a:rPr lang="cs-CZ" dirty="0" err="1"/>
              <a:t>intragenerační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organizacemi, které „přežily“ svůj původní účel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26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měřit?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535" y="1780183"/>
            <a:ext cx="9248930" cy="3297634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0348121-278B-4E89-8A9C-3F91C94CBA44}"/>
              </a:ext>
            </a:extLst>
          </p:cNvPr>
          <p:cNvSpPr/>
          <p:nvPr/>
        </p:nvSpPr>
        <p:spPr>
          <a:xfrm>
            <a:off x="673915" y="5744091"/>
            <a:ext cx="10919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Van </a:t>
            </a:r>
            <a:r>
              <a:rPr lang="en-GB" dirty="0" err="1"/>
              <a:t>Oorschot,W</a:t>
            </a:r>
            <a:r>
              <a:rPr lang="en-GB" dirty="0"/>
              <a:t>., </a:t>
            </a:r>
            <a:r>
              <a:rPr lang="en-GB" dirty="0" err="1"/>
              <a:t>Arts,W</a:t>
            </a:r>
            <a:r>
              <a:rPr lang="en-GB" dirty="0"/>
              <a:t>., &amp; </a:t>
            </a:r>
            <a:r>
              <a:rPr lang="en-GB" dirty="0" err="1"/>
              <a:t>Gelissen</a:t>
            </a:r>
            <a:r>
              <a:rPr lang="en-GB" dirty="0"/>
              <a:t>, J. (2006). „Social capital in Europe: Measurement and social and regional distribution of a multifaceted phenomenon.“ </a:t>
            </a:r>
            <a:r>
              <a:rPr lang="en-GB" i="1" dirty="0"/>
              <a:t>Acta </a:t>
            </a:r>
            <a:r>
              <a:rPr lang="en-GB" i="1" dirty="0" err="1"/>
              <a:t>Sociologica</a:t>
            </a:r>
            <a:r>
              <a:rPr lang="en-GB" dirty="0"/>
              <a:t> 49: 149–167.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062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17DF4-47D6-452F-87FF-EA120885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v kontextu SNA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2375B6-FEED-43EB-8B25-91C8B5AA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09783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R. </a:t>
            </a:r>
            <a:r>
              <a:rPr lang="cs-CZ" dirty="0" err="1"/>
              <a:t>Burt</a:t>
            </a:r>
            <a:r>
              <a:rPr lang="cs-CZ" dirty="0"/>
              <a:t> – strukturální mezery vs. koncentrace vazeb sítě</a:t>
            </a:r>
          </a:p>
          <a:p>
            <a:r>
              <a:rPr lang="cs-CZ" dirty="0"/>
              <a:t>Koncentrovaná síť vztahů: snižuje riziko spojené s transakcemi a důvěrou (zvyšuje to důvěru, usnadňuje kooperaci)</a:t>
            </a:r>
          </a:p>
          <a:p>
            <a:r>
              <a:rPr lang="cs-CZ" dirty="0"/>
              <a:t>Přemostění strukturálních mezer: mezery jsou příležitosti k přidané hodnotě jejich propojení (poskytují široký a rychlý přístup k informacím a jejich kontrole)</a:t>
            </a:r>
          </a:p>
          <a:p>
            <a:r>
              <a:rPr lang="cs-CZ" dirty="0"/>
              <a:t>Koncentrovaná síť může být kritická pro získání hodnot z přemostění strukturálních mezer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FB53F9-4C39-4611-A9D1-CFB95B9FB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584" y="2304152"/>
            <a:ext cx="3950216" cy="257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13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AEDAA-B87E-46D6-95DA-D317A24B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3191865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985A3-4DA7-4FEE-9A65-90ACBA97E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Subgroups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B597CC-4E04-46D8-A33A-308146521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Dense</a:t>
            </a:r>
            <a:r>
              <a:rPr lang="cs-CZ" dirty="0"/>
              <a:t> </a:t>
            </a:r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 – </a:t>
            </a:r>
            <a:r>
              <a:rPr lang="cs-CZ" dirty="0" err="1"/>
              <a:t>cohesive</a:t>
            </a:r>
            <a:r>
              <a:rPr lang="cs-CZ" dirty="0"/>
              <a:t> </a:t>
            </a:r>
            <a:r>
              <a:rPr lang="cs-CZ" dirty="0" err="1"/>
              <a:t>subgroup</a:t>
            </a:r>
            <a:endParaRPr lang="cs-CZ" dirty="0"/>
          </a:p>
          <a:p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norms</a:t>
            </a:r>
            <a:r>
              <a:rPr lang="cs-CZ" dirty="0"/>
              <a:t>, </a:t>
            </a:r>
            <a:r>
              <a:rPr lang="cs-CZ" dirty="0" err="1"/>
              <a:t>goals</a:t>
            </a:r>
            <a:r>
              <a:rPr lang="cs-CZ" dirty="0"/>
              <a:t>, </a:t>
            </a:r>
            <a:r>
              <a:rPr lang="cs-CZ" dirty="0" err="1"/>
              <a:t>ideals</a:t>
            </a:r>
            <a:endParaRPr lang="cs-CZ" dirty="0"/>
          </a:p>
          <a:p>
            <a:r>
              <a:rPr lang="cs-CZ" dirty="0" err="1"/>
              <a:t>Membership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by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outcomes</a:t>
            </a:r>
            <a:endParaRPr lang="cs-CZ" dirty="0"/>
          </a:p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identification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subgroups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adequate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266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E706F-2835-4317-9938-5AB40179B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approaches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10A69A-AF00-4109-80EF-B265A383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Bottom</a:t>
            </a:r>
            <a:r>
              <a:rPr lang="cs-CZ" dirty="0"/>
              <a:t>-up: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dyads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combinations</a:t>
            </a:r>
            <a:r>
              <a:rPr lang="cs-CZ" dirty="0"/>
              <a:t> (</a:t>
            </a:r>
            <a:r>
              <a:rPr lang="cs-CZ" b="1" dirty="0" err="1"/>
              <a:t>cliques</a:t>
            </a:r>
            <a:r>
              <a:rPr lang="cs-CZ" b="1" dirty="0"/>
              <a:t>, </a:t>
            </a:r>
            <a:r>
              <a:rPr lang="cs-CZ" b="1" dirty="0" err="1"/>
              <a:t>clans</a:t>
            </a:r>
            <a:r>
              <a:rPr lang="cs-CZ" b="1" dirty="0"/>
              <a:t>, </a:t>
            </a:r>
            <a:r>
              <a:rPr lang="cs-CZ" b="1" dirty="0" err="1"/>
              <a:t>cores</a:t>
            </a:r>
            <a:r>
              <a:rPr lang="cs-CZ" b="1" dirty="0"/>
              <a:t> </a:t>
            </a:r>
            <a:r>
              <a:rPr lang="cs-CZ" dirty="0"/>
              <a:t>…)</a:t>
            </a:r>
          </a:p>
          <a:p>
            <a:r>
              <a:rPr lang="cs-CZ" dirty="0"/>
              <a:t>Top-</a:t>
            </a:r>
            <a:r>
              <a:rPr lang="cs-CZ" dirty="0" err="1"/>
              <a:t>down</a:t>
            </a:r>
            <a:r>
              <a:rPr lang="cs-CZ" dirty="0"/>
              <a:t>: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 as a </a:t>
            </a:r>
            <a:r>
              <a:rPr lang="cs-CZ" dirty="0" err="1"/>
              <a:t>whole</a:t>
            </a:r>
            <a:r>
              <a:rPr lang="cs-CZ" dirty="0"/>
              <a:t> and </a:t>
            </a:r>
            <a:r>
              <a:rPr lang="cs-CZ" dirty="0" err="1"/>
              <a:t>broader</a:t>
            </a:r>
            <a:r>
              <a:rPr lang="cs-CZ" dirty="0"/>
              <a:t> </a:t>
            </a:r>
            <a:r>
              <a:rPr lang="cs-CZ" dirty="0" err="1"/>
              <a:t>underlying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(</a:t>
            </a:r>
            <a:r>
              <a:rPr lang="cs-CZ" b="1" dirty="0" err="1"/>
              <a:t>components</a:t>
            </a:r>
            <a:r>
              <a:rPr lang="cs-CZ" b="1" dirty="0"/>
              <a:t>, </a:t>
            </a:r>
            <a:r>
              <a:rPr lang="cs-CZ" b="1" dirty="0" err="1"/>
              <a:t>factions</a:t>
            </a:r>
            <a:r>
              <a:rPr lang="cs-CZ" b="1" dirty="0"/>
              <a:t> </a:t>
            </a:r>
            <a:r>
              <a:rPr lang="cs-CZ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71521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1FF1-4449-4C40-AEE7-AA006687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9F6A5-386A-4849-90CD-1CDA8BD0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856215" cy="4351338"/>
          </a:xfrm>
        </p:spPr>
        <p:txBody>
          <a:bodyPr>
            <a:normAutofit/>
          </a:bodyPr>
          <a:lstStyle/>
          <a:p>
            <a:r>
              <a:rPr lang="cs-CZ" dirty="0"/>
              <a:t>Koncept využívaný ve studiu ekonomie, organizací, politologii</a:t>
            </a:r>
          </a:p>
          <a:p>
            <a:r>
              <a:rPr lang="cs-CZ" dirty="0"/>
              <a:t>Existují různé typy nerovností – ekonomické, sociální, kulturní</a:t>
            </a:r>
          </a:p>
          <a:p>
            <a:r>
              <a:rPr lang="cs-CZ" dirty="0"/>
              <a:t>Tyto nerovnosti se projevují jak na individuální, tak na skupinové úrovni</a:t>
            </a:r>
          </a:p>
          <a:p>
            <a:r>
              <a:rPr lang="cs-CZ" dirty="0"/>
              <a:t>Jak se tyto nerovnosti dají vysvětlit?</a:t>
            </a:r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569C48C-7399-4900-9BFB-6E750B4CC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408" y="1414463"/>
            <a:ext cx="381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75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54729-96DE-4840-9750-00C85A3C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Cliques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D27F03-999E-44AA-9D3D-6FB24495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Maximal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</a:t>
            </a:r>
            <a:r>
              <a:rPr lang="cs-CZ" dirty="0" err="1"/>
              <a:t>subgraph</a:t>
            </a:r>
            <a:endParaRPr lang="cs-CZ" dirty="0"/>
          </a:p>
          <a:p>
            <a:r>
              <a:rPr lang="cs-CZ" dirty="0" err="1"/>
              <a:t>subset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adjacent</a:t>
            </a:r>
            <a:r>
              <a:rPr lang="cs-CZ" dirty="0"/>
              <a:t> to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actor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subgroup</a:t>
            </a:r>
            <a:r>
              <a:rPr lang="cs-CZ" dirty="0"/>
              <a:t> and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more </a:t>
            </a:r>
            <a:r>
              <a:rPr lang="cs-CZ" dirty="0" err="1"/>
              <a:t>actors</a:t>
            </a:r>
            <a:r>
              <a:rPr lang="cs-CZ" dirty="0"/>
              <a:t> and not </a:t>
            </a:r>
            <a:r>
              <a:rPr lang="cs-CZ" dirty="0" err="1"/>
              <a:t>violate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  <a:p>
            <a:r>
              <a:rPr lang="cs-CZ" dirty="0" err="1"/>
              <a:t>Cliques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overlap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too</a:t>
            </a:r>
            <a:r>
              <a:rPr lang="cs-CZ" dirty="0"/>
              <a:t> many </a:t>
            </a:r>
            <a:r>
              <a:rPr lang="cs-CZ" dirty="0" err="1"/>
              <a:t>cliques</a:t>
            </a:r>
            <a:endParaRPr lang="cs-CZ" dirty="0"/>
          </a:p>
          <a:p>
            <a:r>
              <a:rPr lang="cs-CZ" dirty="0" err="1"/>
              <a:t>Clique-membership</a:t>
            </a:r>
            <a:r>
              <a:rPr lang="cs-CZ" dirty="0"/>
              <a:t> matrix</a:t>
            </a:r>
          </a:p>
          <a:p>
            <a:r>
              <a:rPr lang="cs-CZ" dirty="0" err="1"/>
              <a:t>Clique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matrix – min 0, </a:t>
            </a:r>
            <a:r>
              <a:rPr lang="cs-CZ" dirty="0" err="1"/>
              <a:t>max</a:t>
            </a:r>
            <a:r>
              <a:rPr lang="cs-CZ" dirty="0"/>
              <a:t> 1, in-</a:t>
            </a:r>
            <a:r>
              <a:rPr lang="cs-CZ" dirty="0" err="1"/>
              <a:t>between</a:t>
            </a:r>
            <a:r>
              <a:rPr lang="cs-CZ" dirty="0"/>
              <a:t> – </a:t>
            </a:r>
            <a:r>
              <a:rPr lang="cs-CZ" dirty="0" err="1"/>
              <a:t>connections</a:t>
            </a:r>
            <a:r>
              <a:rPr lang="cs-CZ" dirty="0"/>
              <a:t> to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clique</a:t>
            </a:r>
            <a:r>
              <a:rPr lang="cs-CZ" dirty="0"/>
              <a:t>/ </a:t>
            </a:r>
            <a:r>
              <a:rPr lang="cs-CZ" dirty="0" err="1"/>
              <a:t>connections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to </a:t>
            </a:r>
            <a:r>
              <a:rPr lang="cs-CZ" dirty="0" err="1"/>
              <a:t>become</a:t>
            </a:r>
            <a:r>
              <a:rPr lang="cs-CZ" dirty="0"/>
              <a:t> a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clique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912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A1862-E94C-4221-9C28-509C4EE63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N-</a:t>
            </a:r>
            <a:r>
              <a:rPr lang="cs-CZ" dirty="0" err="1"/>
              <a:t>cliques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C41F62-DCAE-4A46-BE8E-85F682A42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Not-so-</a:t>
            </a:r>
            <a:r>
              <a:rPr lang="cs-CZ" dirty="0" err="1"/>
              <a:t>maximal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</a:t>
            </a:r>
            <a:r>
              <a:rPr lang="cs-CZ" dirty="0" err="1"/>
              <a:t>subgraph</a:t>
            </a:r>
            <a:endParaRPr lang="cs-CZ" dirty="0"/>
          </a:p>
          <a:p>
            <a:r>
              <a:rPr lang="en-US" dirty="0"/>
              <a:t>alternative is to define an actor as a member of a clique if they are connected to every</a:t>
            </a:r>
            <a:r>
              <a:rPr lang="cs-CZ" dirty="0"/>
              <a:t> </a:t>
            </a:r>
            <a:r>
              <a:rPr lang="en-US" dirty="0"/>
              <a:t>other member of the group at a distance greater than one</a:t>
            </a:r>
            <a:endParaRPr lang="cs-CZ" dirty="0"/>
          </a:p>
          <a:p>
            <a:r>
              <a:rPr lang="en-US" b="1" dirty="0"/>
              <a:t>Every actor must be no more than n-steps away from every other actor.</a:t>
            </a:r>
            <a:endParaRPr lang="cs-CZ" b="1" dirty="0"/>
          </a:p>
          <a:p>
            <a:r>
              <a:rPr lang="cs-CZ" dirty="0" err="1"/>
              <a:t>Friend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friend</a:t>
            </a:r>
            <a:r>
              <a:rPr lang="cs-CZ" dirty="0"/>
              <a:t> –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length</a:t>
            </a:r>
            <a:r>
              <a:rPr lang="cs-CZ" dirty="0"/>
              <a:t> 2</a:t>
            </a:r>
          </a:p>
          <a:p>
            <a:r>
              <a:rPr lang="cs-CZ" dirty="0"/>
              <a:t>A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clique</a:t>
            </a:r>
            <a:r>
              <a:rPr lang="cs-CZ" dirty="0"/>
              <a:t> by a node </a:t>
            </a:r>
            <a:r>
              <a:rPr lang="cs-CZ" u="sng" dirty="0" err="1"/>
              <a:t>which</a:t>
            </a:r>
            <a:r>
              <a:rPr lang="cs-CZ" u="sng" dirty="0"/>
              <a:t> </a:t>
            </a:r>
            <a:r>
              <a:rPr lang="cs-CZ" u="sng" dirty="0" err="1"/>
              <a:t>is</a:t>
            </a:r>
            <a:r>
              <a:rPr lang="cs-CZ" u="sng" dirty="0"/>
              <a:t> not a </a:t>
            </a:r>
            <a:r>
              <a:rPr lang="cs-CZ" u="sng" dirty="0" err="1"/>
              <a:t>member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clique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696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3DE19-20B7-48E3-AACF-02FADF55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N-</a:t>
            </a:r>
            <a:r>
              <a:rPr lang="cs-CZ" dirty="0" err="1"/>
              <a:t>clans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5CF9E-3AB0-4515-A6C1-B0155549E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18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Vs. N-</a:t>
            </a:r>
            <a:r>
              <a:rPr lang="cs-CZ" dirty="0" err="1"/>
              <a:t>cliques</a:t>
            </a:r>
            <a:endParaRPr lang="cs-CZ" dirty="0"/>
          </a:p>
          <a:p>
            <a:r>
              <a:rPr lang="en-US" b="1" dirty="0"/>
              <a:t>An n-clan is an n-clique in which (a) all actors are connected by paths of length ≤ n, and (b) every node is also a member of the n-clique.</a:t>
            </a:r>
            <a:endParaRPr lang="cs-CZ" b="1" dirty="0"/>
          </a:p>
          <a:p>
            <a:r>
              <a:rPr lang="cs-CZ" dirty="0"/>
              <a:t>N-</a:t>
            </a:r>
            <a:r>
              <a:rPr lang="cs-CZ" dirty="0" err="1"/>
              <a:t>clan</a:t>
            </a:r>
            <a:r>
              <a:rPr lang="cs-CZ" dirty="0"/>
              <a:t> - </a:t>
            </a:r>
            <a:r>
              <a:rPr lang="en-US" dirty="0"/>
              <a:t>forcing all ties among members of an n</a:t>
            </a:r>
            <a:r>
              <a:rPr lang="cs-CZ" dirty="0"/>
              <a:t>-</a:t>
            </a:r>
            <a:r>
              <a:rPr lang="en-US" dirty="0"/>
              <a:t>clique</a:t>
            </a:r>
            <a:r>
              <a:rPr lang="cs-CZ" dirty="0"/>
              <a:t> </a:t>
            </a:r>
            <a:r>
              <a:rPr lang="en-US" dirty="0"/>
              <a:t>to occur by way of </a:t>
            </a:r>
            <a:r>
              <a:rPr lang="en-US" u="sng" dirty="0"/>
              <a:t>other members </a:t>
            </a:r>
            <a:r>
              <a:rPr lang="en-US" dirty="0"/>
              <a:t>of the n-clique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54FA2F6-2112-47C3-A5C8-97C41C686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362" y="4219575"/>
            <a:ext cx="48672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38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27462-2A43-4AD9-9C31-5B2C7A03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subgroups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DCE3D7-9FBA-41CD-91FD-FAE933A4B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K-</a:t>
            </a:r>
            <a:r>
              <a:rPr lang="cs-CZ" b="1" dirty="0" err="1"/>
              <a:t>plexes</a:t>
            </a:r>
            <a:r>
              <a:rPr lang="cs-CZ" dirty="0"/>
              <a:t>: </a:t>
            </a:r>
            <a:r>
              <a:rPr lang="en-US" dirty="0"/>
              <a:t>actors may be members of a </a:t>
            </a:r>
            <a:r>
              <a:rPr lang="en-US" dirty="0">
                <a:solidFill>
                  <a:srgbClr val="FF0000"/>
                </a:solidFill>
              </a:rPr>
              <a:t>clique</a:t>
            </a:r>
            <a:r>
              <a:rPr lang="en-US" dirty="0"/>
              <a:t> even if they have ties to all but </a:t>
            </a:r>
            <a:r>
              <a:rPr lang="cs-CZ" b="1" i="1" dirty="0"/>
              <a:t>K</a:t>
            </a:r>
            <a:r>
              <a:rPr lang="en-US" dirty="0"/>
              <a:t> </a:t>
            </a:r>
            <a:r>
              <a:rPr lang="en-US" dirty="0" err="1"/>
              <a:t>ot</a:t>
            </a:r>
            <a:r>
              <a:rPr lang="cs-CZ" dirty="0"/>
              <a:t>h</a:t>
            </a:r>
            <a:r>
              <a:rPr lang="en-US" dirty="0" err="1"/>
              <a:t>er</a:t>
            </a:r>
            <a:r>
              <a:rPr lang="cs-CZ" dirty="0"/>
              <a:t> </a:t>
            </a:r>
            <a:r>
              <a:rPr lang="en-US" dirty="0"/>
              <a:t>members</a:t>
            </a:r>
            <a:r>
              <a:rPr lang="cs-CZ" dirty="0"/>
              <a:t> (node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member of a clique of size n if it has direct ties to n-k members of that clique</a:t>
            </a:r>
            <a:r>
              <a:rPr lang="cs-CZ" dirty="0"/>
              <a:t>)</a:t>
            </a:r>
          </a:p>
          <a:p>
            <a:r>
              <a:rPr lang="cs-CZ" b="1" dirty="0"/>
              <a:t>K-</a:t>
            </a:r>
            <a:r>
              <a:rPr lang="cs-CZ" b="1" dirty="0" err="1"/>
              <a:t>cores</a:t>
            </a:r>
            <a:r>
              <a:rPr lang="cs-CZ" dirty="0"/>
              <a:t>: </a:t>
            </a:r>
            <a:r>
              <a:rPr lang="en-US" dirty="0"/>
              <a:t>maximal </a:t>
            </a:r>
            <a:r>
              <a:rPr lang="en-US" dirty="0">
                <a:solidFill>
                  <a:srgbClr val="FF0000"/>
                </a:solidFill>
              </a:rPr>
              <a:t>group</a:t>
            </a:r>
            <a:r>
              <a:rPr lang="en-US" dirty="0"/>
              <a:t> of actors, all of whom are connected to some number (</a:t>
            </a:r>
            <a:r>
              <a:rPr lang="cs-CZ" b="1" i="1" dirty="0"/>
              <a:t>K</a:t>
            </a:r>
            <a:r>
              <a:rPr lang="en-US" dirty="0"/>
              <a:t>) of other</a:t>
            </a:r>
            <a:r>
              <a:rPr lang="cs-CZ" dirty="0"/>
              <a:t> </a:t>
            </a:r>
            <a:r>
              <a:rPr lang="en-US" dirty="0"/>
              <a:t>members of the group</a:t>
            </a:r>
            <a:r>
              <a:rPr lang="cs-CZ" dirty="0"/>
              <a:t> </a:t>
            </a:r>
            <a:r>
              <a:rPr lang="en-US" dirty="0"/>
              <a:t>[The </a:t>
            </a:r>
            <a:r>
              <a:rPr lang="en-US" dirty="0" err="1">
                <a:solidFill>
                  <a:srgbClr val="FF0000"/>
                </a:solidFill>
              </a:rPr>
              <a:t>coreness</a:t>
            </a:r>
            <a:r>
              <a:rPr lang="en-US" dirty="0"/>
              <a:t> of a vertex is k if it belongs to the k-core but not to the (k+1)-core]</a:t>
            </a:r>
            <a:endParaRPr lang="cs-CZ" dirty="0"/>
          </a:p>
          <a:p>
            <a:r>
              <a:rPr lang="cs-CZ" b="1" dirty="0"/>
              <a:t>F-</a:t>
            </a:r>
            <a:r>
              <a:rPr lang="cs-CZ" b="1" dirty="0" err="1"/>
              <a:t>groups</a:t>
            </a:r>
            <a:r>
              <a:rPr lang="cs-CZ" dirty="0"/>
              <a:t>: </a:t>
            </a:r>
            <a:r>
              <a:rPr lang="en-US" dirty="0"/>
              <a:t>maximal groups made up of "strongly transitive" and "weakly transitive</a:t>
            </a:r>
            <a:r>
              <a:rPr lang="cs-CZ" dirty="0"/>
              <a:t>“ </a:t>
            </a:r>
            <a:r>
              <a:rPr lang="cs-CZ" dirty="0" err="1"/>
              <a:t>triads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  <a:r>
              <a:rPr lang="en-US" dirty="0"/>
              <a:t> </a:t>
            </a:r>
            <a:br>
              <a:rPr lang="cs-CZ" dirty="0"/>
            </a:br>
            <a:r>
              <a:rPr lang="cs-CZ" dirty="0"/>
              <a:t>: </a:t>
            </a:r>
            <a:r>
              <a:rPr lang="en-US" dirty="0"/>
              <a:t>A </a:t>
            </a:r>
            <a:r>
              <a:rPr lang="en-US" u="sng" dirty="0"/>
              <a:t>strong tie triad </a:t>
            </a:r>
            <a:r>
              <a:rPr lang="en-US" dirty="0"/>
              <a:t>is formed when, if there is a tie XY and a tie YZ, there is also a tie XZ</a:t>
            </a:r>
            <a:r>
              <a:rPr lang="cs-CZ" dirty="0"/>
              <a:t> </a:t>
            </a:r>
            <a:r>
              <a:rPr lang="en-US" dirty="0"/>
              <a:t>that is equal in value to the XY and YZ ties. </a:t>
            </a:r>
            <a:br>
              <a:rPr lang="cs-CZ" dirty="0"/>
            </a:br>
            <a:r>
              <a:rPr lang="cs-CZ" dirty="0"/>
              <a:t>: </a:t>
            </a:r>
            <a:r>
              <a:rPr lang="en-US" dirty="0"/>
              <a:t>A </a:t>
            </a:r>
            <a:r>
              <a:rPr lang="en-US" u="sng" dirty="0"/>
              <a:t>weakly transitive triad </a:t>
            </a:r>
            <a:r>
              <a:rPr lang="en-US" dirty="0"/>
              <a:t>is formed if the ties XY</a:t>
            </a:r>
            <a:r>
              <a:rPr lang="cs-CZ" dirty="0"/>
              <a:t> </a:t>
            </a:r>
            <a:r>
              <a:rPr lang="en-US" dirty="0"/>
              <a:t>and YZ are both stronger than the tie XZ, but the tie XZ is greater than some cut-off value.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48FDEF-F50C-4477-8E98-D599BB53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154" y="572113"/>
            <a:ext cx="2319157" cy="111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27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A5770-781A-4C74-81CF-3A44A06EC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Components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C5E7EB-93A5-43A0-B6CF-5466344B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sub-graphs that are connected within, but disconnected between</a:t>
            </a:r>
            <a:r>
              <a:rPr lang="cs-CZ" dirty="0"/>
              <a:t> </a:t>
            </a:r>
            <a:r>
              <a:rPr lang="en-US" dirty="0"/>
              <a:t>sub-graphs</a:t>
            </a:r>
            <a:endParaRPr lang="cs-CZ" dirty="0"/>
          </a:p>
          <a:p>
            <a:r>
              <a:rPr lang="en-US" dirty="0"/>
              <a:t>directed graphs</a:t>
            </a:r>
            <a:r>
              <a:rPr lang="cs-CZ" dirty="0"/>
              <a:t>: </a:t>
            </a:r>
            <a:r>
              <a:rPr lang="en-US" u="sng" dirty="0"/>
              <a:t>weak component </a:t>
            </a:r>
            <a:r>
              <a:rPr lang="en-US" dirty="0"/>
              <a:t>is a set of nodes that are connected, regardless of the</a:t>
            </a:r>
            <a:r>
              <a:rPr lang="cs-CZ" dirty="0"/>
              <a:t> </a:t>
            </a:r>
            <a:r>
              <a:rPr lang="en-US" dirty="0"/>
              <a:t>direction of ties</a:t>
            </a:r>
            <a:r>
              <a:rPr lang="cs-CZ" dirty="0"/>
              <a:t> vs. </a:t>
            </a:r>
            <a:r>
              <a:rPr lang="en-US" u="sng" dirty="0"/>
              <a:t>strong component </a:t>
            </a:r>
            <a:r>
              <a:rPr lang="en-US" dirty="0"/>
              <a:t>requires </a:t>
            </a:r>
            <a:r>
              <a:rPr lang="cs-CZ" dirty="0" err="1"/>
              <a:t>respecting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ties</a:t>
            </a:r>
            <a:r>
              <a:rPr lang="cs-CZ" dirty="0"/>
              <a:t> </a:t>
            </a:r>
            <a:r>
              <a:rPr lang="en-US" dirty="0"/>
              <a:t>to be in the same component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619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036D0-61DD-4A1A-91F1-007E2F03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Bi-Components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B1836-6340-4C8F-8F07-738E31AF7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Cutpoint</a:t>
            </a:r>
            <a:r>
              <a:rPr lang="cs-CZ" dirty="0"/>
              <a:t>: </a:t>
            </a:r>
            <a:r>
              <a:rPr lang="en-US" dirty="0"/>
              <a:t>if </a:t>
            </a:r>
            <a:r>
              <a:rPr lang="cs-CZ" dirty="0" err="1"/>
              <a:t>this</a:t>
            </a:r>
            <a:r>
              <a:rPr lang="en-US" dirty="0"/>
              <a:t> node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removed, the structure become</a:t>
            </a:r>
            <a:r>
              <a:rPr lang="cs-CZ" dirty="0"/>
              <a:t>s</a:t>
            </a:r>
            <a:r>
              <a:rPr lang="en-US" dirty="0"/>
              <a:t> divided into un-connected parts</a:t>
            </a:r>
            <a:r>
              <a:rPr lang="cs-CZ" dirty="0"/>
              <a:t> - </a:t>
            </a:r>
            <a:r>
              <a:rPr lang="cs-CZ" dirty="0" err="1"/>
              <a:t>blocks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251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2DDB8-1720-4681-901D-669E42D0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9035C-1CD6-4D1C-A443-16B58180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Partition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predetermined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cohesive</a:t>
            </a:r>
            <a:r>
              <a:rPr lang="cs-CZ" dirty="0"/>
              <a:t> </a:t>
            </a:r>
            <a:r>
              <a:rPr lang="cs-CZ" dirty="0" err="1"/>
              <a:t>groups</a:t>
            </a:r>
            <a:endParaRPr lang="cs-CZ" dirty="0"/>
          </a:p>
          <a:p>
            <a:r>
              <a:rPr lang="cs-CZ" dirty="0"/>
              <a:t>Vs. </a:t>
            </a:r>
            <a:r>
              <a:rPr lang="cs-CZ" dirty="0" err="1"/>
              <a:t>cliques</a:t>
            </a:r>
            <a:r>
              <a:rPr lang="cs-CZ" dirty="0"/>
              <a:t> – no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membership</a:t>
            </a:r>
            <a:endParaRPr lang="cs-CZ" dirty="0"/>
          </a:p>
          <a:p>
            <a:r>
              <a:rPr lang="cs-CZ" dirty="0" err="1"/>
              <a:t>Applicable</a:t>
            </a:r>
            <a:r>
              <a:rPr lang="cs-CZ" dirty="0"/>
              <a:t> to </a:t>
            </a:r>
            <a:r>
              <a:rPr lang="cs-CZ" dirty="0" err="1"/>
              <a:t>valued</a:t>
            </a:r>
            <a:r>
              <a:rPr lang="cs-CZ" dirty="0"/>
              <a:t>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988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cap="all" dirty="0"/>
              <a:t>Coleman, James. 1988. “Social Capital in the Creation of Human Capital.” American Journal of Sociology 94: 95-120.</a:t>
            </a:r>
          </a:p>
          <a:p>
            <a:r>
              <a:rPr lang="en-US" cap="all" dirty="0" err="1"/>
              <a:t>Granovetter</a:t>
            </a:r>
            <a:r>
              <a:rPr lang="en-US" cap="all" dirty="0"/>
              <a:t>, Mark. 1985. “Economic Action and Social Structure: The Problem of Embeddedness.” American Journal of Sociology 91:481-510.</a:t>
            </a:r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r>
              <a:rPr lang="cs-CZ" dirty="0"/>
              <a:t>BORGATTI, Stephen P., Martin G. EVERETT and </a:t>
            </a:r>
            <a:r>
              <a:rPr lang="cs-CZ" dirty="0" err="1"/>
              <a:t>Jeffrey</a:t>
            </a:r>
            <a:r>
              <a:rPr lang="cs-CZ" dirty="0"/>
              <a:t> C. JOHNSON. 2013. </a:t>
            </a:r>
            <a:r>
              <a:rPr lang="cs-CZ" dirty="0" err="1"/>
              <a:t>Analyzing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. </a:t>
            </a:r>
            <a:r>
              <a:rPr lang="cs-CZ" dirty="0" err="1"/>
              <a:t>Thousand</a:t>
            </a:r>
            <a:r>
              <a:rPr lang="cs-CZ" dirty="0"/>
              <a:t> </a:t>
            </a:r>
            <a:r>
              <a:rPr lang="cs-CZ" dirty="0" err="1"/>
              <a:t>Oaks</a:t>
            </a:r>
            <a:r>
              <a:rPr lang="cs-CZ" dirty="0"/>
              <a:t>, CA: </a:t>
            </a:r>
            <a:r>
              <a:rPr lang="cs-CZ" dirty="0" err="1"/>
              <a:t>Sage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38AA3-DD04-4AB8-A768-18C5EE9B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731EE7-81A1-400D-9FF8-DB61B39B1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079"/>
            <a:ext cx="6294961" cy="4255884"/>
          </a:xfrm>
        </p:spPr>
        <p:txBody>
          <a:bodyPr/>
          <a:lstStyle/>
          <a:p>
            <a:r>
              <a:rPr lang="cs-CZ" dirty="0"/>
              <a:t>Nezbytná podmínka pro úspěšný lokální rozvoj, sociální integraci a politickou participaci</a:t>
            </a:r>
          </a:p>
          <a:p>
            <a:r>
              <a:rPr lang="cs-CZ" dirty="0"/>
              <a:t>Zdůraznění důležitosti sociálních vazeb a kulturních podmínek místního rozvoje</a:t>
            </a:r>
          </a:p>
          <a:p>
            <a:r>
              <a:rPr lang="cs-CZ" dirty="0"/>
              <a:t>Jde spíše o perspektivu než o koncept</a:t>
            </a:r>
          </a:p>
          <a:p>
            <a:r>
              <a:rPr lang="cs-CZ" dirty="0"/>
              <a:t>Propojení sociality, sociability a sociální zakořeněnosti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BC3EF60-0A77-4291-863C-7D58D8439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61" y="2022999"/>
            <a:ext cx="4220639" cy="281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5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E347E-4BD4-4CE6-A4EF-F158B819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033929-C5AF-4362-BD45-CB6C44D5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Makroúroveň vs. mikroúroveň</a:t>
            </a:r>
          </a:p>
          <a:p>
            <a:r>
              <a:rPr lang="cs-CZ" dirty="0"/>
              <a:t>Nevyčerpává se používáním</a:t>
            </a:r>
          </a:p>
          <a:p>
            <a:r>
              <a:rPr lang="cs-CZ" dirty="0"/>
              <a:t>zdroje, ke kterým má jedinec přístup díky kontaktům s druhými lidmi a díky svému členství v různých skupinách („známosti“), jde o </a:t>
            </a:r>
            <a:r>
              <a:rPr lang="cs-CZ" u="sng" dirty="0"/>
              <a:t>soukromý statek</a:t>
            </a:r>
          </a:p>
          <a:p>
            <a:r>
              <a:rPr lang="cs-CZ" dirty="0"/>
              <a:t>Zdroje uložené ve vztazích mezi lidmi, které mohou pomoci vyřešit dilemata kolektivního jednání, jde o </a:t>
            </a:r>
            <a:r>
              <a:rPr lang="cs-CZ" u="sng" dirty="0"/>
              <a:t>veřejný statek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41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A7DAB-D6A4-47EC-BB23-6C029F05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makroúrovni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2CC32-B328-40E7-84D5-0C671EC7F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</a:t>
            </a:r>
            <a:r>
              <a:rPr lang="cs-CZ" i="1" dirty="0" err="1"/>
              <a:t>connections</a:t>
            </a:r>
            <a:r>
              <a:rPr lang="cs-CZ" i="1" dirty="0"/>
              <a:t> </a:t>
            </a:r>
            <a:r>
              <a:rPr lang="cs-CZ" i="1" dirty="0" err="1"/>
              <a:t>among</a:t>
            </a:r>
            <a:r>
              <a:rPr lang="cs-CZ" i="1" dirty="0"/>
              <a:t> </a:t>
            </a:r>
            <a:r>
              <a:rPr lang="cs-CZ" i="1" dirty="0" err="1"/>
              <a:t>individuals</a:t>
            </a:r>
            <a:r>
              <a:rPr lang="cs-CZ" i="1" dirty="0"/>
              <a:t> –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networks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norms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reciprocity and </a:t>
            </a:r>
            <a:r>
              <a:rPr lang="cs-CZ" i="1" dirty="0" err="1"/>
              <a:t>trustworthiness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arise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them</a:t>
            </a:r>
            <a:r>
              <a:rPr lang="cs-CZ" i="1" dirty="0"/>
              <a:t>“</a:t>
            </a:r>
          </a:p>
          <a:p>
            <a:r>
              <a:rPr lang="cs-CZ" dirty="0"/>
              <a:t>Svazující vs. přemosťující</a:t>
            </a:r>
          </a:p>
          <a:p>
            <a:r>
              <a:rPr lang="cs-CZ" dirty="0"/>
              <a:t>Svazující: generuje důvěru dovnitř komunity, souvisí především s primárními vztahy</a:t>
            </a:r>
          </a:p>
          <a:p>
            <a:r>
              <a:rPr lang="cs-CZ" dirty="0"/>
              <a:t>Přemosťující: souvisí s občanskostí, usnadňuje organizaci skrze slabé vazby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16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makroúrovni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/>
          </a:bodyPr>
          <a:lstStyle/>
          <a:p>
            <a:r>
              <a:rPr lang="cs-CZ" dirty="0"/>
              <a:t>Celkově spíše klesá</a:t>
            </a:r>
          </a:p>
          <a:p>
            <a:r>
              <a:rPr lang="cs-CZ" dirty="0"/>
              <a:t>Sociální vztahy klíčové pro demokracii i </a:t>
            </a:r>
            <a:r>
              <a:rPr lang="cs-CZ" dirty="0" err="1"/>
              <a:t>socio</a:t>
            </a:r>
            <a:r>
              <a:rPr lang="cs-CZ" dirty="0"/>
              <a:t>-ekonomickou modernizaci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435468"/>
            <a:ext cx="3396254" cy="347764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F9B2A3D-3161-478B-9EC0-405502FCE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58" y="3435468"/>
            <a:ext cx="4077042" cy="330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0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makroúrovni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Tři hlavní komponenty: </a:t>
            </a:r>
            <a:r>
              <a:rPr lang="cs-CZ" u="sng" dirty="0"/>
              <a:t>důvěra, sociální normy a povinnosti, sociální sítě a sdružení</a:t>
            </a:r>
          </a:p>
          <a:p>
            <a:r>
              <a:rPr lang="cs-CZ" dirty="0"/>
              <a:t>Sítě občanské angažovanosti </a:t>
            </a:r>
          </a:p>
          <a:p>
            <a:pPr>
              <a:buFontTx/>
              <a:buChar char="-"/>
            </a:pPr>
            <a:r>
              <a:rPr lang="cs-CZ" dirty="0"/>
              <a:t>Podporují vznik norem obecné reciprocity a podporují nárůst důvěry</a:t>
            </a:r>
          </a:p>
          <a:p>
            <a:pPr>
              <a:buFontTx/>
              <a:buChar char="-"/>
            </a:pPr>
            <a:r>
              <a:rPr lang="cs-CZ" dirty="0"/>
              <a:t>Umožňují koordinaci a komunikaci, umožňují překonávat dilemata kolektivního jednání</a:t>
            </a:r>
          </a:p>
          <a:p>
            <a:pPr>
              <a:buFontTx/>
              <a:buChar char="-"/>
            </a:pPr>
            <a:r>
              <a:rPr lang="cs-CZ" dirty="0"/>
              <a:t>Snižují pobídky pro oportunismus</a:t>
            </a:r>
          </a:p>
          <a:p>
            <a:pPr>
              <a:buFontTx/>
              <a:buChar char="-"/>
            </a:pPr>
            <a:r>
              <a:rPr lang="cs-CZ" dirty="0"/>
              <a:t>Jsou zakořeněny v tradicích spolupráce</a:t>
            </a:r>
          </a:p>
          <a:p>
            <a:pPr>
              <a:buFontTx/>
              <a:buChar char="-"/>
            </a:pPr>
            <a:r>
              <a:rPr lang="cs-CZ" dirty="0"/>
              <a:t>Rozšiřují u aktérů pocit „jáství“</a:t>
            </a:r>
          </a:p>
        </p:txBody>
      </p:sp>
    </p:spTree>
    <p:extLst>
      <p:ext uri="{BB962C8B-B14F-4D97-AF65-F5344CB8AC3E}">
        <p14:creationId xmlns:p14="http://schemas.microsoft.com/office/powerpoint/2010/main" val="133198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Bowling </a:t>
            </a:r>
            <a:r>
              <a:rPr lang="cs-CZ" dirty="0" err="1"/>
              <a:t>Alone</a:t>
            </a:r>
            <a:r>
              <a:rPr lang="cs-CZ" dirty="0"/>
              <a:t>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Američané se postupně přestávají politicky angažovat (nechodí k volbám, na veřejné shromáždění, atd.), roste nedůvěra ve vládu. </a:t>
            </a:r>
          </a:p>
          <a:p>
            <a:r>
              <a:rPr lang="cs-CZ" dirty="0"/>
              <a:t>Celkové klesá členství v různých spolcích a organizacích, vč. těch náboženských, odborových, dobrovolnických, vč. bowlingových asociací: individuální počet hráčů roste, ale počet lidí hrajících v ligách klesá</a:t>
            </a:r>
          </a:p>
          <a:p>
            <a:r>
              <a:rPr lang="cs-CZ" dirty="0"/>
              <a:t>Když lidé hrají sami, nepodílejí se na sociálních interakcích, debatách, atd.</a:t>
            </a:r>
          </a:p>
          <a:p>
            <a:r>
              <a:rPr lang="cs-CZ" dirty="0"/>
              <a:t>Proč tedy klesá sociální kapitál v USA?</a:t>
            </a:r>
          </a:p>
          <a:p>
            <a:r>
              <a:rPr lang="cs-CZ" dirty="0"/>
              <a:t>Nejde o demografické změny, časté stěhování nebo návrat žen do práce. Hlavní příčinou jsou technologie které individualizují volnočasové aktivity – televize, internet, sociální sítě…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727" y="149196"/>
            <a:ext cx="2740429" cy="154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0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050853" cy="4351338"/>
          </a:xfrm>
        </p:spPr>
        <p:txBody>
          <a:bodyPr/>
          <a:lstStyle/>
          <a:p>
            <a:r>
              <a:rPr lang="cs-CZ" dirty="0"/>
              <a:t>Skutečnost je vztahová</a:t>
            </a:r>
          </a:p>
          <a:p>
            <a:r>
              <a:rPr lang="cs-CZ" dirty="0"/>
              <a:t>Analýza nerovností ve společnosti, analýza aktérů a jejich sociálních pozic</a:t>
            </a:r>
          </a:p>
          <a:p>
            <a:r>
              <a:rPr lang="cs-CZ" dirty="0"/>
              <a:t>Sociální pozice není měnitelná snadno ani rychle</a:t>
            </a:r>
          </a:p>
          <a:p>
            <a:r>
              <a:rPr lang="cs-CZ" dirty="0"/>
              <a:t>Sociální svět se skládá z různých sociálních polí</a:t>
            </a:r>
          </a:p>
          <a:p>
            <a:r>
              <a:rPr lang="cs-CZ" dirty="0"/>
              <a:t>Pozice každého jedince v každém takovém poli je dána různým množství různých forem kapitálu – ekonomického, kulturního a sociálního)</a:t>
            </a:r>
          </a:p>
          <a:p>
            <a:r>
              <a:rPr lang="cs-CZ" dirty="0"/>
              <a:t>Symbolický kapitál – uznání (např. čest)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891CEA9-7817-4028-A482-9A5CC0C65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712" y="3536979"/>
            <a:ext cx="3289752" cy="306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4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1630</Words>
  <Application>Microsoft Office PowerPoint</Application>
  <PresentationFormat>Širokoúhlá obrazovka</PresentationFormat>
  <Paragraphs>114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SOCn5010 Analýza sociálních sítí</vt:lpstr>
      <vt:lpstr>Sociální kapitál</vt:lpstr>
      <vt:lpstr>Sociální kapitál</vt:lpstr>
      <vt:lpstr>Definice</vt:lpstr>
      <vt:lpstr>Sociální kapitál na makroúrovni (Putnam)</vt:lpstr>
      <vt:lpstr>Sociální kapitál na makroúrovni (Putnam)</vt:lpstr>
      <vt:lpstr>Sociální kapitál na makroúrovni (Putnam)</vt:lpstr>
      <vt:lpstr>Bowling Alone (Putnam)</vt:lpstr>
      <vt:lpstr>Sociální kapitál na mikroúrovni (Bourdieu)</vt:lpstr>
      <vt:lpstr>Prezentace aplikace PowerPoint</vt:lpstr>
      <vt:lpstr>Sociální kapitál na mikroúrovni (Bourdieu)</vt:lpstr>
      <vt:lpstr>Sociální kapitál na mikroúrovni (Bourdieu)</vt:lpstr>
      <vt:lpstr>Sociální kapitál na mikroúrovni (Coleman)</vt:lpstr>
      <vt:lpstr>Sociální kapitál na mikroúrovni (Coleman)</vt:lpstr>
      <vt:lpstr>Jak měřit?</vt:lpstr>
      <vt:lpstr>Sociální kapitál v kontextu SNA</vt:lpstr>
      <vt:lpstr>Seminář</vt:lpstr>
      <vt:lpstr>Subgroups</vt:lpstr>
      <vt:lpstr>Two approaches</vt:lpstr>
      <vt:lpstr>Cliques</vt:lpstr>
      <vt:lpstr>N-cliques</vt:lpstr>
      <vt:lpstr>N-clans</vt:lpstr>
      <vt:lpstr>Other types of subgroups</vt:lpstr>
      <vt:lpstr>Components</vt:lpstr>
      <vt:lpstr>Bi-Components</vt:lpstr>
      <vt:lpstr>Factions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132</cp:revision>
  <dcterms:created xsi:type="dcterms:W3CDTF">2020-10-08T12:47:50Z</dcterms:created>
  <dcterms:modified xsi:type="dcterms:W3CDTF">2023-11-22T08:50:28Z</dcterms:modified>
</cp:coreProperties>
</file>