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EEA7-BBF3-4ADF-8091-4DE3B7CCB51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214-66DA-4C76-802D-66E6AEE49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4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EEA7-BBF3-4ADF-8091-4DE3B7CCB51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214-66DA-4C76-802D-66E6AEE49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96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EEA7-BBF3-4ADF-8091-4DE3B7CCB51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214-66DA-4C76-802D-66E6AEE49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92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EEA7-BBF3-4ADF-8091-4DE3B7CCB51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214-66DA-4C76-802D-66E6AEE49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6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EEA7-BBF3-4ADF-8091-4DE3B7CCB51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214-66DA-4C76-802D-66E6AEE49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5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EEA7-BBF3-4ADF-8091-4DE3B7CCB51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214-66DA-4C76-802D-66E6AEE49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60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EEA7-BBF3-4ADF-8091-4DE3B7CCB51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214-66DA-4C76-802D-66E6AEE49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36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EEA7-BBF3-4ADF-8091-4DE3B7CCB51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214-66DA-4C76-802D-66E6AEE49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73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EEA7-BBF3-4ADF-8091-4DE3B7CCB51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214-66DA-4C76-802D-66E6AEE49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85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EEA7-BBF3-4ADF-8091-4DE3B7CCB51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214-66DA-4C76-802D-66E6AEE49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40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EEA7-BBF3-4ADF-8091-4DE3B7CCB51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214-66DA-4C76-802D-66E6AEE49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745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EEEA7-BBF3-4ADF-8091-4DE3B7CCB517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22214-66DA-4C76-802D-66E6AEE49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41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9745" y="117990"/>
            <a:ext cx="6205151" cy="524561"/>
          </a:xfrm>
        </p:spPr>
        <p:txBody>
          <a:bodyPr>
            <a:noAutofit/>
          </a:bodyPr>
          <a:lstStyle/>
          <a:p>
            <a:r>
              <a:rPr lang="cs-CZ" sz="2800" b="1" dirty="0" err="1">
                <a:latin typeface="+mn-lt"/>
              </a:rPr>
              <a:t>Social</a:t>
            </a:r>
            <a:r>
              <a:rPr lang="cs-CZ" sz="2800" b="1" dirty="0">
                <a:latin typeface="+mn-lt"/>
              </a:rPr>
              <a:t> mobility - </a:t>
            </a:r>
            <a:r>
              <a:rPr lang="cs-CZ" sz="2800" b="1" dirty="0" err="1">
                <a:latin typeface="+mn-lt"/>
              </a:rPr>
              <a:t>measurement</a:t>
            </a:r>
            <a:endParaRPr lang="en-US" sz="2800" b="1" dirty="0">
              <a:latin typeface="+mn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36604" y="790833"/>
            <a:ext cx="847673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zh-CN" sz="2400" dirty="0"/>
              <a:t>Social mobility indicates „societal openness“  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  <a:p>
            <a:pPr marL="285750" indent="-285750">
              <a:buFontTx/>
              <a:buChar char="-"/>
            </a:pPr>
            <a:r>
              <a:rPr lang="en-US" sz="2400" dirty="0"/>
              <a:t>Aggregated data and mobility tables</a:t>
            </a:r>
          </a:p>
          <a:p>
            <a:pPr marL="742950" lvl="1" indent="-285750">
              <a:buFontTx/>
              <a:buChar char="-"/>
            </a:pPr>
            <a:r>
              <a:rPr lang="en-US" sz="2400" dirty="0"/>
              <a:t>Social classes</a:t>
            </a:r>
          </a:p>
          <a:p>
            <a:pPr marL="742950" lvl="1" indent="-285750">
              <a:buFontTx/>
              <a:buChar char="-"/>
            </a:pPr>
            <a:r>
              <a:rPr lang="en-US" sz="2400" dirty="0"/>
              <a:t>Resources, barriers, desirability</a:t>
            </a:r>
          </a:p>
          <a:p>
            <a:pPr marL="742950" lvl="1" indent="-285750">
              <a:buFontTx/>
              <a:buChar char="-"/>
            </a:pPr>
            <a:r>
              <a:rPr lang="en-US" sz="2400" dirty="0"/>
              <a:t>Mobility paths</a:t>
            </a:r>
          </a:p>
          <a:p>
            <a:pPr marL="742950" lvl="1" indent="-285750">
              <a:buFontTx/>
              <a:buChar char="-"/>
            </a:pPr>
            <a:r>
              <a:rPr lang="en-US" sz="2400" dirty="0"/>
              <a:t>Macro-level of social analysis</a:t>
            </a:r>
          </a:p>
          <a:p>
            <a:pPr marL="742950" lvl="1" indent="-285750">
              <a:buFontTx/>
              <a:buChar char="-"/>
            </a:pPr>
            <a:r>
              <a:rPr lang="en-US" sz="2400" dirty="0"/>
              <a:t>The first and third generation of SSR</a:t>
            </a:r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r>
              <a:rPr lang="en-US" sz="2400" dirty="0"/>
              <a:t>Individual data and path analysis</a:t>
            </a:r>
          </a:p>
          <a:p>
            <a:pPr marL="742950" lvl="1" indent="-285750">
              <a:buFontTx/>
              <a:buChar char="-"/>
            </a:pPr>
            <a:r>
              <a:rPr lang="en-US" sz="2400" dirty="0"/>
              <a:t>Social statuses, employment, socioeconomic indexes</a:t>
            </a:r>
          </a:p>
          <a:p>
            <a:pPr marL="742950" lvl="1" indent="-285750">
              <a:buFontTx/>
              <a:buChar char="-"/>
            </a:pPr>
            <a:r>
              <a:rPr lang="en-US" sz="2400" dirty="0"/>
              <a:t>Aspirations, motivations </a:t>
            </a:r>
          </a:p>
          <a:p>
            <a:pPr marL="742950" lvl="1" indent="-285750">
              <a:buFontTx/>
              <a:buChar char="-"/>
            </a:pPr>
            <a:r>
              <a:rPr lang="en-US" sz="2400" dirty="0"/>
              <a:t>Social variables influence labor market positions </a:t>
            </a:r>
          </a:p>
          <a:p>
            <a:pPr marL="742950" lvl="1" indent="-285750">
              <a:buFontTx/>
              <a:buChar char="-"/>
            </a:pPr>
            <a:r>
              <a:rPr lang="en-US" sz="2400" dirty="0"/>
              <a:t>Micro-level of social analysis</a:t>
            </a:r>
          </a:p>
          <a:p>
            <a:pPr marL="742950" lvl="1" indent="-285750">
              <a:buFontTx/>
              <a:buChar char="-"/>
            </a:pPr>
            <a:r>
              <a:rPr lang="en-US" sz="2400" dirty="0"/>
              <a:t>Second generation of SSR</a:t>
            </a:r>
          </a:p>
        </p:txBody>
      </p:sp>
    </p:spTree>
    <p:extLst>
      <p:ext uri="{BB962C8B-B14F-4D97-AF65-F5344CB8AC3E}">
        <p14:creationId xmlns:p14="http://schemas.microsoft.com/office/powerpoint/2010/main" val="169230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A91FF80A-781E-464F-B1FF-232E13771EE0}"/>
              </a:ext>
            </a:extLst>
          </p:cNvPr>
          <p:cNvSpPr txBox="1"/>
          <p:nvPr/>
        </p:nvSpPr>
        <p:spPr>
          <a:xfrm>
            <a:off x="139578" y="703777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Key </a:t>
            </a:r>
            <a:r>
              <a:rPr lang="de-DE" sz="2000" b="1" dirty="0" err="1"/>
              <a:t>questions</a:t>
            </a:r>
            <a:r>
              <a:rPr lang="de-DE" sz="2000" b="1" dirty="0"/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000" dirty="0" err="1"/>
              <a:t>How</a:t>
            </a:r>
            <a:r>
              <a:rPr lang="de-DE" sz="2000" dirty="0"/>
              <a:t> strong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relationship</a:t>
            </a:r>
            <a:r>
              <a:rPr lang="de-DE" sz="2000" dirty="0"/>
              <a:t> </a:t>
            </a:r>
            <a:r>
              <a:rPr lang="de-DE" sz="2000" dirty="0" err="1"/>
              <a:t>between</a:t>
            </a:r>
            <a:r>
              <a:rPr lang="de-DE" sz="2000" dirty="0"/>
              <a:t> </a:t>
            </a:r>
            <a:r>
              <a:rPr lang="de-DE" sz="2000" dirty="0" err="1"/>
              <a:t>where</a:t>
            </a:r>
            <a:r>
              <a:rPr lang="de-DE" sz="2000" dirty="0"/>
              <a:t> </a:t>
            </a:r>
            <a:r>
              <a:rPr lang="de-DE" sz="2000" dirty="0" err="1"/>
              <a:t>you</a:t>
            </a:r>
            <a:r>
              <a:rPr lang="de-DE" sz="2000" dirty="0"/>
              <a:t> </a:t>
            </a:r>
            <a:r>
              <a:rPr lang="de-DE" sz="2000" dirty="0" err="1"/>
              <a:t>start</a:t>
            </a:r>
            <a:r>
              <a:rPr lang="de-DE" sz="2000" dirty="0"/>
              <a:t> out (</a:t>
            </a:r>
            <a:r>
              <a:rPr lang="de-DE" sz="2000" dirty="0" err="1"/>
              <a:t>origin</a:t>
            </a:r>
            <a:r>
              <a:rPr lang="de-DE" sz="2000" dirty="0"/>
              <a:t>) and </a:t>
            </a:r>
            <a:r>
              <a:rPr lang="de-DE" sz="2000" dirty="0" err="1"/>
              <a:t>where</a:t>
            </a:r>
            <a:r>
              <a:rPr lang="de-DE" sz="2000" dirty="0"/>
              <a:t> </a:t>
            </a:r>
            <a:r>
              <a:rPr lang="de-DE" sz="2000" dirty="0" err="1"/>
              <a:t>you</a:t>
            </a:r>
            <a:r>
              <a:rPr lang="de-DE" sz="2000" dirty="0"/>
              <a:t> </a:t>
            </a:r>
            <a:r>
              <a:rPr lang="de-DE" sz="2000" dirty="0" err="1"/>
              <a:t>go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(</a:t>
            </a:r>
            <a:r>
              <a:rPr lang="de-DE" sz="2000" dirty="0" err="1"/>
              <a:t>destination</a:t>
            </a:r>
            <a:r>
              <a:rPr lang="de-DE" sz="2000" dirty="0"/>
              <a:t>)?</a:t>
            </a:r>
            <a:endParaRPr lang="de-DE" sz="1000" dirty="0"/>
          </a:p>
          <a:p>
            <a:pPr marL="457200" indent="-457200">
              <a:buFont typeface="+mj-lt"/>
              <a:buAutoNum type="arabicPeriod"/>
            </a:pPr>
            <a:r>
              <a:rPr lang="de-DE" sz="2000" dirty="0" err="1"/>
              <a:t>What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chance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a man </a:t>
            </a:r>
            <a:r>
              <a:rPr lang="de-DE" sz="2000" dirty="0" err="1"/>
              <a:t>from</a:t>
            </a:r>
            <a:r>
              <a:rPr lang="de-DE" sz="2000" dirty="0"/>
              <a:t> </a:t>
            </a:r>
            <a:r>
              <a:rPr lang="de-DE" sz="2000" dirty="0" err="1"/>
              <a:t>class</a:t>
            </a:r>
            <a:r>
              <a:rPr lang="de-DE" sz="2000" dirty="0"/>
              <a:t> Y </a:t>
            </a:r>
            <a:r>
              <a:rPr lang="cs-CZ" sz="2000" dirty="0"/>
              <a:t>to </a:t>
            </a:r>
            <a:r>
              <a:rPr lang="de-DE" sz="2000" dirty="0"/>
              <a:t>end </a:t>
            </a:r>
            <a:r>
              <a:rPr lang="de-DE" sz="2000" dirty="0" err="1"/>
              <a:t>up</a:t>
            </a:r>
            <a:r>
              <a:rPr lang="de-DE" sz="2000" dirty="0"/>
              <a:t> in </a:t>
            </a:r>
            <a:r>
              <a:rPr lang="de-DE" sz="2000" dirty="0" err="1"/>
              <a:t>class</a:t>
            </a:r>
            <a:r>
              <a:rPr lang="de-DE" sz="2000" dirty="0"/>
              <a:t> Z </a:t>
            </a:r>
            <a:r>
              <a:rPr lang="de-DE" sz="2000" dirty="0" err="1"/>
              <a:t>rather</a:t>
            </a:r>
            <a:r>
              <a:rPr lang="de-DE" sz="2000" dirty="0"/>
              <a:t> </a:t>
            </a:r>
            <a:r>
              <a:rPr lang="de-DE" sz="2000" dirty="0" err="1"/>
              <a:t>than</a:t>
            </a:r>
            <a:r>
              <a:rPr lang="de-DE" sz="2000" dirty="0"/>
              <a:t> in </a:t>
            </a:r>
            <a:r>
              <a:rPr lang="de-DE" sz="2000" dirty="0" err="1"/>
              <a:t>another</a:t>
            </a:r>
            <a:r>
              <a:rPr lang="de-DE" sz="2000" dirty="0"/>
              <a:t> </a:t>
            </a:r>
            <a:r>
              <a:rPr lang="de-DE" sz="2000" dirty="0" err="1"/>
              <a:t>class</a:t>
            </a:r>
            <a:r>
              <a:rPr lang="de-DE" sz="2000" dirty="0"/>
              <a:t>?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OR (</a:t>
            </a:r>
            <a:r>
              <a:rPr lang="cs-CZ" sz="2000" dirty="0" err="1"/>
              <a:t>odds</a:t>
            </a:r>
            <a:r>
              <a:rPr lang="cs-CZ" sz="2000" dirty="0"/>
              <a:t> ratio)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convential</a:t>
            </a:r>
            <a:r>
              <a:rPr lang="de-DE" sz="2000" dirty="0"/>
              <a:t> </a:t>
            </a:r>
            <a:r>
              <a:rPr lang="de-DE" sz="2000" dirty="0" err="1"/>
              <a:t>meassure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inequality</a:t>
            </a:r>
            <a:r>
              <a:rPr lang="de-DE" sz="2000" dirty="0"/>
              <a:t> in </a:t>
            </a:r>
            <a:r>
              <a:rPr lang="de-DE" sz="2000" dirty="0" err="1"/>
              <a:t>access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particular</a:t>
            </a:r>
            <a:r>
              <a:rPr lang="de-DE" sz="2000" dirty="0"/>
              <a:t> </a:t>
            </a:r>
            <a:r>
              <a:rPr lang="de-DE" sz="2000" dirty="0" err="1"/>
              <a:t>class</a:t>
            </a:r>
            <a:r>
              <a:rPr lang="de-DE" sz="2000" dirty="0"/>
              <a:t> </a:t>
            </a:r>
            <a:r>
              <a:rPr lang="de-DE" sz="2000" dirty="0" err="1"/>
              <a:t>destinations</a:t>
            </a:r>
            <a:r>
              <a:rPr lang="de-DE" sz="2000" dirty="0"/>
              <a:t> </a:t>
            </a:r>
            <a:r>
              <a:rPr lang="de-DE" sz="2000" dirty="0" err="1"/>
              <a:t>from</a:t>
            </a:r>
            <a:r>
              <a:rPr lang="de-DE" sz="2000" dirty="0"/>
              <a:t> different </a:t>
            </a:r>
            <a:r>
              <a:rPr lang="de-DE" sz="2000" dirty="0" err="1"/>
              <a:t>class</a:t>
            </a:r>
            <a:r>
              <a:rPr lang="de-DE" sz="2000" dirty="0"/>
              <a:t> </a:t>
            </a:r>
            <a:r>
              <a:rPr lang="de-DE" sz="2000" dirty="0" err="1"/>
              <a:t>origins</a:t>
            </a:r>
            <a:r>
              <a:rPr lang="de-DE" sz="2000" dirty="0"/>
              <a:t>. </a:t>
            </a:r>
          </a:p>
          <a:p>
            <a:pPr marL="457200" indent="-457200">
              <a:buFont typeface="+mj-lt"/>
              <a:buAutoNum type="arabicPeriod"/>
            </a:pPr>
            <a:endParaRPr lang="de-DE" sz="2000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0F3F56B-D528-43C5-A62A-EB811C207C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719" y="3870224"/>
            <a:ext cx="7398044" cy="2633099"/>
          </a:xfrm>
          <a:prstGeom prst="rect">
            <a:avLst/>
          </a:prstGeom>
        </p:spPr>
      </p:pic>
      <p:pic>
        <p:nvPicPr>
          <p:cNvPr id="9" name="Grafik 4">
            <a:extLst>
              <a:ext uri="{FF2B5EF4-FFF2-40B4-BE49-F238E27FC236}">
                <a16:creationId xmlns:a16="http://schemas.microsoft.com/office/drawing/2014/main" id="{E4A42990-0F79-4C40-BAE5-07AF5EE9EC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9524" y="3374838"/>
            <a:ext cx="3602782" cy="3191035"/>
          </a:xfrm>
          <a:prstGeom prst="rect">
            <a:avLst/>
          </a:prstGeom>
        </p:spPr>
      </p:pic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24039" y="80301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zh-CN" sz="2800" b="1" dirty="0" err="1">
                <a:latin typeface="+mn-lt"/>
              </a:rPr>
              <a:t>Absolute</a:t>
            </a:r>
            <a:r>
              <a:rPr lang="cs-CZ" altLang="zh-CN" sz="2800" b="1" dirty="0">
                <a:latin typeface="+mn-lt"/>
              </a:rPr>
              <a:t> and </a:t>
            </a:r>
            <a:r>
              <a:rPr lang="cs-CZ" altLang="zh-CN" sz="2800" b="1" dirty="0" err="1">
                <a:latin typeface="+mn-lt"/>
              </a:rPr>
              <a:t>relative</a:t>
            </a:r>
            <a:r>
              <a:rPr lang="cs-CZ" altLang="zh-CN" sz="2800" b="1" dirty="0">
                <a:latin typeface="+mn-lt"/>
              </a:rPr>
              <a:t> </a:t>
            </a:r>
            <a:r>
              <a:rPr lang="cs-CZ" altLang="zh-CN" sz="2800" b="1" dirty="0" err="1">
                <a:latin typeface="+mn-lt"/>
              </a:rPr>
              <a:t>social</a:t>
            </a:r>
            <a:r>
              <a:rPr lang="cs-CZ" altLang="zh-CN" sz="2800" b="1" dirty="0">
                <a:latin typeface="+mn-lt"/>
              </a:rPr>
              <a:t> mobility II</a:t>
            </a:r>
            <a:endParaRPr lang="en-US" altLang="zh-CN" sz="2800" b="1" i="1" dirty="0">
              <a:latin typeface="+mn-lt"/>
              <a:ea typeface="SimSun" panose="02010600030101010101" pitchFamily="2" charset="-122"/>
            </a:endParaRPr>
          </a:p>
          <a:p>
            <a:pPr eaLnBrk="1" hangingPunct="1"/>
            <a:endParaRPr lang="en-US" altLang="zh-CN" sz="2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9597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586881F-CCC7-41A3-B88B-92B3E35059B4}" type="slidenum">
              <a:rPr lang="cs-CZ" altLang="ja-JP" sz="1200"/>
              <a:pPr/>
              <a:t>2</a:t>
            </a:fld>
            <a:endParaRPr lang="cs-CZ" altLang="ja-JP" sz="1200"/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24039" y="80301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zh-CN" sz="2800" b="1" dirty="0" err="1">
                <a:latin typeface="+mn-lt"/>
              </a:rPr>
              <a:t>Blau</a:t>
            </a:r>
            <a:r>
              <a:rPr lang="cs-CZ" altLang="zh-CN" sz="2800" b="1" dirty="0">
                <a:latin typeface="+mn-lt"/>
              </a:rPr>
              <a:t> and </a:t>
            </a:r>
            <a:r>
              <a:rPr lang="cs-CZ" altLang="zh-CN" sz="2800" b="1" dirty="0" err="1">
                <a:latin typeface="+mn-lt"/>
              </a:rPr>
              <a:t>Duncan</a:t>
            </a:r>
            <a:r>
              <a:rPr lang="en-US" altLang="zh-CN" sz="2800" b="1" dirty="0">
                <a:latin typeface="+mn-lt"/>
              </a:rPr>
              <a:t>’s</a:t>
            </a:r>
            <a:r>
              <a:rPr lang="cs-CZ" altLang="zh-CN" sz="2800" b="1" dirty="0">
                <a:latin typeface="+mn-lt"/>
              </a:rPr>
              <a:t> basic </a:t>
            </a:r>
            <a:r>
              <a:rPr lang="en-US" altLang="zh-CN" sz="2800" b="1" dirty="0">
                <a:latin typeface="+mn-lt"/>
              </a:rPr>
              <a:t>social stratification </a:t>
            </a:r>
            <a:r>
              <a:rPr lang="cs-CZ" altLang="zh-CN" sz="2800" b="1" dirty="0">
                <a:latin typeface="+mn-lt"/>
              </a:rPr>
              <a:t>model</a:t>
            </a:r>
            <a:endParaRPr lang="en-US" altLang="zh-CN" sz="2800" b="1" i="1" dirty="0">
              <a:latin typeface="+mn-lt"/>
              <a:ea typeface="SimSun" panose="02010600030101010101" pitchFamily="2" charset="-122"/>
            </a:endParaRPr>
          </a:p>
          <a:p>
            <a:pPr eaLnBrk="1" hangingPunct="1"/>
            <a:endParaRPr lang="en-US" altLang="zh-CN" sz="2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215" y="979015"/>
            <a:ext cx="6286500" cy="565785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2425" y="2341805"/>
            <a:ext cx="2976452" cy="4197107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2090F8B-8247-4326-9F98-E978D67A77A4}"/>
              </a:ext>
            </a:extLst>
          </p:cNvPr>
          <p:cNvSpPr txBox="1"/>
          <p:nvPr/>
        </p:nvSpPr>
        <p:spPr>
          <a:xfrm>
            <a:off x="7583647" y="793852"/>
            <a:ext cx="40351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- </a:t>
            </a:r>
            <a:r>
              <a:rPr lang="cs-CZ" dirty="0" err="1"/>
              <a:t>Regression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</a:t>
            </a:r>
          </a:p>
          <a:p>
            <a:r>
              <a:rPr lang="cs-CZ" dirty="0"/>
              <a:t>- </a:t>
            </a:r>
            <a:r>
              <a:rPr lang="en-US" dirty="0"/>
              <a:t>Path anal</a:t>
            </a:r>
            <a:r>
              <a:rPr lang="cs-CZ" dirty="0" err="1"/>
              <a:t>ysis</a:t>
            </a:r>
            <a:r>
              <a:rPr lang="cs-CZ" dirty="0"/>
              <a:t> </a:t>
            </a:r>
          </a:p>
          <a:p>
            <a:r>
              <a:rPr lang="cs-CZ" dirty="0"/>
              <a:t>- </a:t>
            </a:r>
            <a:r>
              <a:rPr lang="en-US" dirty="0"/>
              <a:t>Structural Equation Modeling </a:t>
            </a:r>
            <a:r>
              <a:rPr lang="cs-CZ" dirty="0"/>
              <a:t>(SEM)</a:t>
            </a:r>
          </a:p>
        </p:txBody>
      </p:sp>
    </p:spTree>
    <p:extLst>
      <p:ext uri="{BB962C8B-B14F-4D97-AF65-F5344CB8AC3E}">
        <p14:creationId xmlns:p14="http://schemas.microsoft.com/office/powerpoint/2010/main" val="35116916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9745" y="117990"/>
            <a:ext cx="9343769" cy="524561"/>
          </a:xfrm>
        </p:spPr>
        <p:txBody>
          <a:bodyPr>
            <a:noAutofit/>
          </a:bodyPr>
          <a:lstStyle/>
          <a:p>
            <a:r>
              <a:rPr lang="cs-CZ" sz="2800" b="1" dirty="0">
                <a:latin typeface="+mn-lt"/>
              </a:rPr>
              <a:t>Mobility table</a:t>
            </a:r>
            <a:endParaRPr lang="en-US" sz="2800" b="1" dirty="0">
              <a:latin typeface="+mn-lt"/>
            </a:endParaRPr>
          </a:p>
        </p:txBody>
      </p:sp>
      <p:pic>
        <p:nvPicPr>
          <p:cNvPr id="6" name="Grafik 3">
            <a:extLst>
              <a:ext uri="{FF2B5EF4-FFF2-40B4-BE49-F238E27FC236}">
                <a16:creationId xmlns:a16="http://schemas.microsoft.com/office/drawing/2014/main" id="{D9515AC9-A93B-47E3-8C95-8B315448F7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124" y="2767550"/>
            <a:ext cx="10027509" cy="3316272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270818" y="848496"/>
            <a:ext cx="90616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/>
              <a:t>Intergeneration and </a:t>
            </a:r>
            <a:r>
              <a:rPr lang="en-US" sz="2400" dirty="0" err="1"/>
              <a:t>intr</a:t>
            </a:r>
            <a:r>
              <a:rPr lang="cs-CZ" sz="2400" dirty="0"/>
              <a:t>a</a:t>
            </a:r>
            <a:r>
              <a:rPr lang="en-US" sz="2400" dirty="0"/>
              <a:t>generational mobility</a:t>
            </a:r>
          </a:p>
          <a:p>
            <a:pPr marL="342900" indent="-342900">
              <a:buFontTx/>
              <a:buChar char="-"/>
            </a:pPr>
            <a:r>
              <a:rPr lang="en-US" sz="2400" dirty="0"/>
              <a:t>Social reproduction</a:t>
            </a:r>
          </a:p>
          <a:p>
            <a:pPr marL="342900" indent="-342900">
              <a:buFontTx/>
              <a:buChar char="-"/>
            </a:pPr>
            <a:r>
              <a:rPr lang="en-US" sz="2400" dirty="0"/>
              <a:t>Upward and downward social mobility</a:t>
            </a:r>
          </a:p>
          <a:p>
            <a:pPr marL="800100" lvl="1" indent="-342900">
              <a:buFontTx/>
              <a:buChar char="-"/>
            </a:pPr>
            <a:r>
              <a:rPr lang="en-US" sz="2400" dirty="0"/>
              <a:t>long distance, short distance</a:t>
            </a:r>
          </a:p>
        </p:txBody>
      </p:sp>
    </p:spTree>
    <p:extLst>
      <p:ext uri="{BB962C8B-B14F-4D97-AF65-F5344CB8AC3E}">
        <p14:creationId xmlns:p14="http://schemas.microsoft.com/office/powerpoint/2010/main" val="613573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9745" y="117990"/>
            <a:ext cx="9343769" cy="524561"/>
          </a:xfrm>
        </p:spPr>
        <p:txBody>
          <a:bodyPr>
            <a:noAutofit/>
          </a:bodyPr>
          <a:lstStyle/>
          <a:p>
            <a:r>
              <a:rPr lang="cs-CZ" sz="2800" b="1" dirty="0" err="1">
                <a:latin typeface="+mn-lt"/>
              </a:rPr>
              <a:t>Outflow</a:t>
            </a:r>
            <a:r>
              <a:rPr lang="cs-CZ" sz="2800" b="1" dirty="0">
                <a:latin typeface="+mn-lt"/>
              </a:rPr>
              <a:t> mobility</a:t>
            </a:r>
            <a:endParaRPr lang="en-US" sz="2800" b="1" dirty="0">
              <a:latin typeface="+mn-lt"/>
            </a:endParaRPr>
          </a:p>
        </p:txBody>
      </p:sp>
      <p:sp>
        <p:nvSpPr>
          <p:cNvPr id="5" name="Textfeld 1">
            <a:extLst>
              <a:ext uri="{FF2B5EF4-FFF2-40B4-BE49-F238E27FC236}">
                <a16:creationId xmlns:a16="http://schemas.microsoft.com/office/drawing/2014/main" id="{A91FF80A-781E-464F-B1FF-232E13771EE0}"/>
              </a:ext>
            </a:extLst>
          </p:cNvPr>
          <p:cNvSpPr txBox="1"/>
          <p:nvPr/>
        </p:nvSpPr>
        <p:spPr>
          <a:xfrm>
            <a:off x="393110" y="642551"/>
            <a:ext cx="1149408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buFontTx/>
              <a:buChar char="-"/>
            </a:pPr>
            <a:r>
              <a:rPr lang="en-US" sz="2400" dirty="0"/>
              <a:t>calculation of percentages </a:t>
            </a:r>
            <a:r>
              <a:rPr lang="cs-CZ" sz="2400" dirty="0"/>
              <a:t>in </a:t>
            </a:r>
            <a:r>
              <a:rPr lang="en-US" sz="2400" dirty="0"/>
              <a:t>rows</a:t>
            </a:r>
          </a:p>
          <a:p>
            <a:pPr marL="271463" indent="-271463">
              <a:buFontTx/>
              <a:buChar char="-"/>
            </a:pPr>
            <a:r>
              <a:rPr lang="en-US" sz="2400" dirty="0"/>
              <a:t>interpretation I: of all men originating in class Y, X% moved into class Z</a:t>
            </a:r>
          </a:p>
          <a:p>
            <a:pPr marL="271463" indent="-271463">
              <a:buFontTx/>
              <a:buChar char="-"/>
            </a:pPr>
            <a:r>
              <a:rPr lang="en-US" sz="2400" dirty="0"/>
              <a:t>interpretation II: the probability of a man born into class Y, moving into class Z, was X%</a:t>
            </a:r>
            <a:endParaRPr lang="en-US" sz="2400" b="1" dirty="0"/>
          </a:p>
          <a:p>
            <a:pPr marL="342900" indent="-342900">
              <a:buFontTx/>
              <a:buChar char="-"/>
            </a:pPr>
            <a:endParaRPr lang="en-US" sz="2000" dirty="0"/>
          </a:p>
          <a:p>
            <a:pPr marL="285744" indent="-285744">
              <a:buFontTx/>
              <a:buChar char="-"/>
            </a:pPr>
            <a:endParaRPr lang="en-US" dirty="0"/>
          </a:p>
        </p:txBody>
      </p:sp>
      <p:pic>
        <p:nvPicPr>
          <p:cNvPr id="7" name="Grafik 4">
            <a:extLst>
              <a:ext uri="{FF2B5EF4-FFF2-40B4-BE49-F238E27FC236}">
                <a16:creationId xmlns:a16="http://schemas.microsoft.com/office/drawing/2014/main" id="{2133AF53-4C8D-4A7C-B555-44D460A2FE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74"/>
          <a:stretch/>
        </p:blipFill>
        <p:spPr>
          <a:xfrm rot="21480000">
            <a:off x="761450" y="2605939"/>
            <a:ext cx="10179148" cy="373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38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9745" y="117990"/>
            <a:ext cx="9343769" cy="524561"/>
          </a:xfrm>
        </p:spPr>
        <p:txBody>
          <a:bodyPr>
            <a:noAutofit/>
          </a:bodyPr>
          <a:lstStyle/>
          <a:p>
            <a:r>
              <a:rPr lang="cs-CZ" sz="2800" b="1" dirty="0" err="1">
                <a:latin typeface="+mn-lt"/>
              </a:rPr>
              <a:t>Inflow</a:t>
            </a:r>
            <a:r>
              <a:rPr lang="cs-CZ" sz="2800" b="1" dirty="0">
                <a:latin typeface="+mn-lt"/>
              </a:rPr>
              <a:t> mobility</a:t>
            </a:r>
            <a:endParaRPr lang="en-US" sz="2800" b="1" dirty="0">
              <a:latin typeface="+mn-lt"/>
            </a:endParaRPr>
          </a:p>
        </p:txBody>
      </p:sp>
      <p:sp>
        <p:nvSpPr>
          <p:cNvPr id="6" name="Textfeld 1">
            <a:extLst>
              <a:ext uri="{FF2B5EF4-FFF2-40B4-BE49-F238E27FC236}">
                <a16:creationId xmlns:a16="http://schemas.microsoft.com/office/drawing/2014/main" id="{A91FF80A-781E-464F-B1FF-232E13771EE0}"/>
              </a:ext>
            </a:extLst>
          </p:cNvPr>
          <p:cNvSpPr txBox="1"/>
          <p:nvPr/>
        </p:nvSpPr>
        <p:spPr>
          <a:xfrm>
            <a:off x="632008" y="708294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buFontTx/>
              <a:buChar char="-"/>
            </a:pPr>
            <a:r>
              <a:rPr lang="en-US" sz="2400" dirty="0"/>
              <a:t>calculation of percentages in columns</a:t>
            </a:r>
          </a:p>
          <a:p>
            <a:pPr marL="271463" indent="-271463">
              <a:buFontTx/>
              <a:buChar char="-"/>
            </a:pPr>
            <a:r>
              <a:rPr lang="en-US" sz="2400" dirty="0"/>
              <a:t>interpretation: X% of all men in class Y came from class Z</a:t>
            </a:r>
          </a:p>
          <a:p>
            <a:pPr marL="271463" indent="-271463">
              <a:buFontTx/>
              <a:buChar char="-"/>
            </a:pPr>
            <a:r>
              <a:rPr lang="en-US" sz="2400" dirty="0"/>
              <a:t>social composition of classes, „social heterogeneity“</a:t>
            </a:r>
          </a:p>
        </p:txBody>
      </p:sp>
      <p:pic>
        <p:nvPicPr>
          <p:cNvPr id="8" name="Grafik 3">
            <a:extLst>
              <a:ext uri="{FF2B5EF4-FFF2-40B4-BE49-F238E27FC236}">
                <a16:creationId xmlns:a16="http://schemas.microsoft.com/office/drawing/2014/main" id="{86289F85-359C-41A6-90B8-CE4F4672C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58" y="2778518"/>
            <a:ext cx="9791274" cy="4079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634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9745" y="117990"/>
            <a:ext cx="9343769" cy="524561"/>
          </a:xfrm>
        </p:spPr>
        <p:txBody>
          <a:bodyPr>
            <a:noAutofit/>
          </a:bodyPr>
          <a:lstStyle/>
          <a:p>
            <a:r>
              <a:rPr lang="cs-CZ" sz="2800" b="1" dirty="0" err="1">
                <a:latin typeface="+mn-lt"/>
              </a:rPr>
              <a:t>Structural</a:t>
            </a:r>
            <a:r>
              <a:rPr lang="cs-CZ" sz="2800" b="1" dirty="0">
                <a:latin typeface="+mn-lt"/>
              </a:rPr>
              <a:t> and </a:t>
            </a:r>
            <a:r>
              <a:rPr lang="cs-CZ" sz="2800" b="1" dirty="0" err="1">
                <a:latin typeface="+mn-lt"/>
              </a:rPr>
              <a:t>net</a:t>
            </a:r>
            <a:r>
              <a:rPr lang="cs-CZ" sz="2800" b="1" dirty="0">
                <a:latin typeface="+mn-lt"/>
              </a:rPr>
              <a:t> mobility I </a:t>
            </a:r>
            <a:endParaRPr lang="en-US" sz="2800" b="1" dirty="0">
              <a:latin typeface="+mn-lt"/>
            </a:endParaRPr>
          </a:p>
        </p:txBody>
      </p:sp>
      <p:sp>
        <p:nvSpPr>
          <p:cNvPr id="6" name="Textfeld 1">
            <a:extLst>
              <a:ext uri="{FF2B5EF4-FFF2-40B4-BE49-F238E27FC236}">
                <a16:creationId xmlns:a16="http://schemas.microsoft.com/office/drawing/2014/main" id="{A91FF80A-781E-464F-B1FF-232E13771EE0}"/>
              </a:ext>
            </a:extLst>
          </p:cNvPr>
          <p:cNvSpPr txBox="1"/>
          <p:nvPr/>
        </p:nvSpPr>
        <p:spPr>
          <a:xfrm>
            <a:off x="352166" y="741245"/>
            <a:ext cx="1125519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buFontTx/>
              <a:buChar char="-"/>
            </a:pPr>
            <a:r>
              <a:rPr lang="en-US" sz="2400" dirty="0"/>
              <a:t>S</a:t>
            </a:r>
            <a:r>
              <a:rPr lang="cs-CZ" sz="2400" dirty="0" err="1"/>
              <a:t>ocial</a:t>
            </a:r>
            <a:r>
              <a:rPr lang="cs-CZ" sz="2400" dirty="0"/>
              <a:t> </a:t>
            </a:r>
            <a:r>
              <a:rPr lang="en-US" sz="2400" dirty="0"/>
              <a:t>M</a:t>
            </a:r>
            <a:r>
              <a:rPr lang="cs-CZ" sz="2400" dirty="0" err="1"/>
              <a:t>obility</a:t>
            </a:r>
            <a:r>
              <a:rPr lang="en-US" sz="2400" dirty="0"/>
              <a:t> = </a:t>
            </a:r>
            <a:r>
              <a:rPr lang="cs-CZ" sz="2400" dirty="0"/>
              <a:t>s</a:t>
            </a:r>
            <a:r>
              <a:rPr lang="en-US" sz="2400" dirty="0" err="1"/>
              <a:t>tructural</a:t>
            </a:r>
            <a:r>
              <a:rPr lang="cs-CZ" sz="2400" dirty="0"/>
              <a:t> </a:t>
            </a:r>
            <a:r>
              <a:rPr lang="en-US" sz="2400" dirty="0"/>
              <a:t>mobility + </a:t>
            </a:r>
            <a:r>
              <a:rPr lang="cs-CZ" sz="2400" dirty="0"/>
              <a:t>n</a:t>
            </a:r>
            <a:r>
              <a:rPr lang="en-US" sz="2400" dirty="0"/>
              <a:t>et</a:t>
            </a:r>
            <a:r>
              <a:rPr lang="cs-CZ" sz="2400" dirty="0"/>
              <a:t> </a:t>
            </a:r>
            <a:r>
              <a:rPr lang="en-US" sz="2400" dirty="0"/>
              <a:t>mobility </a:t>
            </a:r>
          </a:p>
          <a:p>
            <a:pPr marL="271463" indent="-271463">
              <a:buFontTx/>
              <a:buChar char="-"/>
            </a:pPr>
            <a:endParaRPr lang="en-US" sz="2400" dirty="0"/>
          </a:p>
          <a:p>
            <a:pPr marL="271463" indent="-271463">
              <a:buFontTx/>
              <a:buChar char="-"/>
            </a:pPr>
            <a:r>
              <a:rPr lang="en-US" sz="2400" dirty="0"/>
              <a:t>Structural (forced) mobility is given by</a:t>
            </a:r>
          </a:p>
          <a:p>
            <a:pPr marL="728663" lvl="1" indent="-271463">
              <a:buFontTx/>
              <a:buChar char="-"/>
            </a:pPr>
            <a:r>
              <a:rPr lang="en-US" sz="2400" dirty="0"/>
              <a:t>economic and technological changes</a:t>
            </a:r>
          </a:p>
          <a:p>
            <a:pPr marL="728663" lvl="1" indent="-271463">
              <a:buFontTx/>
              <a:buChar char="-"/>
            </a:pPr>
            <a:r>
              <a:rPr lang="en-US" sz="2400" dirty="0"/>
              <a:t>demographic changes (class difference in fertility, mortality, migration…)</a:t>
            </a:r>
          </a:p>
          <a:p>
            <a:pPr marL="271463" indent="-271463">
              <a:buFontTx/>
              <a:buChar char="-"/>
            </a:pPr>
            <a:endParaRPr lang="en-US" sz="2400" dirty="0"/>
          </a:p>
          <a:p>
            <a:pPr marL="271463" indent="-271463">
              <a:buFontTx/>
              <a:buChar char="-"/>
            </a:pPr>
            <a:r>
              <a:rPr lang="en-US" sz="2400" dirty="0"/>
              <a:t>Net mobility is real mobility</a:t>
            </a:r>
          </a:p>
          <a:p>
            <a:pPr marL="728663" lvl="1" indent="-271463">
              <a:buFontTx/>
              <a:buChar char="-"/>
            </a:pPr>
            <a:r>
              <a:rPr lang="en-US" sz="2400" dirty="0">
                <a:sym typeface="Wingdings" panose="05000000000000000000" pitchFamily="2" charset="2"/>
              </a:rPr>
              <a:t>how different class origins influenced destinations</a:t>
            </a:r>
          </a:p>
          <a:p>
            <a:pPr marL="728663" lvl="1" indent="-271463">
              <a:buFontTx/>
              <a:buChar char="-"/>
            </a:pPr>
            <a:r>
              <a:rPr lang="en-US" sz="2400" dirty="0">
                <a:sym typeface="Wingdings" panose="05000000000000000000" pitchFamily="2" charset="2"/>
              </a:rPr>
              <a:t>inequality in mobility chances stems from differences in:</a:t>
            </a:r>
          </a:p>
          <a:p>
            <a:pPr marL="1185863" lvl="2" indent="-271463">
              <a:buFontTx/>
              <a:buChar char="-"/>
            </a:pPr>
            <a:r>
              <a:rPr lang="en-US" sz="2400" dirty="0">
                <a:sym typeface="Wingdings" panose="05000000000000000000" pitchFamily="2" charset="2"/>
              </a:rPr>
              <a:t>class resources</a:t>
            </a:r>
          </a:p>
          <a:p>
            <a:pPr marL="1185863" lvl="2" indent="-271463">
              <a:buFontTx/>
              <a:buChar char="-"/>
            </a:pPr>
            <a:r>
              <a:rPr lang="en-US" sz="2400" dirty="0">
                <a:sym typeface="Wingdings" panose="05000000000000000000" pitchFamily="2" charset="2"/>
              </a:rPr>
              <a:t>class </a:t>
            </a:r>
            <a:r>
              <a:rPr lang="en-US" sz="2400" dirty="0" err="1">
                <a:sym typeface="Wingdings" panose="05000000000000000000" pitchFamily="2" charset="2"/>
              </a:rPr>
              <a:t>bariers</a:t>
            </a:r>
            <a:endParaRPr lang="en-US" sz="2400" dirty="0">
              <a:sym typeface="Wingdings" panose="05000000000000000000" pitchFamily="2" charset="2"/>
            </a:endParaRPr>
          </a:p>
          <a:p>
            <a:pPr marL="1185863" lvl="2" indent="-271463">
              <a:buFontTx/>
              <a:buChar char="-"/>
            </a:pPr>
            <a:r>
              <a:rPr lang="en-US" sz="2400" dirty="0">
                <a:sym typeface="Wingdings" panose="05000000000000000000" pitchFamily="2" charset="2"/>
              </a:rPr>
              <a:t>class </a:t>
            </a:r>
            <a:r>
              <a:rPr lang="en-US" sz="2400" dirty="0" err="1">
                <a:sym typeface="Wingdings" panose="05000000000000000000" pitchFamily="2" charset="2"/>
              </a:rPr>
              <a:t>desirabilities</a:t>
            </a:r>
            <a:endParaRPr lang="en-US" sz="2400" dirty="0">
              <a:sym typeface="Wingdings" panose="05000000000000000000" pitchFamily="2" charset="2"/>
            </a:endParaRPr>
          </a:p>
          <a:p>
            <a:pPr marL="271463" indent="-271463">
              <a:buFontTx/>
              <a:buChar char="-"/>
            </a:pPr>
            <a:endParaRPr lang="en-US" sz="2400" dirty="0"/>
          </a:p>
          <a:p>
            <a:pPr marL="271463" indent="-271463">
              <a:buFontTx/>
              <a:buChar char="-"/>
            </a:pPr>
            <a:r>
              <a:rPr lang="en-US" sz="2400" dirty="0"/>
              <a:t>Identification structural mobility by Dissimilarity index</a:t>
            </a:r>
          </a:p>
        </p:txBody>
      </p:sp>
    </p:spTree>
    <p:extLst>
      <p:ext uri="{BB962C8B-B14F-4D97-AF65-F5344CB8AC3E}">
        <p14:creationId xmlns:p14="http://schemas.microsoft.com/office/powerpoint/2010/main" val="2006047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9745" y="117990"/>
            <a:ext cx="9343769" cy="524561"/>
          </a:xfrm>
        </p:spPr>
        <p:txBody>
          <a:bodyPr>
            <a:noAutofit/>
          </a:bodyPr>
          <a:lstStyle/>
          <a:p>
            <a:r>
              <a:rPr lang="cs-CZ" sz="2800" b="1" dirty="0" err="1">
                <a:latin typeface="+mn-lt"/>
              </a:rPr>
              <a:t>Dissimilarity</a:t>
            </a:r>
            <a:r>
              <a:rPr lang="cs-CZ" sz="2800" b="1" dirty="0">
                <a:latin typeface="+mn-lt"/>
              </a:rPr>
              <a:t> index - </a:t>
            </a:r>
            <a:r>
              <a:rPr lang="en-US" altLang="en-US" sz="2800" b="1" dirty="0">
                <a:latin typeface="+mn-lt"/>
              </a:rPr>
              <a:t>DI, D, or </a:t>
            </a:r>
            <a:r>
              <a:rPr lang="en-US" sz="2800" b="1" dirty="0">
                <a:latin typeface="+mn-lt"/>
              </a:rPr>
              <a:t>Δ</a:t>
            </a:r>
          </a:p>
        </p:txBody>
      </p:sp>
      <p:sp>
        <p:nvSpPr>
          <p:cNvPr id="6" name="Textfeld 1">
            <a:extLst>
              <a:ext uri="{FF2B5EF4-FFF2-40B4-BE49-F238E27FC236}">
                <a16:creationId xmlns:a16="http://schemas.microsoft.com/office/drawing/2014/main" id="{A91FF80A-781E-464F-B1FF-232E13771EE0}"/>
              </a:ext>
            </a:extLst>
          </p:cNvPr>
          <p:cNvSpPr txBox="1"/>
          <p:nvPr/>
        </p:nvSpPr>
        <p:spPr>
          <a:xfrm>
            <a:off x="352166" y="741245"/>
            <a:ext cx="112551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buFontTx/>
              <a:buChar char="-"/>
            </a:pPr>
            <a:r>
              <a:rPr lang="en-US" sz="2400" dirty="0"/>
              <a:t>DI is computed as sum of positive differences between two percent distributions divided by number 2:</a:t>
            </a:r>
          </a:p>
          <a:p>
            <a:pPr marL="271463" indent="-271463">
              <a:buFontTx/>
              <a:buChar char="-"/>
            </a:pPr>
            <a:r>
              <a:rPr lang="en-US" sz="2400" dirty="0"/>
              <a:t>Values &lt;0;1&gt;</a:t>
            </a:r>
          </a:p>
          <a:p>
            <a:pPr marL="271463" indent="-271463">
              <a:buFontTx/>
              <a:buChar char="-"/>
            </a:pPr>
            <a:r>
              <a:rPr lang="en-US" sz="2400" dirty="0"/>
              <a:t>Interpretation: what proportion is needed for the situation in which two distributions are identical?</a:t>
            </a:r>
          </a:p>
          <a:p>
            <a:pPr marL="271463" indent="-271463">
              <a:buFontTx/>
              <a:buChar char="-"/>
            </a:pPr>
            <a:endParaRPr lang="de-DE" sz="2400" dirty="0"/>
          </a:p>
          <a:p>
            <a:pPr marL="285744" indent="-285744">
              <a:buFontTx/>
              <a:buChar char="-"/>
            </a:pPr>
            <a:endParaRPr lang="de-DE" sz="2400" dirty="0"/>
          </a:p>
        </p:txBody>
      </p:sp>
      <p:pic>
        <p:nvPicPr>
          <p:cNvPr id="7" name="Grafik 3">
            <a:extLst>
              <a:ext uri="{FF2B5EF4-FFF2-40B4-BE49-F238E27FC236}">
                <a16:creationId xmlns:a16="http://schemas.microsoft.com/office/drawing/2014/main" id="{D9515AC9-A93B-47E3-8C95-8B315448F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6541" y="3138221"/>
            <a:ext cx="7570817" cy="3316272"/>
          </a:xfrm>
          <a:prstGeom prst="rect">
            <a:avLst/>
          </a:prstGeom>
        </p:spPr>
      </p:pic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05976D9F-E4FF-41BC-A02F-058A5B27CE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412629"/>
              </p:ext>
            </p:extLst>
          </p:nvPr>
        </p:nvGraphicFramePr>
        <p:xfrm>
          <a:off x="602825" y="3035662"/>
          <a:ext cx="2880320" cy="1081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4" imgW="1422400" imgH="546100" progId="Equation.DSMT4">
                  <p:embed/>
                </p:oleObj>
              </mc:Choice>
              <mc:Fallback>
                <p:oleObj name="Equation" r:id="rId4" imgW="1422400" imgH="546100" progId="Equation.DSMT4">
                  <p:embed/>
                  <p:pic>
                    <p:nvPicPr>
                      <p:cNvPr id="3" name="Objekt 2">
                        <a:extLst>
                          <a:ext uri="{FF2B5EF4-FFF2-40B4-BE49-F238E27FC236}">
                            <a16:creationId xmlns:a16="http://schemas.microsoft.com/office/drawing/2014/main" id="{05976D9F-E4FF-41BC-A02F-058A5B27CE2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825" y="3035662"/>
                        <a:ext cx="2880320" cy="10810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4874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8556" y="0"/>
            <a:ext cx="9343769" cy="524561"/>
          </a:xfrm>
        </p:spPr>
        <p:txBody>
          <a:bodyPr>
            <a:noAutofit/>
          </a:bodyPr>
          <a:lstStyle/>
          <a:p>
            <a:r>
              <a:rPr lang="cs-CZ" sz="2800" b="1" dirty="0" err="1">
                <a:latin typeface="+mn-lt"/>
              </a:rPr>
              <a:t>Structural</a:t>
            </a:r>
            <a:r>
              <a:rPr lang="cs-CZ" sz="2800" b="1" dirty="0">
                <a:latin typeface="+mn-lt"/>
              </a:rPr>
              <a:t> and </a:t>
            </a:r>
            <a:r>
              <a:rPr lang="cs-CZ" sz="2800" b="1" dirty="0" err="1">
                <a:latin typeface="+mn-lt"/>
              </a:rPr>
              <a:t>net</a:t>
            </a:r>
            <a:r>
              <a:rPr lang="cs-CZ" sz="2800" b="1" dirty="0">
                <a:latin typeface="+mn-lt"/>
              </a:rPr>
              <a:t> mobility II </a:t>
            </a:r>
            <a:endParaRPr lang="en-US" sz="2800" b="1" dirty="0">
              <a:latin typeface="+mn-lt"/>
            </a:endParaRPr>
          </a:p>
        </p:txBody>
      </p:sp>
      <p:sp>
        <p:nvSpPr>
          <p:cNvPr id="6" name="Textfeld 1">
            <a:extLst>
              <a:ext uri="{FF2B5EF4-FFF2-40B4-BE49-F238E27FC236}">
                <a16:creationId xmlns:a16="http://schemas.microsoft.com/office/drawing/2014/main" id="{A91FF80A-781E-464F-B1FF-232E13771EE0}"/>
              </a:ext>
            </a:extLst>
          </p:cNvPr>
          <p:cNvSpPr txBox="1"/>
          <p:nvPr/>
        </p:nvSpPr>
        <p:spPr>
          <a:xfrm>
            <a:off x="352166" y="642551"/>
            <a:ext cx="116256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buFontTx/>
              <a:buChar char="-"/>
            </a:pPr>
            <a:r>
              <a:rPr lang="en-US" sz="2400" dirty="0"/>
              <a:t>Problems in identification structural mobility by DI</a:t>
            </a:r>
          </a:p>
          <a:p>
            <a:pPr marL="728663" lvl="1" indent="-271463">
              <a:buFontTx/>
              <a:buChar char="-"/>
            </a:pPr>
            <a:r>
              <a:rPr lang="en-US" sz="2400" dirty="0"/>
              <a:t>two class structures are incomparable because of „career mobility“</a:t>
            </a:r>
          </a:p>
          <a:p>
            <a:pPr marL="728663" lvl="1" indent="-271463">
              <a:buFontTx/>
              <a:buChar char="-"/>
            </a:pPr>
            <a:r>
              <a:rPr lang="en-US" sz="2400" dirty="0"/>
              <a:t>„age problem“ in SM research</a:t>
            </a:r>
          </a:p>
          <a:p>
            <a:pPr marL="1185863" lvl="2" indent="-271463">
              <a:buFontTx/>
              <a:buChar char="-"/>
            </a:pPr>
            <a:endParaRPr lang="en-US" sz="2400" dirty="0"/>
          </a:p>
          <a:p>
            <a:pPr marL="271463" indent="-271463">
              <a:buFontTx/>
              <a:buChar char="-"/>
            </a:pPr>
            <a:r>
              <a:rPr lang="en-US" sz="2400" dirty="0"/>
              <a:t>Many efforts to empirically identify net mobility with the help of „mobility indexes“</a:t>
            </a:r>
          </a:p>
          <a:p>
            <a:pPr marL="728663" lvl="1" indent="-271463">
              <a:buFontTx/>
              <a:buChar char="-"/>
            </a:pPr>
            <a:r>
              <a:rPr lang="en-US" sz="2400" dirty="0"/>
              <a:t>no proper way</a:t>
            </a:r>
          </a:p>
          <a:p>
            <a:pPr lvl="2"/>
            <a:endParaRPr lang="en-US" sz="2400" dirty="0"/>
          </a:p>
          <a:p>
            <a:pPr marL="271463" indent="-271463">
              <a:buFontTx/>
              <a:buChar char="-"/>
            </a:pPr>
            <a:r>
              <a:rPr lang="en-US" sz="2400" dirty="0"/>
              <a:t>Solution: change in conceptualization of intergenerational mobility</a:t>
            </a:r>
          </a:p>
          <a:p>
            <a:pPr marL="271463" indent="-271463">
              <a:buFontTx/>
              <a:buChar char="-"/>
            </a:pPr>
            <a:r>
              <a:rPr lang="en-US" sz="2400" dirty="0"/>
              <a:t>Social origin vs. social destination (SO - SD) (no intergenerational mobility) </a:t>
            </a:r>
          </a:p>
          <a:p>
            <a:pPr marL="271463" indent="-271463">
              <a:buFontTx/>
              <a:buChar char="-"/>
            </a:pPr>
            <a:endParaRPr lang="en-US" sz="2400" dirty="0"/>
          </a:p>
          <a:p>
            <a:pPr marL="271463" indent="-271463">
              <a:buFontTx/>
              <a:buChar char="-"/>
            </a:pPr>
            <a:r>
              <a:rPr lang="en-US" altLang="zh-CN" sz="2400" dirty="0"/>
              <a:t>Structural and Exchange mobility are replaced by concepts </a:t>
            </a:r>
            <a:r>
              <a:rPr lang="en-US" altLang="zh-CN" sz="2400" i="1" dirty="0"/>
              <a:t>absolute</a:t>
            </a:r>
            <a:r>
              <a:rPr lang="en-US" altLang="zh-CN" sz="2400" dirty="0"/>
              <a:t> and </a:t>
            </a:r>
            <a:r>
              <a:rPr lang="en-US" altLang="zh-CN" sz="2400" i="1" dirty="0"/>
              <a:t>relative</a:t>
            </a:r>
            <a:r>
              <a:rPr lang="en-US" altLang="zh-CN" sz="2400" dirty="0"/>
              <a:t> mobility</a:t>
            </a:r>
          </a:p>
          <a:p>
            <a:pPr marL="728663" lvl="1" indent="-271463">
              <a:buFontTx/>
              <a:buChar char="-"/>
            </a:pPr>
            <a:r>
              <a:rPr lang="en-US" altLang="zh-CN" sz="2400" dirty="0"/>
              <a:t>It is not possible to measure structural and exchange mobility in data </a:t>
            </a:r>
            <a:r>
              <a:rPr lang="en-US" altLang="zh-CN" sz="2400" i="1" dirty="0"/>
              <a:t>ex post</a:t>
            </a:r>
          </a:p>
          <a:p>
            <a:pPr marL="271463" indent="-271463">
              <a:buFontTx/>
              <a:buChar char="-"/>
            </a:pPr>
            <a:endParaRPr lang="en-US" altLang="zh-CN" sz="2400" dirty="0"/>
          </a:p>
          <a:p>
            <a:pPr marL="271463" indent="-271463">
              <a:buFontTx/>
              <a:buChar char="-"/>
            </a:pPr>
            <a:r>
              <a:rPr lang="en-US" altLang="zh-CN" sz="2400" dirty="0"/>
              <a:t>Contingency table: Father, Son and The Holy Ghost (the core of mobility table) (R. Erikson, J. </a:t>
            </a:r>
            <a:r>
              <a:rPr lang="en-US" altLang="zh-CN" sz="2400" dirty="0" err="1"/>
              <a:t>Golthorpe</a:t>
            </a:r>
            <a:r>
              <a:rPr lang="en-US" altLang="zh-CN" sz="2400" dirty="0"/>
              <a:t>: </a:t>
            </a:r>
            <a:r>
              <a:rPr lang="en-US" altLang="zh-CN" sz="2400" i="1" dirty="0"/>
              <a:t>Constant Flux, </a:t>
            </a:r>
            <a:r>
              <a:rPr lang="en-US" altLang="zh-CN" sz="2400" dirty="0"/>
              <a:t>1992)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6402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586881F-CCC7-41A3-B88B-92B3E35059B4}" type="slidenum">
              <a:rPr lang="cs-CZ" altLang="ja-JP" sz="1200"/>
              <a:pPr/>
              <a:t>9</a:t>
            </a:fld>
            <a:endParaRPr lang="cs-CZ" altLang="ja-JP" sz="1200"/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24039" y="80301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zh-CN" sz="2800" b="1" dirty="0" err="1">
                <a:latin typeface="+mn-lt"/>
              </a:rPr>
              <a:t>Absolute</a:t>
            </a:r>
            <a:r>
              <a:rPr lang="cs-CZ" altLang="zh-CN" sz="2800" b="1" dirty="0">
                <a:latin typeface="+mn-lt"/>
              </a:rPr>
              <a:t> and </a:t>
            </a:r>
            <a:r>
              <a:rPr lang="cs-CZ" altLang="zh-CN" sz="2800" b="1" dirty="0" err="1">
                <a:latin typeface="+mn-lt"/>
              </a:rPr>
              <a:t>relative</a:t>
            </a:r>
            <a:r>
              <a:rPr lang="cs-CZ" altLang="zh-CN" sz="2800" b="1" dirty="0">
                <a:latin typeface="+mn-lt"/>
              </a:rPr>
              <a:t> </a:t>
            </a:r>
            <a:r>
              <a:rPr lang="cs-CZ" altLang="zh-CN" sz="2800" b="1" dirty="0" err="1">
                <a:latin typeface="+mn-lt"/>
              </a:rPr>
              <a:t>social</a:t>
            </a:r>
            <a:r>
              <a:rPr lang="cs-CZ" altLang="zh-CN" sz="2800" b="1" dirty="0">
                <a:latin typeface="+mn-lt"/>
              </a:rPr>
              <a:t> mobility I</a:t>
            </a:r>
            <a:endParaRPr lang="en-US" altLang="zh-CN" sz="2800" b="1" i="1" dirty="0">
              <a:latin typeface="+mn-lt"/>
              <a:ea typeface="SimSun" panose="02010600030101010101" pitchFamily="2" charset="-122"/>
            </a:endParaRPr>
          </a:p>
          <a:p>
            <a:pPr eaLnBrk="1" hangingPunct="1"/>
            <a:endParaRPr lang="en-US" altLang="zh-CN" sz="2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24038" y="768101"/>
            <a:ext cx="11647831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7338" indent="-287338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4538" indent="-287338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287338" lvl="1" eaLnBrk="1" hangingPunct="1">
              <a:spcAft>
                <a:spcPct val="50000"/>
              </a:spcAft>
              <a:buFontTx/>
              <a:buChar char="•"/>
            </a:pPr>
            <a:r>
              <a:rPr lang="en-US" sz="2400" dirty="0">
                <a:latin typeface="+mn-lt"/>
              </a:rPr>
              <a:t>Absolute mobility is </a:t>
            </a:r>
            <a:r>
              <a:rPr lang="cs-CZ" sz="2400" i="1" dirty="0">
                <a:latin typeface="+mn-lt"/>
              </a:rPr>
              <a:t>probability</a:t>
            </a:r>
            <a:r>
              <a:rPr lang="en-US" sz="2400" dirty="0">
                <a:latin typeface="+mn-lt"/>
              </a:rPr>
              <a:t> of ending up in a different social class from</a:t>
            </a:r>
            <a:r>
              <a:rPr lang="cs-CZ" sz="2400" dirty="0">
                <a:latin typeface="+mn-lt"/>
              </a:rPr>
              <a:t> </a:t>
            </a:r>
            <a:r>
              <a:rPr lang="en-US" sz="2400" dirty="0">
                <a:latin typeface="+mn-lt"/>
              </a:rPr>
              <a:t>the one</a:t>
            </a:r>
            <a:r>
              <a:rPr lang="cs-CZ" sz="2400" dirty="0">
                <a:latin typeface="+mn-lt"/>
              </a:rPr>
              <a:t> a person </a:t>
            </a:r>
            <a:r>
              <a:rPr lang="cs-CZ" sz="2400" dirty="0" err="1">
                <a:latin typeface="+mn-lt"/>
              </a:rPr>
              <a:t>was</a:t>
            </a:r>
            <a:r>
              <a:rPr lang="cs-CZ" sz="2400" dirty="0">
                <a:latin typeface="+mn-lt"/>
              </a:rPr>
              <a:t> </a:t>
            </a:r>
            <a:r>
              <a:rPr lang="en-US" sz="2400" dirty="0">
                <a:latin typeface="+mn-lt"/>
              </a:rPr>
              <a:t>born into</a:t>
            </a:r>
            <a:r>
              <a:rPr lang="cs-CZ" sz="2400" dirty="0">
                <a:latin typeface="+mn-lt"/>
              </a:rPr>
              <a:t>.</a:t>
            </a:r>
            <a:r>
              <a:rPr lang="en-US" sz="2400" dirty="0">
                <a:latin typeface="+mn-lt"/>
              </a:rPr>
              <a:t> </a:t>
            </a:r>
            <a:endParaRPr lang="cs-CZ" sz="2400" dirty="0">
              <a:latin typeface="+mn-lt"/>
            </a:endParaRPr>
          </a:p>
          <a:p>
            <a:pPr marL="287338" lvl="2" indent="-287338">
              <a:spcAft>
                <a:spcPct val="50000"/>
              </a:spcAft>
              <a:buFontTx/>
              <a:buChar char="•"/>
            </a:pPr>
            <a:r>
              <a:rPr lang="en-US" sz="2400" dirty="0">
                <a:latin typeface="+mn-lt"/>
              </a:rPr>
              <a:t> </a:t>
            </a:r>
            <a:r>
              <a:rPr lang="cs-CZ" sz="2400" dirty="0" err="1">
                <a:latin typeface="+mn-lt"/>
              </a:rPr>
              <a:t>Usually</a:t>
            </a:r>
            <a:r>
              <a:rPr lang="cs-CZ" sz="2400" dirty="0">
                <a:latin typeface="+mn-lt"/>
              </a:rPr>
              <a:t> </a:t>
            </a:r>
            <a:r>
              <a:rPr lang="en-US" sz="2400" dirty="0">
                <a:latin typeface="+mn-lt"/>
              </a:rPr>
              <a:t>the movement</a:t>
            </a:r>
            <a:r>
              <a:rPr lang="cs-CZ" sz="2400" dirty="0">
                <a:latin typeface="+mn-lt"/>
              </a:rPr>
              <a:t>s</a:t>
            </a:r>
            <a:r>
              <a:rPr lang="en-US" sz="2400" dirty="0">
                <a:latin typeface="+mn-lt"/>
              </a:rPr>
              <a:t> </a:t>
            </a:r>
            <a:r>
              <a:rPr lang="cs-CZ" sz="2400" dirty="0">
                <a:latin typeface="+mn-lt"/>
              </a:rPr>
              <a:t>are </a:t>
            </a:r>
            <a:r>
              <a:rPr lang="en-US" sz="2400" dirty="0">
                <a:latin typeface="+mn-lt"/>
              </a:rPr>
              <a:t>often small: from class 2 to 1, say, or from class 5 to 6.</a:t>
            </a:r>
            <a:endParaRPr lang="cs-CZ" sz="2400" dirty="0">
              <a:latin typeface="+mn-lt"/>
            </a:endParaRPr>
          </a:p>
          <a:p>
            <a:pPr marL="287338" lvl="2" indent="-287338">
              <a:spcAft>
                <a:spcPct val="50000"/>
              </a:spcAft>
              <a:buFontTx/>
              <a:buChar char="•"/>
            </a:pPr>
            <a:r>
              <a:rPr lang="cs-CZ" sz="2400" dirty="0" err="1">
                <a:latin typeface="+mn-lt"/>
              </a:rPr>
              <a:t>Measured</a:t>
            </a:r>
            <a:r>
              <a:rPr lang="cs-CZ" sz="2400" dirty="0">
                <a:latin typeface="+mn-lt"/>
              </a:rPr>
              <a:t> in </a:t>
            </a:r>
            <a:r>
              <a:rPr lang="cs-CZ" sz="2400" dirty="0" err="1">
                <a:latin typeface="+mn-lt"/>
              </a:rPr>
              <a:t>percent</a:t>
            </a:r>
            <a:r>
              <a:rPr lang="cs-CZ" sz="2400" dirty="0">
                <a:latin typeface="+mn-lt"/>
              </a:rPr>
              <a:t> (</a:t>
            </a:r>
            <a:r>
              <a:rPr lang="en-US" sz="2400" dirty="0">
                <a:latin typeface="+mn-lt"/>
              </a:rPr>
              <a:t>%</a:t>
            </a:r>
            <a:r>
              <a:rPr lang="cs-CZ" sz="2400" dirty="0">
                <a:latin typeface="+mn-lt"/>
              </a:rPr>
              <a:t>)</a:t>
            </a:r>
          </a:p>
          <a:p>
            <a:pPr marL="287338" lvl="1" eaLnBrk="1" hangingPunct="1">
              <a:spcAft>
                <a:spcPct val="50000"/>
              </a:spcAft>
              <a:buFontTx/>
              <a:buChar char="•"/>
            </a:pPr>
            <a:endParaRPr lang="cs-CZ" sz="2400" dirty="0">
              <a:latin typeface="+mn-lt"/>
            </a:endParaRPr>
          </a:p>
          <a:p>
            <a:pPr marL="287338" lvl="1" eaLnBrk="1" hangingPunct="1">
              <a:spcAft>
                <a:spcPct val="50000"/>
              </a:spcAft>
              <a:buFontTx/>
              <a:buChar char="•"/>
            </a:pPr>
            <a:r>
              <a:rPr lang="en-US" sz="2400" dirty="0">
                <a:latin typeface="+mn-lt"/>
              </a:rPr>
              <a:t>Relative mobility is </a:t>
            </a:r>
            <a:r>
              <a:rPr lang="en-US" sz="2400" i="1" dirty="0">
                <a:latin typeface="+mn-lt"/>
              </a:rPr>
              <a:t>chance</a:t>
            </a:r>
            <a:r>
              <a:rPr lang="en-US" sz="2400" dirty="0">
                <a:latin typeface="+mn-lt"/>
              </a:rPr>
              <a:t>, if </a:t>
            </a:r>
            <a:r>
              <a:rPr lang="cs-CZ" sz="2400" dirty="0">
                <a:latin typeface="+mn-lt"/>
              </a:rPr>
              <a:t>a person </a:t>
            </a:r>
            <a:r>
              <a:rPr lang="en-US" sz="2400" dirty="0">
                <a:latin typeface="+mn-lt"/>
              </a:rPr>
              <a:t>started in, say, class 6 or 7, of making it to, say, class 1 or 2 compared with those who started at the top. </a:t>
            </a:r>
            <a:endParaRPr lang="cs-CZ" sz="2400" dirty="0">
              <a:latin typeface="+mn-lt"/>
            </a:endParaRPr>
          </a:p>
          <a:p>
            <a:pPr marL="287338" lvl="2" indent="-287338">
              <a:spcAft>
                <a:spcPct val="50000"/>
              </a:spcAft>
              <a:buFontTx/>
              <a:buChar char="•"/>
            </a:pPr>
            <a:r>
              <a:rPr lang="cs-CZ" sz="2400" dirty="0" err="1">
                <a:latin typeface="+mn-lt"/>
              </a:rPr>
              <a:t>It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 err="1">
                <a:latin typeface="+mn-lt"/>
              </a:rPr>
              <a:t>is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 err="1">
                <a:latin typeface="+mn-lt"/>
              </a:rPr>
              <a:t>an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 err="1">
                <a:latin typeface="+mn-lt"/>
              </a:rPr>
              <a:t>answer</a:t>
            </a:r>
            <a:r>
              <a:rPr lang="cs-CZ" sz="2400" dirty="0">
                <a:latin typeface="+mn-lt"/>
              </a:rPr>
              <a:t> to </a:t>
            </a:r>
            <a:r>
              <a:rPr lang="cs-CZ" sz="2400" dirty="0" err="1">
                <a:latin typeface="+mn-lt"/>
              </a:rPr>
              <a:t>the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 err="1">
                <a:latin typeface="+mn-lt"/>
              </a:rPr>
              <a:t>question</a:t>
            </a:r>
            <a:r>
              <a:rPr lang="cs-CZ" sz="2400" dirty="0">
                <a:latin typeface="+mn-lt"/>
              </a:rPr>
              <a:t>: </a:t>
            </a:r>
            <a:r>
              <a:rPr lang="cs-CZ" sz="2400" dirty="0" err="1">
                <a:latin typeface="+mn-lt"/>
              </a:rPr>
              <a:t>if</a:t>
            </a:r>
            <a:r>
              <a:rPr lang="en-US" sz="2400" dirty="0">
                <a:latin typeface="+mn-lt"/>
              </a:rPr>
              <a:t> </a:t>
            </a:r>
            <a:r>
              <a:rPr lang="cs-CZ" sz="2400" dirty="0">
                <a:latin typeface="+mn-lt"/>
              </a:rPr>
              <a:t>a person </a:t>
            </a:r>
            <a:r>
              <a:rPr lang="en-US" sz="2400" dirty="0">
                <a:latin typeface="+mn-lt"/>
              </a:rPr>
              <a:t>start</a:t>
            </a:r>
            <a:r>
              <a:rPr lang="cs-CZ" sz="2400" dirty="0">
                <a:latin typeface="+mn-lt"/>
              </a:rPr>
              <a:t>s</a:t>
            </a:r>
            <a:r>
              <a:rPr lang="en-US" sz="2400" dirty="0">
                <a:latin typeface="+mn-lt"/>
              </a:rPr>
              <a:t> at the bottom, </a:t>
            </a:r>
            <a:r>
              <a:rPr lang="cs-CZ" sz="2400" i="1" dirty="0" err="1">
                <a:latin typeface="+mn-lt"/>
              </a:rPr>
              <a:t>how</a:t>
            </a:r>
            <a:r>
              <a:rPr lang="cs-CZ" sz="2400" i="1" dirty="0">
                <a:latin typeface="+mn-lt"/>
              </a:rPr>
              <a:t> </a:t>
            </a:r>
            <a:r>
              <a:rPr lang="en-US" sz="2400" i="1" dirty="0">
                <a:latin typeface="+mn-lt"/>
              </a:rPr>
              <a:t>many times less likely </a:t>
            </a:r>
            <a:r>
              <a:rPr lang="en-US" sz="2400" dirty="0">
                <a:latin typeface="+mn-lt"/>
              </a:rPr>
              <a:t>to make it to the top than somebody born there</a:t>
            </a:r>
            <a:endParaRPr lang="cs-CZ" sz="2400" dirty="0">
              <a:latin typeface="+mn-lt"/>
            </a:endParaRPr>
          </a:p>
          <a:p>
            <a:pPr marL="287338" lvl="2" indent="-287338">
              <a:spcAft>
                <a:spcPct val="50000"/>
              </a:spcAft>
              <a:buFontTx/>
              <a:buChar char="•"/>
            </a:pPr>
            <a:r>
              <a:rPr lang="cs-CZ" sz="2400" dirty="0" err="1">
                <a:latin typeface="+mn-lt"/>
              </a:rPr>
              <a:t>Measured</a:t>
            </a:r>
            <a:r>
              <a:rPr lang="cs-CZ" sz="2400" dirty="0">
                <a:latin typeface="+mn-lt"/>
              </a:rPr>
              <a:t> in </a:t>
            </a:r>
            <a:r>
              <a:rPr lang="cs-CZ" sz="2400" dirty="0" err="1">
                <a:latin typeface="+mn-lt"/>
              </a:rPr>
              <a:t>odds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 err="1">
                <a:latin typeface="+mn-lt"/>
              </a:rPr>
              <a:t>ratios</a:t>
            </a:r>
            <a:r>
              <a:rPr lang="cs-CZ" sz="2400" dirty="0">
                <a:latin typeface="+mn-lt"/>
              </a:rPr>
              <a:t> (OR)</a:t>
            </a:r>
            <a:endParaRPr lang="en-US" altLang="zh-CN" sz="1800" dirty="0"/>
          </a:p>
          <a:p>
            <a:pPr marL="287338" lvl="1" eaLnBrk="1" hangingPunct="1">
              <a:spcAft>
                <a:spcPct val="50000"/>
              </a:spcAft>
              <a:buFontTx/>
              <a:buChar char="•"/>
            </a:pPr>
            <a:endParaRPr lang="en-GB" altLang="ja-JP" sz="18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2899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640</Words>
  <Application>Microsoft Office PowerPoint</Application>
  <PresentationFormat>Širokoúhlá obrazovka</PresentationFormat>
  <Paragraphs>83</Paragraphs>
  <Slides>10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Motiv Office</vt:lpstr>
      <vt:lpstr>Equation</vt:lpstr>
      <vt:lpstr>Social mobility - measurement</vt:lpstr>
      <vt:lpstr>Prezentace aplikace PowerPoint</vt:lpstr>
      <vt:lpstr>Mobility table</vt:lpstr>
      <vt:lpstr>Outflow mobility</vt:lpstr>
      <vt:lpstr>Inflow mobility</vt:lpstr>
      <vt:lpstr>Structural and net mobility I </vt:lpstr>
      <vt:lpstr>Dissimilarity index - DI, D, or Δ</vt:lpstr>
      <vt:lpstr>Structural and net mobility II </vt:lpstr>
      <vt:lpstr>Prezentace aplikace PowerPoint</vt:lpstr>
      <vt:lpstr>Prezentace aplikace PowerPoint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mobility - measurement</dc:title>
  <dc:creator>Tomáš Katrňák</dc:creator>
  <cp:lastModifiedBy>Ucitel</cp:lastModifiedBy>
  <cp:revision>27</cp:revision>
  <dcterms:created xsi:type="dcterms:W3CDTF">2021-11-08T10:59:33Z</dcterms:created>
  <dcterms:modified xsi:type="dcterms:W3CDTF">2022-11-01T09:19:55Z</dcterms:modified>
</cp:coreProperties>
</file>