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91" r:id="rId3"/>
    <p:sldId id="285" r:id="rId4"/>
    <p:sldId id="263" r:id="rId5"/>
    <p:sldId id="294" r:id="rId6"/>
    <p:sldId id="290" r:id="rId7"/>
    <p:sldId id="284" r:id="rId8"/>
    <p:sldId id="313" r:id="rId9"/>
    <p:sldId id="314" r:id="rId10"/>
    <p:sldId id="267" r:id="rId11"/>
    <p:sldId id="315" r:id="rId12"/>
    <p:sldId id="295" r:id="rId13"/>
    <p:sldId id="296" r:id="rId14"/>
    <p:sldId id="288" r:id="rId15"/>
    <p:sldId id="261" r:id="rId16"/>
    <p:sldId id="262"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6" d="100"/>
          <a:sy n="116" d="100"/>
        </p:scale>
        <p:origin x="13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Tomas%20-%20uceni\Soci&#225;ln&#283;%20stratifika&#269;n&#237;%20v&#253;zkum\2013\prednaska_vzdelani\Expanze%20skolskeho%20system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'Terciární vzdělávání_ang'!$A$2</c:f>
              <c:strCache>
                <c:ptCount val="1"/>
                <c:pt idx="0">
                  <c:v>Universities</c:v>
                </c:pt>
              </c:strCache>
            </c:strRef>
          </c:tx>
          <c:invertIfNegative val="0"/>
          <c:cat>
            <c:strRef>
              <c:f>'Terciární vzdělávání_ang'!$B$1:$X$1</c:f>
              <c:strCache>
                <c:ptCount val="23"/>
                <c:pt idx="0">
                  <c:v>1989/90</c:v>
                </c:pt>
                <c:pt idx="1">
                  <c:v>1990/91</c:v>
                </c:pt>
                <c:pt idx="2">
                  <c:v>1991/92</c:v>
                </c:pt>
                <c:pt idx="3">
                  <c:v>1992/93</c:v>
                </c:pt>
                <c:pt idx="4">
                  <c:v>1993/94</c:v>
                </c:pt>
                <c:pt idx="5">
                  <c:v>1994/95</c:v>
                </c:pt>
                <c:pt idx="6">
                  <c:v>1995/96</c:v>
                </c:pt>
                <c:pt idx="7">
                  <c:v>1996/97</c:v>
                </c:pt>
                <c:pt idx="8">
                  <c:v>1997/98</c:v>
                </c:pt>
                <c:pt idx="9">
                  <c:v>1998/99</c:v>
                </c:pt>
                <c:pt idx="10">
                  <c:v>1999/00</c:v>
                </c:pt>
                <c:pt idx="11">
                  <c:v>2000/01</c:v>
                </c:pt>
                <c:pt idx="12">
                  <c:v>2001/02</c:v>
                </c:pt>
                <c:pt idx="13">
                  <c:v>2002/03</c:v>
                </c:pt>
                <c:pt idx="14">
                  <c:v>2003/04</c:v>
                </c:pt>
                <c:pt idx="15">
                  <c:v>2004/05</c:v>
                </c:pt>
                <c:pt idx="16">
                  <c:v>2005/06</c:v>
                </c:pt>
                <c:pt idx="17">
                  <c:v>2006/07</c:v>
                </c:pt>
                <c:pt idx="18">
                  <c:v>2007/08</c:v>
                </c:pt>
                <c:pt idx="19">
                  <c:v>2008/09</c:v>
                </c:pt>
                <c:pt idx="20">
                  <c:v>2009/10</c:v>
                </c:pt>
                <c:pt idx="21">
                  <c:v>2010/11</c:v>
                </c:pt>
                <c:pt idx="22">
                  <c:v>2011/12</c:v>
                </c:pt>
              </c:strCache>
            </c:strRef>
          </c:cat>
          <c:val>
            <c:numRef>
              <c:f>'Terciární vzdělávání_ang'!$B$2:$X$2</c:f>
              <c:numCache>
                <c:formatCode>#,##0</c:formatCode>
                <c:ptCount val="23"/>
                <c:pt idx="0">
                  <c:v>113417</c:v>
                </c:pt>
                <c:pt idx="1">
                  <c:v>118194</c:v>
                </c:pt>
                <c:pt idx="2">
                  <c:v>111990</c:v>
                </c:pt>
                <c:pt idx="3">
                  <c:v>114185</c:v>
                </c:pt>
                <c:pt idx="4">
                  <c:v>127137</c:v>
                </c:pt>
                <c:pt idx="5">
                  <c:v>136566</c:v>
                </c:pt>
                <c:pt idx="6">
                  <c:v>148433</c:v>
                </c:pt>
                <c:pt idx="7">
                  <c:v>166123</c:v>
                </c:pt>
                <c:pt idx="8">
                  <c:v>177723</c:v>
                </c:pt>
                <c:pt idx="9">
                  <c:v>187148</c:v>
                </c:pt>
                <c:pt idx="10">
                  <c:v>198961</c:v>
                </c:pt>
                <c:pt idx="11">
                  <c:v>215207</c:v>
                </c:pt>
                <c:pt idx="12">
                  <c:v>203455</c:v>
                </c:pt>
                <c:pt idx="13">
                  <c:v>220185</c:v>
                </c:pt>
                <c:pt idx="14">
                  <c:v>243721</c:v>
                </c:pt>
                <c:pt idx="15">
                  <c:v>264808</c:v>
                </c:pt>
                <c:pt idx="16">
                  <c:v>289477</c:v>
                </c:pt>
                <c:pt idx="17">
                  <c:v>316209</c:v>
                </c:pt>
                <c:pt idx="18">
                  <c:v>343990</c:v>
                </c:pt>
                <c:pt idx="19">
                  <c:v>368703</c:v>
                </c:pt>
                <c:pt idx="20">
                  <c:v>389066</c:v>
                </c:pt>
                <c:pt idx="21">
                  <c:v>396073</c:v>
                </c:pt>
                <c:pt idx="22">
                  <c:v>392429</c:v>
                </c:pt>
              </c:numCache>
            </c:numRef>
          </c:val>
          <c:extLst>
            <c:ext xmlns:c16="http://schemas.microsoft.com/office/drawing/2014/chart" uri="{C3380CC4-5D6E-409C-BE32-E72D297353CC}">
              <c16:uniqueId val="{00000000-260A-4323-92E5-5AEC31DEC797}"/>
            </c:ext>
          </c:extLst>
        </c:ser>
        <c:ser>
          <c:idx val="1"/>
          <c:order val="1"/>
          <c:tx>
            <c:strRef>
              <c:f>'Terciární vzdělávání_ang'!$A$3</c:f>
              <c:strCache>
                <c:ptCount val="1"/>
                <c:pt idx="0">
                  <c:v>Higher Secondary Education</c:v>
                </c:pt>
              </c:strCache>
            </c:strRef>
          </c:tx>
          <c:invertIfNegative val="0"/>
          <c:cat>
            <c:strRef>
              <c:f>'Terciární vzdělávání_ang'!$B$1:$X$1</c:f>
              <c:strCache>
                <c:ptCount val="23"/>
                <c:pt idx="0">
                  <c:v>1989/90</c:v>
                </c:pt>
                <c:pt idx="1">
                  <c:v>1990/91</c:v>
                </c:pt>
                <c:pt idx="2">
                  <c:v>1991/92</c:v>
                </c:pt>
                <c:pt idx="3">
                  <c:v>1992/93</c:v>
                </c:pt>
                <c:pt idx="4">
                  <c:v>1993/94</c:v>
                </c:pt>
                <c:pt idx="5">
                  <c:v>1994/95</c:v>
                </c:pt>
                <c:pt idx="6">
                  <c:v>1995/96</c:v>
                </c:pt>
                <c:pt idx="7">
                  <c:v>1996/97</c:v>
                </c:pt>
                <c:pt idx="8">
                  <c:v>1997/98</c:v>
                </c:pt>
                <c:pt idx="9">
                  <c:v>1998/99</c:v>
                </c:pt>
                <c:pt idx="10">
                  <c:v>1999/00</c:v>
                </c:pt>
                <c:pt idx="11">
                  <c:v>2000/01</c:v>
                </c:pt>
                <c:pt idx="12">
                  <c:v>2001/02</c:v>
                </c:pt>
                <c:pt idx="13">
                  <c:v>2002/03</c:v>
                </c:pt>
                <c:pt idx="14">
                  <c:v>2003/04</c:v>
                </c:pt>
                <c:pt idx="15">
                  <c:v>2004/05</c:v>
                </c:pt>
                <c:pt idx="16">
                  <c:v>2005/06</c:v>
                </c:pt>
                <c:pt idx="17">
                  <c:v>2006/07</c:v>
                </c:pt>
                <c:pt idx="18">
                  <c:v>2007/08</c:v>
                </c:pt>
                <c:pt idx="19">
                  <c:v>2008/09</c:v>
                </c:pt>
                <c:pt idx="20">
                  <c:v>2009/10</c:v>
                </c:pt>
                <c:pt idx="21">
                  <c:v>2010/11</c:v>
                </c:pt>
                <c:pt idx="22">
                  <c:v>2011/12</c:v>
                </c:pt>
              </c:strCache>
            </c:strRef>
          </c:cat>
          <c:val>
            <c:numRef>
              <c:f>'Terciární vzdělávání_ang'!$B$3:$X$3</c:f>
              <c:numCache>
                <c:formatCode>General</c:formatCode>
                <c:ptCount val="23"/>
                <c:pt idx="0">
                  <c:v>0</c:v>
                </c:pt>
                <c:pt idx="1">
                  <c:v>0</c:v>
                </c:pt>
                <c:pt idx="2">
                  <c:v>0</c:v>
                </c:pt>
                <c:pt idx="3">
                  <c:v>0</c:v>
                </c:pt>
                <c:pt idx="4">
                  <c:v>0</c:v>
                </c:pt>
                <c:pt idx="5">
                  <c:v>0</c:v>
                </c:pt>
                <c:pt idx="6">
                  <c:v>0</c:v>
                </c:pt>
                <c:pt idx="7" formatCode="#,##0">
                  <c:v>14931</c:v>
                </c:pt>
                <c:pt idx="8" formatCode="#,##0">
                  <c:v>23526</c:v>
                </c:pt>
                <c:pt idx="9" formatCode="#,##0">
                  <c:v>29566</c:v>
                </c:pt>
                <c:pt idx="10" formatCode="#,##0">
                  <c:v>31073</c:v>
                </c:pt>
                <c:pt idx="11" formatCode="#,##0">
                  <c:v>26605</c:v>
                </c:pt>
                <c:pt idx="12" formatCode="#,##0">
                  <c:v>26680</c:v>
                </c:pt>
                <c:pt idx="13" formatCode="#,##0">
                  <c:v>27584</c:v>
                </c:pt>
                <c:pt idx="14" formatCode="#,##0">
                  <c:v>30622</c:v>
                </c:pt>
                <c:pt idx="15" formatCode="#,##0">
                  <c:v>29674</c:v>
                </c:pt>
                <c:pt idx="16" formatCode="#,##0">
                  <c:v>28792</c:v>
                </c:pt>
                <c:pt idx="17" formatCode="#,##0">
                  <c:v>27650</c:v>
                </c:pt>
                <c:pt idx="18" formatCode="#,##0">
                  <c:v>28774</c:v>
                </c:pt>
                <c:pt idx="19" formatCode="#,##0">
                  <c:v>28027</c:v>
                </c:pt>
                <c:pt idx="20" formatCode="#,##0">
                  <c:v>28749</c:v>
                </c:pt>
                <c:pt idx="21" formatCode="#,##0">
                  <c:v>29800</c:v>
                </c:pt>
                <c:pt idx="22" formatCode="#,##0">
                  <c:v>29335</c:v>
                </c:pt>
              </c:numCache>
            </c:numRef>
          </c:val>
          <c:extLst>
            <c:ext xmlns:c16="http://schemas.microsoft.com/office/drawing/2014/chart" uri="{C3380CC4-5D6E-409C-BE32-E72D297353CC}">
              <c16:uniqueId val="{00000001-260A-4323-92E5-5AEC31DEC797}"/>
            </c:ext>
          </c:extLst>
        </c:ser>
        <c:dLbls>
          <c:showLegendKey val="0"/>
          <c:showVal val="0"/>
          <c:showCatName val="0"/>
          <c:showSerName val="0"/>
          <c:showPercent val="0"/>
          <c:showBubbleSize val="0"/>
        </c:dLbls>
        <c:gapWidth val="150"/>
        <c:axId val="154250240"/>
        <c:axId val="154252032"/>
      </c:barChart>
      <c:lineChart>
        <c:grouping val="standard"/>
        <c:varyColors val="0"/>
        <c:ser>
          <c:idx val="2"/>
          <c:order val="2"/>
          <c:tx>
            <c:strRef>
              <c:f>'Terciární vzdělávání_ang'!$A$4</c:f>
              <c:strCache>
                <c:ptCount val="1"/>
                <c:pt idx="0">
                  <c:v>Enrolled to Universities (%)</c:v>
                </c:pt>
              </c:strCache>
            </c:strRef>
          </c:tx>
          <c:marker>
            <c:symbol val="none"/>
          </c:marker>
          <c:cat>
            <c:strRef>
              <c:f>'Terciární vzdělávání_ang'!$B$1:$X$1</c:f>
              <c:strCache>
                <c:ptCount val="23"/>
                <c:pt idx="0">
                  <c:v>1989/90</c:v>
                </c:pt>
                <c:pt idx="1">
                  <c:v>1990/91</c:v>
                </c:pt>
                <c:pt idx="2">
                  <c:v>1991/92</c:v>
                </c:pt>
                <c:pt idx="3">
                  <c:v>1992/93</c:v>
                </c:pt>
                <c:pt idx="4">
                  <c:v>1993/94</c:v>
                </c:pt>
                <c:pt idx="5">
                  <c:v>1994/95</c:v>
                </c:pt>
                <c:pt idx="6">
                  <c:v>1995/96</c:v>
                </c:pt>
                <c:pt idx="7">
                  <c:v>1996/97</c:v>
                </c:pt>
                <c:pt idx="8">
                  <c:v>1997/98</c:v>
                </c:pt>
                <c:pt idx="9">
                  <c:v>1998/99</c:v>
                </c:pt>
                <c:pt idx="10">
                  <c:v>1999/00</c:v>
                </c:pt>
                <c:pt idx="11">
                  <c:v>2000/01</c:v>
                </c:pt>
                <c:pt idx="12">
                  <c:v>2001/02</c:v>
                </c:pt>
                <c:pt idx="13">
                  <c:v>2002/03</c:v>
                </c:pt>
                <c:pt idx="14">
                  <c:v>2003/04</c:v>
                </c:pt>
                <c:pt idx="15">
                  <c:v>2004/05</c:v>
                </c:pt>
                <c:pt idx="16">
                  <c:v>2005/06</c:v>
                </c:pt>
                <c:pt idx="17">
                  <c:v>2006/07</c:v>
                </c:pt>
                <c:pt idx="18">
                  <c:v>2007/08</c:v>
                </c:pt>
                <c:pt idx="19">
                  <c:v>2008/09</c:v>
                </c:pt>
                <c:pt idx="20">
                  <c:v>2009/10</c:v>
                </c:pt>
                <c:pt idx="21">
                  <c:v>2010/11</c:v>
                </c:pt>
                <c:pt idx="22">
                  <c:v>2011/12</c:v>
                </c:pt>
              </c:strCache>
            </c:strRef>
          </c:cat>
          <c:val>
            <c:numRef>
              <c:f>'Terciární vzdělávání_ang'!$B$4:$X$4</c:f>
              <c:numCache>
                <c:formatCode>0%</c:formatCode>
                <c:ptCount val="23"/>
                <c:pt idx="0">
                  <c:v>0.16</c:v>
                </c:pt>
                <c:pt idx="1">
                  <c:v>0.15794460139185557</c:v>
                </c:pt>
                <c:pt idx="2">
                  <c:v>0.14399366758249638</c:v>
                </c:pt>
                <c:pt idx="3">
                  <c:v>0.19565068514471776</c:v>
                </c:pt>
                <c:pt idx="4">
                  <c:v>0.22567872565263336</c:v>
                </c:pt>
                <c:pt idx="5">
                  <c:v>0.25653994948364611</c:v>
                </c:pt>
                <c:pt idx="6">
                  <c:v>0.27660815580674153</c:v>
                </c:pt>
                <c:pt idx="7">
                  <c:v>0.35202484593563532</c:v>
                </c:pt>
                <c:pt idx="8">
                  <c:v>0.36630918813226904</c:v>
                </c:pt>
                <c:pt idx="9">
                  <c:v>0.59053272054034944</c:v>
                </c:pt>
                <c:pt idx="10">
                  <c:v>0.771886405679716</c:v>
                </c:pt>
                <c:pt idx="11">
                  <c:v>0.46836257847702328</c:v>
                </c:pt>
                <c:pt idx="12">
                  <c:v>0.46799852016278209</c:v>
                </c:pt>
                <c:pt idx="13">
                  <c:v>0.50778947034771305</c:v>
                </c:pt>
                <c:pt idx="14">
                  <c:v>0.52587526560703102</c:v>
                </c:pt>
                <c:pt idx="15">
                  <c:v>0.55719940400042145</c:v>
                </c:pt>
                <c:pt idx="16">
                  <c:v>0.59829317571846441</c:v>
                </c:pt>
                <c:pt idx="17">
                  <c:v>0.64571468046238156</c:v>
                </c:pt>
                <c:pt idx="18">
                  <c:v>0.72191277601141102</c:v>
                </c:pt>
                <c:pt idx="19">
                  <c:v>0.75622609641821825</c:v>
                </c:pt>
                <c:pt idx="20">
                  <c:v>0.81566563042096762</c:v>
                </c:pt>
                <c:pt idx="21">
                  <c:v>0.86390781087349566</c:v>
                </c:pt>
                <c:pt idx="22">
                  <c:v>0.82471727082085078</c:v>
                </c:pt>
              </c:numCache>
            </c:numRef>
          </c:val>
          <c:smooth val="0"/>
          <c:extLst>
            <c:ext xmlns:c16="http://schemas.microsoft.com/office/drawing/2014/chart" uri="{C3380CC4-5D6E-409C-BE32-E72D297353CC}">
              <c16:uniqueId val="{00000002-260A-4323-92E5-5AEC31DEC797}"/>
            </c:ext>
          </c:extLst>
        </c:ser>
        <c:dLbls>
          <c:showLegendKey val="0"/>
          <c:showVal val="0"/>
          <c:showCatName val="0"/>
          <c:showSerName val="0"/>
          <c:showPercent val="0"/>
          <c:showBubbleSize val="0"/>
        </c:dLbls>
        <c:marker val="1"/>
        <c:smooth val="0"/>
        <c:axId val="154255360"/>
        <c:axId val="154253568"/>
      </c:lineChart>
      <c:catAx>
        <c:axId val="154250240"/>
        <c:scaling>
          <c:orientation val="minMax"/>
        </c:scaling>
        <c:delete val="0"/>
        <c:axPos val="b"/>
        <c:numFmt formatCode="General" sourceLinked="0"/>
        <c:majorTickMark val="out"/>
        <c:minorTickMark val="none"/>
        <c:tickLblPos val="nextTo"/>
        <c:crossAx val="154252032"/>
        <c:crosses val="autoZero"/>
        <c:auto val="1"/>
        <c:lblAlgn val="ctr"/>
        <c:lblOffset val="100"/>
        <c:noMultiLvlLbl val="0"/>
      </c:catAx>
      <c:valAx>
        <c:axId val="154252032"/>
        <c:scaling>
          <c:orientation val="minMax"/>
        </c:scaling>
        <c:delete val="0"/>
        <c:axPos val="l"/>
        <c:numFmt formatCode="#,##0" sourceLinked="1"/>
        <c:majorTickMark val="out"/>
        <c:minorTickMark val="none"/>
        <c:tickLblPos val="nextTo"/>
        <c:crossAx val="154250240"/>
        <c:crosses val="autoZero"/>
        <c:crossBetween val="between"/>
      </c:valAx>
      <c:valAx>
        <c:axId val="154253568"/>
        <c:scaling>
          <c:orientation val="minMax"/>
        </c:scaling>
        <c:delete val="0"/>
        <c:axPos val="r"/>
        <c:numFmt formatCode="0%" sourceLinked="1"/>
        <c:majorTickMark val="out"/>
        <c:minorTickMark val="none"/>
        <c:tickLblPos val="nextTo"/>
        <c:crossAx val="154255360"/>
        <c:crosses val="max"/>
        <c:crossBetween val="between"/>
      </c:valAx>
      <c:catAx>
        <c:axId val="154255360"/>
        <c:scaling>
          <c:orientation val="minMax"/>
        </c:scaling>
        <c:delete val="1"/>
        <c:axPos val="b"/>
        <c:numFmt formatCode="General" sourceLinked="1"/>
        <c:majorTickMark val="out"/>
        <c:minorTickMark val="none"/>
        <c:tickLblPos val="none"/>
        <c:crossAx val="154253568"/>
        <c:crosses val="autoZero"/>
        <c:auto val="1"/>
        <c:lblAlgn val="ctr"/>
        <c:lblOffset val="100"/>
        <c:noMultiLvlLbl val="0"/>
      </c:catAx>
      <c:spPr>
        <a:noFill/>
        <a:ln w="25400">
          <a:noFill/>
        </a:ln>
      </c:spPr>
    </c:plotArea>
    <c:legend>
      <c:legendPos val="b"/>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2C55E6-7BAE-4558-8A68-4AC7A069FCC3}" type="datetimeFigureOut">
              <a:rPr lang="cs-CZ" smtClean="0"/>
              <a:t>06.10.2022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E82C37-8D91-409D-BD19-3C0E92F998A6}" type="slidenum">
              <a:rPr lang="cs-CZ" smtClean="0"/>
              <a:t>‹#›</a:t>
            </a:fld>
            <a:endParaRPr lang="cs-CZ"/>
          </a:p>
        </p:txBody>
      </p:sp>
    </p:spTree>
    <p:extLst>
      <p:ext uri="{BB962C8B-B14F-4D97-AF65-F5344CB8AC3E}">
        <p14:creationId xmlns:p14="http://schemas.microsoft.com/office/powerpoint/2010/main" val="144671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1964174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58492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309787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76395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23737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61723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63513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74270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06.10.2022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29272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2C2AEA2-3A2F-4EC1-BD57-68CEE2CB98B4}" type="datetimeFigureOut">
              <a:rPr lang="cs-CZ" smtClean="0"/>
              <a:t>06.10.2022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214167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2C2AEA2-3A2F-4EC1-BD57-68CEE2CB98B4}" type="datetimeFigureOut">
              <a:rPr lang="cs-CZ" smtClean="0"/>
              <a:t>06.10.2022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32091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2C2AEA2-3A2F-4EC1-BD57-68CEE2CB98B4}" type="datetimeFigureOut">
              <a:rPr lang="cs-CZ" smtClean="0"/>
              <a:t>06.10.2022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86456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06.10.2022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78577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06.10.2022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82578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2AEA2-3A2F-4EC1-BD57-68CEE2CB98B4}" type="datetimeFigureOut">
              <a:rPr lang="cs-CZ" smtClean="0"/>
              <a:t>06.10.2022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61E55-2DC5-471F-9330-BFDFADF689CF}" type="slidenum">
              <a:rPr lang="cs-CZ" smtClean="0"/>
              <a:t>‹#›</a:t>
            </a:fld>
            <a:endParaRPr lang="cs-CZ"/>
          </a:p>
        </p:txBody>
      </p:sp>
    </p:spTree>
    <p:extLst>
      <p:ext uri="{BB962C8B-B14F-4D97-AF65-F5344CB8AC3E}">
        <p14:creationId xmlns:p14="http://schemas.microsoft.com/office/powerpoint/2010/main" val="1854947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t2XFh_tD2R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heguardian.com/politics/2010/jan/15/gordon-brown-labour-middle-class" TargetMode="External"/><Relationship Id="rId2" Type="http://schemas.openxmlformats.org/officeDocument/2006/relationships/hyperlink" Target="https://www.theguardian.com/politics/2004/oct/11/labour.uk" TargetMode="External"/><Relationship Id="rId1" Type="http://schemas.openxmlformats.org/officeDocument/2006/relationships/slideLayout" Target="../slideLayouts/slideLayout2.xml"/><Relationship Id="rId5" Type="http://schemas.openxmlformats.org/officeDocument/2006/relationships/hyperlink" Target="https://www.theguardian.com/education/video/2016/sep/09/theresa-may-education-shakeup-to-make-uk-a-great-meritocracy-video" TargetMode="External"/><Relationship Id="rId4" Type="http://schemas.openxmlformats.org/officeDocument/2006/relationships/hyperlink" Target="https://www.theguardian.com/society/2013/nov/14/david-cameron-social-mobility-majo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7764" y="114300"/>
            <a:ext cx="10515600" cy="716974"/>
          </a:xfrm>
        </p:spPr>
        <p:txBody>
          <a:bodyPr>
            <a:normAutofit/>
          </a:bodyPr>
          <a:lstStyle/>
          <a:p>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US" altLang="en-US" sz="3600" b="1" dirty="0" err="1">
                <a:latin typeface="+mn-lt"/>
              </a:rPr>
              <a:t>ocial</a:t>
            </a:r>
            <a:r>
              <a:rPr lang="en-US" altLang="en-US" sz="3600" b="1" dirty="0">
                <a:latin typeface="+mn-lt"/>
              </a:rPr>
              <a:t> mobility</a:t>
            </a:r>
            <a:r>
              <a:rPr lang="cs-CZ" altLang="en-US" sz="3600" b="1" dirty="0">
                <a:latin typeface="+mn-lt"/>
              </a:rPr>
              <a:t> I</a:t>
            </a:r>
            <a:endParaRPr lang="en-US" altLang="en-US" sz="3600" b="1" dirty="0">
              <a:latin typeface="+mn-lt"/>
            </a:endParaRPr>
          </a:p>
        </p:txBody>
      </p:sp>
      <p:sp>
        <p:nvSpPr>
          <p:cNvPr id="25603" name="Rectangle 3"/>
          <p:cNvSpPr>
            <a:spLocks noGrp="1" noChangeArrowheads="1"/>
          </p:cNvSpPr>
          <p:nvPr>
            <p:ph type="body" idx="1"/>
          </p:nvPr>
        </p:nvSpPr>
        <p:spPr>
          <a:xfrm>
            <a:off x="551873" y="1302327"/>
            <a:ext cx="10515600" cy="4710546"/>
          </a:xfrm>
        </p:spPr>
        <p:txBody>
          <a:bodyPr>
            <a:normAutofit/>
          </a:bodyPr>
          <a:lstStyle/>
          <a:p>
            <a:r>
              <a:rPr lang="en-US" altLang="en-US" sz="2400"/>
              <a:t>Social mobility </a:t>
            </a:r>
            <a:r>
              <a:rPr lang="en-US" altLang="en-US" sz="2400" dirty="0"/>
              <a:t>is the movement of people up or down the stratification system.</a:t>
            </a:r>
          </a:p>
          <a:p>
            <a:r>
              <a:rPr lang="en-US" altLang="en-US" sz="2400" dirty="0"/>
              <a:t>Class systems allow for more movement than slave or caste systems.</a:t>
            </a:r>
          </a:p>
          <a:p>
            <a:r>
              <a:rPr lang="en-US" altLang="en-US" sz="2400" i="1" dirty="0"/>
              <a:t>Intragenerational</a:t>
            </a:r>
            <a:r>
              <a:rPr lang="en-US" altLang="en-US" sz="2400" dirty="0"/>
              <a:t> and </a:t>
            </a:r>
            <a:r>
              <a:rPr lang="en-US" altLang="en-US" sz="2400" i="1" dirty="0"/>
              <a:t>intergenerational</a:t>
            </a:r>
            <a:r>
              <a:rPr lang="en-US" altLang="en-US" sz="2400" dirty="0"/>
              <a:t> social mobility.</a:t>
            </a:r>
          </a:p>
          <a:p>
            <a:r>
              <a:rPr lang="en-US" altLang="en-US" sz="2400" dirty="0"/>
              <a:t>While class systems do allow for social mobility, opportunities are not evenly distributed across social groups</a:t>
            </a:r>
            <a:endParaRPr lang="cs-CZ" altLang="en-US" sz="2400" dirty="0"/>
          </a:p>
          <a:p>
            <a:endParaRPr lang="en-US" altLang="en-US" sz="2400" dirty="0"/>
          </a:p>
          <a:p>
            <a:r>
              <a:rPr lang="en-US" altLang="en-US" sz="2400" dirty="0"/>
              <a:t>Social origin class/actual social class position have a significant impact on many aspects of life, including education, occupation, place of residence, marriage partner, and more</a:t>
            </a:r>
          </a:p>
          <a:p>
            <a:pPr lvl="1"/>
            <a:r>
              <a:rPr lang="en-US" altLang="en-US" dirty="0"/>
              <a:t>Against to economic liberal view of social world</a:t>
            </a:r>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1</a:t>
            </a:fld>
            <a:endParaRPr lang="en-US" altLang="en-US" sz="1000">
              <a:solidFill>
                <a:schemeClr val="bg1"/>
              </a:solidFill>
              <a:latin typeface="Arial" charset="0"/>
              <a:ea typeface="ＭＳ Ｐゴシック" pitchFamily="34" charset="-128"/>
            </a:endParaRPr>
          </a:p>
        </p:txBody>
      </p:sp>
    </p:spTree>
    <p:extLst>
      <p:ext uri="{BB962C8B-B14F-4D97-AF65-F5344CB8AC3E}">
        <p14:creationId xmlns:p14="http://schemas.microsoft.com/office/powerpoint/2010/main" val="242156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anose="020B0604030504040204" pitchFamily="34" charset="0"/>
              </a:defRPr>
            </a:lvl1pPr>
            <a:lvl2pPr marL="742950" indent="-285750">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algn="r" eaLnBrk="1" hangingPunct="1"/>
            <a:fld id="{DFC7677C-39CA-4B2C-8D8B-5BBB4DFFF828}" type="slidenum">
              <a:rPr lang="cs-CZ" altLang="ja-JP" sz="1200">
                <a:effectLst>
                  <a:outerShdw blurRad="38100" dist="38100" dir="2700000" algn="tl">
                    <a:srgbClr val="FFFFFF"/>
                  </a:outerShdw>
                </a:effectLst>
              </a:rPr>
              <a:pPr algn="r" eaLnBrk="1" hangingPunct="1"/>
              <a:t>10</a:t>
            </a:fld>
            <a:endParaRPr lang="cs-CZ" altLang="ja-JP" sz="1200">
              <a:effectLst>
                <a:outerShdw blurRad="38100" dist="38100" dir="2700000" algn="tl">
                  <a:srgbClr val="FFFFFF"/>
                </a:outerShdw>
              </a:effectLst>
            </a:endParaRPr>
          </a:p>
        </p:txBody>
      </p:sp>
      <p:sp>
        <p:nvSpPr>
          <p:cNvPr id="63492" name="Rectangle 4"/>
          <p:cNvSpPr>
            <a:spLocks noChangeArrowheads="1"/>
          </p:cNvSpPr>
          <p:nvPr/>
        </p:nvSpPr>
        <p:spPr bwMode="auto">
          <a:xfrm>
            <a:off x="79616" y="958564"/>
            <a:ext cx="7300237"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7338" indent="-287338">
              <a:defRPr sz="1000">
                <a:solidFill>
                  <a:schemeClr val="tx1"/>
                </a:solidFill>
                <a:latin typeface="Tahoma" panose="020B0604030504040204" pitchFamily="34" charset="0"/>
              </a:defRPr>
            </a:lvl1pPr>
            <a:lvl2pPr marL="744538" indent="-287338">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eaLnBrk="1" hangingPunct="1">
              <a:spcAft>
                <a:spcPts val="600"/>
              </a:spcAft>
              <a:buFontTx/>
              <a:buChar char="•"/>
            </a:pPr>
            <a:r>
              <a:rPr lang="en-US" altLang="ja-JP" sz="2400" u="sng" dirty="0">
                <a:latin typeface="+mn-lt"/>
              </a:rPr>
              <a:t>Birth cohort replacement</a:t>
            </a:r>
            <a:r>
              <a:rPr lang="en-US" altLang="ja-JP" sz="2400" dirty="0">
                <a:latin typeface="+mn-lt"/>
              </a:rPr>
              <a:t>, education, equalization and compositional effect in social mobility (Breen, Johnson, 2007)</a:t>
            </a:r>
          </a:p>
          <a:p>
            <a:pPr lvl="1" eaLnBrk="1" hangingPunct="1">
              <a:spcAft>
                <a:spcPts val="600"/>
              </a:spcAft>
              <a:buFontTx/>
              <a:buChar char="•"/>
            </a:pPr>
            <a:r>
              <a:rPr lang="en-US" altLang="ja-JP" sz="2400" dirty="0" err="1">
                <a:latin typeface="+mn-lt"/>
              </a:rPr>
              <a:t>Labour</a:t>
            </a:r>
            <a:r>
              <a:rPr lang="en-US" altLang="ja-JP" sz="2400" dirty="0">
                <a:latin typeface="+mn-lt"/>
              </a:rPr>
              <a:t> market </a:t>
            </a:r>
            <a:r>
              <a:rPr lang="cs-CZ" altLang="ja-JP" sz="2400" dirty="0">
                <a:latin typeface="+mn-lt"/>
              </a:rPr>
              <a:t>=</a:t>
            </a:r>
            <a:r>
              <a:rPr lang="en-US" altLang="ja-JP" sz="2400" dirty="0">
                <a:latin typeface="+mn-lt"/>
              </a:rPr>
              <a:t> birth cohort</a:t>
            </a:r>
            <a:r>
              <a:rPr lang="cs-CZ" altLang="ja-JP" sz="2400" dirty="0">
                <a:latin typeface="+mn-lt"/>
              </a:rPr>
              <a:t>s (APC </a:t>
            </a:r>
            <a:r>
              <a:rPr lang="cs-CZ" altLang="ja-JP" sz="2400" dirty="0" err="1">
                <a:latin typeface="+mn-lt"/>
              </a:rPr>
              <a:t>differences</a:t>
            </a:r>
            <a:r>
              <a:rPr lang="cs-CZ" altLang="ja-JP" sz="2400" dirty="0">
                <a:latin typeface="+mn-lt"/>
              </a:rPr>
              <a:t>)</a:t>
            </a:r>
            <a:endParaRPr lang="en-US" altLang="ja-JP" sz="2400" dirty="0">
              <a:latin typeface="+mn-lt"/>
            </a:endParaRPr>
          </a:p>
          <a:p>
            <a:pPr lvl="1" eaLnBrk="1" hangingPunct="1">
              <a:spcAft>
                <a:spcPts val="600"/>
              </a:spcAft>
              <a:buFontTx/>
              <a:buChar char="•"/>
            </a:pPr>
            <a:r>
              <a:rPr lang="en-US" altLang="ja-JP" sz="2400" dirty="0">
                <a:latin typeface="+mn-lt"/>
              </a:rPr>
              <a:t>Cohort replacement </a:t>
            </a:r>
          </a:p>
          <a:p>
            <a:pPr lvl="1">
              <a:spcAft>
                <a:spcPts val="600"/>
              </a:spcAft>
              <a:buFontTx/>
              <a:buChar char="•"/>
            </a:pPr>
            <a:r>
              <a:rPr lang="en-US" altLang="ja-JP" sz="2400" dirty="0">
                <a:latin typeface="+mn-lt"/>
              </a:rPr>
              <a:t>Argument: in each younger cohort we can measure higher social fluidity (lower OD association)</a:t>
            </a:r>
          </a:p>
          <a:p>
            <a:pPr lvl="3" eaLnBrk="1" hangingPunct="1">
              <a:spcAft>
                <a:spcPts val="600"/>
              </a:spcAft>
              <a:buFontTx/>
              <a:buChar char="•"/>
            </a:pPr>
            <a:r>
              <a:rPr lang="en-US" altLang="ja-JP" sz="2400" dirty="0">
                <a:latin typeface="+mn-lt"/>
              </a:rPr>
              <a:t>Why? Connections: O - E – D</a:t>
            </a:r>
            <a:r>
              <a:rPr lang="cs-CZ" altLang="ja-JP" sz="2400" dirty="0">
                <a:latin typeface="+mn-lt"/>
              </a:rPr>
              <a:t> triangle</a:t>
            </a:r>
            <a:endParaRPr lang="en-US" altLang="ja-JP" sz="2400" dirty="0">
              <a:latin typeface="+mn-lt"/>
            </a:endParaRPr>
          </a:p>
          <a:p>
            <a:pPr lvl="3" eaLnBrk="1" hangingPunct="1">
              <a:spcAft>
                <a:spcPts val="600"/>
              </a:spcAft>
              <a:buFontTx/>
              <a:buChar char="•"/>
            </a:pPr>
            <a:r>
              <a:rPr lang="en-US" altLang="ja-JP" sz="2400" u="sng" dirty="0">
                <a:latin typeface="+mn-lt"/>
              </a:rPr>
              <a:t>Equalization effect</a:t>
            </a:r>
            <a:r>
              <a:rPr lang="en-US" altLang="ja-JP" sz="2400" dirty="0">
                <a:latin typeface="+mn-lt"/>
              </a:rPr>
              <a:t> </a:t>
            </a:r>
          </a:p>
          <a:p>
            <a:pPr lvl="3" eaLnBrk="1" hangingPunct="1">
              <a:spcAft>
                <a:spcPts val="600"/>
              </a:spcAft>
              <a:buFontTx/>
              <a:buChar char="•"/>
            </a:pPr>
            <a:r>
              <a:rPr lang="en-US" altLang="ja-JP" sz="2400" u="sng" dirty="0">
                <a:latin typeface="+mn-lt"/>
              </a:rPr>
              <a:t>Compositional effect</a:t>
            </a:r>
            <a:endParaRPr lang="cs-CZ" altLang="ja-JP" sz="2400" u="sng" dirty="0">
              <a:latin typeface="+mn-lt"/>
            </a:endParaRPr>
          </a:p>
          <a:p>
            <a:pPr lvl="1">
              <a:spcAft>
                <a:spcPts val="600"/>
              </a:spcAft>
              <a:buFontTx/>
              <a:buChar char="•"/>
            </a:pPr>
            <a:endParaRPr lang="cs-CZ" altLang="ja-JP" sz="2400" dirty="0">
              <a:latin typeface="+mn-lt"/>
              <a:ea typeface="ＭＳ Ｐゴシック" panose="020B0600070205080204" pitchFamily="34" charset="-128"/>
            </a:endParaRPr>
          </a:p>
          <a:p>
            <a:pPr lvl="1">
              <a:spcAft>
                <a:spcPts val="600"/>
              </a:spcAft>
              <a:buFontTx/>
              <a:buChar char="•"/>
            </a:pPr>
            <a:r>
              <a:rPr lang="en-US" altLang="ja-JP" sz="2400" dirty="0">
                <a:latin typeface="+mn-lt"/>
                <a:ea typeface="ＭＳ Ｐゴシック" panose="020B0600070205080204" pitchFamily="34" charset="-128"/>
              </a:rPr>
              <a:t>This argument is relevant for stable democratic society „under normal circumstances</a:t>
            </a:r>
            <a:r>
              <a:rPr lang="cs-CZ" altLang="ja-JP" sz="2400" dirty="0">
                <a:latin typeface="+mn-lt"/>
              </a:rPr>
              <a:t>“ </a:t>
            </a:r>
            <a:endParaRPr lang="en-US" altLang="ja-JP" sz="1800" dirty="0">
              <a:ea typeface="ＭＳ Ｐゴシック" panose="020B0600070205080204" pitchFamily="34" charset="-128"/>
            </a:endParaRPr>
          </a:p>
        </p:txBody>
      </p:sp>
      <p:sp>
        <p:nvSpPr>
          <p:cNvPr id="5" name="Rectangle 2">
            <a:extLst>
              <a:ext uri="{FF2B5EF4-FFF2-40B4-BE49-F238E27FC236}">
                <a16:creationId xmlns:a16="http://schemas.microsoft.com/office/drawing/2014/main" id="{7A4380CC-51C5-433C-9897-D368B4EFAE4D}"/>
              </a:ext>
            </a:extLst>
          </p:cNvPr>
          <p:cNvSpPr txBox="1">
            <a:spLocks noChangeArrowheads="1"/>
          </p:cNvSpPr>
          <p:nvPr/>
        </p:nvSpPr>
        <p:spPr>
          <a:xfrm>
            <a:off x="79616" y="90551"/>
            <a:ext cx="9978783" cy="6483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s-CZ" altLang="en-US" sz="3600" b="1" dirty="0" err="1">
                <a:latin typeface="+mn-lt"/>
              </a:rPr>
              <a:t>Example</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exogenous</a:t>
            </a:r>
            <a:r>
              <a:rPr lang="cs-CZ" altLang="en-US" sz="3600" b="1" dirty="0">
                <a:latin typeface="+mn-lt"/>
              </a:rPr>
              <a:t> </a:t>
            </a:r>
            <a:r>
              <a:rPr lang="cs-CZ" altLang="en-US" sz="3600" b="1" dirty="0" err="1">
                <a:latin typeface="+mn-lt"/>
              </a:rPr>
              <a:t>factors</a:t>
            </a:r>
            <a:endParaRPr lang="en-US" altLang="en-US" sz="3600" b="1" dirty="0">
              <a:latin typeface="+mn-lt"/>
            </a:endParaRPr>
          </a:p>
        </p:txBody>
      </p:sp>
      <p:pic>
        <p:nvPicPr>
          <p:cNvPr id="6" name="Obrázek 5">
            <a:extLst>
              <a:ext uri="{FF2B5EF4-FFF2-40B4-BE49-F238E27FC236}">
                <a16:creationId xmlns:a16="http://schemas.microsoft.com/office/drawing/2014/main" id="{39FF2493-D61F-44B6-8942-7BCD063E7FBA}"/>
              </a:ext>
            </a:extLst>
          </p:cNvPr>
          <p:cNvPicPr>
            <a:picLocks noChangeAspect="1"/>
          </p:cNvPicPr>
          <p:nvPr/>
        </p:nvPicPr>
        <p:blipFill>
          <a:blip r:embed="rId2"/>
          <a:stretch>
            <a:fillRect/>
          </a:stretch>
        </p:blipFill>
        <p:spPr>
          <a:xfrm>
            <a:off x="7459473" y="1600200"/>
            <a:ext cx="4732527" cy="5105400"/>
          </a:xfrm>
          <a:prstGeom prst="rect">
            <a:avLst/>
          </a:prstGeom>
        </p:spPr>
      </p:pic>
    </p:spTree>
    <p:extLst>
      <p:ext uri="{BB962C8B-B14F-4D97-AF65-F5344CB8AC3E}">
        <p14:creationId xmlns:p14="http://schemas.microsoft.com/office/powerpoint/2010/main" val="119462083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639122"/>
          </a:xfrm>
        </p:spPr>
        <p:txBody>
          <a:bodyPr>
            <a:normAutofit/>
          </a:bodyPr>
          <a:lstStyle/>
          <a:p>
            <a:r>
              <a:rPr lang="cs-CZ" altLang="en-US" sz="3600" b="1" dirty="0" err="1">
                <a:latin typeface="+mn-lt"/>
              </a:rPr>
              <a:t>Endogenous</a:t>
            </a:r>
            <a:r>
              <a:rPr lang="cs-CZ" altLang="en-US" sz="3600" b="1" dirty="0">
                <a:latin typeface="+mn-lt"/>
              </a:rPr>
              <a:t> </a:t>
            </a:r>
            <a:r>
              <a:rPr lang="cs-CZ" altLang="en-US" sz="3600" b="1" dirty="0" err="1">
                <a:latin typeface="+mn-lt"/>
              </a:rPr>
              <a:t>factors</a:t>
            </a:r>
            <a:endParaRPr lang="en-US" altLang="en-US" sz="3600" b="1" dirty="0">
              <a:latin typeface="+mn-lt"/>
            </a:endParaRPr>
          </a:p>
        </p:txBody>
      </p:sp>
      <p:sp>
        <p:nvSpPr>
          <p:cNvPr id="2" name="TextovéPole 1">
            <a:extLst>
              <a:ext uri="{FF2B5EF4-FFF2-40B4-BE49-F238E27FC236}">
                <a16:creationId xmlns:a16="http://schemas.microsoft.com/office/drawing/2014/main" id="{A271E683-3AF6-4E2B-A346-A9C54D5518CF}"/>
              </a:ext>
            </a:extLst>
          </p:cNvPr>
          <p:cNvSpPr txBox="1"/>
          <p:nvPr/>
        </p:nvSpPr>
        <p:spPr>
          <a:xfrm>
            <a:off x="692728" y="1043708"/>
            <a:ext cx="11185236" cy="513986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altLang="en-US" sz="2400" dirty="0"/>
              <a:t>Inner mobility regime</a:t>
            </a:r>
          </a:p>
          <a:p>
            <a:pPr marL="342900" indent="-342900">
              <a:spcAft>
                <a:spcPts val="600"/>
              </a:spcAft>
              <a:buFont typeface="Arial" panose="020B0604020202020204" pitchFamily="34" charset="0"/>
              <a:buChar char="•"/>
            </a:pPr>
            <a:r>
              <a:rPr lang="en-US" altLang="en-US" sz="2400" dirty="0"/>
              <a:t>Contextual independent</a:t>
            </a:r>
          </a:p>
          <a:p>
            <a:pPr marL="342900" indent="-342900">
              <a:spcAft>
                <a:spcPts val="600"/>
              </a:spcAft>
              <a:buFont typeface="Arial" panose="020B0604020202020204" pitchFamily="34" charset="0"/>
              <a:buChar char="•"/>
            </a:pPr>
            <a:r>
              <a:rPr lang="en-US" altLang="en-US" sz="2400" dirty="0"/>
              <a:t>Similar in all countries </a:t>
            </a:r>
          </a:p>
          <a:p>
            <a:pPr marL="800100" lvl="1" indent="-342900">
              <a:spcAft>
                <a:spcPts val="600"/>
              </a:spcAft>
              <a:buFont typeface="Arial" panose="020B0604020202020204" pitchFamily="34" charset="0"/>
              <a:buChar char="•"/>
            </a:pPr>
            <a:r>
              <a:rPr lang="en-US" altLang="en-US" sz="2400" dirty="0"/>
              <a:t>Level of social fluidity is the same over countries – </a:t>
            </a:r>
            <a:r>
              <a:rPr lang="en-US" altLang="en-US" sz="2400" i="1" dirty="0"/>
              <a:t>red queen effect</a:t>
            </a:r>
          </a:p>
          <a:p>
            <a:pPr marL="800100" lvl="1" indent="-342900">
              <a:spcAft>
                <a:spcPts val="600"/>
              </a:spcAft>
              <a:buFont typeface="Arial" panose="020B0604020202020204" pitchFamily="34" charset="0"/>
              <a:buChar char="•"/>
            </a:pPr>
            <a:r>
              <a:rPr lang="en-US" altLang="en-US" sz="2400" dirty="0"/>
              <a:t>Similar factors that influence social fluidity</a:t>
            </a:r>
          </a:p>
          <a:p>
            <a:pPr marL="342900" indent="-342900">
              <a:spcAft>
                <a:spcPts val="600"/>
              </a:spcAft>
              <a:buFont typeface="Arial" panose="020B0604020202020204" pitchFamily="34" charset="0"/>
              <a:buChar char="•"/>
            </a:pPr>
            <a:r>
              <a:rPr lang="en-US" altLang="ja-JP" sz="2400" dirty="0"/>
              <a:t>Sociological theories</a:t>
            </a:r>
          </a:p>
          <a:p>
            <a:pPr marL="800100" lvl="1" indent="-342900">
              <a:spcAft>
                <a:spcPts val="600"/>
              </a:spcAft>
              <a:buFont typeface="Arial" panose="020B0604020202020204" pitchFamily="34" charset="0"/>
              <a:buChar char="•"/>
            </a:pPr>
            <a:r>
              <a:rPr lang="en-US" altLang="ja-JP" sz="2400" i="1" dirty="0"/>
              <a:t>Social </a:t>
            </a:r>
            <a:r>
              <a:rPr lang="en-US" altLang="ja-JP" sz="2400" dirty="0"/>
              <a:t>vs.</a:t>
            </a:r>
            <a:r>
              <a:rPr lang="en-US" altLang="ja-JP" sz="2400" i="1" dirty="0"/>
              <a:t> cultural reproduction (glass ceiling vs. sticky floor)</a:t>
            </a:r>
          </a:p>
          <a:p>
            <a:pPr marL="800100" lvl="1" indent="-342900">
              <a:spcAft>
                <a:spcPts val="600"/>
              </a:spcAft>
              <a:buFont typeface="Arial" panose="020B0604020202020204" pitchFamily="34" charset="0"/>
              <a:buChar char="•"/>
            </a:pPr>
            <a:r>
              <a:rPr lang="en-US" altLang="ja-JP" sz="2400" i="1" dirty="0"/>
              <a:t>Theory of rational action </a:t>
            </a:r>
            <a:r>
              <a:rPr lang="en-US" altLang="ja-JP" sz="2400" dirty="0"/>
              <a:t>(</a:t>
            </a:r>
            <a:r>
              <a:rPr lang="en-US" altLang="ja-JP" sz="2400" dirty="0" err="1"/>
              <a:t>Goldthorpe</a:t>
            </a:r>
            <a:r>
              <a:rPr lang="en-US" altLang="ja-JP" sz="2400" dirty="0"/>
              <a:t>, 1996; 2000), the aim is to avoid of social decrease, because of that strong orientation for social reproduction, especially in educational aspiration that are stratified according to social origin</a:t>
            </a:r>
          </a:p>
          <a:p>
            <a:pPr marL="800100" lvl="1" indent="-342900">
              <a:spcAft>
                <a:spcPts val="600"/>
              </a:spcAft>
              <a:buFont typeface="Arial" panose="020B0604020202020204" pitchFamily="34" charset="0"/>
              <a:buChar char="•"/>
            </a:pPr>
            <a:r>
              <a:rPr lang="en-US" altLang="ja-JP" sz="2400" i="1" dirty="0"/>
              <a:t>Theory of cultural capital </a:t>
            </a:r>
            <a:r>
              <a:rPr lang="en-US" altLang="ja-JP" sz="2400" dirty="0"/>
              <a:t>is a tool for reproduction of class position via educational system (Bourdieu, </a:t>
            </a:r>
            <a:r>
              <a:rPr lang="en-US" altLang="ja-JP" sz="2400" dirty="0" err="1"/>
              <a:t>Passeron</a:t>
            </a:r>
            <a:r>
              <a:rPr lang="en-US" altLang="ja-JP" sz="2400" dirty="0"/>
              <a:t>, 1964; 1977)   </a:t>
            </a:r>
            <a:endParaRPr lang="cs-CZ" sz="2400" dirty="0"/>
          </a:p>
        </p:txBody>
      </p:sp>
    </p:spTree>
    <p:custDataLst>
      <p:tags r:id="rId1"/>
    </p:custDataLst>
    <p:extLst>
      <p:ext uri="{BB962C8B-B14F-4D97-AF65-F5344CB8AC3E}">
        <p14:creationId xmlns:p14="http://schemas.microsoft.com/office/powerpoint/2010/main" val="65539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anose="020B0604030504040204" pitchFamily="34" charset="0"/>
              </a:defRPr>
            </a:lvl1pPr>
            <a:lvl2pPr marL="742950" indent="-285750">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algn="r" eaLnBrk="1" hangingPunct="1">
              <a:defRPr/>
            </a:pPr>
            <a:fld id="{357A06A5-EF7D-4171-B1F8-7BC9B54A84D2}" type="slidenum">
              <a:rPr lang="cs-CZ" altLang="ja-JP" sz="1200">
                <a:effectLst>
                  <a:outerShdw blurRad="38100" dist="38100" dir="2700000" algn="tl">
                    <a:srgbClr val="FFFFFF"/>
                  </a:outerShdw>
                </a:effectLst>
              </a:rPr>
              <a:pPr algn="r" eaLnBrk="1" hangingPunct="1">
                <a:defRPr/>
              </a:pPr>
              <a:t>12</a:t>
            </a:fld>
            <a:endParaRPr lang="cs-CZ" altLang="ja-JP" sz="1200">
              <a:effectLst>
                <a:outerShdw blurRad="38100" dist="38100" dir="2700000" algn="tl">
                  <a:srgbClr val="FFFFFF"/>
                </a:outerShdw>
              </a:effectLst>
            </a:endParaRPr>
          </a:p>
        </p:txBody>
      </p:sp>
      <p:sp>
        <p:nvSpPr>
          <p:cNvPr id="8195" name="Text Box 2"/>
          <p:cNvSpPr txBox="1">
            <a:spLocks noChangeArrowheads="1"/>
          </p:cNvSpPr>
          <p:nvPr/>
        </p:nvSpPr>
        <p:spPr bwMode="auto">
          <a:xfrm>
            <a:off x="131806" y="90617"/>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tx1"/>
              </a:buClr>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zh-CN" sz="2400" b="1" dirty="0" err="1">
                <a:ea typeface="SimSun" panose="02010600030101010101" pitchFamily="2" charset="-122"/>
                <a:cs typeface="Arial" panose="020B0604020202020204" pitchFamily="34" charset="0"/>
              </a:rPr>
              <a:t>Cultural</a:t>
            </a:r>
            <a:r>
              <a:rPr lang="cs-CZ" altLang="zh-CN" sz="2400" b="1" dirty="0">
                <a:ea typeface="SimSun" panose="02010600030101010101" pitchFamily="2" charset="-122"/>
                <a:cs typeface="Arial" panose="020B0604020202020204" pitchFamily="34" charset="0"/>
              </a:rPr>
              <a:t> </a:t>
            </a:r>
            <a:r>
              <a:rPr lang="cs-CZ" altLang="zh-CN" sz="2400" b="1" dirty="0" err="1">
                <a:ea typeface="SimSun" panose="02010600030101010101" pitchFamily="2" charset="-122"/>
                <a:cs typeface="Arial" panose="020B0604020202020204" pitchFamily="34" charset="0"/>
              </a:rPr>
              <a:t>capital</a:t>
            </a:r>
            <a:r>
              <a:rPr lang="cs-CZ" altLang="zh-CN" sz="2400" b="1" dirty="0">
                <a:ea typeface="SimSun" panose="02010600030101010101" pitchFamily="2" charset="-122"/>
                <a:cs typeface="Arial" panose="020B0604020202020204" pitchFamily="34" charset="0"/>
              </a:rPr>
              <a:t>: </a:t>
            </a:r>
            <a:r>
              <a:rPr lang="cs-CZ" altLang="zh-CN" sz="2400" b="1" dirty="0" err="1">
                <a:ea typeface="SimSun" panose="02010600030101010101" pitchFamily="2" charset="-122"/>
                <a:cs typeface="Arial" panose="020B0604020202020204" pitchFamily="34" charset="0"/>
              </a:rPr>
              <a:t>definition</a:t>
            </a:r>
            <a:endParaRPr lang="en-US" altLang="zh-CN" sz="2400" b="1" dirty="0">
              <a:ea typeface="SimSun" panose="02010600030101010101" pitchFamily="2" charset="-122"/>
              <a:cs typeface="Arial" panose="020B0604020202020204" pitchFamily="34" charset="0"/>
            </a:endParaRPr>
          </a:p>
        </p:txBody>
      </p:sp>
      <p:sp>
        <p:nvSpPr>
          <p:cNvPr id="8196" name="Rectangle 4"/>
          <p:cNvSpPr>
            <a:spLocks noChangeArrowheads="1"/>
          </p:cNvSpPr>
          <p:nvPr/>
        </p:nvSpPr>
        <p:spPr bwMode="auto">
          <a:xfrm>
            <a:off x="316283" y="893088"/>
            <a:ext cx="1074888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7338" indent="-287338">
              <a:spcBef>
                <a:spcPct val="20000"/>
              </a:spcBef>
              <a:buClr>
                <a:schemeClr val="hlink"/>
              </a:buClr>
              <a:buSzPct val="80000"/>
              <a:buFont typeface="Wingdings" panose="05000000000000000000" pitchFamily="2" charset="2"/>
              <a:buChar char="n"/>
              <a:defRPr sz="3200">
                <a:solidFill>
                  <a:schemeClr val="tx1"/>
                </a:solidFill>
                <a:latin typeface="Arial" panose="020B0604020202020204" pitchFamily="34" charset="0"/>
              </a:defRPr>
            </a:lvl1pPr>
            <a:lvl2pPr marL="744538" indent="-287338">
              <a:spcBef>
                <a:spcPct val="20000"/>
              </a:spcBef>
              <a:buClr>
                <a:schemeClr val="tx1"/>
              </a:buClr>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spcAft>
                <a:spcPct val="50000"/>
              </a:spcAft>
              <a:buClrTx/>
              <a:buSzTx/>
              <a:buFontTx/>
              <a:buChar char="•"/>
            </a:pPr>
            <a:r>
              <a:rPr lang="en-US" altLang="ja-JP" sz="1800" dirty="0">
                <a:latin typeface="Tahoma" panose="020B0604030504040204" pitchFamily="34" charset="0"/>
              </a:rPr>
              <a:t>Pierre Bourdieu and Jean-Claude </a:t>
            </a:r>
            <a:r>
              <a:rPr lang="en-US" altLang="ja-JP" sz="1800" dirty="0" err="1">
                <a:latin typeface="Tahoma" panose="020B0604030504040204" pitchFamily="34" charset="0"/>
              </a:rPr>
              <a:t>Passeron</a:t>
            </a:r>
            <a:r>
              <a:rPr lang="en-US" altLang="ja-JP" sz="1800" dirty="0">
                <a:latin typeface="Tahoma" panose="020B0604030504040204" pitchFamily="34" charset="0"/>
              </a:rPr>
              <a:t> (1966, 1970, 1977)</a:t>
            </a:r>
          </a:p>
          <a:p>
            <a:pPr lvl="1" eaLnBrk="1" hangingPunct="1">
              <a:spcBef>
                <a:spcPct val="0"/>
              </a:spcBef>
              <a:spcAft>
                <a:spcPct val="50000"/>
              </a:spcAft>
              <a:buClrTx/>
              <a:buFontTx/>
              <a:buChar char="•"/>
            </a:pPr>
            <a:r>
              <a:rPr lang="en-US" altLang="ja-JP" sz="1800" dirty="0">
                <a:latin typeface="Tahoma" panose="020B0604030504040204" pitchFamily="34" charset="0"/>
              </a:rPr>
              <a:t>Analysis of French society (1960s and 1970s)</a:t>
            </a:r>
          </a:p>
          <a:p>
            <a:pPr lvl="1" eaLnBrk="1" hangingPunct="1">
              <a:spcBef>
                <a:spcPct val="0"/>
              </a:spcBef>
              <a:spcAft>
                <a:spcPct val="50000"/>
              </a:spcAft>
              <a:buClrTx/>
              <a:buFontTx/>
              <a:buChar char="•"/>
            </a:pPr>
            <a:r>
              <a:rPr lang="en-US" altLang="ja-JP" sz="1800" dirty="0">
                <a:latin typeface="Tahoma" panose="020B0604030504040204" pitchFamily="34" charset="0"/>
              </a:rPr>
              <a:t>Formulation of concept of cultural capital as a part of family origin of students</a:t>
            </a:r>
          </a:p>
          <a:p>
            <a:pPr eaLnBrk="1" hangingPunct="1">
              <a:spcBef>
                <a:spcPct val="0"/>
              </a:spcBef>
              <a:spcAft>
                <a:spcPct val="50000"/>
              </a:spcAft>
              <a:buClrTx/>
              <a:buSzTx/>
              <a:buFontTx/>
              <a:buChar char="•"/>
            </a:pPr>
            <a:endParaRPr lang="en-US" altLang="ja-JP" sz="1800" dirty="0">
              <a:latin typeface="Tahoma" panose="020B0604030504040204" pitchFamily="34" charset="0"/>
            </a:endParaRPr>
          </a:p>
          <a:p>
            <a:pPr eaLnBrk="1" hangingPunct="1">
              <a:spcBef>
                <a:spcPct val="0"/>
              </a:spcBef>
              <a:spcAft>
                <a:spcPct val="50000"/>
              </a:spcAft>
              <a:buClrTx/>
              <a:buSzTx/>
              <a:buFontTx/>
              <a:buChar char="•"/>
            </a:pPr>
            <a:r>
              <a:rPr lang="en-US" altLang="ja-JP" sz="1800" dirty="0">
                <a:latin typeface="Tahoma" panose="020B0604030504040204" pitchFamily="34" charset="0"/>
              </a:rPr>
              <a:t>Cultural capital is ‘skill’ acquired from parents </a:t>
            </a:r>
          </a:p>
          <a:p>
            <a:pPr lvl="2" eaLnBrk="1" hangingPunct="1">
              <a:spcBef>
                <a:spcPct val="0"/>
              </a:spcBef>
              <a:spcAft>
                <a:spcPct val="50000"/>
              </a:spcAft>
              <a:buClrTx/>
              <a:buFontTx/>
              <a:buChar char="•"/>
            </a:pPr>
            <a:r>
              <a:rPr lang="en-US" altLang="ja-JP" sz="1800" dirty="0">
                <a:latin typeface="Tahoma" panose="020B0604030504040204" pitchFamily="34" charset="0"/>
              </a:rPr>
              <a:t>Cultural knowledge (orientation in dominant culture)</a:t>
            </a:r>
          </a:p>
          <a:p>
            <a:pPr lvl="2" eaLnBrk="1" hangingPunct="1">
              <a:spcBef>
                <a:spcPct val="0"/>
              </a:spcBef>
              <a:spcAft>
                <a:spcPct val="50000"/>
              </a:spcAft>
              <a:buClrTx/>
              <a:buFontTx/>
              <a:buChar char="•"/>
            </a:pPr>
            <a:r>
              <a:rPr lang="en-US" altLang="ja-JP" sz="1800" dirty="0">
                <a:latin typeface="Tahoma" panose="020B0604030504040204" pitchFamily="34" charset="0"/>
              </a:rPr>
              <a:t>Linguistic abilities (ways of self-expressions)</a:t>
            </a:r>
          </a:p>
          <a:p>
            <a:pPr lvl="2" eaLnBrk="1" hangingPunct="1">
              <a:spcBef>
                <a:spcPct val="0"/>
              </a:spcBef>
              <a:spcAft>
                <a:spcPct val="50000"/>
              </a:spcAft>
              <a:buClrTx/>
              <a:buFontTx/>
              <a:buChar char="•"/>
            </a:pPr>
            <a:r>
              <a:rPr lang="en-US" altLang="ja-JP" sz="1800" dirty="0">
                <a:latin typeface="Tahoma" panose="020B0604030504040204" pitchFamily="34" charset="0"/>
              </a:rPr>
              <a:t>Social knowledge (orientation in social relationships)</a:t>
            </a:r>
          </a:p>
          <a:p>
            <a:pPr lvl="2" eaLnBrk="1" hangingPunct="1">
              <a:spcBef>
                <a:spcPct val="0"/>
              </a:spcBef>
              <a:spcAft>
                <a:spcPct val="50000"/>
              </a:spcAft>
              <a:buClrTx/>
              <a:buFontTx/>
              <a:buChar char="•"/>
            </a:pPr>
            <a:endParaRPr lang="en-US" altLang="ja-JP" sz="1800" dirty="0">
              <a:latin typeface="Tahoma" panose="020B0604030504040204" pitchFamily="34" charset="0"/>
            </a:endParaRPr>
          </a:p>
          <a:p>
            <a:pPr eaLnBrk="1" hangingPunct="1">
              <a:spcBef>
                <a:spcPct val="0"/>
              </a:spcBef>
              <a:spcAft>
                <a:spcPct val="50000"/>
              </a:spcAft>
              <a:buClrTx/>
              <a:buSzTx/>
              <a:buFontTx/>
              <a:buChar char="•"/>
            </a:pPr>
            <a:r>
              <a:rPr lang="en-US" altLang="ja-JP" sz="1800" dirty="0">
                <a:latin typeface="Tahoma" panose="020B0604030504040204" pitchFamily="34" charset="0"/>
              </a:rPr>
              <a:t>Cultural capital exists in three ways</a:t>
            </a:r>
            <a:endParaRPr lang="en-US" altLang="ja-JP" sz="1800" b="1" dirty="0">
              <a:latin typeface="Tahoma" panose="020B0604030504040204" pitchFamily="34" charset="0"/>
            </a:endParaRPr>
          </a:p>
          <a:p>
            <a:pPr lvl="1" eaLnBrk="1" hangingPunct="1">
              <a:spcBef>
                <a:spcPct val="0"/>
              </a:spcBef>
              <a:spcAft>
                <a:spcPct val="50000"/>
              </a:spcAft>
              <a:buClrTx/>
              <a:buFontTx/>
              <a:buChar char="•"/>
            </a:pPr>
            <a:r>
              <a:rPr lang="en-US" altLang="ja-JP" sz="1800" dirty="0">
                <a:latin typeface="Tahoma" panose="020B0604030504040204" pitchFamily="34" charset="0"/>
              </a:rPr>
              <a:t>incorporated (personal dispositions acquired during socialization process) </a:t>
            </a:r>
          </a:p>
          <a:p>
            <a:pPr lvl="1" eaLnBrk="1" hangingPunct="1">
              <a:spcBef>
                <a:spcPct val="0"/>
              </a:spcBef>
              <a:spcAft>
                <a:spcPct val="50000"/>
              </a:spcAft>
              <a:buClrTx/>
              <a:buFontTx/>
              <a:buChar char="•"/>
            </a:pPr>
            <a:r>
              <a:rPr lang="en-US" altLang="ja-JP" sz="1800" dirty="0">
                <a:latin typeface="Tahoma" panose="020B0604030504040204" pitchFamily="34" charset="0"/>
              </a:rPr>
              <a:t>objectivized (cultural artefacts connected with family of origin, pictures, books, sculptures)</a:t>
            </a:r>
          </a:p>
          <a:p>
            <a:pPr lvl="1" eaLnBrk="1" hangingPunct="1">
              <a:spcBef>
                <a:spcPct val="0"/>
              </a:spcBef>
              <a:spcAft>
                <a:spcPct val="50000"/>
              </a:spcAft>
              <a:buClrTx/>
              <a:buFontTx/>
              <a:buChar char="•"/>
            </a:pPr>
            <a:r>
              <a:rPr lang="en-US" altLang="ja-JP" sz="1800" dirty="0">
                <a:latin typeface="Tahoma" panose="020B0604030504040204" pitchFamily="34" charset="0"/>
              </a:rPr>
              <a:t>institutionalized (academic titles, scientific degrees) </a:t>
            </a:r>
          </a:p>
        </p:txBody>
      </p:sp>
    </p:spTree>
    <p:extLst>
      <p:ext uri="{BB962C8B-B14F-4D97-AF65-F5344CB8AC3E}">
        <p14:creationId xmlns:p14="http://schemas.microsoft.com/office/powerpoint/2010/main" val="140835062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anose="020B0604030504040204" pitchFamily="34" charset="0"/>
              </a:defRPr>
            </a:lvl1pPr>
            <a:lvl2pPr marL="742950" indent="-285750">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algn="r" eaLnBrk="1" hangingPunct="1">
              <a:defRPr/>
            </a:pPr>
            <a:fld id="{41A0A41A-E6D2-4C8D-8EE9-CD74947E3E13}" type="slidenum">
              <a:rPr lang="cs-CZ" altLang="ja-JP" sz="1200">
                <a:effectLst>
                  <a:outerShdw blurRad="38100" dist="38100" dir="2700000" algn="tl">
                    <a:srgbClr val="FFFFFF"/>
                  </a:outerShdw>
                </a:effectLst>
              </a:rPr>
              <a:pPr algn="r" eaLnBrk="1" hangingPunct="1">
                <a:defRPr/>
              </a:pPr>
              <a:t>13</a:t>
            </a:fld>
            <a:endParaRPr lang="cs-CZ" altLang="ja-JP" sz="1200">
              <a:effectLst>
                <a:outerShdw blurRad="38100" dist="38100" dir="2700000" algn="tl">
                  <a:srgbClr val="FFFFFF"/>
                </a:outerShdw>
              </a:effectLst>
            </a:endParaRPr>
          </a:p>
        </p:txBody>
      </p:sp>
      <p:sp>
        <p:nvSpPr>
          <p:cNvPr id="9219" name="Text Box 2"/>
          <p:cNvSpPr txBox="1">
            <a:spLocks noChangeArrowheads="1"/>
          </p:cNvSpPr>
          <p:nvPr/>
        </p:nvSpPr>
        <p:spPr bwMode="auto">
          <a:xfrm>
            <a:off x="148281" y="23813"/>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tx1"/>
              </a:buClr>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zh-CN" sz="2400" b="1" dirty="0"/>
              <a:t>Cultural capital: explanation of class inequalities in education</a:t>
            </a:r>
            <a:endParaRPr lang="en-US" altLang="zh-CN" sz="2000" b="1" dirty="0">
              <a:ea typeface="SimSun" panose="02010600030101010101" pitchFamily="2" charset="-122"/>
            </a:endParaRPr>
          </a:p>
        </p:txBody>
      </p:sp>
      <p:sp>
        <p:nvSpPr>
          <p:cNvPr id="9220" name="Rectangle 4"/>
          <p:cNvSpPr>
            <a:spLocks noChangeArrowheads="1"/>
          </p:cNvSpPr>
          <p:nvPr/>
        </p:nvSpPr>
        <p:spPr bwMode="auto">
          <a:xfrm>
            <a:off x="452287" y="485478"/>
            <a:ext cx="8535988" cy="54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lr>
                <a:schemeClr val="hlink"/>
              </a:buClr>
              <a:buSzPct val="80000"/>
              <a:buFont typeface="Wingdings" panose="05000000000000000000" pitchFamily="2" charset="2"/>
              <a:buChar char="n"/>
              <a:defRPr sz="3200">
                <a:solidFill>
                  <a:schemeClr val="tx1"/>
                </a:solidFill>
                <a:latin typeface="Arial" panose="020B0604020202020204" pitchFamily="34" charset="0"/>
              </a:defRPr>
            </a:lvl1pPr>
            <a:lvl2pPr marL="744538" indent="-287338">
              <a:spcBef>
                <a:spcPct val="20000"/>
              </a:spcBef>
              <a:buClr>
                <a:schemeClr val="tx1"/>
              </a:buClr>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ja-JP" sz="1800" dirty="0">
              <a:latin typeface="Tahoma" panose="020B0604030504040204" pitchFamily="34" charset="0"/>
            </a:endParaRPr>
          </a:p>
          <a:p>
            <a:pPr eaLnBrk="1" hangingPunct="1">
              <a:spcBef>
                <a:spcPct val="0"/>
              </a:spcBef>
              <a:spcAft>
                <a:spcPct val="50000"/>
              </a:spcAft>
              <a:buClrTx/>
              <a:buSzTx/>
              <a:buFontTx/>
              <a:buChar char="•"/>
            </a:pPr>
            <a:r>
              <a:rPr lang="en-US" altLang="ja-JP" sz="1800" dirty="0">
                <a:latin typeface="Tahoma" panose="020B0604030504040204" pitchFamily="34" charset="0"/>
              </a:rPr>
              <a:t>Educational system evaluates the level of cultural capital</a:t>
            </a:r>
          </a:p>
          <a:p>
            <a:pPr lvl="1" eaLnBrk="1" hangingPunct="1">
              <a:spcBef>
                <a:spcPct val="0"/>
              </a:spcBef>
              <a:spcAft>
                <a:spcPct val="50000"/>
              </a:spcAft>
              <a:buClrTx/>
              <a:buFontTx/>
              <a:buChar char="•"/>
            </a:pPr>
            <a:r>
              <a:rPr lang="en-US" altLang="ja-JP" sz="1800" dirty="0">
                <a:latin typeface="Tahoma" panose="020B0604030504040204" pitchFamily="34" charset="0"/>
              </a:rPr>
              <a:t>Transformation of cultural capital to individual merit of children </a:t>
            </a:r>
          </a:p>
          <a:p>
            <a:pPr lvl="1" eaLnBrk="1" hangingPunct="1">
              <a:spcBef>
                <a:spcPct val="0"/>
              </a:spcBef>
              <a:spcAft>
                <a:spcPct val="50000"/>
              </a:spcAft>
              <a:buClrTx/>
              <a:buFontTx/>
              <a:buChar char="•"/>
            </a:pPr>
            <a:r>
              <a:rPr lang="en-US" altLang="ja-JP" sz="1800" dirty="0">
                <a:latin typeface="Tahoma" panose="020B0604030504040204" pitchFamily="34" charset="0"/>
              </a:rPr>
              <a:t>Children with high level of cultural capital are better in school and leave educational system later</a:t>
            </a:r>
          </a:p>
          <a:p>
            <a:pPr lvl="1" eaLnBrk="1" hangingPunct="1">
              <a:spcBef>
                <a:spcPct val="0"/>
              </a:spcBef>
              <a:spcAft>
                <a:spcPct val="50000"/>
              </a:spcAft>
              <a:buClrTx/>
              <a:buFontTx/>
              <a:buChar char="•"/>
            </a:pPr>
            <a:r>
              <a:rPr lang="en-US" altLang="ja-JP" sz="1800" dirty="0">
                <a:latin typeface="Tahoma" panose="020B0604030504040204" pitchFamily="34" charset="0"/>
              </a:rPr>
              <a:t>Children with low level of cultural capital are not so good, their school results are worse and leave educational system very soon</a:t>
            </a:r>
          </a:p>
          <a:p>
            <a:pPr eaLnBrk="1" hangingPunct="1">
              <a:spcBef>
                <a:spcPct val="0"/>
              </a:spcBef>
              <a:spcAft>
                <a:spcPct val="50000"/>
              </a:spcAft>
              <a:buClrTx/>
              <a:buSzTx/>
              <a:buFontTx/>
              <a:buChar char="•"/>
            </a:pPr>
            <a:endParaRPr lang="en-US" altLang="ja-JP" sz="1800" dirty="0">
              <a:latin typeface="Tahoma" panose="020B0604030504040204" pitchFamily="34" charset="0"/>
            </a:endParaRPr>
          </a:p>
          <a:p>
            <a:pPr eaLnBrk="1" hangingPunct="1">
              <a:spcBef>
                <a:spcPct val="0"/>
              </a:spcBef>
              <a:spcAft>
                <a:spcPct val="50000"/>
              </a:spcAft>
              <a:buClrTx/>
              <a:buSzTx/>
              <a:buFontTx/>
              <a:buChar char="•"/>
            </a:pPr>
            <a:r>
              <a:rPr lang="en-US" altLang="ja-JP" sz="1800" dirty="0">
                <a:latin typeface="Tahoma" panose="020B0604030504040204" pitchFamily="34" charset="0"/>
              </a:rPr>
              <a:t>Parents from higher social classes are connected with school via dominant culture, which means the success of their children in educational system</a:t>
            </a:r>
          </a:p>
          <a:p>
            <a:pPr eaLnBrk="1" hangingPunct="1">
              <a:spcBef>
                <a:spcPct val="0"/>
              </a:spcBef>
              <a:spcAft>
                <a:spcPct val="50000"/>
              </a:spcAft>
              <a:buClrTx/>
              <a:buSzTx/>
              <a:buFontTx/>
              <a:buChar char="•"/>
            </a:pPr>
            <a:endParaRPr lang="cs-CZ" altLang="ja-JP" sz="1800" dirty="0">
              <a:latin typeface="Tahoma" panose="020B0604030504040204" pitchFamily="34" charset="0"/>
            </a:endParaRPr>
          </a:p>
          <a:p>
            <a:pPr eaLnBrk="1" hangingPunct="1">
              <a:spcBef>
                <a:spcPct val="0"/>
              </a:spcBef>
              <a:spcAft>
                <a:spcPct val="50000"/>
              </a:spcAft>
              <a:buClrTx/>
              <a:buSzTx/>
              <a:buFontTx/>
              <a:buChar char="•"/>
            </a:pPr>
            <a:r>
              <a:rPr lang="en-US" altLang="ja-JP" sz="1800" dirty="0">
                <a:latin typeface="Tahoma" panose="020B0604030504040204" pitchFamily="34" charset="0"/>
              </a:rPr>
              <a:t>Differences in cultural capital generate social class differences in education attainment</a:t>
            </a:r>
          </a:p>
          <a:p>
            <a:pPr eaLnBrk="1" hangingPunct="1">
              <a:spcBef>
                <a:spcPct val="0"/>
              </a:spcBef>
              <a:spcAft>
                <a:spcPct val="50000"/>
              </a:spcAft>
              <a:buClrTx/>
              <a:buSzTx/>
              <a:buFontTx/>
              <a:buNone/>
            </a:pPr>
            <a:endParaRPr lang="cs-CZ" altLang="ja-JP" sz="1800" dirty="0">
              <a:solidFill>
                <a:srgbClr val="820000"/>
              </a:solidFill>
              <a:latin typeface="Tahoma" panose="020B0604030504040204" pitchFamily="34" charset="0"/>
            </a:endParaRPr>
          </a:p>
          <a:p>
            <a:pPr eaLnBrk="1" hangingPunct="1">
              <a:spcBef>
                <a:spcPct val="0"/>
              </a:spcBef>
              <a:spcAft>
                <a:spcPct val="50000"/>
              </a:spcAft>
              <a:buClrTx/>
              <a:buSzTx/>
              <a:buFontTx/>
              <a:buNone/>
            </a:pPr>
            <a:endParaRPr lang="cs-CZ" altLang="ja-JP" sz="1800" dirty="0">
              <a:latin typeface="Tahoma" panose="020B0604030504040204" pitchFamily="34" charset="0"/>
            </a:endParaRPr>
          </a:p>
        </p:txBody>
      </p:sp>
    </p:spTree>
    <p:extLst>
      <p:ext uri="{BB962C8B-B14F-4D97-AF65-F5344CB8AC3E}">
        <p14:creationId xmlns:p14="http://schemas.microsoft.com/office/powerpoint/2010/main" val="256486504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692150"/>
            <a:ext cx="8280400"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62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r" eaLnBrk="1" hangingPunct="1"/>
            <a:fld id="{D6BFC50F-6743-4EC3-955A-D5C7A27CEDA1}" type="slidenum">
              <a:rPr lang="cs-CZ" altLang="ja-JP" sz="1200">
                <a:effectLst>
                  <a:outerShdw blurRad="38100" dist="38100" dir="2700000" algn="tl">
                    <a:srgbClr val="FFFFFF"/>
                  </a:outerShdw>
                </a:effectLst>
              </a:rPr>
              <a:pPr algn="r" eaLnBrk="1" hangingPunct="1"/>
              <a:t>15</a:t>
            </a:fld>
            <a:endParaRPr lang="cs-CZ" altLang="ja-JP" sz="1200">
              <a:effectLst>
                <a:outerShdw blurRad="38100" dist="38100" dir="2700000" algn="tl">
                  <a:srgbClr val="FFFFFF"/>
                </a:outerShdw>
              </a:effectLst>
            </a:endParaRPr>
          </a:p>
        </p:txBody>
      </p:sp>
      <p:sp>
        <p:nvSpPr>
          <p:cNvPr id="73733" name="Text Box 2"/>
          <p:cNvSpPr txBox="1">
            <a:spLocks noChangeArrowheads="1"/>
          </p:cNvSpPr>
          <p:nvPr/>
        </p:nvSpPr>
        <p:spPr bwMode="auto">
          <a:xfrm>
            <a:off x="110837" y="41702"/>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eaLnBrk="1" hangingPunct="1"/>
            <a:r>
              <a:rPr lang="en-US" altLang="zh-CN" sz="2800" b="1" dirty="0">
                <a:latin typeface="+mj-lt"/>
                <a:ea typeface="宋体" pitchFamily="2" charset="-122"/>
              </a:rPr>
              <a:t>E</a:t>
            </a:r>
            <a:r>
              <a:rPr lang="cs-CZ" altLang="zh-CN" sz="2800" b="1" dirty="0" err="1">
                <a:latin typeface="+mj-lt"/>
                <a:ea typeface="宋体" pitchFamily="2" charset="-122"/>
              </a:rPr>
              <a:t>ducational</a:t>
            </a:r>
            <a:r>
              <a:rPr lang="cs-CZ" altLang="zh-CN" sz="2800" b="1" dirty="0">
                <a:latin typeface="+mj-lt"/>
                <a:ea typeface="宋体" pitchFamily="2" charset="-122"/>
              </a:rPr>
              <a:t> </a:t>
            </a:r>
            <a:r>
              <a:rPr lang="cs-CZ" altLang="zh-CN" sz="2800" b="1" dirty="0" err="1">
                <a:latin typeface="+mj-lt"/>
                <a:ea typeface="宋体" pitchFamily="2" charset="-122"/>
              </a:rPr>
              <a:t>expansion</a:t>
            </a:r>
            <a:r>
              <a:rPr lang="cs-CZ" altLang="zh-CN" sz="2800" b="1" dirty="0">
                <a:latin typeface="+mj-lt"/>
                <a:ea typeface="宋体" pitchFamily="2" charset="-122"/>
              </a:rPr>
              <a:t> in </a:t>
            </a:r>
            <a:r>
              <a:rPr lang="cs-CZ" altLang="zh-CN" sz="2800" b="1" dirty="0" err="1">
                <a:latin typeface="+mj-lt"/>
                <a:ea typeface="宋体" pitchFamily="2" charset="-122"/>
              </a:rPr>
              <a:t>the</a:t>
            </a:r>
            <a:r>
              <a:rPr lang="cs-CZ" altLang="zh-CN" sz="2800" b="1" dirty="0">
                <a:latin typeface="+mj-lt"/>
                <a:ea typeface="宋体" pitchFamily="2" charset="-122"/>
              </a:rPr>
              <a:t> CR in last 20 </a:t>
            </a:r>
            <a:r>
              <a:rPr lang="cs-CZ" altLang="zh-CN" sz="2800" b="1" dirty="0" err="1">
                <a:latin typeface="+mj-lt"/>
                <a:ea typeface="宋体" pitchFamily="2" charset="-122"/>
              </a:rPr>
              <a:t>years</a:t>
            </a:r>
            <a:r>
              <a:rPr lang="cs-CZ" altLang="zh-CN" sz="2800" b="1" dirty="0">
                <a:latin typeface="+mj-lt"/>
                <a:ea typeface="宋体" pitchFamily="2" charset="-122"/>
              </a:rPr>
              <a:t> </a:t>
            </a:r>
            <a:endParaRPr lang="en-US" altLang="zh-CN" sz="2800" b="1" dirty="0">
              <a:latin typeface="+mj-lt"/>
              <a:ea typeface="宋体" pitchFamily="2" charset="-122"/>
            </a:endParaRPr>
          </a:p>
          <a:p>
            <a:pPr eaLnBrk="1" hangingPunct="1"/>
            <a:endParaRPr lang="en-US" altLang="zh-CN" sz="2000" b="1" dirty="0">
              <a:latin typeface="Arial" pitchFamily="34" charset="0"/>
              <a:ea typeface="宋体" pitchFamily="2" charset="-122"/>
            </a:endParaRPr>
          </a:p>
        </p:txBody>
      </p:sp>
      <p:graphicFrame>
        <p:nvGraphicFramePr>
          <p:cNvPr id="5" name="Graf 4"/>
          <p:cNvGraphicFramePr>
            <a:graphicFrameLocks/>
          </p:cNvGraphicFramePr>
          <p:nvPr>
            <p:extLst>
              <p:ext uri="{D42A27DB-BD31-4B8C-83A1-F6EECF244321}">
                <p14:modId xmlns:p14="http://schemas.microsoft.com/office/powerpoint/2010/main" val="380149360"/>
              </p:ext>
            </p:extLst>
          </p:nvPr>
        </p:nvGraphicFramePr>
        <p:xfrm>
          <a:off x="1685039" y="1431498"/>
          <a:ext cx="7458961" cy="538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15099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r" eaLnBrk="1" hangingPunct="1"/>
            <a:fld id="{D6BFC50F-6743-4EC3-955A-D5C7A27CEDA1}" type="slidenum">
              <a:rPr lang="cs-CZ" altLang="ja-JP" sz="1200">
                <a:effectLst>
                  <a:outerShdw blurRad="38100" dist="38100" dir="2700000" algn="tl">
                    <a:srgbClr val="FFFFFF"/>
                  </a:outerShdw>
                </a:effectLst>
              </a:rPr>
              <a:pPr algn="r" eaLnBrk="1" hangingPunct="1"/>
              <a:t>16</a:t>
            </a:fld>
            <a:endParaRPr lang="cs-CZ" altLang="ja-JP" sz="1200">
              <a:effectLst>
                <a:outerShdw blurRad="38100" dist="38100" dir="2700000" algn="tl">
                  <a:srgbClr val="FFFFFF"/>
                </a:outerShdw>
              </a:effectLst>
            </a:endParaRPr>
          </a:p>
        </p:txBody>
      </p:sp>
      <p:sp>
        <p:nvSpPr>
          <p:cNvPr id="73733" name="Text Box 2"/>
          <p:cNvSpPr txBox="1">
            <a:spLocks noChangeArrowheads="1"/>
          </p:cNvSpPr>
          <p:nvPr/>
        </p:nvSpPr>
        <p:spPr bwMode="auto">
          <a:xfrm>
            <a:off x="110836" y="1524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eaLnBrk="1" hangingPunct="1"/>
            <a:r>
              <a:rPr lang="en-US" altLang="zh-CN" sz="2800" b="1" dirty="0">
                <a:latin typeface="+mn-lt"/>
                <a:ea typeface="宋体" pitchFamily="2" charset="-122"/>
              </a:rPr>
              <a:t>E</a:t>
            </a:r>
            <a:r>
              <a:rPr lang="cs-CZ" altLang="zh-CN" sz="2800" b="1" dirty="0" err="1">
                <a:latin typeface="+mn-lt"/>
                <a:ea typeface="宋体" pitchFamily="2" charset="-122"/>
              </a:rPr>
              <a:t>ducational</a:t>
            </a:r>
            <a:r>
              <a:rPr lang="cs-CZ" altLang="zh-CN" sz="2800" b="1" dirty="0">
                <a:latin typeface="+mn-lt"/>
                <a:ea typeface="宋体" pitchFamily="2" charset="-122"/>
              </a:rPr>
              <a:t> </a:t>
            </a:r>
            <a:r>
              <a:rPr lang="cs-CZ" altLang="zh-CN" sz="2800" b="1" dirty="0" err="1">
                <a:latin typeface="+mn-lt"/>
                <a:ea typeface="宋体" pitchFamily="2" charset="-122"/>
              </a:rPr>
              <a:t>expansion</a:t>
            </a:r>
            <a:r>
              <a:rPr lang="cs-CZ" altLang="zh-CN" sz="2800" b="1" dirty="0">
                <a:latin typeface="+mn-lt"/>
                <a:ea typeface="宋体" pitchFamily="2" charset="-122"/>
              </a:rPr>
              <a:t> in </a:t>
            </a:r>
            <a:r>
              <a:rPr lang="cs-CZ" altLang="zh-CN" sz="2800" b="1" dirty="0" err="1">
                <a:latin typeface="+mn-lt"/>
                <a:ea typeface="宋体" pitchFamily="2" charset="-122"/>
              </a:rPr>
              <a:t>the</a:t>
            </a:r>
            <a:r>
              <a:rPr lang="cs-CZ" altLang="zh-CN" sz="2800" b="1" dirty="0">
                <a:latin typeface="+mn-lt"/>
                <a:ea typeface="宋体" pitchFamily="2" charset="-122"/>
              </a:rPr>
              <a:t> CR in last 20 </a:t>
            </a:r>
            <a:r>
              <a:rPr lang="cs-CZ" altLang="zh-CN" sz="2800" b="1" dirty="0" err="1">
                <a:latin typeface="+mn-lt"/>
                <a:ea typeface="宋体" pitchFamily="2" charset="-122"/>
              </a:rPr>
              <a:t>years</a:t>
            </a:r>
            <a:r>
              <a:rPr lang="cs-CZ" altLang="zh-CN" sz="2800" b="1" dirty="0">
                <a:latin typeface="+mn-lt"/>
                <a:ea typeface="宋体" pitchFamily="2" charset="-122"/>
              </a:rPr>
              <a:t> II</a:t>
            </a:r>
            <a:endParaRPr lang="en-US" altLang="zh-CN" sz="2800" b="1" dirty="0">
              <a:latin typeface="+mn-lt"/>
              <a:ea typeface="宋体" pitchFamily="2" charset="-122"/>
            </a:endParaRPr>
          </a:p>
          <a:p>
            <a:pPr eaLnBrk="1" hangingPunct="1"/>
            <a:endParaRPr lang="en-US" altLang="zh-CN" sz="2000" b="1" dirty="0">
              <a:latin typeface="Arial" pitchFamily="34" charset="0"/>
              <a:ea typeface="宋体" pitchFamily="2" charset="-122"/>
            </a:endParaRPr>
          </a:p>
        </p:txBody>
      </p:sp>
      <p:sp>
        <p:nvSpPr>
          <p:cNvPr id="6" name="Rectangle 3"/>
          <p:cNvSpPr txBox="1">
            <a:spLocks noChangeArrowheads="1"/>
          </p:cNvSpPr>
          <p:nvPr/>
        </p:nvSpPr>
        <p:spPr>
          <a:xfrm>
            <a:off x="459920" y="960030"/>
            <a:ext cx="8229600" cy="56950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altLang="ja-JP" sz="2400" dirty="0">
                <a:ea typeface="ＭＳ Ｐゴシック" pitchFamily="34" charset="-128"/>
              </a:rPr>
              <a:t>What does educational expansion mean for transition to </a:t>
            </a:r>
            <a:r>
              <a:rPr lang="en-US" altLang="ja-JP" sz="2400" dirty="0" err="1">
                <a:ea typeface="ＭＳ Ｐゴシック" pitchFamily="34" charset="-128"/>
              </a:rPr>
              <a:t>labour</a:t>
            </a:r>
            <a:r>
              <a:rPr lang="en-US" altLang="ja-JP" sz="2400" dirty="0">
                <a:ea typeface="ＭＳ Ｐゴシック" pitchFamily="34" charset="-128"/>
              </a:rPr>
              <a:t> market?</a:t>
            </a:r>
          </a:p>
          <a:p>
            <a:pPr lvl="1">
              <a:buFont typeface="Arial" panose="020B0604020202020204" pitchFamily="34" charset="0"/>
              <a:buChar char="•"/>
            </a:pPr>
            <a:r>
              <a:rPr lang="en-US" altLang="ja-JP" dirty="0">
                <a:ea typeface="ＭＳ Ｐゴシック" pitchFamily="34" charset="-128"/>
              </a:rPr>
              <a:t>Can we talk about the inflation of diploma/certificates?</a:t>
            </a:r>
          </a:p>
          <a:p>
            <a:pPr lvl="1">
              <a:buFont typeface="Arial" panose="020B0604020202020204" pitchFamily="34" charset="0"/>
              <a:buChar char="•"/>
            </a:pPr>
            <a:r>
              <a:rPr lang="en-US" altLang="ja-JP" dirty="0">
                <a:ea typeface="ＭＳ Ｐゴシック" pitchFamily="34" charset="-128"/>
              </a:rPr>
              <a:t>If yes, is it goo</a:t>
            </a:r>
            <a:r>
              <a:rPr lang="cs-CZ" altLang="ja-JP" dirty="0">
                <a:ea typeface="ＭＳ Ｐゴシック" pitchFamily="34" charset="-128"/>
              </a:rPr>
              <a:t>d</a:t>
            </a:r>
            <a:r>
              <a:rPr lang="en-US" altLang="ja-JP" dirty="0">
                <a:ea typeface="ＭＳ Ｐゴシック" pitchFamily="34" charset="-128"/>
              </a:rPr>
              <a:t> strategy to invest to education and increase number of young people in universities?</a:t>
            </a:r>
          </a:p>
          <a:p>
            <a:r>
              <a:rPr lang="en-US" altLang="ja-JP" sz="2400" dirty="0">
                <a:ea typeface="ＭＳ Ｐゴシック" pitchFamily="34" charset="-128"/>
              </a:rPr>
              <a:t>What happens  with returns to higher education?</a:t>
            </a:r>
          </a:p>
          <a:p>
            <a:pPr lvl="1">
              <a:buFont typeface="Arial" panose="020B0604020202020204" pitchFamily="34" charset="0"/>
              <a:buChar char="•"/>
            </a:pPr>
            <a:r>
              <a:rPr lang="en-US" altLang="ja-JP" dirty="0">
                <a:ea typeface="ＭＳ Ｐゴシック" pitchFamily="34" charset="-128"/>
              </a:rPr>
              <a:t>In status consistency society they should be higher and increase </a:t>
            </a:r>
          </a:p>
          <a:p>
            <a:pPr lvl="1">
              <a:buFont typeface="Arial" panose="020B0604020202020204" pitchFamily="34" charset="0"/>
              <a:buChar char="•"/>
            </a:pPr>
            <a:r>
              <a:rPr lang="en-US" altLang="ja-JP" dirty="0">
                <a:ea typeface="ＭＳ Ｐゴシック" pitchFamily="34" charset="-128"/>
              </a:rPr>
              <a:t>Yes, returns to higher education increase</a:t>
            </a:r>
          </a:p>
          <a:p>
            <a:pPr marL="457200" lvl="1" indent="0">
              <a:buNone/>
            </a:pPr>
            <a:endParaRPr lang="cs-CZ" altLang="ja-JP" dirty="0">
              <a:ea typeface="ＭＳ Ｐゴシック" pitchFamily="34" charset="-128"/>
            </a:endParaRPr>
          </a:p>
          <a:p>
            <a:pPr marL="0" indent="0">
              <a:buNone/>
            </a:pPr>
            <a:r>
              <a:rPr lang="en-US" altLang="ja-JP" dirty="0">
                <a:solidFill>
                  <a:srgbClr val="820000"/>
                </a:solidFill>
                <a:ea typeface="ＭＳ Ｐゴシック" pitchFamily="34" charset="-128"/>
              </a:rPr>
              <a:t> </a:t>
            </a:r>
          </a:p>
          <a:p>
            <a:endParaRPr lang="en-US" altLang="en-US" dirty="0"/>
          </a:p>
          <a:p>
            <a:endParaRPr lang="en-US" altLang="en-US" b="1" dirty="0"/>
          </a:p>
        </p:txBody>
      </p:sp>
    </p:spTree>
    <p:extLst>
      <p:ext uri="{BB962C8B-B14F-4D97-AF65-F5344CB8AC3E}">
        <p14:creationId xmlns:p14="http://schemas.microsoft.com/office/powerpoint/2010/main" val="7334657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5473" y="124980"/>
            <a:ext cx="10515600" cy="863311"/>
          </a:xfrm>
        </p:spPr>
        <p:txBody>
          <a:bodyPr>
            <a:normAutofit/>
          </a:bodyPr>
          <a:lstStyle/>
          <a:p>
            <a:pPr eaLnBrk="1" hangingPunct="1"/>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GB" altLang="en-US" sz="3600" b="1" dirty="0" err="1">
                <a:latin typeface="+mn-lt"/>
              </a:rPr>
              <a:t>ocial</a:t>
            </a:r>
            <a:r>
              <a:rPr lang="en-GB" altLang="en-US" sz="3600" b="1" dirty="0">
                <a:latin typeface="+mn-lt"/>
              </a:rPr>
              <a:t> mobility</a:t>
            </a:r>
            <a:r>
              <a:rPr lang="cs-CZ" altLang="en-US" sz="3600" b="1" dirty="0">
                <a:latin typeface="+mn-lt"/>
              </a:rPr>
              <a:t> II</a:t>
            </a:r>
            <a:r>
              <a:rPr lang="en-GB" altLang="en-US" sz="3600" b="1" dirty="0">
                <a:latin typeface="+mn-lt"/>
              </a:rPr>
              <a:t> </a:t>
            </a:r>
          </a:p>
        </p:txBody>
      </p:sp>
      <p:sp>
        <p:nvSpPr>
          <p:cNvPr id="5123" name="Rectangle 3"/>
          <p:cNvSpPr>
            <a:spLocks noGrp="1" noChangeArrowheads="1"/>
          </p:cNvSpPr>
          <p:nvPr>
            <p:ph type="body" idx="1"/>
          </p:nvPr>
        </p:nvSpPr>
        <p:spPr>
          <a:xfrm>
            <a:off x="441036" y="1154545"/>
            <a:ext cx="10515600" cy="5114781"/>
          </a:xfrm>
        </p:spPr>
        <p:txBody>
          <a:bodyPr>
            <a:normAutofit/>
          </a:bodyPr>
          <a:lstStyle/>
          <a:p>
            <a:r>
              <a:rPr lang="en-US" sz="2400" i="1" dirty="0"/>
              <a:t>Loss aversion</a:t>
            </a:r>
            <a:r>
              <a:rPr lang="en-US" sz="2400" dirty="0"/>
              <a:t> - psychological concept</a:t>
            </a:r>
          </a:p>
          <a:p>
            <a:r>
              <a:rPr lang="en-US" sz="2400" dirty="0"/>
              <a:t>Those who now occupy managerial and professional positions will do all they can to protect their children from falling down the social ladder. </a:t>
            </a:r>
          </a:p>
          <a:p>
            <a:pPr lvl="1"/>
            <a:endParaRPr lang="cs-CZ" sz="2000" dirty="0"/>
          </a:p>
          <a:p>
            <a:pPr lvl="1"/>
            <a:r>
              <a:rPr lang="en-US" dirty="0"/>
              <a:t>To pay for the best pre-school provision</a:t>
            </a:r>
          </a:p>
          <a:p>
            <a:pPr lvl="1"/>
            <a:r>
              <a:rPr lang="en-US" dirty="0"/>
              <a:t>To buy houses in areas with high-performing state schools</a:t>
            </a:r>
          </a:p>
          <a:p>
            <a:pPr lvl="1"/>
            <a:r>
              <a:rPr lang="en-US" dirty="0"/>
              <a:t>To hire private tutors, and arrange educationally enriching experiences</a:t>
            </a:r>
          </a:p>
          <a:p>
            <a:endParaRPr lang="cs-CZ" sz="2400" dirty="0"/>
          </a:p>
          <a:p>
            <a:r>
              <a:rPr lang="en-US" sz="2400" dirty="0"/>
              <a:t>All human behavior can be interpreted from the point of social position reproduction in time</a:t>
            </a:r>
          </a:p>
          <a:p>
            <a:endParaRPr lang="cs-CZ" dirty="0"/>
          </a:p>
        </p:txBody>
      </p:sp>
    </p:spTree>
    <p:extLst>
      <p:ext uri="{BB962C8B-B14F-4D97-AF65-F5344CB8AC3E}">
        <p14:creationId xmlns:p14="http://schemas.microsoft.com/office/powerpoint/2010/main" val="49501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7000" y="106508"/>
            <a:ext cx="10515600" cy="724766"/>
          </a:xfrm>
        </p:spPr>
        <p:txBody>
          <a:bodyPr>
            <a:normAutofit/>
          </a:bodyPr>
          <a:lstStyle/>
          <a:p>
            <a:pPr eaLnBrk="1" hangingPunct="1"/>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GB" altLang="en-US" sz="3600" b="1" dirty="0" err="1">
                <a:latin typeface="+mn-lt"/>
              </a:rPr>
              <a:t>ocial</a:t>
            </a:r>
            <a:r>
              <a:rPr lang="en-GB" altLang="en-US" sz="3600" b="1" dirty="0">
                <a:latin typeface="+mn-lt"/>
              </a:rPr>
              <a:t> mobility</a:t>
            </a:r>
            <a:r>
              <a:rPr lang="cs-CZ" altLang="en-US" sz="3600" b="1" dirty="0">
                <a:latin typeface="+mn-lt"/>
              </a:rPr>
              <a:t> III</a:t>
            </a:r>
            <a:endParaRPr lang="en-GB" altLang="en-US" sz="3600" b="1" dirty="0">
              <a:latin typeface="+mn-lt"/>
            </a:endParaRPr>
          </a:p>
        </p:txBody>
      </p:sp>
      <p:sp>
        <p:nvSpPr>
          <p:cNvPr id="5123" name="Rectangle 3"/>
          <p:cNvSpPr>
            <a:spLocks noGrp="1" noChangeArrowheads="1"/>
          </p:cNvSpPr>
          <p:nvPr>
            <p:ph type="body" idx="1"/>
          </p:nvPr>
        </p:nvSpPr>
        <p:spPr>
          <a:xfrm>
            <a:off x="348673" y="1034473"/>
            <a:ext cx="10515600" cy="4939290"/>
          </a:xfrm>
        </p:spPr>
        <p:txBody>
          <a:bodyPr/>
          <a:lstStyle/>
          <a:p>
            <a:pPr eaLnBrk="1" hangingPunct="1"/>
            <a:r>
              <a:rPr lang="en-US" altLang="en-US" sz="2400" dirty="0"/>
              <a:t>People may move up or down the social ladder within their lifetime or from one generation to the next. </a:t>
            </a:r>
          </a:p>
          <a:p>
            <a:pPr eaLnBrk="1" hangingPunct="1"/>
            <a:endParaRPr lang="cs-CZ" altLang="en-US" sz="2400" dirty="0"/>
          </a:p>
          <a:p>
            <a:pPr eaLnBrk="1" hangingPunct="1"/>
            <a:r>
              <a:rPr lang="en-US" altLang="en-US" sz="2400" dirty="0"/>
              <a:t>Everyone has the same chance of moving up is what lies behind the idea of </a:t>
            </a:r>
            <a:r>
              <a:rPr lang="en-US" altLang="en-US" sz="2400" i="1" dirty="0"/>
              <a:t>equality of opportunity</a:t>
            </a:r>
            <a:r>
              <a:rPr lang="en-US" altLang="en-US" sz="2400" dirty="0"/>
              <a:t>. </a:t>
            </a:r>
          </a:p>
          <a:p>
            <a:pPr eaLnBrk="1" hangingPunct="1"/>
            <a:endParaRPr lang="cs-CZ" altLang="en-US" sz="2400" dirty="0"/>
          </a:p>
          <a:p>
            <a:pPr eaLnBrk="1" hangingPunct="1"/>
            <a:r>
              <a:rPr lang="en-US" altLang="en-US" sz="2400" dirty="0"/>
              <a:t>Social mobility can relate to an individual’s life opportunities or opportunities in relation to parents (intergenerational)</a:t>
            </a:r>
          </a:p>
          <a:p>
            <a:pPr lvl="1"/>
            <a:r>
              <a:rPr lang="en-US" altLang="en-US" dirty="0"/>
              <a:t>ISO – inequality of social opportunity - definition</a:t>
            </a:r>
          </a:p>
          <a:p>
            <a:pPr lvl="1"/>
            <a:r>
              <a:rPr lang="en-US" altLang="en-US" dirty="0"/>
              <a:t>IEO – inequality of educational opportunity - definition</a:t>
            </a:r>
          </a:p>
          <a:p>
            <a:pPr eaLnBrk="1" hangingPunct="1"/>
            <a:endParaRPr lang="cs-CZ" altLang="en-US" dirty="0"/>
          </a:p>
          <a:p>
            <a:pPr eaLnBrk="1" hangingPunct="1"/>
            <a:endParaRPr lang="cs-CZ" altLang="en-US" dirty="0"/>
          </a:p>
          <a:p>
            <a:pPr marL="0" indent="0" eaLnBrk="1" hangingPunct="1">
              <a:buNone/>
            </a:pPr>
            <a:endParaRPr lang="en-GB" altLang="en-US" dirty="0"/>
          </a:p>
        </p:txBody>
      </p:sp>
    </p:spTree>
    <p:extLst>
      <p:ext uri="{BB962C8B-B14F-4D97-AF65-F5344CB8AC3E}">
        <p14:creationId xmlns:p14="http://schemas.microsoft.com/office/powerpoint/2010/main" val="37462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8090" y="142458"/>
            <a:ext cx="8229600" cy="642633"/>
          </a:xfrm>
        </p:spPr>
        <p:txBody>
          <a:bodyPr>
            <a:normAutofit/>
          </a:bodyPr>
          <a:lstStyle/>
          <a:p>
            <a:r>
              <a:rPr lang="cs-CZ" altLang="en-US" sz="3600" b="1" dirty="0" err="1">
                <a:latin typeface="+mn-lt"/>
              </a:rPr>
              <a:t>Inequality</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opportunity</a:t>
            </a:r>
            <a:endParaRPr lang="en-US" altLang="en-US" sz="3600" b="1" dirty="0">
              <a:latin typeface="+mn-lt"/>
            </a:endParaRPr>
          </a:p>
        </p:txBody>
      </p:sp>
      <p:sp>
        <p:nvSpPr>
          <p:cNvPr id="25603" name="Rectangle 3"/>
          <p:cNvSpPr>
            <a:spLocks noGrp="1" noChangeArrowheads="1"/>
          </p:cNvSpPr>
          <p:nvPr>
            <p:ph type="body" idx="1"/>
          </p:nvPr>
        </p:nvSpPr>
        <p:spPr>
          <a:xfrm>
            <a:off x="411017" y="785091"/>
            <a:ext cx="9721274" cy="5851446"/>
          </a:xfrm>
        </p:spPr>
        <p:txBody>
          <a:bodyPr>
            <a:normAutofit/>
          </a:bodyPr>
          <a:lstStyle/>
          <a:p>
            <a:pPr>
              <a:lnSpc>
                <a:spcPct val="120000"/>
              </a:lnSpc>
              <a:spcBef>
                <a:spcPts val="0"/>
              </a:spcBef>
            </a:pPr>
            <a:r>
              <a:rPr lang="cs-CZ" altLang="en-US" sz="2400" dirty="0"/>
              <a:t>I</a:t>
            </a:r>
            <a:r>
              <a:rPr lang="en-US" altLang="en-US" sz="2400" dirty="0" err="1"/>
              <a:t>ndicated</a:t>
            </a:r>
            <a:r>
              <a:rPr lang="en-US" altLang="en-US" sz="2400" dirty="0"/>
              <a:t> by social mobility </a:t>
            </a:r>
          </a:p>
          <a:p>
            <a:pPr>
              <a:lnSpc>
                <a:spcPct val="120000"/>
              </a:lnSpc>
              <a:spcBef>
                <a:spcPts val="0"/>
              </a:spcBef>
            </a:pPr>
            <a:endParaRPr lang="cs-CZ" altLang="en-US" sz="2400" dirty="0"/>
          </a:p>
          <a:p>
            <a:pPr>
              <a:lnSpc>
                <a:spcPct val="120000"/>
              </a:lnSpc>
              <a:spcBef>
                <a:spcPts val="0"/>
              </a:spcBef>
            </a:pPr>
            <a:r>
              <a:rPr lang="cs-CZ" altLang="en-US" sz="2400" dirty="0"/>
              <a:t>T</a:t>
            </a:r>
            <a:r>
              <a:rPr lang="en-US" altLang="en-US" sz="2400" dirty="0"/>
              <a:t>rends in European countries</a:t>
            </a:r>
          </a:p>
          <a:p>
            <a:pPr lvl="1">
              <a:lnSpc>
                <a:spcPct val="120000"/>
              </a:lnSpc>
              <a:spcBef>
                <a:spcPts val="0"/>
              </a:spcBef>
              <a:buFontTx/>
              <a:buChar char="•"/>
            </a:pPr>
            <a:r>
              <a:rPr lang="cs-CZ" altLang="ja-JP" dirty="0">
                <a:ea typeface="ＭＳ Ｐゴシック" pitchFamily="34" charset="-128"/>
              </a:rPr>
              <a:t>F</a:t>
            </a:r>
            <a:r>
              <a:rPr lang="en-US" altLang="ja-JP" dirty="0">
                <a:ea typeface="ＭＳ Ｐゴシック" pitchFamily="34" charset="-128"/>
              </a:rPr>
              <a:t>rom agriculture to industry: industrial societies</a:t>
            </a:r>
          </a:p>
          <a:p>
            <a:pPr lvl="1">
              <a:lnSpc>
                <a:spcPct val="120000"/>
              </a:lnSpc>
              <a:spcBef>
                <a:spcPts val="0"/>
              </a:spcBef>
              <a:buFontTx/>
              <a:buChar char="•"/>
            </a:pPr>
            <a:r>
              <a:rPr lang="cs-CZ" altLang="ja-JP" dirty="0">
                <a:ea typeface="ＭＳ Ｐゴシック" pitchFamily="34" charset="-128"/>
              </a:rPr>
              <a:t>F</a:t>
            </a:r>
            <a:r>
              <a:rPr lang="en-US" altLang="ja-JP" dirty="0">
                <a:ea typeface="ＭＳ Ｐゴシック" pitchFamily="34" charset="-128"/>
              </a:rPr>
              <a:t>rom industry to services: post-industrial societies</a:t>
            </a:r>
          </a:p>
          <a:p>
            <a:pPr lvl="2">
              <a:lnSpc>
                <a:spcPct val="120000"/>
              </a:lnSpc>
              <a:spcBef>
                <a:spcPts val="0"/>
              </a:spcBef>
              <a:buFontTx/>
              <a:buChar char="•"/>
            </a:pPr>
            <a:r>
              <a:rPr lang="cs-CZ" altLang="ja-JP" sz="2400" dirty="0">
                <a:ea typeface="ＭＳ Ｐゴシック" pitchFamily="34" charset="-128"/>
              </a:rPr>
              <a:t>T</a:t>
            </a:r>
            <a:r>
              <a:rPr lang="en-US" altLang="ja-JP" sz="2400" dirty="0" err="1">
                <a:ea typeface="ＭＳ Ｐゴシック" pitchFamily="34" charset="-128"/>
              </a:rPr>
              <a:t>hese</a:t>
            </a:r>
            <a:r>
              <a:rPr lang="en-US" altLang="ja-JP" sz="2400" dirty="0">
                <a:ea typeface="ＭＳ Ｐゴシック" pitchFamily="34" charset="-128"/>
              </a:rPr>
              <a:t> trends are reflected in structural social mobility trends</a:t>
            </a:r>
          </a:p>
          <a:p>
            <a:pPr>
              <a:lnSpc>
                <a:spcPct val="120000"/>
              </a:lnSpc>
              <a:spcBef>
                <a:spcPts val="0"/>
              </a:spcBef>
              <a:buFontTx/>
              <a:buChar char="•"/>
            </a:pPr>
            <a:endParaRPr lang="cs-CZ" altLang="ja-JP" sz="2400" dirty="0">
              <a:ea typeface="ＭＳ Ｐゴシック" pitchFamily="34" charset="-128"/>
            </a:endParaRPr>
          </a:p>
          <a:p>
            <a:pPr>
              <a:lnSpc>
                <a:spcPct val="120000"/>
              </a:lnSpc>
              <a:spcBef>
                <a:spcPts val="0"/>
              </a:spcBef>
              <a:buFontTx/>
              <a:buChar char="•"/>
            </a:pPr>
            <a:r>
              <a:rPr lang="cs-CZ" altLang="ja-JP" sz="2400" dirty="0">
                <a:ea typeface="ＭＳ Ｐゴシック" pitchFamily="34" charset="-128"/>
              </a:rPr>
              <a:t>B</a:t>
            </a:r>
            <a:r>
              <a:rPr lang="en-US" altLang="ja-JP" sz="2400" dirty="0" err="1">
                <a:ea typeface="ＭＳ Ｐゴシック" pitchFamily="34" charset="-128"/>
              </a:rPr>
              <a:t>ut</a:t>
            </a:r>
            <a:r>
              <a:rPr lang="en-US" altLang="ja-JP" sz="2400" dirty="0">
                <a:ea typeface="ＭＳ Ｐゴシック" pitchFamily="34" charset="-128"/>
              </a:rPr>
              <a:t> no changes in social fluidity (relative social mobility)</a:t>
            </a:r>
          </a:p>
          <a:p>
            <a:pPr lvl="1">
              <a:lnSpc>
                <a:spcPct val="120000"/>
              </a:lnSpc>
              <a:spcBef>
                <a:spcPts val="0"/>
              </a:spcBef>
              <a:buFontTx/>
              <a:buChar char="•"/>
            </a:pPr>
            <a:r>
              <a:rPr lang="cs-CZ" altLang="ja-JP" dirty="0">
                <a:ea typeface="ＭＳ Ｐゴシック" pitchFamily="34" charset="-128"/>
              </a:rPr>
              <a:t>O</a:t>
            </a:r>
            <a:r>
              <a:rPr lang="en-US" altLang="ja-JP" dirty="0" err="1">
                <a:ea typeface="ＭＳ Ｐゴシック" pitchFamily="34" charset="-128"/>
              </a:rPr>
              <a:t>dds</a:t>
            </a:r>
            <a:r>
              <a:rPr lang="en-US" altLang="ja-JP" dirty="0">
                <a:ea typeface="ＭＳ Ｐゴシック" pitchFamily="34" charset="-128"/>
              </a:rPr>
              <a:t> ratios are the same</a:t>
            </a:r>
          </a:p>
          <a:p>
            <a:pPr lvl="1">
              <a:lnSpc>
                <a:spcPct val="120000"/>
              </a:lnSpc>
              <a:spcBef>
                <a:spcPts val="0"/>
              </a:spcBef>
              <a:buFontTx/>
              <a:buChar char="•"/>
            </a:pPr>
            <a:r>
              <a:rPr lang="cs-CZ" altLang="ja-JP" dirty="0" err="1">
                <a:ea typeface="ＭＳ Ｐゴシック" pitchFamily="34" charset="-128"/>
              </a:rPr>
              <a:t>Three</a:t>
            </a:r>
            <a:r>
              <a:rPr lang="en-US" altLang="ja-JP" dirty="0">
                <a:ea typeface="ＭＳ Ｐゴシック" pitchFamily="34" charset="-128"/>
              </a:rPr>
              <a:t> factors that influence pattern of social fluidity</a:t>
            </a:r>
          </a:p>
          <a:p>
            <a:pPr lvl="2">
              <a:lnSpc>
                <a:spcPct val="120000"/>
              </a:lnSpc>
              <a:spcBef>
                <a:spcPts val="0"/>
              </a:spcBef>
              <a:buFontTx/>
              <a:buChar char="•"/>
            </a:pPr>
            <a:r>
              <a:rPr lang="cs-CZ" altLang="ja-JP" sz="2400" dirty="0">
                <a:ea typeface="ＭＳ Ｐゴシック" pitchFamily="34" charset="-128"/>
              </a:rPr>
              <a:t>d</a:t>
            </a:r>
            <a:r>
              <a:rPr lang="en-US" altLang="ja-JP" sz="2400" dirty="0" err="1">
                <a:ea typeface="ＭＳ Ｐゴシック" pitchFamily="34" charset="-128"/>
              </a:rPr>
              <a:t>esirability</a:t>
            </a:r>
            <a:endParaRPr lang="en-US" altLang="ja-JP" sz="2400" dirty="0">
              <a:ea typeface="ＭＳ Ｐゴシック" pitchFamily="34" charset="-128"/>
            </a:endParaRPr>
          </a:p>
          <a:p>
            <a:pPr lvl="2">
              <a:lnSpc>
                <a:spcPct val="120000"/>
              </a:lnSpc>
              <a:spcBef>
                <a:spcPts val="0"/>
              </a:spcBef>
              <a:buFontTx/>
              <a:buChar char="•"/>
            </a:pPr>
            <a:r>
              <a:rPr lang="cs-CZ" altLang="ja-JP" sz="2400" dirty="0">
                <a:ea typeface="ＭＳ Ｐゴシック" pitchFamily="34" charset="-128"/>
              </a:rPr>
              <a:t>b</a:t>
            </a:r>
            <a:r>
              <a:rPr lang="en-US" altLang="ja-JP" sz="2400" dirty="0" err="1">
                <a:ea typeface="ＭＳ Ｐゴシック" pitchFamily="34" charset="-128"/>
              </a:rPr>
              <a:t>ariers</a:t>
            </a:r>
            <a:endParaRPr lang="en-US" altLang="ja-JP" sz="2400" dirty="0">
              <a:ea typeface="ＭＳ Ｐゴシック" pitchFamily="34" charset="-128"/>
            </a:endParaRPr>
          </a:p>
          <a:p>
            <a:pPr lvl="2">
              <a:lnSpc>
                <a:spcPct val="120000"/>
              </a:lnSpc>
              <a:spcBef>
                <a:spcPts val="0"/>
              </a:spcBef>
              <a:buFontTx/>
              <a:buChar char="•"/>
            </a:pPr>
            <a:r>
              <a:rPr lang="cs-CZ" altLang="ja-JP" sz="2400" dirty="0">
                <a:ea typeface="ＭＳ Ｐゴシック" pitchFamily="34" charset="-128"/>
              </a:rPr>
              <a:t>r</a:t>
            </a:r>
            <a:r>
              <a:rPr lang="en-US" altLang="ja-JP" sz="2400" dirty="0" err="1">
                <a:ea typeface="ＭＳ Ｐゴシック" pitchFamily="34" charset="-128"/>
              </a:rPr>
              <a:t>esources</a:t>
            </a:r>
            <a:endParaRPr lang="en-US" altLang="ja-JP" sz="2400" dirty="0">
              <a:ea typeface="ＭＳ Ｐゴシック" pitchFamily="34" charset="-128"/>
            </a:endParaRPr>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4</a:t>
            </a:fld>
            <a:endParaRPr lang="en-US" altLang="en-US" sz="100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4</a:t>
            </a:fld>
            <a:endParaRPr lang="en-GB"/>
          </a:p>
        </p:txBody>
      </p:sp>
    </p:spTree>
    <p:extLst>
      <p:ext uri="{BB962C8B-B14F-4D97-AF65-F5344CB8AC3E}">
        <p14:creationId xmlns:p14="http://schemas.microsoft.com/office/powerpoint/2010/main" val="3264486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6F266691-7626-48B8-B9F0-4E65564480CC}" type="slidenum">
              <a:rPr lang="cs-CZ" altLang="en-US"/>
              <a:pPr/>
              <a:t>5</a:t>
            </a:fld>
            <a:endParaRPr lang="cs-CZ" altLang="en-US"/>
          </a:p>
        </p:txBody>
      </p:sp>
      <p:sp>
        <p:nvSpPr>
          <p:cNvPr id="203778" name="Rectangle 2"/>
          <p:cNvSpPr>
            <a:spLocks noGrp="1" noChangeArrowheads="1"/>
          </p:cNvSpPr>
          <p:nvPr>
            <p:ph type="title"/>
          </p:nvPr>
        </p:nvSpPr>
        <p:spPr>
          <a:xfrm>
            <a:off x="87745" y="43777"/>
            <a:ext cx="11420763" cy="713605"/>
          </a:xfrm>
        </p:spPr>
        <p:txBody>
          <a:bodyPr>
            <a:noAutofit/>
          </a:bodyPr>
          <a:lstStyle/>
          <a:p>
            <a:r>
              <a:rPr lang="en-US" sz="3600" b="1" dirty="0">
                <a:latin typeface="+mn-lt"/>
              </a:rPr>
              <a:t>Is America Dreaming?: Understanding Social Mobility</a:t>
            </a:r>
            <a:endParaRPr lang="cs-CZ" altLang="en-US" sz="3600" b="1" dirty="0">
              <a:latin typeface="+mn-lt"/>
            </a:endParaRPr>
          </a:p>
        </p:txBody>
      </p:sp>
      <p:sp>
        <p:nvSpPr>
          <p:cNvPr id="203779" name="Rectangle 3"/>
          <p:cNvSpPr>
            <a:spLocks noGrp="1" noChangeArrowheads="1"/>
          </p:cNvSpPr>
          <p:nvPr>
            <p:ph type="body" idx="1"/>
          </p:nvPr>
        </p:nvSpPr>
        <p:spPr>
          <a:xfrm>
            <a:off x="407649" y="863514"/>
            <a:ext cx="8229600" cy="4608513"/>
          </a:xfrm>
        </p:spPr>
        <p:txBody>
          <a:bodyPr>
            <a:normAutofit/>
          </a:bodyPr>
          <a:lstStyle/>
          <a:p>
            <a:r>
              <a:rPr lang="cs-CZ" altLang="en-US" sz="2400" dirty="0"/>
              <a:t>YT: </a:t>
            </a:r>
            <a:r>
              <a:rPr lang="cs-CZ" altLang="en-US" sz="2400" dirty="0">
                <a:hlinkClick r:id="rId2"/>
              </a:rPr>
              <a:t>https://www.youtube.com/watch?v=t2XFh_tD2RA</a:t>
            </a:r>
            <a:endParaRPr lang="cs-CZ" altLang="en-US" sz="2400" dirty="0"/>
          </a:p>
          <a:p>
            <a:endParaRPr lang="cs-CZ" altLang="en-US" sz="2400" dirty="0"/>
          </a:p>
          <a:p>
            <a:endParaRPr lang="en-US" altLang="en-US" sz="2400" dirty="0"/>
          </a:p>
          <a:p>
            <a:pPr>
              <a:lnSpc>
                <a:spcPct val="90000"/>
              </a:lnSpc>
            </a:pPr>
            <a:endParaRPr lang="en-US" altLang="en-US" sz="2400" dirty="0"/>
          </a:p>
          <a:p>
            <a:pPr>
              <a:lnSpc>
                <a:spcPct val="90000"/>
              </a:lnSpc>
            </a:pPr>
            <a:endParaRPr lang="cs-CZ" altLang="en-US" sz="2400" dirty="0"/>
          </a:p>
          <a:p>
            <a:pPr>
              <a:lnSpc>
                <a:spcPct val="90000"/>
              </a:lnSpc>
            </a:pPr>
            <a:endParaRPr lang="cs-CZ" altLang="en-US" dirty="0"/>
          </a:p>
          <a:p>
            <a:pPr>
              <a:lnSpc>
                <a:spcPct val="90000"/>
              </a:lnSpc>
            </a:pPr>
            <a:endParaRPr lang="cs-CZ" altLang="en-US" dirty="0"/>
          </a:p>
        </p:txBody>
      </p:sp>
      <p:pic>
        <p:nvPicPr>
          <p:cNvPr id="4" name="Obrázek 3">
            <a:extLst>
              <a:ext uri="{FF2B5EF4-FFF2-40B4-BE49-F238E27FC236}">
                <a16:creationId xmlns:a16="http://schemas.microsoft.com/office/drawing/2014/main" id="{71FBB6E2-CD74-4961-AF00-0541A8DBF354}"/>
              </a:ext>
            </a:extLst>
          </p:cNvPr>
          <p:cNvPicPr>
            <a:picLocks noChangeAspect="1"/>
          </p:cNvPicPr>
          <p:nvPr/>
        </p:nvPicPr>
        <p:blipFill>
          <a:blip r:embed="rId3"/>
          <a:stretch>
            <a:fillRect/>
          </a:stretch>
        </p:blipFill>
        <p:spPr>
          <a:xfrm>
            <a:off x="5363293" y="2421948"/>
            <a:ext cx="6494613" cy="4116964"/>
          </a:xfrm>
          <a:prstGeom prst="rect">
            <a:avLst/>
          </a:prstGeom>
        </p:spPr>
      </p:pic>
    </p:spTree>
    <p:extLst>
      <p:ext uri="{BB962C8B-B14F-4D97-AF65-F5344CB8AC3E}">
        <p14:creationId xmlns:p14="http://schemas.microsoft.com/office/powerpoint/2010/main" val="417687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9291" y="124979"/>
            <a:ext cx="10515600" cy="697057"/>
          </a:xfrm>
        </p:spPr>
        <p:txBody>
          <a:bodyPr>
            <a:normAutofit/>
          </a:bodyPr>
          <a:lstStyle/>
          <a:p>
            <a:pPr eaLnBrk="1" hangingPunct="1"/>
            <a:r>
              <a:rPr lang="en-GB" altLang="en-US" sz="3600" b="1" dirty="0">
                <a:latin typeface="+mn-lt"/>
              </a:rPr>
              <a:t>Social mobility </a:t>
            </a:r>
            <a:r>
              <a:rPr lang="cs-CZ" altLang="en-US" sz="3600" b="1" dirty="0">
                <a:latin typeface="+mn-lt"/>
              </a:rPr>
              <a:t>- </a:t>
            </a:r>
            <a:r>
              <a:rPr lang="cs-CZ" altLang="en-US" sz="3600" b="1" dirty="0" err="1">
                <a:latin typeface="+mn-lt"/>
              </a:rPr>
              <a:t>politicians</a:t>
            </a:r>
            <a:endParaRPr lang="en-GB" altLang="en-US" sz="3600" b="1" dirty="0">
              <a:latin typeface="+mn-lt"/>
            </a:endParaRPr>
          </a:p>
        </p:txBody>
      </p:sp>
      <p:sp>
        <p:nvSpPr>
          <p:cNvPr id="5123" name="Rectangle 3"/>
          <p:cNvSpPr>
            <a:spLocks noGrp="1" noChangeArrowheads="1"/>
          </p:cNvSpPr>
          <p:nvPr>
            <p:ph type="body" idx="1"/>
          </p:nvPr>
        </p:nvSpPr>
        <p:spPr>
          <a:xfrm>
            <a:off x="413327" y="942108"/>
            <a:ext cx="10515600" cy="5151727"/>
          </a:xfrm>
        </p:spPr>
        <p:txBody>
          <a:bodyPr>
            <a:normAutofit lnSpcReduction="10000"/>
          </a:bodyPr>
          <a:lstStyle/>
          <a:p>
            <a:r>
              <a:rPr lang="en-US" sz="2400" dirty="0"/>
              <a:t>“</a:t>
            </a:r>
            <a:r>
              <a:rPr lang="cs-CZ" sz="2400" dirty="0"/>
              <a:t>I </a:t>
            </a:r>
            <a:r>
              <a:rPr lang="en-US" sz="2400" dirty="0"/>
              <a:t>want to see social mobility rising once again,” said prime minister </a:t>
            </a:r>
            <a:r>
              <a:rPr lang="en-US" sz="2400" dirty="0">
                <a:hlinkClick r:id="rId2"/>
              </a:rPr>
              <a:t>Tony Blair in 2004</a:t>
            </a:r>
            <a:endParaRPr lang="cs-CZ" sz="2400" dirty="0"/>
          </a:p>
          <a:p>
            <a:r>
              <a:rPr lang="en-US" sz="2400" dirty="0"/>
              <a:t>“We can unleash the biggest wave of social mobility since the second world war,” said prime minister </a:t>
            </a:r>
            <a:r>
              <a:rPr lang="en-US" sz="2400" dirty="0">
                <a:hlinkClick r:id="rId3"/>
              </a:rPr>
              <a:t>Gordon Brown in 2010</a:t>
            </a:r>
            <a:r>
              <a:rPr lang="en-US" sz="2400" dirty="0"/>
              <a:t>. </a:t>
            </a:r>
          </a:p>
          <a:p>
            <a:r>
              <a:rPr lang="en-US" sz="2400" dirty="0"/>
              <a:t>“I want to see a </a:t>
            </a:r>
            <a:r>
              <a:rPr lang="en-US" sz="2400" dirty="0">
                <a:hlinkClick r:id="rId4"/>
              </a:rPr>
              <a:t>more socially mobile Britain</a:t>
            </a:r>
            <a:r>
              <a:rPr lang="en-US" sz="2400" dirty="0"/>
              <a:t>,” said David Cameron in 2013. </a:t>
            </a:r>
          </a:p>
          <a:p>
            <a:r>
              <a:rPr lang="en-US" sz="2400" dirty="0"/>
              <a:t>“I want Britain to be the world’s great meritocracy,” said </a:t>
            </a:r>
            <a:r>
              <a:rPr lang="en-US" sz="2400" dirty="0">
                <a:hlinkClick r:id="rId5"/>
              </a:rPr>
              <a:t>Theresa May in 2016</a:t>
            </a:r>
            <a:r>
              <a:rPr lang="en-US" sz="2400" dirty="0"/>
              <a:t>.</a:t>
            </a:r>
            <a:endParaRPr lang="cs-CZ" sz="2400" dirty="0"/>
          </a:p>
          <a:p>
            <a:endParaRPr lang="cs-CZ" altLang="en-US" sz="2400" dirty="0"/>
          </a:p>
          <a:p>
            <a:r>
              <a:rPr lang="cs-CZ" altLang="en-US" sz="2400" dirty="0" err="1"/>
              <a:t>Why</a:t>
            </a:r>
            <a:r>
              <a:rPr lang="cs-CZ" altLang="en-US" sz="2400" dirty="0"/>
              <a:t> </a:t>
            </a:r>
            <a:r>
              <a:rPr lang="cs-CZ" altLang="en-US" sz="2400" dirty="0" err="1"/>
              <a:t>does</a:t>
            </a:r>
            <a:r>
              <a:rPr lang="cs-CZ" altLang="en-US" sz="2400" dirty="0"/>
              <a:t> </a:t>
            </a:r>
            <a:r>
              <a:rPr lang="cs-CZ" altLang="en-US" sz="2400" dirty="0" err="1"/>
              <a:t>social</a:t>
            </a:r>
            <a:r>
              <a:rPr lang="cs-CZ" altLang="en-US" sz="2400" dirty="0"/>
              <a:t> mobility </a:t>
            </a:r>
            <a:r>
              <a:rPr lang="cs-CZ" altLang="en-US" sz="2400" dirty="0" err="1"/>
              <a:t>happen</a:t>
            </a:r>
            <a:r>
              <a:rPr lang="cs-CZ" altLang="en-US" sz="2400" dirty="0"/>
              <a:t>?</a:t>
            </a:r>
          </a:p>
          <a:p>
            <a:r>
              <a:rPr lang="cs-CZ" altLang="en-US" sz="2400" dirty="0" err="1"/>
              <a:t>Two</a:t>
            </a:r>
            <a:r>
              <a:rPr lang="cs-CZ" altLang="en-US" sz="2400" dirty="0"/>
              <a:t> </a:t>
            </a:r>
            <a:r>
              <a:rPr lang="cs-CZ" altLang="en-US" sz="2400" dirty="0" err="1"/>
              <a:t>general</a:t>
            </a:r>
            <a:r>
              <a:rPr lang="cs-CZ" altLang="en-US" sz="2400" dirty="0"/>
              <a:t> </a:t>
            </a:r>
            <a:r>
              <a:rPr lang="cs-CZ" altLang="en-US" sz="2400" dirty="0" err="1"/>
              <a:t>factors</a:t>
            </a:r>
            <a:r>
              <a:rPr lang="cs-CZ" altLang="en-US" sz="2400" dirty="0"/>
              <a:t> </a:t>
            </a:r>
            <a:r>
              <a:rPr lang="cs-CZ" altLang="en-US" sz="2400" dirty="0" err="1"/>
              <a:t>that</a:t>
            </a:r>
            <a:r>
              <a:rPr lang="cs-CZ" altLang="en-US" sz="2400" dirty="0"/>
              <a:t> influence </a:t>
            </a:r>
            <a:r>
              <a:rPr lang="cs-CZ" altLang="en-US" sz="2400" dirty="0" err="1"/>
              <a:t>social</a:t>
            </a:r>
            <a:r>
              <a:rPr lang="cs-CZ" altLang="en-US" sz="2400" dirty="0"/>
              <a:t> mobility</a:t>
            </a:r>
          </a:p>
          <a:p>
            <a:pPr marL="914400" lvl="1" indent="-457200">
              <a:buFont typeface="+mj-lt"/>
              <a:buAutoNum type="arabicPeriod"/>
            </a:pPr>
            <a:r>
              <a:rPr lang="cs-CZ" altLang="en-US" dirty="0" err="1"/>
              <a:t>Level</a:t>
            </a:r>
            <a:r>
              <a:rPr lang="cs-CZ" altLang="en-US" dirty="0"/>
              <a:t> </a:t>
            </a:r>
            <a:r>
              <a:rPr lang="cs-CZ" altLang="en-US" dirty="0" err="1"/>
              <a:t>of</a:t>
            </a:r>
            <a:r>
              <a:rPr lang="cs-CZ" altLang="en-US" dirty="0"/>
              <a:t> </a:t>
            </a:r>
            <a:r>
              <a:rPr lang="cs-CZ" altLang="en-US" dirty="0" err="1"/>
              <a:t>inequality</a:t>
            </a:r>
            <a:endParaRPr lang="cs-CZ" altLang="en-US" dirty="0"/>
          </a:p>
          <a:p>
            <a:pPr marL="914400" lvl="1" indent="-457200">
              <a:buFont typeface="+mj-lt"/>
              <a:buAutoNum type="arabicPeriod"/>
            </a:pPr>
            <a:r>
              <a:rPr lang="cs-CZ" altLang="en-US" dirty="0" err="1"/>
              <a:t>Exogenous</a:t>
            </a:r>
            <a:r>
              <a:rPr lang="cs-CZ" altLang="en-US" dirty="0"/>
              <a:t> and </a:t>
            </a:r>
            <a:r>
              <a:rPr lang="cs-CZ" altLang="en-US" dirty="0" err="1"/>
              <a:t>endogenous</a:t>
            </a:r>
            <a:r>
              <a:rPr lang="cs-CZ" altLang="en-US" dirty="0"/>
              <a:t> </a:t>
            </a:r>
            <a:r>
              <a:rPr lang="cs-CZ" altLang="en-US" dirty="0" err="1"/>
              <a:t>factors</a:t>
            </a:r>
            <a:endParaRPr lang="cs-CZ" altLang="en-US" dirty="0"/>
          </a:p>
          <a:p>
            <a:pPr lvl="2"/>
            <a:r>
              <a:rPr lang="cs-CZ" altLang="en-US" sz="2400" dirty="0" err="1"/>
              <a:t>Exogenous</a:t>
            </a:r>
            <a:r>
              <a:rPr lang="cs-CZ" altLang="en-US" sz="2400" dirty="0"/>
              <a:t>, </a:t>
            </a:r>
            <a:r>
              <a:rPr lang="cs-CZ" altLang="en-US" sz="2400" dirty="0" err="1"/>
              <a:t>structural</a:t>
            </a:r>
            <a:r>
              <a:rPr lang="cs-CZ" altLang="en-US" sz="2400" dirty="0"/>
              <a:t> </a:t>
            </a:r>
            <a:r>
              <a:rPr lang="cs-CZ" altLang="en-US" sz="2400" dirty="0" err="1"/>
              <a:t>factors</a:t>
            </a:r>
            <a:r>
              <a:rPr lang="cs-CZ" altLang="en-US" sz="2400" dirty="0"/>
              <a:t>, </a:t>
            </a:r>
            <a:r>
              <a:rPr lang="cs-CZ" altLang="en-US" sz="2400" dirty="0" err="1"/>
              <a:t>absolute</a:t>
            </a:r>
            <a:r>
              <a:rPr lang="cs-CZ" altLang="en-US" sz="2400" dirty="0"/>
              <a:t> mobility</a:t>
            </a:r>
          </a:p>
          <a:p>
            <a:pPr lvl="2"/>
            <a:r>
              <a:rPr lang="cs-CZ" altLang="en-US" sz="2400" dirty="0" err="1"/>
              <a:t>Endogenous</a:t>
            </a:r>
            <a:r>
              <a:rPr lang="cs-CZ" altLang="en-US" sz="2400" dirty="0"/>
              <a:t>, </a:t>
            </a:r>
            <a:r>
              <a:rPr lang="cs-CZ" altLang="en-US" sz="2400" dirty="0" err="1"/>
              <a:t>individual</a:t>
            </a:r>
            <a:r>
              <a:rPr lang="cs-CZ" altLang="en-US" sz="2400" dirty="0"/>
              <a:t> </a:t>
            </a:r>
            <a:r>
              <a:rPr lang="cs-CZ" altLang="en-US" sz="2400" dirty="0" err="1"/>
              <a:t>factors</a:t>
            </a:r>
            <a:r>
              <a:rPr lang="cs-CZ" altLang="en-US" sz="2400" dirty="0"/>
              <a:t>, </a:t>
            </a:r>
            <a:r>
              <a:rPr lang="cs-CZ" altLang="en-US" sz="2400" dirty="0" err="1"/>
              <a:t>relative</a:t>
            </a:r>
            <a:r>
              <a:rPr lang="cs-CZ" altLang="en-US" sz="2400" dirty="0"/>
              <a:t> mobility</a:t>
            </a:r>
          </a:p>
          <a:p>
            <a:pPr lvl="2"/>
            <a:endParaRPr lang="en-GB" altLang="en-US" sz="1600" dirty="0"/>
          </a:p>
        </p:txBody>
      </p:sp>
    </p:spTree>
    <p:extLst>
      <p:ext uri="{BB962C8B-B14F-4D97-AF65-F5344CB8AC3E}">
        <p14:creationId xmlns:p14="http://schemas.microsoft.com/office/powerpoint/2010/main" val="195670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5035" y="142458"/>
            <a:ext cx="8229600" cy="864096"/>
          </a:xfrm>
        </p:spPr>
        <p:txBody>
          <a:bodyPr>
            <a:normAutofit/>
          </a:bodyPr>
          <a:lstStyle/>
          <a:p>
            <a:r>
              <a:rPr lang="cs-CZ" altLang="en-US" sz="3600" b="1" dirty="0" err="1">
                <a:latin typeface="+mn-lt"/>
              </a:rPr>
              <a:t>Level</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inequality</a:t>
            </a:r>
            <a:r>
              <a:rPr lang="cs-CZ" altLang="en-US" sz="3600" b="1" dirty="0">
                <a:latin typeface="+mn-lt"/>
              </a:rPr>
              <a:t> I - GGC</a:t>
            </a:r>
            <a:endParaRPr lang="en-US" altLang="en-US" sz="3600" b="1" dirty="0">
              <a:latin typeface="+mn-lt"/>
            </a:endParaRPr>
          </a:p>
        </p:txBody>
      </p:sp>
      <p:sp>
        <p:nvSpPr>
          <p:cNvPr id="25603" name="Rectangle 3"/>
          <p:cNvSpPr>
            <a:spLocks noGrp="1" noChangeArrowheads="1"/>
          </p:cNvSpPr>
          <p:nvPr>
            <p:ph type="body" idx="1"/>
          </p:nvPr>
        </p:nvSpPr>
        <p:spPr>
          <a:xfrm>
            <a:off x="514349" y="1006554"/>
            <a:ext cx="8491105" cy="2771119"/>
          </a:xfrm>
        </p:spPr>
        <p:txBody>
          <a:bodyPr>
            <a:normAutofit/>
          </a:bodyPr>
          <a:lstStyle/>
          <a:p>
            <a:r>
              <a:rPr lang="cs-CZ" altLang="en-US" sz="2400" dirty="0" err="1"/>
              <a:t>What</a:t>
            </a:r>
            <a:r>
              <a:rPr lang="cs-CZ" altLang="en-US" sz="2400" dirty="0"/>
              <a:t> </a:t>
            </a:r>
            <a:r>
              <a:rPr lang="cs-CZ" altLang="en-US" sz="2400" dirty="0" err="1"/>
              <a:t>is</a:t>
            </a:r>
            <a:r>
              <a:rPr lang="cs-CZ" altLang="en-US" sz="2400" dirty="0"/>
              <a:t> </a:t>
            </a:r>
            <a:r>
              <a:rPr lang="cs-CZ" altLang="en-US" sz="2400" dirty="0" err="1"/>
              <a:t>the</a:t>
            </a:r>
            <a:r>
              <a:rPr lang="cs-CZ" altLang="en-US" sz="2400" dirty="0"/>
              <a:t> </a:t>
            </a:r>
            <a:r>
              <a:rPr lang="cs-CZ" altLang="en-US" sz="2400" dirty="0" err="1"/>
              <a:t>relatioship</a:t>
            </a:r>
            <a:r>
              <a:rPr lang="cs-CZ" altLang="en-US" sz="2400" dirty="0"/>
              <a:t> </a:t>
            </a:r>
            <a:r>
              <a:rPr lang="cs-CZ" altLang="en-US" sz="2400" dirty="0" err="1"/>
              <a:t>between</a:t>
            </a:r>
            <a:r>
              <a:rPr lang="cs-CZ" altLang="en-US" sz="2400" dirty="0"/>
              <a:t> </a:t>
            </a:r>
            <a:r>
              <a:rPr lang="cs-CZ" altLang="en-US" sz="2400" dirty="0" err="1"/>
              <a:t>inequality</a:t>
            </a:r>
            <a:r>
              <a:rPr lang="cs-CZ" altLang="en-US" sz="2400" dirty="0"/>
              <a:t> and </a:t>
            </a:r>
            <a:r>
              <a:rPr lang="cs-CZ" altLang="en-US" sz="2400" dirty="0" err="1"/>
              <a:t>social</a:t>
            </a:r>
            <a:r>
              <a:rPr lang="cs-CZ" altLang="en-US" sz="2400" dirty="0"/>
              <a:t> </a:t>
            </a:r>
            <a:r>
              <a:rPr lang="cs-CZ" altLang="en-US" sz="2400" dirty="0" err="1"/>
              <a:t>mobilty</a:t>
            </a:r>
            <a:r>
              <a:rPr lang="cs-CZ" altLang="en-US" sz="2400" dirty="0"/>
              <a:t>?</a:t>
            </a:r>
            <a:endParaRPr lang="en-GB" altLang="en-US" sz="2400" dirty="0"/>
          </a:p>
          <a:p>
            <a:r>
              <a:rPr lang="cs-CZ" altLang="en-US" sz="2400" dirty="0" err="1"/>
              <a:t>Aggregated</a:t>
            </a:r>
            <a:r>
              <a:rPr lang="cs-CZ" altLang="en-US" sz="2400" dirty="0"/>
              <a:t> </a:t>
            </a:r>
            <a:r>
              <a:rPr lang="cs-CZ" altLang="en-US" sz="2400" dirty="0" err="1"/>
              <a:t>level</a:t>
            </a:r>
            <a:r>
              <a:rPr lang="cs-CZ" altLang="en-US" sz="2400" dirty="0"/>
              <a:t> – </a:t>
            </a:r>
            <a:r>
              <a:rPr lang="cs-CZ" altLang="en-US" sz="2400" i="1" dirty="0"/>
              <a:t>G</a:t>
            </a:r>
            <a:r>
              <a:rPr lang="cs-CZ" altLang="en-US" sz="2400" dirty="0"/>
              <a:t>reat </a:t>
            </a:r>
            <a:r>
              <a:rPr lang="cs-CZ" altLang="en-US" sz="2400" i="1" dirty="0" err="1"/>
              <a:t>G</a:t>
            </a:r>
            <a:r>
              <a:rPr lang="cs-CZ" altLang="en-US" sz="2400" dirty="0" err="1"/>
              <a:t>atsby</a:t>
            </a:r>
            <a:r>
              <a:rPr lang="cs-CZ" altLang="en-US" sz="2400" dirty="0"/>
              <a:t> </a:t>
            </a:r>
            <a:r>
              <a:rPr lang="cs-CZ" altLang="en-US" sz="2400" i="1" dirty="0" err="1"/>
              <a:t>C</a:t>
            </a:r>
            <a:r>
              <a:rPr lang="cs-CZ" altLang="en-US" sz="2400" dirty="0" err="1"/>
              <a:t>urve</a:t>
            </a:r>
            <a:r>
              <a:rPr lang="cs-CZ" altLang="en-US" sz="2400" dirty="0"/>
              <a:t> </a:t>
            </a:r>
          </a:p>
          <a:p>
            <a:r>
              <a:rPr lang="cs-CZ" altLang="en-US" sz="2400" dirty="0" err="1"/>
              <a:t>Higer</a:t>
            </a:r>
            <a:r>
              <a:rPr lang="cs-CZ" altLang="en-US" sz="2400" dirty="0"/>
              <a:t> </a:t>
            </a:r>
            <a:r>
              <a:rPr lang="cs-CZ" altLang="en-US" sz="2400" dirty="0" err="1"/>
              <a:t>economic</a:t>
            </a:r>
            <a:r>
              <a:rPr lang="cs-CZ" altLang="en-US" sz="2400" dirty="0"/>
              <a:t> </a:t>
            </a:r>
            <a:r>
              <a:rPr lang="cs-CZ" altLang="en-US" sz="2400" dirty="0" err="1"/>
              <a:t>inequality</a:t>
            </a:r>
            <a:r>
              <a:rPr lang="cs-CZ" altLang="en-US" sz="2400" dirty="0"/>
              <a:t> </a:t>
            </a:r>
            <a:r>
              <a:rPr lang="cs-CZ" altLang="en-US" sz="2400" dirty="0" err="1"/>
              <a:t>means</a:t>
            </a:r>
            <a:r>
              <a:rPr lang="cs-CZ" altLang="en-US" sz="2400" dirty="0"/>
              <a:t> </a:t>
            </a:r>
            <a:r>
              <a:rPr lang="cs-CZ" altLang="en-US" sz="2400" dirty="0" err="1"/>
              <a:t>lower</a:t>
            </a:r>
            <a:r>
              <a:rPr lang="cs-CZ" altLang="en-US" sz="2400" dirty="0"/>
              <a:t> </a:t>
            </a:r>
            <a:r>
              <a:rPr lang="cs-CZ" altLang="en-US" sz="2400" dirty="0" err="1"/>
              <a:t>social</a:t>
            </a:r>
            <a:r>
              <a:rPr lang="cs-CZ" altLang="en-US" sz="2400" dirty="0"/>
              <a:t> mobility and vice versa</a:t>
            </a:r>
          </a:p>
          <a:p>
            <a:r>
              <a:rPr lang="cs-CZ" sz="2400" dirty="0"/>
              <a:t>I</a:t>
            </a:r>
            <a:r>
              <a:rPr lang="en-US" sz="2400" dirty="0" err="1"/>
              <a:t>nequality</a:t>
            </a:r>
            <a:r>
              <a:rPr lang="en-US" sz="2400" dirty="0"/>
              <a:t> generates</a:t>
            </a:r>
            <a:r>
              <a:rPr lang="cs-CZ" sz="2400" dirty="0"/>
              <a:t> </a:t>
            </a:r>
            <a:r>
              <a:rPr lang="en-US" sz="2400" dirty="0"/>
              <a:t>less opportunities</a:t>
            </a:r>
            <a:r>
              <a:rPr lang="cs-CZ" sz="2400" dirty="0"/>
              <a:t>, </a:t>
            </a:r>
            <a:r>
              <a:rPr lang="en-US" altLang="en-US" sz="2400" dirty="0"/>
              <a:t>low social mobility</a:t>
            </a:r>
          </a:p>
          <a:p>
            <a:r>
              <a:rPr lang="cs-CZ" altLang="en-US" sz="2400" dirty="0"/>
              <a:t>GGC: Great </a:t>
            </a:r>
            <a:r>
              <a:rPr lang="cs-CZ" altLang="en-US" sz="2400" dirty="0" err="1"/>
              <a:t>Gatsby</a:t>
            </a:r>
            <a:r>
              <a:rPr lang="cs-CZ" altLang="en-US" sz="2400" dirty="0"/>
              <a:t> </a:t>
            </a:r>
            <a:r>
              <a:rPr lang="cs-CZ" altLang="en-US" sz="2400" dirty="0" err="1"/>
              <a:t>Curve</a:t>
            </a:r>
            <a:r>
              <a:rPr lang="cs-CZ" altLang="en-US" sz="2400" dirty="0"/>
              <a:t> </a:t>
            </a:r>
            <a:r>
              <a:rPr lang="en-US" altLang="en-US" sz="2400" dirty="0"/>
              <a:t> </a:t>
            </a:r>
            <a:endParaRPr lang="cs-CZ" altLang="en-US" sz="2400" dirty="0"/>
          </a:p>
          <a:p>
            <a:endParaRPr lang="cs-CZ" altLang="en-US" sz="2400" dirty="0"/>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7</a:t>
            </a:fld>
            <a:endParaRPr lang="en-US" altLang="en-US" sz="100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7</a:t>
            </a:fld>
            <a:endParaRPr lang="en-GB"/>
          </a:p>
        </p:txBody>
      </p:sp>
      <p:pic>
        <p:nvPicPr>
          <p:cNvPr id="6" name="Obrázek 5">
            <a:extLst>
              <a:ext uri="{FF2B5EF4-FFF2-40B4-BE49-F238E27FC236}">
                <a16:creationId xmlns:a16="http://schemas.microsoft.com/office/drawing/2014/main" id="{068EB7B1-0755-4CCA-8F23-94364DBF625B}"/>
              </a:ext>
            </a:extLst>
          </p:cNvPr>
          <p:cNvPicPr>
            <a:picLocks noChangeAspect="1"/>
          </p:cNvPicPr>
          <p:nvPr/>
        </p:nvPicPr>
        <p:blipFill>
          <a:blip r:embed="rId3"/>
          <a:stretch>
            <a:fillRect/>
          </a:stretch>
        </p:blipFill>
        <p:spPr>
          <a:xfrm>
            <a:off x="5260245" y="3245300"/>
            <a:ext cx="5090255" cy="36127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54073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AE58D348-B5A8-4F85-9BEB-EC8963DDFF40}"/>
              </a:ext>
            </a:extLst>
          </p:cNvPr>
          <p:cNvPicPr>
            <a:picLocks noChangeAspect="1"/>
          </p:cNvPicPr>
          <p:nvPr/>
        </p:nvPicPr>
        <p:blipFill>
          <a:blip r:embed="rId3"/>
          <a:stretch>
            <a:fillRect/>
          </a:stretch>
        </p:blipFill>
        <p:spPr>
          <a:xfrm>
            <a:off x="3114658" y="2281382"/>
            <a:ext cx="5984013" cy="4287369"/>
          </a:xfrm>
          <a:prstGeom prst="rect">
            <a:avLst/>
          </a:prstGeom>
        </p:spPr>
      </p:pic>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679832"/>
          </a:xfrm>
        </p:spPr>
        <p:txBody>
          <a:bodyPr>
            <a:normAutofit/>
          </a:bodyPr>
          <a:lstStyle/>
          <a:p>
            <a:r>
              <a:rPr lang="cs-CZ" altLang="en-US" sz="3600" b="1" dirty="0" err="1">
                <a:latin typeface="+mn-lt"/>
              </a:rPr>
              <a:t>Level</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inequality</a:t>
            </a:r>
            <a:r>
              <a:rPr lang="cs-CZ" altLang="en-US" sz="3600" b="1" dirty="0">
                <a:latin typeface="+mn-lt"/>
              </a:rPr>
              <a:t> II - GGC</a:t>
            </a:r>
            <a:endParaRPr lang="en-US" altLang="en-US" sz="3600" b="1" dirty="0">
              <a:latin typeface="+mn-lt"/>
            </a:endParaRPr>
          </a:p>
        </p:txBody>
      </p:sp>
      <p:sp>
        <p:nvSpPr>
          <p:cNvPr id="7" name="Rectangle 3">
            <a:extLst>
              <a:ext uri="{FF2B5EF4-FFF2-40B4-BE49-F238E27FC236}">
                <a16:creationId xmlns:a16="http://schemas.microsoft.com/office/drawing/2014/main" id="{907415FD-F54E-4447-B75D-6D1FFA65FCB2}"/>
              </a:ext>
            </a:extLst>
          </p:cNvPr>
          <p:cNvSpPr txBox="1">
            <a:spLocks noChangeArrowheads="1"/>
          </p:cNvSpPr>
          <p:nvPr/>
        </p:nvSpPr>
        <p:spPr>
          <a:xfrm>
            <a:off x="79617" y="818341"/>
            <a:ext cx="8491105" cy="6798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en-US" sz="2400" dirty="0" err="1"/>
              <a:t>How</a:t>
            </a:r>
            <a:r>
              <a:rPr lang="cs-CZ" altLang="en-US" sz="2400" dirty="0"/>
              <a:t> </a:t>
            </a:r>
            <a:r>
              <a:rPr lang="cs-CZ" altLang="en-US" sz="2400" dirty="0" err="1"/>
              <a:t>does</a:t>
            </a:r>
            <a:r>
              <a:rPr lang="cs-CZ" altLang="en-US" sz="2400" dirty="0"/>
              <a:t> GGC </a:t>
            </a:r>
            <a:r>
              <a:rPr lang="cs-CZ" altLang="en-US" sz="2400" dirty="0" err="1"/>
              <a:t>work</a:t>
            </a:r>
            <a:r>
              <a:rPr lang="cs-CZ" altLang="en-US" sz="2400" dirty="0"/>
              <a:t> in </a:t>
            </a:r>
            <a:r>
              <a:rPr lang="cs-CZ" altLang="en-US" sz="2400" dirty="0" err="1"/>
              <a:t>individual</a:t>
            </a:r>
            <a:r>
              <a:rPr lang="cs-CZ" altLang="en-US" sz="2400" dirty="0"/>
              <a:t> </a:t>
            </a:r>
            <a:r>
              <a:rPr lang="cs-CZ" altLang="en-US" sz="2400" dirty="0" err="1"/>
              <a:t>level</a:t>
            </a:r>
            <a:r>
              <a:rPr lang="cs-CZ" altLang="en-US" sz="2400" dirty="0"/>
              <a:t>?</a:t>
            </a:r>
          </a:p>
          <a:p>
            <a:endParaRPr lang="en-US" altLang="en-US" dirty="0"/>
          </a:p>
          <a:p>
            <a:endParaRPr lang="en-US" altLang="en-US" b="1" dirty="0"/>
          </a:p>
        </p:txBody>
      </p:sp>
    </p:spTree>
    <p:custDataLst>
      <p:tags r:id="rId1"/>
    </p:custDataLst>
    <p:extLst>
      <p:ext uri="{BB962C8B-B14F-4D97-AF65-F5344CB8AC3E}">
        <p14:creationId xmlns:p14="http://schemas.microsoft.com/office/powerpoint/2010/main" val="388925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864096"/>
          </a:xfrm>
        </p:spPr>
        <p:txBody>
          <a:bodyPr>
            <a:normAutofit/>
          </a:bodyPr>
          <a:lstStyle/>
          <a:p>
            <a:r>
              <a:rPr lang="cs-CZ" altLang="en-US" sz="3600" b="1" dirty="0" err="1">
                <a:latin typeface="+mn-lt"/>
              </a:rPr>
              <a:t>Exogenous</a:t>
            </a:r>
            <a:r>
              <a:rPr lang="cs-CZ" altLang="en-US" sz="3600" b="1" dirty="0">
                <a:latin typeface="+mn-lt"/>
              </a:rPr>
              <a:t> </a:t>
            </a:r>
            <a:r>
              <a:rPr lang="cs-CZ" altLang="en-US" sz="3600" b="1" dirty="0" err="1">
                <a:latin typeface="+mn-lt"/>
              </a:rPr>
              <a:t>factors</a:t>
            </a:r>
            <a:r>
              <a:rPr lang="cs-CZ" altLang="en-US" sz="3600" b="1" dirty="0">
                <a:latin typeface="+mn-lt"/>
              </a:rPr>
              <a:t> I</a:t>
            </a:r>
            <a:endParaRPr lang="en-US" altLang="en-US" sz="3600" b="1" dirty="0">
              <a:latin typeface="+mn-lt"/>
            </a:endParaRPr>
          </a:p>
        </p:txBody>
      </p:sp>
      <p:sp>
        <p:nvSpPr>
          <p:cNvPr id="2" name="TextovéPole 1">
            <a:extLst>
              <a:ext uri="{FF2B5EF4-FFF2-40B4-BE49-F238E27FC236}">
                <a16:creationId xmlns:a16="http://schemas.microsoft.com/office/drawing/2014/main" id="{A271E683-3AF6-4E2B-A346-A9C54D5518CF}"/>
              </a:ext>
            </a:extLst>
          </p:cNvPr>
          <p:cNvSpPr txBox="1"/>
          <p:nvPr/>
        </p:nvSpPr>
        <p:spPr>
          <a:xfrm>
            <a:off x="692728" y="1043708"/>
            <a:ext cx="11185236" cy="521681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cs-CZ" altLang="en-US" sz="2400" dirty="0" err="1"/>
              <a:t>Demographic</a:t>
            </a:r>
            <a:r>
              <a:rPr lang="cs-CZ" altLang="en-US" sz="2400" dirty="0"/>
              <a:t>, </a:t>
            </a:r>
            <a:r>
              <a:rPr lang="cs-CZ" altLang="en-US" sz="2400" dirty="0" err="1"/>
              <a:t>economic</a:t>
            </a:r>
            <a:r>
              <a:rPr lang="cs-CZ" altLang="en-US" sz="2400" dirty="0"/>
              <a:t>, </a:t>
            </a:r>
            <a:r>
              <a:rPr lang="cs-CZ" altLang="en-US" sz="2400" dirty="0" err="1"/>
              <a:t>political</a:t>
            </a:r>
            <a:r>
              <a:rPr lang="cs-CZ" altLang="en-US" sz="2400" dirty="0"/>
              <a:t> </a:t>
            </a:r>
            <a:r>
              <a:rPr lang="cs-CZ" altLang="en-US" sz="2400" dirty="0" err="1"/>
              <a:t>factors</a:t>
            </a:r>
            <a:endParaRPr lang="cs-CZ" altLang="en-US" sz="2400" dirty="0"/>
          </a:p>
          <a:p>
            <a:pPr marL="342900" indent="-342900">
              <a:spcAft>
                <a:spcPts val="600"/>
              </a:spcAft>
              <a:buFont typeface="Arial" panose="020B0604020202020204" pitchFamily="34" charset="0"/>
              <a:buChar char="•"/>
            </a:pPr>
            <a:r>
              <a:rPr lang="cs-CZ" altLang="en-US" sz="2400" dirty="0" err="1"/>
              <a:t>Contextual</a:t>
            </a:r>
            <a:r>
              <a:rPr lang="cs-CZ" altLang="en-US" sz="2400" dirty="0"/>
              <a:t> </a:t>
            </a:r>
            <a:r>
              <a:rPr lang="cs-CZ" altLang="en-US" sz="2400" dirty="0" err="1"/>
              <a:t>dependent</a:t>
            </a:r>
            <a:endParaRPr lang="cs-CZ" altLang="en-US" sz="2400" dirty="0"/>
          </a:p>
          <a:p>
            <a:pPr marL="342900" indent="-342900">
              <a:spcAft>
                <a:spcPts val="600"/>
              </a:spcAft>
              <a:buFont typeface="Arial" panose="020B0604020202020204" pitchFamily="34" charset="0"/>
              <a:buChar char="•"/>
            </a:pPr>
            <a:r>
              <a:rPr lang="cs-CZ" altLang="en-US" sz="2400" dirty="0" err="1"/>
              <a:t>Differences</a:t>
            </a:r>
            <a:r>
              <a:rPr lang="cs-CZ" altLang="en-US" sz="2400" dirty="0"/>
              <a:t> </a:t>
            </a:r>
            <a:r>
              <a:rPr lang="cs-CZ" altLang="en-US" sz="2400" dirty="0" err="1"/>
              <a:t>between</a:t>
            </a:r>
            <a:r>
              <a:rPr lang="cs-CZ" altLang="en-US" sz="2400" dirty="0"/>
              <a:t> </a:t>
            </a:r>
            <a:r>
              <a:rPr lang="cs-CZ" altLang="en-US" sz="2400" dirty="0" err="1"/>
              <a:t>countries</a:t>
            </a:r>
            <a:r>
              <a:rPr lang="cs-CZ" altLang="en-US" sz="2400" dirty="0"/>
              <a:t> </a:t>
            </a:r>
          </a:p>
          <a:p>
            <a:pPr marL="800100" lvl="1" indent="-342900">
              <a:spcAft>
                <a:spcPts val="600"/>
              </a:spcAft>
              <a:buFont typeface="Arial" panose="020B0604020202020204" pitchFamily="34" charset="0"/>
              <a:buChar char="•"/>
            </a:pPr>
            <a:r>
              <a:rPr lang="cs-CZ" altLang="en-US" sz="2400" dirty="0" err="1"/>
              <a:t>level</a:t>
            </a:r>
            <a:r>
              <a:rPr lang="cs-CZ" altLang="en-US" sz="2400" dirty="0"/>
              <a:t> </a:t>
            </a:r>
            <a:r>
              <a:rPr lang="cs-CZ" altLang="en-US" sz="2400" dirty="0" err="1"/>
              <a:t>of</a:t>
            </a:r>
            <a:r>
              <a:rPr lang="cs-CZ" altLang="en-US" sz="2400" dirty="0"/>
              <a:t> </a:t>
            </a:r>
            <a:r>
              <a:rPr lang="cs-CZ" altLang="en-US" sz="2400" dirty="0" err="1"/>
              <a:t>industrialization</a:t>
            </a:r>
            <a:endParaRPr lang="cs-CZ" altLang="en-US" sz="2400" dirty="0"/>
          </a:p>
          <a:p>
            <a:pPr marL="800100" lvl="1" indent="-342900">
              <a:spcAft>
                <a:spcPts val="600"/>
              </a:spcAft>
              <a:buFont typeface="Arial" panose="020B0604020202020204" pitchFamily="34" charset="0"/>
              <a:buChar char="•"/>
            </a:pPr>
            <a:r>
              <a:rPr lang="en-US" altLang="ja-JP" sz="2400" dirty="0"/>
              <a:t>technological and economic trends</a:t>
            </a:r>
            <a:endParaRPr lang="cs-CZ" altLang="en-US" sz="2400" dirty="0"/>
          </a:p>
          <a:p>
            <a:pPr marL="342900" indent="-342900">
              <a:spcAft>
                <a:spcPts val="600"/>
              </a:spcAft>
              <a:buFont typeface="Arial" panose="020B0604020202020204" pitchFamily="34" charset="0"/>
              <a:buChar char="•"/>
            </a:pP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dirty="0" err="1"/>
              <a:t>social</a:t>
            </a:r>
            <a:r>
              <a:rPr lang="cs-CZ" altLang="en-US" sz="2400" dirty="0"/>
              <a:t> </a:t>
            </a:r>
            <a:r>
              <a:rPr lang="cs-CZ" altLang="en-US" sz="2400" dirty="0" err="1"/>
              <a:t>class</a:t>
            </a:r>
            <a:r>
              <a:rPr lang="cs-CZ" altLang="en-US" sz="2400" dirty="0"/>
              <a:t> </a:t>
            </a:r>
            <a:r>
              <a:rPr lang="cs-CZ" altLang="en-US" sz="2400" dirty="0" err="1"/>
              <a:t>structure</a:t>
            </a: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dirty="0" err="1"/>
              <a:t>the</a:t>
            </a:r>
            <a:r>
              <a:rPr lang="cs-CZ" altLang="en-US" sz="2400" dirty="0"/>
              <a:t> </a:t>
            </a:r>
            <a:r>
              <a:rPr lang="cs-CZ" altLang="en-US" sz="2400" dirty="0" err="1"/>
              <a:t>proportions</a:t>
            </a:r>
            <a:r>
              <a:rPr lang="cs-CZ" altLang="en-US" sz="2400" dirty="0"/>
              <a:t> </a:t>
            </a:r>
            <a:r>
              <a:rPr lang="cs-CZ" altLang="en-US" sz="2400" dirty="0" err="1"/>
              <a:t>of</a:t>
            </a:r>
            <a:r>
              <a:rPr lang="cs-CZ" altLang="en-US" sz="2400" dirty="0"/>
              <a:t> </a:t>
            </a:r>
            <a:r>
              <a:rPr lang="cs-CZ" altLang="en-US" sz="2400" dirty="0" err="1"/>
              <a:t>social</a:t>
            </a:r>
            <a:r>
              <a:rPr lang="cs-CZ" altLang="en-US" sz="2400" dirty="0"/>
              <a:t> </a:t>
            </a:r>
            <a:r>
              <a:rPr lang="cs-CZ" altLang="en-US" sz="2400" dirty="0" err="1"/>
              <a:t>classes</a:t>
            </a: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i="1" dirty="0" err="1"/>
              <a:t>numbers</a:t>
            </a:r>
            <a:r>
              <a:rPr lang="cs-CZ" altLang="en-US" sz="2400" i="1" dirty="0"/>
              <a:t> </a:t>
            </a:r>
            <a:r>
              <a:rPr lang="cs-CZ" altLang="en-US" sz="2400" i="1" dirty="0" err="1"/>
              <a:t>of</a:t>
            </a:r>
            <a:r>
              <a:rPr lang="cs-CZ" altLang="en-US" sz="2400" i="1" dirty="0"/>
              <a:t> </a:t>
            </a:r>
            <a:r>
              <a:rPr lang="cs-CZ" altLang="en-US" sz="2400" i="1" dirty="0" err="1"/>
              <a:t>people</a:t>
            </a:r>
            <a:r>
              <a:rPr lang="cs-CZ" altLang="en-US" sz="2400" i="1" dirty="0"/>
              <a:t> in </a:t>
            </a:r>
            <a:r>
              <a:rPr lang="cs-CZ" altLang="en-US" sz="2400" i="1" dirty="0" err="1"/>
              <a:t>classes</a:t>
            </a:r>
            <a:r>
              <a:rPr lang="cs-CZ" altLang="en-US" sz="2400" i="1" dirty="0"/>
              <a:t> </a:t>
            </a:r>
            <a:r>
              <a:rPr lang="cs-CZ" altLang="en-US" sz="2400" dirty="0" err="1"/>
              <a:t>vs</a:t>
            </a:r>
            <a:r>
              <a:rPr lang="cs-CZ" altLang="en-US" sz="2400" dirty="0"/>
              <a:t> </a:t>
            </a:r>
            <a:r>
              <a:rPr lang="cs-CZ" altLang="en-US" sz="2400" i="1" dirty="0" err="1"/>
              <a:t>changes</a:t>
            </a:r>
            <a:r>
              <a:rPr lang="cs-CZ" altLang="en-US" sz="2400" i="1" dirty="0"/>
              <a:t> in </a:t>
            </a:r>
            <a:r>
              <a:rPr lang="cs-CZ" altLang="en-US" sz="2400" i="1" dirty="0" err="1"/>
              <a:t>class</a:t>
            </a:r>
            <a:r>
              <a:rPr lang="cs-CZ" altLang="en-US" sz="2400" i="1" dirty="0"/>
              <a:t> </a:t>
            </a:r>
            <a:r>
              <a:rPr lang="cs-CZ" altLang="en-US" sz="2400" i="1" dirty="0" err="1"/>
              <a:t>positions</a:t>
            </a:r>
            <a:r>
              <a:rPr lang="cs-CZ" altLang="en-US" sz="2400" i="1" dirty="0"/>
              <a:t> </a:t>
            </a:r>
            <a:r>
              <a:rPr lang="cs-CZ" altLang="en-US" sz="2400" i="1" dirty="0" err="1"/>
              <a:t>of</a:t>
            </a:r>
            <a:r>
              <a:rPr lang="cs-CZ" altLang="en-US" sz="2400" i="1" dirty="0"/>
              <a:t> </a:t>
            </a:r>
            <a:r>
              <a:rPr lang="cs-CZ" altLang="en-US" sz="2400" i="1" dirty="0" err="1"/>
              <a:t>people</a:t>
            </a:r>
            <a:endParaRPr lang="cs-CZ" altLang="en-US" sz="2400" i="1"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i="1" dirty="0" err="1"/>
              <a:t>classholders</a:t>
            </a:r>
            <a:r>
              <a:rPr lang="cs-CZ" altLang="en-US" sz="2400" dirty="0"/>
              <a:t> </a:t>
            </a:r>
            <a:r>
              <a:rPr lang="cs-CZ" altLang="en-US" sz="2400" dirty="0" err="1"/>
              <a:t>vs</a:t>
            </a:r>
            <a:r>
              <a:rPr lang="cs-CZ" altLang="en-US" sz="2400" dirty="0"/>
              <a:t> </a:t>
            </a:r>
            <a:r>
              <a:rPr lang="cs-CZ" altLang="en-US" sz="2400" dirty="0" err="1"/>
              <a:t>changes</a:t>
            </a:r>
            <a:r>
              <a:rPr lang="cs-CZ" altLang="en-US" sz="2400" dirty="0"/>
              <a:t> in </a:t>
            </a:r>
            <a:r>
              <a:rPr lang="cs-CZ" altLang="en-US" sz="2400" i="1" dirty="0" err="1"/>
              <a:t>social</a:t>
            </a:r>
            <a:r>
              <a:rPr lang="cs-CZ" altLang="en-US" sz="2400" i="1" dirty="0"/>
              <a:t> mobility </a:t>
            </a:r>
            <a:br>
              <a:rPr lang="cs-CZ" altLang="en-US" sz="2400" dirty="0"/>
            </a:br>
            <a:br>
              <a:rPr lang="cs-CZ" altLang="en-US" sz="2400" dirty="0"/>
            </a:br>
            <a:endParaRPr lang="cs-CZ" sz="2400" dirty="0"/>
          </a:p>
        </p:txBody>
      </p:sp>
    </p:spTree>
    <p:custDataLst>
      <p:tags r:id="rId1"/>
    </p:custDataLst>
    <p:extLst>
      <p:ext uri="{BB962C8B-B14F-4D97-AF65-F5344CB8AC3E}">
        <p14:creationId xmlns:p14="http://schemas.microsoft.com/office/powerpoint/2010/main" val="13682676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TotalTime>
  <Words>1579</Words>
  <Application>Microsoft Office PowerPoint</Application>
  <PresentationFormat>Širokoúhlá obrazovka</PresentationFormat>
  <Paragraphs>152</Paragraphs>
  <Slides>16</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Tahoma</vt:lpstr>
      <vt:lpstr>Motiv Office</vt:lpstr>
      <vt:lpstr>Theory of social mobility I</vt:lpstr>
      <vt:lpstr>Theory of social mobility II </vt:lpstr>
      <vt:lpstr>Theory of social mobility III</vt:lpstr>
      <vt:lpstr>Inequality of opportunity</vt:lpstr>
      <vt:lpstr>Is America Dreaming?: Understanding Social Mobility</vt:lpstr>
      <vt:lpstr>Social mobility - politicians</vt:lpstr>
      <vt:lpstr>Level of inequality I - GGC</vt:lpstr>
      <vt:lpstr>Level of inequality II - GGC</vt:lpstr>
      <vt:lpstr>Exogenous factors I</vt:lpstr>
      <vt:lpstr>Prezentace aplikace PowerPoint</vt:lpstr>
      <vt:lpstr>Endogenous factors</vt:lpstr>
      <vt:lpstr>Prezentace aplikace PowerPoint</vt:lpstr>
      <vt:lpstr>Prezentace aplikace PowerPoint</vt:lpstr>
      <vt:lpstr>Prezentace aplikace PowerPoint</vt:lpstr>
      <vt:lpstr>Prezentace aplikace PowerPoint</vt:lpstr>
      <vt:lpstr>Prezentace aplikace PowerPoint</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Class Systems</dc:title>
  <dc:creator>Tomáš Katrňák</dc:creator>
  <cp:lastModifiedBy>Tomáš Katrňák</cp:lastModifiedBy>
  <cp:revision>53</cp:revision>
  <dcterms:created xsi:type="dcterms:W3CDTF">2019-09-30T10:00:46Z</dcterms:created>
  <dcterms:modified xsi:type="dcterms:W3CDTF">2022-10-06T06:48:21Z</dcterms:modified>
</cp:coreProperties>
</file>