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8"/>
  </p:notesMasterIdLst>
  <p:sldIdLst>
    <p:sldId id="293" r:id="rId5"/>
    <p:sldId id="257" r:id="rId6"/>
    <p:sldId id="294" r:id="rId7"/>
    <p:sldId id="261" r:id="rId8"/>
    <p:sldId id="262" r:id="rId9"/>
    <p:sldId id="263" r:id="rId10"/>
    <p:sldId id="328" r:id="rId11"/>
    <p:sldId id="264" r:id="rId12"/>
    <p:sldId id="266" r:id="rId13"/>
    <p:sldId id="351" r:id="rId14"/>
    <p:sldId id="267" r:id="rId15"/>
    <p:sldId id="329" r:id="rId16"/>
    <p:sldId id="331" r:id="rId17"/>
    <p:sldId id="330" r:id="rId18"/>
    <p:sldId id="332" r:id="rId19"/>
    <p:sldId id="333" r:id="rId20"/>
    <p:sldId id="334" r:id="rId21"/>
    <p:sldId id="273" r:id="rId22"/>
    <p:sldId id="274" r:id="rId23"/>
    <p:sldId id="335" r:id="rId24"/>
    <p:sldId id="336" r:id="rId25"/>
    <p:sldId id="337" r:id="rId26"/>
    <p:sldId id="276" r:id="rId27"/>
    <p:sldId id="277" r:id="rId28"/>
    <p:sldId id="278" r:id="rId29"/>
    <p:sldId id="324" r:id="rId30"/>
    <p:sldId id="340" r:id="rId31"/>
    <p:sldId id="359" r:id="rId32"/>
    <p:sldId id="344" r:id="rId33"/>
    <p:sldId id="343" r:id="rId34"/>
    <p:sldId id="279" r:id="rId35"/>
    <p:sldId id="280" r:id="rId36"/>
    <p:sldId id="338" r:id="rId37"/>
    <p:sldId id="339" r:id="rId38"/>
    <p:sldId id="360" r:id="rId39"/>
    <p:sldId id="313" r:id="rId40"/>
    <p:sldId id="314" r:id="rId41"/>
    <p:sldId id="315" r:id="rId42"/>
    <p:sldId id="357" r:id="rId43"/>
    <p:sldId id="356" r:id="rId44"/>
    <p:sldId id="286" r:id="rId45"/>
    <p:sldId id="346" r:id="rId46"/>
    <p:sldId id="292" r:id="rId47"/>
    <p:sldId id="350" r:id="rId48"/>
    <p:sldId id="352" r:id="rId49"/>
    <p:sldId id="317" r:id="rId50"/>
    <p:sldId id="358" r:id="rId51"/>
    <p:sldId id="287" r:id="rId52"/>
    <p:sldId id="288" r:id="rId53"/>
    <p:sldId id="289" r:id="rId54"/>
    <p:sldId id="347" r:id="rId55"/>
    <p:sldId id="291" r:id="rId56"/>
    <p:sldId id="299" r:id="rId5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7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1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67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750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690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80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13ab9346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613ab9346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13ab93460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613ab9346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611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366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607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15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logs.adobe.com/digitalpublishing/supported-devi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zdroje.php?podsekce=7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ezdroje.php?podsekce=7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katalog.muni.cz" TargetMode="External"/><Relationship Id="rId7" Type="http://schemas.openxmlformats.org/officeDocument/2006/relationships/hyperlink" Target="https://ezdroje.muni.cz/?lang=cs" TargetMode="External"/><Relationship Id="rId12" Type="http://schemas.openxmlformats.org/officeDocument/2006/relationships/hyperlink" Target="http://books.google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s://www.doabooks.org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www.oapen.org/home?brand=oapen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s://knihovna.fss.muni.cz/e-zdroje/e-prezencka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23. 10. 2023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404AC-43AE-418D-8AAF-B4C2AEDF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811"/>
          </a:xfrm>
        </p:spPr>
        <p:txBody>
          <a:bodyPr/>
          <a:lstStyle/>
          <a:p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Research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Starters</a:t>
            </a:r>
            <a:endParaRPr lang="cs-CZ" sz="4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F784BAF0-844B-4F1E-8A65-E4CB6DFD4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634" y="1371522"/>
            <a:ext cx="7886700" cy="58790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sz="2000" dirty="0"/>
              <a:t>Funkce poskytuje </a:t>
            </a:r>
            <a:r>
              <a:rPr lang="cs-CZ" sz="2000" dirty="0" err="1"/>
              <a:t>prolinkovatelné</a:t>
            </a:r>
            <a:r>
              <a:rPr lang="cs-CZ" sz="2000" dirty="0"/>
              <a:t> odkazy na hesla včetně bibliografie na dané téma.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D859B9-0C30-4731-8D8C-E09685355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6" r="1400" b="6978"/>
          <a:stretch/>
        </p:blipFill>
        <p:spPr>
          <a:xfrm>
            <a:off x="0" y="2344670"/>
            <a:ext cx="8887968" cy="40293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BCA373-59F6-459E-A965-A45585CA72EE}"/>
              </a:ext>
            </a:extLst>
          </p:cNvPr>
          <p:cNvSpPr/>
          <p:nvPr/>
        </p:nvSpPr>
        <p:spPr>
          <a:xfrm>
            <a:off x="1161288" y="3300984"/>
            <a:ext cx="6126480" cy="713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0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4A2C44A-A567-4CCF-8556-74BDB1CB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279919"/>
            <a:ext cx="8854751" cy="90507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40072D5-4E2C-4AD1-BA4C-4CC6320F8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900" b="3956"/>
          <a:stretch/>
        </p:blipFill>
        <p:spPr>
          <a:xfrm>
            <a:off x="0" y="1293876"/>
            <a:ext cx="9061704" cy="509778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DF434B4-B58B-4DB1-8A0E-63C994FD0A4A}"/>
              </a:ext>
            </a:extLst>
          </p:cNvPr>
          <p:cNvSpPr/>
          <p:nvPr/>
        </p:nvSpPr>
        <p:spPr>
          <a:xfrm>
            <a:off x="242596" y="1239431"/>
            <a:ext cx="2062065" cy="522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77;g613ab93460_0_60">
            <a:extLst>
              <a:ext uri="{FF2B5EF4-FFF2-40B4-BE49-F238E27FC236}">
                <a16:creationId xmlns:a16="http://schemas.microsoft.com/office/drawing/2014/main" id="{964448B9-F90B-4B40-B0EE-DA719DFAFAE6}"/>
              </a:ext>
            </a:extLst>
          </p:cNvPr>
          <p:cNvSpPr txBox="1"/>
          <p:nvPr/>
        </p:nvSpPr>
        <p:spPr>
          <a:xfrm>
            <a:off x="3099808" y="2895545"/>
            <a:ext cx="5109860" cy="61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600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(titul, téma nebo ISSN/ISBN)</a:t>
            </a:r>
            <a:endParaRPr lang="cs-CZ" sz="16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433887-D421-47AB-B571-2FB505056966}"/>
              </a:ext>
            </a:extLst>
          </p:cNvPr>
          <p:cNvSpPr/>
          <p:nvPr/>
        </p:nvSpPr>
        <p:spPr>
          <a:xfrm>
            <a:off x="2304661" y="2098162"/>
            <a:ext cx="4032131" cy="606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74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2F1B6-CF41-424B-BB87-42C1C70B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9" y="365127"/>
            <a:ext cx="8817429" cy="1034466"/>
          </a:xfrm>
        </p:spPr>
        <p:txBody>
          <a:bodyPr>
            <a:noAutofit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ukázka časopis</a:t>
            </a:r>
            <a:endParaRPr lang="cs-CZ" sz="31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7F2F4F-ACE4-461B-AAE1-9865CFEA1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7" r="1491" b="7480"/>
          <a:stretch/>
        </p:blipFill>
        <p:spPr>
          <a:xfrm>
            <a:off x="0" y="1399593"/>
            <a:ext cx="9144000" cy="518547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BA35A3D0-5D7C-4DE0-B8F3-EEEFD37AA7A2}"/>
              </a:ext>
            </a:extLst>
          </p:cNvPr>
          <p:cNvSpPr/>
          <p:nvPr/>
        </p:nvSpPr>
        <p:spPr>
          <a:xfrm>
            <a:off x="664681" y="1798645"/>
            <a:ext cx="1614196" cy="4058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888D83BF-F498-44AB-90DB-05AF609396A5}"/>
              </a:ext>
            </a:extLst>
          </p:cNvPr>
          <p:cNvSpPr/>
          <p:nvPr/>
        </p:nvSpPr>
        <p:spPr>
          <a:xfrm>
            <a:off x="63514" y="3428999"/>
            <a:ext cx="754696" cy="2582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AA8CE0-97A8-4C8F-B530-A02537C3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35" y="2743199"/>
            <a:ext cx="2175116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>
            <a:extLst>
              <a:ext uri="{FF2B5EF4-FFF2-40B4-BE49-F238E27FC236}">
                <a16:creationId xmlns:a16="http://schemas.microsoft.com/office/drawing/2014/main" id="{3F98002F-6C06-4617-BAC9-61CDF65F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8" y="365126"/>
            <a:ext cx="8696130" cy="78254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253C3D9-3D28-40CB-A86D-F78D23FE2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0" t="13766" r="38700" b="8222"/>
          <a:stretch/>
        </p:blipFill>
        <p:spPr>
          <a:xfrm>
            <a:off x="177282" y="1147666"/>
            <a:ext cx="6735582" cy="555576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4ABBB84-9F30-4F2B-BEB2-4030337DBDB0}"/>
              </a:ext>
            </a:extLst>
          </p:cNvPr>
          <p:cNvSpPr/>
          <p:nvPr/>
        </p:nvSpPr>
        <p:spPr>
          <a:xfrm flipV="1">
            <a:off x="0" y="1627620"/>
            <a:ext cx="1587149" cy="2834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FAEC28-CAD7-4460-B71C-F17DC27440A9}"/>
              </a:ext>
            </a:extLst>
          </p:cNvPr>
          <p:cNvSpPr txBox="1"/>
          <p:nvPr/>
        </p:nvSpPr>
        <p:spPr>
          <a:xfrm>
            <a:off x="5538290" y="2166296"/>
            <a:ext cx="2603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konkrétního titulu – databáze, kde je časopis k dohledání</a:t>
            </a:r>
          </a:p>
        </p:txBody>
      </p:sp>
    </p:spTree>
    <p:extLst>
      <p:ext uri="{BB962C8B-B14F-4D97-AF65-F5344CB8AC3E}">
        <p14:creationId xmlns:p14="http://schemas.microsoft.com/office/powerpoint/2010/main" val="210819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608A7-3528-4959-A7E8-EB2A6B0D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</a:t>
            </a:r>
            <a:r>
              <a:rPr lang="pl-PL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prolinkování do databáze ProQuest</a:t>
            </a:r>
            <a:endParaRPr lang="cs-CZ" sz="29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5390B-A821-49FD-B2D9-2B6BE4C02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0" r="1326" b="3955"/>
          <a:stretch/>
        </p:blipFill>
        <p:spPr>
          <a:xfrm>
            <a:off x="60649" y="1444752"/>
            <a:ext cx="9022702" cy="5321808"/>
          </a:xfrm>
          <a:prstGeom prst="rect">
            <a:avLst/>
          </a:prstGeom>
        </p:spPr>
      </p:pic>
      <p:sp>
        <p:nvSpPr>
          <p:cNvPr id="6" name="Google Shape;194;g609c9f94a8_0_52">
            <a:extLst>
              <a:ext uri="{FF2B5EF4-FFF2-40B4-BE49-F238E27FC236}">
                <a16:creationId xmlns:a16="http://schemas.microsoft.com/office/drawing/2014/main" id="{4141BFD1-6122-44BA-9EA4-0A76BFA998BD}"/>
              </a:ext>
            </a:extLst>
          </p:cNvPr>
          <p:cNvSpPr txBox="1"/>
          <p:nvPr/>
        </p:nvSpPr>
        <p:spPr>
          <a:xfrm>
            <a:off x="5965704" y="2875188"/>
            <a:ext cx="2836505" cy="44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1995 -současnost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3D7C07-E0E5-4563-A4D4-BF494514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0" t="13600" r="22899" b="8178"/>
          <a:stretch/>
        </p:blipFill>
        <p:spPr>
          <a:xfrm>
            <a:off x="5469676" y="3927348"/>
            <a:ext cx="3553026" cy="27523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F301BB3-D619-48DC-A990-F323B2F1F364}"/>
              </a:ext>
            </a:extLst>
          </p:cNvPr>
          <p:cNvSpPr/>
          <p:nvPr/>
        </p:nvSpPr>
        <p:spPr>
          <a:xfrm>
            <a:off x="5650992" y="3941064"/>
            <a:ext cx="1444752" cy="274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77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8D965-AFCE-489E-88CF-880281F5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365126"/>
            <a:ext cx="8761445" cy="997143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84BD2E-55C7-4731-BA42-1303A61D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1500" b="10178"/>
          <a:stretch/>
        </p:blipFill>
        <p:spPr>
          <a:xfrm>
            <a:off x="0" y="1417294"/>
            <a:ext cx="9144000" cy="523953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43245B7-6D8E-4321-87B3-79AE78753B19}"/>
              </a:ext>
            </a:extLst>
          </p:cNvPr>
          <p:cNvSpPr/>
          <p:nvPr/>
        </p:nvSpPr>
        <p:spPr>
          <a:xfrm>
            <a:off x="594361" y="1728216"/>
            <a:ext cx="2907791" cy="4023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3654057-3B47-4277-9793-CF38180D6CB1}"/>
              </a:ext>
            </a:extLst>
          </p:cNvPr>
          <p:cNvSpPr/>
          <p:nvPr/>
        </p:nvSpPr>
        <p:spPr>
          <a:xfrm>
            <a:off x="0" y="3234617"/>
            <a:ext cx="737118" cy="1943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02D068-FC18-4A00-8C04-EE62893D2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7" t="15801" r="62237" b="25177"/>
          <a:stretch/>
        </p:blipFill>
        <p:spPr>
          <a:xfrm>
            <a:off x="6739403" y="3331808"/>
            <a:ext cx="1982205" cy="1661849"/>
          </a:xfrm>
          <a:prstGeom prst="rect">
            <a:avLst/>
          </a:prstGeom>
        </p:spPr>
      </p:pic>
      <p:sp>
        <p:nvSpPr>
          <p:cNvPr id="9" name="Bublinový popisek: se šipkou doleva 8">
            <a:extLst>
              <a:ext uri="{FF2B5EF4-FFF2-40B4-BE49-F238E27FC236}">
                <a16:creationId xmlns:a16="http://schemas.microsoft.com/office/drawing/2014/main" id="{F4D23FD1-333F-4A24-958F-02856BBB4803}"/>
              </a:ext>
            </a:extLst>
          </p:cNvPr>
          <p:cNvSpPr/>
          <p:nvPr/>
        </p:nvSpPr>
        <p:spPr>
          <a:xfrm>
            <a:off x="2093976" y="3331808"/>
            <a:ext cx="6764792" cy="1472184"/>
          </a:xfrm>
          <a:prstGeom prst="left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32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AA0F3-6E4C-4CA3-AB62-9BDDAC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167951"/>
            <a:ext cx="8425544" cy="1268965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 na MU - -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prolinkování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databáze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F11149-E1CB-4432-8A92-77C460976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0" t="12667" r="24500" b="8533"/>
          <a:stretch/>
        </p:blipFill>
        <p:spPr>
          <a:xfrm>
            <a:off x="173736" y="1271016"/>
            <a:ext cx="5093208" cy="4053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86FED3-9E86-4D64-B317-03F11C8C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00" t="13155" r="28100" b="8044"/>
          <a:stretch/>
        </p:blipFill>
        <p:spPr>
          <a:xfrm>
            <a:off x="5266944" y="2962655"/>
            <a:ext cx="3560741" cy="3619951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74BA771-3E08-465A-A610-D98C049C083D}"/>
              </a:ext>
            </a:extLst>
          </p:cNvPr>
          <p:cNvSpPr/>
          <p:nvPr/>
        </p:nvSpPr>
        <p:spPr>
          <a:xfrm>
            <a:off x="7370064" y="3712464"/>
            <a:ext cx="1344168" cy="32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20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435608"/>
            <a:ext cx="7885813" cy="51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just"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 předních vydavatelů odborné a vědecké literatury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Science, Oxford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MIT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Sage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Wiley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" lvl="0" algn="just">
              <a:buSzPts val="2400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07340">
              <a:buSzPts val="2400"/>
              <a:buChar char="❑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246.000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07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Discovery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db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CE950D-1FDF-4547-887C-6FA892B5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2400" b="4133"/>
          <a:stretch/>
        </p:blipFill>
        <p:spPr>
          <a:xfrm>
            <a:off x="0" y="557784"/>
            <a:ext cx="8924544" cy="56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46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CDAFE5-7050-45CB-86E8-55FF69236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5" r="1586" b="4204"/>
          <a:stretch/>
        </p:blipFill>
        <p:spPr>
          <a:xfrm>
            <a:off x="5164" y="706375"/>
            <a:ext cx="9138836" cy="5102342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0070F3B-D8C8-4E4D-A7CD-104EF4FA0E9D}"/>
              </a:ext>
            </a:extLst>
          </p:cNvPr>
          <p:cNvSpPr/>
          <p:nvPr/>
        </p:nvSpPr>
        <p:spPr>
          <a:xfrm>
            <a:off x="294413" y="1072917"/>
            <a:ext cx="1548881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E16E70A-275D-4175-9DAF-9BFB426C6A4A}"/>
              </a:ext>
            </a:extLst>
          </p:cNvPr>
          <p:cNvSpPr/>
          <p:nvPr/>
        </p:nvSpPr>
        <p:spPr>
          <a:xfrm>
            <a:off x="0" y="2827695"/>
            <a:ext cx="537029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35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1D822C5-547A-4B05-8563-1D450E24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8"/>
            <a:ext cx="8369558" cy="998375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</a:t>
            </a: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57EA37A-EFB2-486A-A5B7-28DBE4E0D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0" t="12845" r="3162" b="7334"/>
          <a:stretch/>
        </p:blipFill>
        <p:spPr>
          <a:xfrm>
            <a:off x="0" y="1303019"/>
            <a:ext cx="9144000" cy="54430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1219B9-34D5-420B-83B0-B577866C2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" t="17003" r="23601" b="6875"/>
          <a:stretch/>
        </p:blipFill>
        <p:spPr>
          <a:xfrm>
            <a:off x="4928616" y="4581144"/>
            <a:ext cx="3770276" cy="21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554627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digitální knihovna s více než 5000 e-knihami nakladatelství  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r>
              <a:rPr lang="cs-CZ" sz="2400" dirty="0">
                <a:solidFill>
                  <a:schemeClr val="dk1"/>
                </a:solidFill>
              </a:rPr>
              <a:t> (</a:t>
            </a:r>
            <a:r>
              <a:rPr lang="en-US" sz="2400" dirty="0">
                <a:solidFill>
                  <a:schemeClr val="dk1"/>
                </a:solidFill>
              </a:rPr>
              <a:t>SAGE Knowledge Complete Books and Reference Collection</a:t>
            </a:r>
            <a:r>
              <a:rPr lang="cs-CZ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Health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Social</a:t>
            </a:r>
            <a:r>
              <a:rPr lang="cs-CZ" sz="2400" i="1" dirty="0">
                <a:solidFill>
                  <a:schemeClr val="dk1"/>
                </a:solidFill>
              </a:rPr>
              <a:t> Care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>
                <a:solidFill>
                  <a:schemeClr val="dk1"/>
                </a:solidFill>
              </a:rPr>
              <a:t>Media, </a:t>
            </a:r>
            <a:r>
              <a:rPr lang="cs-CZ" sz="2400" b="1" i="1" dirty="0" err="1">
                <a:solidFill>
                  <a:schemeClr val="dk1"/>
                </a:solidFill>
              </a:rPr>
              <a:t>Communication</a:t>
            </a:r>
            <a:r>
              <a:rPr lang="cs-CZ" sz="2400" b="1" i="1" dirty="0">
                <a:solidFill>
                  <a:schemeClr val="dk1"/>
                </a:solidFill>
              </a:rPr>
              <a:t> &amp; </a:t>
            </a:r>
            <a:r>
              <a:rPr lang="cs-CZ" sz="2400" b="1" i="1" dirty="0" err="1">
                <a:solidFill>
                  <a:schemeClr val="dk1"/>
                </a:solidFill>
              </a:rPr>
              <a:t>Cultural</a:t>
            </a: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Studies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38541-F68E-4E3C-A4E1-8CE37AB57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10" r="794" b="8589"/>
          <a:stretch/>
        </p:blipFill>
        <p:spPr>
          <a:xfrm>
            <a:off x="0" y="653142"/>
            <a:ext cx="9144000" cy="5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AD0E45-08FC-4928-B416-D7B45641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8" y="420914"/>
            <a:ext cx="9065142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D9E838-DDD1-420E-BDCE-F8538E6E2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3" r="1112" b="7460"/>
          <a:stretch/>
        </p:blipFill>
        <p:spPr>
          <a:xfrm>
            <a:off x="0" y="362857"/>
            <a:ext cx="9144000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A3F00-B281-42BC-950E-5B242E38A9C3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4FE739-8A9C-49B8-83B8-16BFF975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12681" r="24969" b="8564"/>
          <a:stretch/>
        </p:blipFill>
        <p:spPr>
          <a:xfrm>
            <a:off x="118437" y="0"/>
            <a:ext cx="4611086" cy="40507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F50504-9956-46D8-B389-038386A26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3" t="12399" r="24970" b="8846"/>
          <a:stretch/>
        </p:blipFill>
        <p:spPr>
          <a:xfrm>
            <a:off x="4572000" y="2581480"/>
            <a:ext cx="4393372" cy="405079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BA7B1F4-22D8-41CF-BD8A-F54CC872391D}"/>
              </a:ext>
            </a:extLst>
          </p:cNvPr>
          <p:cNvSpPr/>
          <p:nvPr/>
        </p:nvSpPr>
        <p:spPr>
          <a:xfrm>
            <a:off x="7995216" y="3429000"/>
            <a:ext cx="485192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AA48911-D1D3-47D1-B120-2B8A2B7B804B}"/>
              </a:ext>
            </a:extLst>
          </p:cNvPr>
          <p:cNvCxnSpPr>
            <a:cxnSpLocks/>
          </p:cNvCxnSpPr>
          <p:nvPr/>
        </p:nvCxnSpPr>
        <p:spPr>
          <a:xfrm flipH="1">
            <a:off x="2818491" y="3920930"/>
            <a:ext cx="5419321" cy="171061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B9A50EEE-7F2D-4014-A178-0955802D7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41" t="14911" r="32971" b="3651"/>
          <a:stretch/>
        </p:blipFill>
        <p:spPr>
          <a:xfrm>
            <a:off x="906188" y="4238172"/>
            <a:ext cx="1912303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5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13ab93460_0_109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Google Shape;264;g613ab93460_0_109"/>
          <p:cNvSpPr txBox="1"/>
          <p:nvPr/>
        </p:nvSpPr>
        <p:spPr>
          <a:xfrm>
            <a:off x="503275" y="1949600"/>
            <a:ext cx="820479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Máme zakoupeno cca 40 e-knih z oblasti mediálních studií a žurnalistiky a 40 z environmentálních studií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lvl="0"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cs-CZ" sz="2000" dirty="0">
                <a:solidFill>
                  <a:schemeClr val="dk1"/>
                </a:solidFill>
              </a:rPr>
              <a:t>Pozn. po zadání klíčového slova si můžete mezi vyhledanými výsledky zakoupené knihy vyfiltrovat pomocí "</a:t>
            </a:r>
            <a:r>
              <a:rPr lang="cs-CZ" sz="2000" i="1" dirty="0">
                <a:solidFill>
                  <a:schemeClr val="dk1"/>
                </a:solidFill>
              </a:rPr>
              <a:t>Show </a:t>
            </a:r>
            <a:r>
              <a:rPr lang="cs-CZ" sz="2000" i="1" dirty="0" err="1">
                <a:solidFill>
                  <a:schemeClr val="dk1"/>
                </a:solidFill>
              </a:rPr>
              <a:t>content</a:t>
            </a:r>
            <a:r>
              <a:rPr lang="cs-CZ" sz="2000" i="1" dirty="0">
                <a:solidFill>
                  <a:schemeClr val="dk1"/>
                </a:solidFill>
              </a:rPr>
              <a:t> I </a:t>
            </a:r>
            <a:r>
              <a:rPr lang="cs-CZ" sz="2000" i="1" dirty="0" err="1">
                <a:solidFill>
                  <a:schemeClr val="dk1"/>
                </a:solidFill>
              </a:rPr>
              <a:t>have</a:t>
            </a:r>
            <a:r>
              <a:rPr lang="cs-CZ" sz="2000" i="1" dirty="0">
                <a:solidFill>
                  <a:schemeClr val="dk1"/>
                </a:solidFill>
              </a:rPr>
              <a:t> </a:t>
            </a:r>
            <a:r>
              <a:rPr lang="cs-CZ" sz="2000" i="1" dirty="0" err="1">
                <a:solidFill>
                  <a:schemeClr val="dk1"/>
                </a:solidFill>
              </a:rPr>
              <a:t>access</a:t>
            </a:r>
            <a:r>
              <a:rPr lang="cs-CZ" sz="2000" i="1" dirty="0">
                <a:solidFill>
                  <a:schemeClr val="dk1"/>
                </a:solidFill>
              </a:rPr>
              <a:t> to</a:t>
            </a:r>
            <a:r>
              <a:rPr lang="cs-CZ" sz="2000" dirty="0">
                <a:solidFill>
                  <a:schemeClr val="dk1"/>
                </a:solidFill>
              </a:rPr>
              <a:t>".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65" name="Google Shape;265;g613ab93460_0_109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B9E152-5C73-4421-969A-093F70235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966D28-604B-44EA-B084-0A522BDB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0" t="12489" r="23500" b="5911"/>
          <a:stretch/>
        </p:blipFill>
        <p:spPr>
          <a:xfrm>
            <a:off x="301752" y="87026"/>
            <a:ext cx="8119872" cy="649665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E28E5A1-0917-4D36-9B6F-3EFE169D0715}"/>
              </a:ext>
            </a:extLst>
          </p:cNvPr>
          <p:cNvSpPr/>
          <p:nvPr/>
        </p:nvSpPr>
        <p:spPr>
          <a:xfrm>
            <a:off x="2249424" y="274320"/>
            <a:ext cx="2093976" cy="393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69B9A8D-8F2F-4A84-B2FC-B504A416C562}"/>
              </a:ext>
            </a:extLst>
          </p:cNvPr>
          <p:cNvSpPr/>
          <p:nvPr/>
        </p:nvSpPr>
        <p:spPr>
          <a:xfrm>
            <a:off x="2519172" y="2176272"/>
            <a:ext cx="1554480" cy="512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684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56E8C-DD1C-4FAD-8F58-50E3C0AD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09" y="346466"/>
            <a:ext cx="8584163" cy="1193086"/>
          </a:xfrm>
        </p:spPr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b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</a:t>
            </a:r>
            <a:r>
              <a:rPr lang="cs-CZ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767FC-61F7-4802-AC97-52B64794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5" t="13265" r="17645" b="5734"/>
          <a:stretch/>
        </p:blipFill>
        <p:spPr>
          <a:xfrm>
            <a:off x="530352" y="1614841"/>
            <a:ext cx="7662672" cy="509876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64BE110-EDAF-4EC0-B4AB-DCA3434FED3A}"/>
              </a:ext>
            </a:extLst>
          </p:cNvPr>
          <p:cNvSpPr/>
          <p:nvPr/>
        </p:nvSpPr>
        <p:spPr>
          <a:xfrm>
            <a:off x="4434840" y="3180425"/>
            <a:ext cx="1017036" cy="497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3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494971"/>
            <a:ext cx="8347775" cy="509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 algn="just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Nyní k dispozici kolekce 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Psychologie a pedagogika, Společenské vědy, Podnikání, ekonomie, finance, Právo, daně, účetnictví.</a:t>
            </a:r>
          </a:p>
          <a:p>
            <a:pPr marL="50800" lvl="0" algn="just">
              <a:buClr>
                <a:schemeClr val="dk1"/>
              </a:buClr>
              <a:buSzPts val="2400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Institucionální přihlášení přes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eduID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pomocí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9" t="12157" r="37379" b="68166"/>
          <a:stretch/>
        </p:blipFill>
        <p:spPr>
          <a:xfrm>
            <a:off x="448322" y="4039339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5" t="9699" r="18156" b="7929"/>
          <a:stretch/>
        </p:blipFill>
        <p:spPr>
          <a:xfrm>
            <a:off x="4727358" y="4168065"/>
            <a:ext cx="3793294" cy="2689934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</p:cNvCxnSpPr>
          <p:nvPr/>
        </p:nvCxnSpPr>
        <p:spPr>
          <a:xfrm>
            <a:off x="2671068" y="4464298"/>
            <a:ext cx="2140629" cy="1821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736235" y="6123372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C3E178-2D04-40ED-BDE0-50E21ECE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815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A7248FDB-C2F7-4169-A0E1-31DAC32C00A2}"/>
              </a:ext>
            </a:extLst>
          </p:cNvPr>
          <p:cNvSpPr/>
          <p:nvPr/>
        </p:nvSpPr>
        <p:spPr>
          <a:xfrm>
            <a:off x="3187083" y="2938509"/>
            <a:ext cx="2942948" cy="692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9AC94E-F422-4977-84B6-FBEBCDF30278}"/>
              </a:ext>
            </a:extLst>
          </p:cNvPr>
          <p:cNvCxnSpPr>
            <a:stCxn id="10" idx="2"/>
          </p:cNvCxnSpPr>
          <p:nvPr/>
        </p:nvCxnSpPr>
        <p:spPr>
          <a:xfrm flipH="1">
            <a:off x="2467992" y="3284738"/>
            <a:ext cx="719091" cy="714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4280"/>
          </a:xfrm>
        </p:spPr>
        <p:txBody>
          <a:bodyPr>
            <a:normAutofit fontScale="90000"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vybrané tituly z kolekce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kolekce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28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7E0A05-2FDC-4374-9408-585EBC83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970" b="3959"/>
          <a:stretch/>
        </p:blipFill>
        <p:spPr>
          <a:xfrm>
            <a:off x="44388" y="1690689"/>
            <a:ext cx="9055223" cy="47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500 000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E-kniha na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370283-6F5A-4BEA-8B4F-9AFB06A8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7" t="12667" r="19400" b="4311"/>
          <a:stretch/>
        </p:blipFill>
        <p:spPr>
          <a:xfrm>
            <a:off x="4817122" y="3428999"/>
            <a:ext cx="4180574" cy="34255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E4B0FF-52F8-4917-BB78-7D5CFF41E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12667" r="15408" b="8755"/>
          <a:stretch/>
        </p:blipFill>
        <p:spPr>
          <a:xfrm>
            <a:off x="420624" y="3575303"/>
            <a:ext cx="3730752" cy="28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387178"/>
            <a:ext cx="7886700" cy="60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326293"/>
            <a:ext cx="8640900" cy="534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 Discovery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E-</a:t>
            </a:r>
            <a:r>
              <a:rPr lang="cs-CZ" sz="2600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prezenčka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100" b="1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Access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E7554-6595-47FA-8836-924DA44C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338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Cvičení e-knihy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5FD900-CA7A-4A5C-8118-3F0D3D1A4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483" y="943429"/>
            <a:ext cx="8630292" cy="5914571"/>
          </a:xfrm>
        </p:spPr>
        <p:txBody>
          <a:bodyPr>
            <a:normAutofit/>
          </a:bodyPr>
          <a:lstStyle/>
          <a:p>
            <a:pPr marL="114300" indent="0" algn="just">
              <a:spcBef>
                <a:spcPts val="1200"/>
              </a:spcBef>
              <a:buSzPct val="100000"/>
              <a:buNone/>
            </a:pPr>
            <a:endParaRPr lang="cs-CZ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28650" indent="-514350" algn="just">
              <a:spcBef>
                <a:spcPts val="1200"/>
              </a:spcBef>
              <a:buSzPct val="100000"/>
              <a:buFont typeface="+mj-lt"/>
              <a:buAutoNum type="arabicPeriod"/>
            </a:pPr>
            <a:endParaRPr lang="cs-CZ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28650" indent="-514350" algn="just">
              <a:spcBef>
                <a:spcPts val="1200"/>
              </a:spcBef>
              <a:buSzPct val="100000"/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0" algn="just">
              <a:spcBef>
                <a:spcPts val="1200"/>
              </a:spcBef>
              <a:buNone/>
            </a:pPr>
            <a:endParaRPr 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0" algn="just">
              <a:spcBef>
                <a:spcPts val="1200"/>
              </a:spcBef>
              <a:buNone/>
            </a:pPr>
            <a:endParaRPr lang="cs-CZ" sz="2400" dirty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marL="114300" indent="0" algn="just">
              <a:spcBef>
                <a:spcPts val="1200"/>
              </a:spcBef>
              <a:buNone/>
            </a:pPr>
            <a:endParaRPr 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0" algn="just">
              <a:spcBef>
                <a:spcPts val="1200"/>
              </a:spcBef>
              <a:buNone/>
            </a:pPr>
            <a:endParaRPr lang="cs-CZ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2635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E5B96-95A7-4A39-96CB-2E85ACDF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F0"/>
                </a:solidFill>
              </a:rPr>
              <a:t>Zkušební přístup </a:t>
            </a:r>
            <a:r>
              <a:rPr lang="cs-CZ" b="1" dirty="0" err="1">
                <a:solidFill>
                  <a:srgbClr val="0000CC"/>
                </a:solidFill>
              </a:rPr>
              <a:t>Skills</a:t>
            </a:r>
            <a:r>
              <a:rPr lang="cs-CZ" b="1" dirty="0">
                <a:solidFill>
                  <a:srgbClr val="0000CC"/>
                </a:solidFill>
              </a:rPr>
              <a:t> </a:t>
            </a:r>
            <a:r>
              <a:rPr lang="cs-CZ" b="1" dirty="0" err="1">
                <a:solidFill>
                  <a:srgbClr val="0000CC"/>
                </a:solidFill>
              </a:rPr>
              <a:t>for</a:t>
            </a:r>
            <a:r>
              <a:rPr lang="cs-CZ" b="1" dirty="0">
                <a:solidFill>
                  <a:srgbClr val="0000CC"/>
                </a:solidFill>
              </a:rPr>
              <a:t> Study </a:t>
            </a:r>
            <a:r>
              <a:rPr lang="cs-CZ" b="1" dirty="0">
                <a:solidFill>
                  <a:srgbClr val="00B0F0"/>
                </a:solidFill>
              </a:rPr>
              <a:t>do 31. 10. 2023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BA37AC-E46B-41AE-99B9-E4C4E865C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421" y="1690689"/>
            <a:ext cx="8354929" cy="448627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Všestranný a interaktivní vzdělávací nástroj, který má uživatelům umožnit získat základní akademické dovednosti a dovednosti potřebné pro úspěch na trhu práce. </a:t>
            </a:r>
          </a:p>
          <a:p>
            <a:pPr algn="just"/>
            <a:r>
              <a:rPr lang="cs-CZ" dirty="0"/>
              <a:t>Díky </a:t>
            </a:r>
            <a:r>
              <a:rPr lang="cs-CZ" dirty="0" err="1"/>
              <a:t>Skills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Study se mohou naučit optimalizovat čas a úsilí pro pěstování sebedůvěry a pro dosahování cílů ve studiu i v budoucí kariéře. </a:t>
            </a:r>
          </a:p>
          <a:p>
            <a:pPr algn="just"/>
            <a:r>
              <a:rPr lang="cs-CZ" dirty="0"/>
              <a:t>Nástroj nabízí 12 vzdělávacích modulů pokrývající témata od akademických dovedností, přes kritické myšlení, až po osobnostní rozvoj. Mezi ně patří třeba </a:t>
            </a:r>
            <a:r>
              <a:rPr lang="cs-CZ" dirty="0" err="1"/>
              <a:t>Time</a:t>
            </a:r>
            <a:r>
              <a:rPr lang="cs-CZ" dirty="0"/>
              <a:t> management, 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, </a:t>
            </a:r>
            <a:r>
              <a:rPr lang="cs-CZ" dirty="0" err="1"/>
              <a:t>Groupwork</a:t>
            </a:r>
            <a:r>
              <a:rPr lang="cs-CZ" dirty="0"/>
              <a:t> and </a:t>
            </a:r>
            <a:r>
              <a:rPr lang="cs-CZ" dirty="0" err="1"/>
              <a:t>presentations</a:t>
            </a:r>
            <a:r>
              <a:rPr lang="cs-CZ" dirty="0"/>
              <a:t> nebo </a:t>
            </a:r>
            <a:r>
              <a:rPr lang="cs-CZ" dirty="0" err="1"/>
              <a:t>Confidence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numbers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73937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67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neděle 19. </a:t>
            </a:r>
            <a:r>
              <a:rPr lang="cs-CZ" b="1">
                <a:solidFill>
                  <a:srgbClr val="FF0000"/>
                </a:solidFill>
              </a:rPr>
              <a:t>11. </a:t>
            </a:r>
            <a:r>
              <a:rPr lang="cs-CZ" b="1" dirty="0">
                <a:solidFill>
                  <a:srgbClr val="FF0000"/>
                </a:solidFill>
              </a:rPr>
              <a:t>2023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129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Discovery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2"/>
            <a:ext cx="8404857" cy="491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Jednoduché x pokročilé vyhledávání</a:t>
            </a:r>
          </a:p>
          <a:p>
            <a:pPr marL="12700"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5000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Grada, Portál, Jota a další</a:t>
            </a: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200" b="1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DDA - E-kniha na počkání</a:t>
            </a:r>
            <a:endParaRPr sz="2200" dirty="0">
              <a:solidFill>
                <a:srgbClr val="111111"/>
              </a:solidFill>
            </a:endParaRP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na </a:t>
            </a:r>
            <a:r>
              <a:rPr lang="pt-BR" sz="2400" dirty="0"/>
              <a:t>platformě Proquest Ebook Central</a:t>
            </a:r>
            <a:r>
              <a:rPr lang="cs-CZ" sz="2400" dirty="0"/>
              <a:t>, přes 500 000 </a:t>
            </a: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titulů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2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59125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STEINEROVÁ, Jela, Mirka GREŠKOVÁ, Jana ILAVSKÁ.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Informačné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stratégie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elektronickom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prostredí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1. vyd. Bratislava: Univerzita Komenského v Bratislavě, 2010, 190 s. ISBN 9788022328487.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19825" y="3259306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dirty="0">
                <a:solidFill>
                  <a:srgbClr val="0000CC"/>
                </a:solidFill>
              </a:rPr>
              <a:t>Mgr. Dana Mazancová, </a:t>
            </a:r>
            <a:r>
              <a:rPr lang="cs-CZ" sz="3000" b="1" dirty="0" err="1">
                <a:solidFill>
                  <a:srgbClr val="0000CC"/>
                </a:solidFill>
              </a:rPr>
              <a:t>DiS</a:t>
            </a:r>
            <a:r>
              <a:rPr lang="cs-CZ" sz="3000" b="1" dirty="0">
                <a:solidFill>
                  <a:srgbClr val="0000CC"/>
                </a:solidFill>
              </a:rPr>
              <a:t>.</a:t>
            </a:r>
            <a:endParaRPr sz="3000" b="1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mazancov@fss.muni.cz</a:t>
            </a: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B47BB4-556F-43CB-8493-F8AEE4FBB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4" b="6089"/>
          <a:stretch/>
        </p:blipFill>
        <p:spPr>
          <a:xfrm>
            <a:off x="0" y="548640"/>
            <a:ext cx="9144000" cy="544068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3D56B4-C687-4C2A-A094-BA0E548ED6E8}"/>
              </a:ext>
            </a:extLst>
          </p:cNvPr>
          <p:cNvSpPr/>
          <p:nvPr/>
        </p:nvSpPr>
        <p:spPr>
          <a:xfrm>
            <a:off x="3803801" y="1559060"/>
            <a:ext cx="1664413" cy="3082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478677" y="4454786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5952E7-B041-4AD0-B0C7-108F6288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3" r="1429" b="5102"/>
          <a:stretch/>
        </p:blipFill>
        <p:spPr>
          <a:xfrm>
            <a:off x="-1" y="0"/>
            <a:ext cx="9144001" cy="4282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154268-6AFC-4FBD-BDC2-3B2AEF77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4" r="4489" b="4921"/>
          <a:stretch/>
        </p:blipFill>
        <p:spPr>
          <a:xfrm>
            <a:off x="2500604" y="3783205"/>
            <a:ext cx="6568751" cy="3074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738326" y="780521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1019772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378964" y="1622146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753442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146304" y="1688994"/>
            <a:ext cx="8531352" cy="268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7" ma:contentTypeDescription="Vytvoří nový dokument" ma:contentTypeScope="" ma:versionID="8b508177d486a861b2331a94f71c59fe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db387b4ad16f64410657034924adfa32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e863f-a8b4-4616-855d-8d3fff3c62bf" xsi:nil="true"/>
  </documentManagement>
</p:properties>
</file>

<file path=customXml/itemProps1.xml><?xml version="1.0" encoding="utf-8"?>
<ds:datastoreItem xmlns:ds="http://schemas.openxmlformats.org/officeDocument/2006/customXml" ds:itemID="{AF3CA051-B720-4180-96DB-AC714037B2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6A41E3-33A5-4AB0-BC9D-61FFEDB1DF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7F8D3-D7AD-4CC6-8C18-CABDEBFD26BB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dcbe863f-a8b4-4616-855d-8d3fff3c62bf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760918a-8e2c-472e-aaca-b785e18a22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1144</Words>
  <Application>Microsoft Office PowerPoint</Application>
  <PresentationFormat>Předvádění na obrazovce (4:3)</PresentationFormat>
  <Paragraphs>196</Paragraphs>
  <Slides>53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Starters</vt:lpstr>
      <vt:lpstr>Prezentace aplikace PowerPoint</vt:lpstr>
      <vt:lpstr> Seznam dostupných časopisů a knih na MU </vt:lpstr>
      <vt:lpstr>Seznam dostupných časopisů a knih na MU – ukázka časopis</vt:lpstr>
      <vt:lpstr> Seznam dostupných časopisů a knih na MU </vt:lpstr>
      <vt:lpstr>Seznam dostupných časopisů a knih na MU – prolinkování do databáze ProQuest</vt:lpstr>
      <vt:lpstr> Seznam dostupných časopisů a knih na MU – ukázka kniha </vt:lpstr>
      <vt:lpstr> Seznam dostupných časopisů a knih  na MU - - prolinkování do databáze Sage Knowledge </vt:lpstr>
      <vt:lpstr>Prezentace aplikace PowerPoint</vt:lpstr>
      <vt:lpstr>Prezentace aplikace PowerPoint</vt:lpstr>
      <vt:lpstr>Prezentace aplikace PowerPoint</vt:lpstr>
      <vt:lpstr>Prezentace aplikace PowerPoint</vt:lpstr>
      <vt:lpstr>EBSCO Ebook Academic Collection –zobrazení konkrétního titulu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Prezentace aplikace PowerPoint</vt:lpstr>
      <vt:lpstr>Prezentace aplikace PowerPoint</vt:lpstr>
      <vt:lpstr>Taylor&amp;Francis eBooks</vt:lpstr>
      <vt:lpstr>Prezentace aplikace PowerPoint</vt:lpstr>
      <vt:lpstr>Prezentace aplikace PowerPoint</vt:lpstr>
      <vt:lpstr>Taylor&amp;Francis eBooks  – zobrazení konkrétního titulu</vt:lpstr>
      <vt:lpstr>Bookport</vt:lpstr>
      <vt:lpstr>Prezentace aplikace PowerPoint</vt:lpstr>
      <vt:lpstr>Prezentace aplikace PowerPoint</vt:lpstr>
      <vt:lpstr>Prezentace aplikace PowerPoint</vt:lpstr>
      <vt:lpstr>De Gruyter eBooks – vybrané tituly z kolekce kolekce Social Sciences &amp; Humanities</vt:lpstr>
      <vt:lpstr>De Gruyter eBooks</vt:lpstr>
      <vt:lpstr>Prezentace aplikace PowerPoint</vt:lpstr>
      <vt:lpstr>Prezentace aplikace PowerPoint</vt:lpstr>
      <vt:lpstr>Kde hledat knihy </vt:lpstr>
      <vt:lpstr>Cvičení e-knihy</vt:lpstr>
      <vt:lpstr>Zkušební přístup Skills for Study do 31. 10. 2023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128</cp:revision>
  <dcterms:created xsi:type="dcterms:W3CDTF">2019-07-22T10:37:01Z</dcterms:created>
  <dcterms:modified xsi:type="dcterms:W3CDTF">2023-10-24T06:24:40Z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