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4" r:id="rId3"/>
    <p:sldId id="258" r:id="rId4"/>
    <p:sldId id="273" r:id="rId5"/>
    <p:sldId id="259" r:id="rId6"/>
    <p:sldId id="260" r:id="rId7"/>
    <p:sldId id="261" r:id="rId8"/>
    <p:sldId id="266" r:id="rId9"/>
    <p:sldId id="274" r:id="rId10"/>
    <p:sldId id="275" r:id="rId11"/>
    <p:sldId id="276" r:id="rId12"/>
    <p:sldId id="277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E06D0-4E05-46F1-B1DD-1973021B562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ABC72-7A7D-4579-975B-51BB6DC46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95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999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594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8945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92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55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324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48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858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29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037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4674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56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1185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9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76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56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3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56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40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56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5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D08E444-6F28-451F-A580-FA538205669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4961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79576" y="836712"/>
            <a:ext cx="7543800" cy="1524000"/>
          </a:xfrm>
        </p:spPr>
        <p:txBody>
          <a:bodyPr/>
          <a:lstStyle/>
          <a:p>
            <a:pPr algn="ctr"/>
            <a:r>
              <a:rPr lang="cs-CZ" sz="4000" dirty="0"/>
              <a:t>Design a nástroje veřejných politik</a:t>
            </a: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847528" y="5661248"/>
            <a:ext cx="8496944" cy="990600"/>
          </a:xfrm>
        </p:spPr>
        <p:txBody>
          <a:bodyPr>
            <a:normAutofit/>
          </a:bodyPr>
          <a:lstStyle/>
          <a:p>
            <a:pPr algn="ctr"/>
            <a:r>
              <a:rPr lang="cs-CZ" sz="2600" dirty="0">
                <a:solidFill>
                  <a:schemeClr val="tx1"/>
                </a:solidFill>
              </a:rPr>
              <a:t>Josef Horňáček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95600" y="376203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>
                <a:solidFill>
                  <a:srgbClr val="4F81BD"/>
                </a:solidFill>
                <a:latin typeface="Times New Roman"/>
              </a:rPr>
              <a:t>VPLn4513 Tvorba a implementace VP</a:t>
            </a:r>
          </a:p>
        </p:txBody>
      </p:sp>
    </p:spTree>
    <p:extLst>
      <p:ext uri="{BB962C8B-B14F-4D97-AF65-F5344CB8AC3E}">
        <p14:creationId xmlns:p14="http://schemas.microsoft.com/office/powerpoint/2010/main" val="251660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Typy nástrojů VP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Dotace</a:t>
            </a:r>
          </a:p>
          <a:p>
            <a:r>
              <a:rPr lang="cs-CZ" dirty="0">
                <a:solidFill>
                  <a:schemeClr val="tx1"/>
                </a:solidFill>
              </a:rPr>
              <a:t>Garance (</a:t>
            </a:r>
            <a:r>
              <a:rPr lang="cs-CZ" dirty="0" err="1">
                <a:solidFill>
                  <a:schemeClr val="tx1"/>
                </a:solidFill>
              </a:rPr>
              <a:t>půček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r>
              <a:rPr lang="cs-CZ" dirty="0">
                <a:solidFill>
                  <a:schemeClr val="tx1"/>
                </a:solidFill>
              </a:rPr>
              <a:t>Smluvní kontrakty </a:t>
            </a:r>
          </a:p>
          <a:p>
            <a:r>
              <a:rPr lang="cs-CZ" dirty="0">
                <a:solidFill>
                  <a:schemeClr val="tx1"/>
                </a:solidFill>
              </a:rPr>
              <a:t>Granty</a:t>
            </a:r>
          </a:p>
          <a:p>
            <a:r>
              <a:rPr lang="cs-CZ" dirty="0">
                <a:solidFill>
                  <a:schemeClr val="tx1"/>
                </a:solidFill>
              </a:rPr>
              <a:t>Ekonomické regulace</a:t>
            </a:r>
          </a:p>
          <a:p>
            <a:r>
              <a:rPr lang="cs-CZ" dirty="0">
                <a:solidFill>
                  <a:schemeClr val="tx1"/>
                </a:solidFill>
              </a:rPr>
              <a:t>Sociální služby</a:t>
            </a:r>
          </a:p>
          <a:p>
            <a:r>
              <a:rPr lang="cs-CZ" dirty="0">
                <a:solidFill>
                  <a:schemeClr val="tx1"/>
                </a:solidFill>
              </a:rPr>
              <a:t>Pojištění (např. zdravotní a důchodové)</a:t>
            </a:r>
          </a:p>
          <a:p>
            <a:r>
              <a:rPr lang="cs-CZ" dirty="0">
                <a:solidFill>
                  <a:schemeClr val="tx1"/>
                </a:solidFill>
              </a:rPr>
              <a:t>Daně (a daňová osvobození)</a:t>
            </a:r>
          </a:p>
          <a:p>
            <a:r>
              <a:rPr lang="cs-CZ" dirty="0">
                <a:solidFill>
                  <a:schemeClr val="tx1"/>
                </a:solidFill>
              </a:rPr>
              <a:t>Vouchery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54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Typy nástrojů VP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Povaha aktivit (přímá finanční podpora, poskytování zboží a služeb, právní ochrana, restrikce a sankce)</a:t>
            </a:r>
          </a:p>
          <a:p>
            <a:r>
              <a:rPr lang="cs-CZ" dirty="0">
                <a:solidFill>
                  <a:schemeClr val="tx1"/>
                </a:solidFill>
              </a:rPr>
              <a:t>Struktura poskytování služeb (</a:t>
            </a:r>
            <a:r>
              <a:rPr lang="cs-CZ" dirty="0" err="1">
                <a:solidFill>
                  <a:schemeClr val="tx1"/>
                </a:solidFill>
              </a:rPr>
              <a:t>delivery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service</a:t>
            </a:r>
            <a:r>
              <a:rPr lang="cs-CZ" dirty="0">
                <a:solidFill>
                  <a:schemeClr val="tx1"/>
                </a:solidFill>
              </a:rPr>
              <a:t>) přímá (vláda a její agentury) a nepřímá (</a:t>
            </a:r>
            <a:r>
              <a:rPr lang="cs-CZ" dirty="0" err="1">
                <a:solidFill>
                  <a:schemeClr val="tx1"/>
                </a:solidFill>
              </a:rPr>
              <a:t>NGOs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r>
              <a:rPr lang="cs-CZ" dirty="0">
                <a:solidFill>
                  <a:schemeClr val="tx1"/>
                </a:solidFill>
              </a:rPr>
              <a:t>Stupeň centralizace služeb (např. MPSV – ÚP ČR – KRP ÚP – KOP ÚP).</a:t>
            </a:r>
          </a:p>
          <a:p>
            <a:r>
              <a:rPr lang="cs-CZ" dirty="0">
                <a:solidFill>
                  <a:schemeClr val="tx1"/>
                </a:solidFill>
              </a:rPr>
              <a:t>Stupeň (automatické) </a:t>
            </a:r>
            <a:r>
              <a:rPr lang="cs-CZ" dirty="0" err="1">
                <a:solidFill>
                  <a:schemeClr val="tx1"/>
                </a:solidFill>
              </a:rPr>
              <a:t>nárokovosti</a:t>
            </a:r>
            <a:r>
              <a:rPr lang="cs-CZ" dirty="0">
                <a:solidFill>
                  <a:schemeClr val="tx1"/>
                </a:solidFill>
              </a:rPr>
              <a:t> (např. příspěvek na bydlení) nebo způsobilosti k čerpání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37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Typy nástrojů VP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 lnSpcReduction="10000"/>
          </a:bodyPr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Legislativní a právní nástroje (zákony, vyhlášky, úřední nařízení, soudní praxe)</a:t>
            </a:r>
          </a:p>
          <a:p>
            <a:r>
              <a:rPr lang="cs-CZ" dirty="0">
                <a:solidFill>
                  <a:schemeClr val="tx1"/>
                </a:solidFill>
              </a:rPr>
              <a:t>Přímá podpora dodávkou služeb nebo zboží</a:t>
            </a:r>
          </a:p>
          <a:p>
            <a:r>
              <a:rPr lang="cs-CZ" dirty="0">
                <a:solidFill>
                  <a:schemeClr val="tx1"/>
                </a:solidFill>
              </a:rPr>
              <a:t>Finance (finanční transfery, vládní granty, kontrakty, kompenzace a refundace nákladů, operace na finančním trhu)</a:t>
            </a:r>
          </a:p>
          <a:p>
            <a:r>
              <a:rPr lang="cs-CZ" dirty="0">
                <a:solidFill>
                  <a:schemeClr val="tx1"/>
                </a:solidFill>
              </a:rPr>
              <a:t>Daně</a:t>
            </a:r>
          </a:p>
          <a:p>
            <a:r>
              <a:rPr lang="cs-CZ" dirty="0">
                <a:solidFill>
                  <a:schemeClr val="tx1"/>
                </a:solidFill>
              </a:rPr>
              <a:t>Ekonomická opatření (daně, přímé podpory např. v zemědělství)</a:t>
            </a:r>
          </a:p>
          <a:p>
            <a:r>
              <a:rPr lang="cs-CZ" dirty="0">
                <a:solidFill>
                  <a:schemeClr val="tx1"/>
                </a:solidFill>
              </a:rPr>
              <a:t>Přesvědčování (kampaně, bonusy, </a:t>
            </a:r>
            <a:r>
              <a:rPr lang="cs-CZ" dirty="0" err="1">
                <a:solidFill>
                  <a:schemeClr val="tx1"/>
                </a:solidFill>
              </a:rPr>
              <a:t>incentivy</a:t>
            </a:r>
            <a:r>
              <a:rPr lang="cs-CZ" dirty="0">
                <a:solidFill>
                  <a:schemeClr val="tx1"/>
                </a:solidFill>
              </a:rPr>
              <a:t>, poskytování licencí, mediace) 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043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 lvl="1"/>
            <a:r>
              <a:rPr lang="cs-CZ" sz="6000" dirty="0">
                <a:solidFill>
                  <a:schemeClr val="tx1"/>
                </a:solidFill>
              </a:rPr>
              <a:t>Dotazy a náměty? 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6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Politický subsystém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Celek - společenský systém složený ze subsystémů (kulturní právní, ekonomický a politický).</a:t>
            </a:r>
          </a:p>
          <a:p>
            <a:r>
              <a:rPr lang="cs-CZ" dirty="0">
                <a:solidFill>
                  <a:schemeClr val="tx1"/>
                </a:solidFill>
              </a:rPr>
              <a:t>Politický subsystém zahrnuje mezinárodní, národní a společenské aktéry a instituce působící přímo nebo nepřímo v politické oblasti.</a:t>
            </a:r>
          </a:p>
          <a:p>
            <a:r>
              <a:rPr lang="cs-CZ" dirty="0">
                <a:solidFill>
                  <a:schemeClr val="tx1"/>
                </a:solidFill>
              </a:rPr>
              <a:t>Koncept je založen na pozorování zájmových/nátlakových skupin, parlamentních výborů a vládních agentur v USA (železný trojúhelník), které se střetávají a spolupracují v řešení legislativních a regulativních opatřeních.</a:t>
            </a:r>
          </a:p>
          <a:p>
            <a:r>
              <a:rPr lang="cs-CZ" dirty="0">
                <a:solidFill>
                  <a:schemeClr val="tx1"/>
                </a:solidFill>
              </a:rPr>
              <a:t>Vznik politické sítě. </a:t>
            </a:r>
          </a:p>
        </p:txBody>
      </p:sp>
    </p:spTree>
    <p:extLst>
      <p:ext uri="{BB962C8B-B14F-4D97-AF65-F5344CB8AC3E}">
        <p14:creationId xmlns:p14="http://schemas.microsoft.com/office/powerpoint/2010/main" val="366640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i="1" dirty="0" err="1"/>
              <a:t>Policy</a:t>
            </a:r>
            <a:r>
              <a:rPr lang="cs-CZ" sz="4400" i="1" dirty="0"/>
              <a:t> design/design veřejných politik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548680"/>
            <a:ext cx="8064896" cy="41764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Koordinační úsilí (identifikace problémů, formulace cílů, návrh variant, výběr optimální varianty, implementace)</a:t>
            </a:r>
          </a:p>
          <a:p>
            <a:r>
              <a:rPr lang="cs-CZ" dirty="0">
                <a:solidFill>
                  <a:schemeClr val="tx1"/>
                </a:solidFill>
              </a:rPr>
              <a:t>Vynalézání řešení</a:t>
            </a:r>
          </a:p>
          <a:p>
            <a:r>
              <a:rPr lang="cs-CZ" dirty="0">
                <a:solidFill>
                  <a:schemeClr val="tx1"/>
                </a:solidFill>
              </a:rPr>
              <a:t>Kolektivní aktéři</a:t>
            </a:r>
          </a:p>
          <a:p>
            <a:r>
              <a:rPr lang="cs-CZ" dirty="0">
                <a:solidFill>
                  <a:schemeClr val="tx1"/>
                </a:solidFill>
              </a:rPr>
              <a:t>Stát, trh, občanský sektor</a:t>
            </a:r>
          </a:p>
          <a:p>
            <a:r>
              <a:rPr lang="cs-CZ" dirty="0">
                <a:solidFill>
                  <a:schemeClr val="tx1"/>
                </a:solidFill>
              </a:rPr>
              <a:t>Reflexivita, zpětná vazba, </a:t>
            </a:r>
            <a:r>
              <a:rPr lang="cs-CZ" dirty="0" err="1">
                <a:solidFill>
                  <a:schemeClr val="tx1"/>
                </a:solidFill>
              </a:rPr>
              <a:t>sebekorigující</a:t>
            </a:r>
            <a:r>
              <a:rPr lang="cs-CZ" dirty="0">
                <a:solidFill>
                  <a:schemeClr val="tx1"/>
                </a:solidFill>
              </a:rPr>
              <a:t> systémy</a:t>
            </a:r>
          </a:p>
          <a:p>
            <a:r>
              <a:rPr lang="cs-CZ" dirty="0">
                <a:solidFill>
                  <a:schemeClr val="tx1"/>
                </a:solidFill>
              </a:rPr>
              <a:t>Příklady: </a:t>
            </a:r>
            <a:r>
              <a:rPr lang="cs-CZ" dirty="0" err="1">
                <a:solidFill>
                  <a:schemeClr val="tx1"/>
                </a:solidFill>
              </a:rPr>
              <a:t>G.I.Bill</a:t>
            </a:r>
            <a:r>
              <a:rPr lang="cs-CZ" dirty="0">
                <a:solidFill>
                  <a:schemeClr val="tx1"/>
                </a:solidFill>
              </a:rPr>
              <a:t>, EEO, </a:t>
            </a:r>
            <a:r>
              <a:rPr lang="cs-CZ" dirty="0" err="1">
                <a:solidFill>
                  <a:schemeClr val="tx1"/>
                </a:solidFill>
              </a:rPr>
              <a:t>Right</a:t>
            </a:r>
            <a:r>
              <a:rPr lang="cs-CZ" dirty="0">
                <a:solidFill>
                  <a:schemeClr val="tx1"/>
                </a:solidFill>
              </a:rPr>
              <a:t> to Buy </a:t>
            </a:r>
          </a:p>
          <a:p>
            <a:r>
              <a:rPr lang="cs-CZ" dirty="0">
                <a:solidFill>
                  <a:schemeClr val="tx1"/>
                </a:solidFill>
              </a:rPr>
              <a:t>Nevyhovující postupy (pokus/omyl, ad/hoc, politický trik)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6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i="1" dirty="0" err="1"/>
              <a:t>Policy</a:t>
            </a:r>
            <a:r>
              <a:rPr lang="cs-CZ" sz="4400" i="1" dirty="0"/>
              <a:t> design  v praxi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548680"/>
            <a:ext cx="8064896" cy="4176464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Tradiční způsoby řešení jsou stále méně účinné</a:t>
            </a:r>
          </a:p>
          <a:p>
            <a:r>
              <a:rPr lang="cs-CZ" dirty="0">
                <a:solidFill>
                  <a:schemeClr val="tx1"/>
                </a:solidFill>
              </a:rPr>
              <a:t>Tržně orientované reformy </a:t>
            </a:r>
          </a:p>
          <a:p>
            <a:r>
              <a:rPr lang="cs-CZ" dirty="0">
                <a:solidFill>
                  <a:schemeClr val="tx1"/>
                </a:solidFill>
              </a:rPr>
              <a:t>New public management</a:t>
            </a:r>
          </a:p>
          <a:p>
            <a:r>
              <a:rPr lang="cs-CZ" dirty="0" err="1">
                <a:solidFill>
                  <a:schemeClr val="tx1"/>
                </a:solidFill>
              </a:rPr>
              <a:t>Governance</a:t>
            </a:r>
            <a:r>
              <a:rPr lang="cs-CZ" dirty="0">
                <a:solidFill>
                  <a:schemeClr val="tx1"/>
                </a:solidFill>
              </a:rPr>
              <a:t>: ovládání systémů a procesů (ne lidí a </a:t>
            </a:r>
            <a:r>
              <a:rPr lang="cs-CZ" dirty="0" err="1">
                <a:solidFill>
                  <a:schemeClr val="tx1"/>
                </a:solidFill>
              </a:rPr>
              <a:t>jeich</a:t>
            </a:r>
            <a:r>
              <a:rPr lang="cs-CZ" dirty="0">
                <a:solidFill>
                  <a:schemeClr val="tx1"/>
                </a:solidFill>
              </a:rPr>
              <a:t> rodin).</a:t>
            </a:r>
          </a:p>
          <a:p>
            <a:r>
              <a:rPr lang="cs-CZ" dirty="0">
                <a:solidFill>
                  <a:schemeClr val="tx1"/>
                </a:solidFill>
              </a:rPr>
              <a:t>Strategie, inovace a kreativita (</a:t>
            </a:r>
            <a:r>
              <a:rPr lang="cs-CZ" dirty="0" err="1">
                <a:solidFill>
                  <a:schemeClr val="tx1"/>
                </a:solidFill>
              </a:rPr>
              <a:t>inovation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labs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policy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hubs,experimental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labs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community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planing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r>
              <a:rPr lang="cs-CZ" dirty="0">
                <a:solidFill>
                  <a:schemeClr val="tx1"/>
                </a:solidFill>
              </a:rPr>
              <a:t>Zapojení klientů a uživatelů do procesu designu</a:t>
            </a:r>
          </a:p>
          <a:p>
            <a:r>
              <a:rPr lang="cs-CZ" dirty="0">
                <a:solidFill>
                  <a:schemeClr val="tx1"/>
                </a:solidFill>
              </a:rPr>
              <a:t>Nové typy intervencí založených na efektivitě a snadné implementaci (např. reforma psychiatrické péče).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42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Politicko</a:t>
            </a:r>
            <a:r>
              <a:rPr lang="cs-CZ" dirty="0"/>
              <a:t> ekonomický kontext METAINSTITUCE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Kapitalismus: Tržně orientovaná ekonomika a zároveň systém produkce a směny. Výrobní prostředky/kapitál jsou soustředěny v rukou relativně malého zlomku populace. Soukromé vlastnictví výrobních prostředků.</a:t>
            </a:r>
          </a:p>
          <a:p>
            <a:r>
              <a:rPr lang="cs-CZ" dirty="0">
                <a:solidFill>
                  <a:schemeClr val="tx1"/>
                </a:solidFill>
              </a:rPr>
              <a:t>Liberalismus: uznání přednostního postavení jednotlivce ve společnosti. Jedinci jsou přiznána nezcizitelná práva, včetně práva na vlastnictví a možnosti uzavírat soukromé smlouvy. Stát má reziduální postavení.</a:t>
            </a:r>
          </a:p>
          <a:p>
            <a:r>
              <a:rPr lang="cs-CZ" dirty="0">
                <a:solidFill>
                  <a:schemeClr val="tx1"/>
                </a:solidFill>
              </a:rPr>
              <a:t>Demokracie: systém politického rozhodování zahrnující strukturovaný každodenní kontroly státu prostřednictvím pravidelně volených orgánů. Vláda je odpovědná parlamentu na základě výsledků voleb.</a:t>
            </a:r>
          </a:p>
        </p:txBody>
      </p:sp>
    </p:spTree>
    <p:extLst>
      <p:ext uri="{BB962C8B-B14F-4D97-AF65-F5344CB8AC3E}">
        <p14:creationId xmlns:p14="http://schemas.microsoft.com/office/powerpoint/2010/main" val="308690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Politicko</a:t>
            </a:r>
            <a:r>
              <a:rPr lang="cs-CZ" dirty="0"/>
              <a:t> ekonomické struktury a veřejná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 lvl="1"/>
            <a:r>
              <a:rPr lang="cs-CZ" dirty="0">
                <a:solidFill>
                  <a:schemeClr val="tx1"/>
                </a:solidFill>
              </a:rPr>
              <a:t>Organizované společenské skupiny vystupují jako aktéři veřejné politiky a soutěží s jinými aktéry.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Mnohonásobná závislost ve vztahu aktérů a státu i aktérů mezi sebou. Problém politické autonomie a politické kapacity, rozsáhlá autonomie může snižovat kapacitu politiky řešit společenské problémy. „</a:t>
            </a:r>
            <a:r>
              <a:rPr lang="cs-CZ" dirty="0" err="1">
                <a:solidFill>
                  <a:schemeClr val="tx1"/>
                </a:solidFill>
              </a:rPr>
              <a:t>Embedded</a:t>
            </a:r>
            <a:r>
              <a:rPr lang="cs-CZ" dirty="0">
                <a:solidFill>
                  <a:schemeClr val="tx1"/>
                </a:solidFill>
              </a:rPr>
              <a:t> autonomy“.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Silní organizovaní aktéři  mohou efektivněji vyjednávat, aniž by museli klást nerealistické požadavky v zájmu vlastní existence. 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41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07568" y="836712"/>
            <a:ext cx="7543800" cy="4392488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Volení političtí představitelé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Úředníci/byrokracie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Politické strany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Nátlakové skupiny</a:t>
            </a:r>
          </a:p>
          <a:p>
            <a:pPr marL="320040" lvl="1" indent="0">
              <a:buNone/>
            </a:pPr>
            <a:r>
              <a:rPr lang="cs-CZ" dirty="0" err="1">
                <a:solidFill>
                  <a:schemeClr val="tx1"/>
                </a:solidFill>
              </a:rPr>
              <a:t>Think</a:t>
            </a:r>
            <a:r>
              <a:rPr lang="cs-CZ" dirty="0">
                <a:solidFill>
                  <a:schemeClr val="tx1"/>
                </a:solidFill>
              </a:rPr>
              <a:t> tanky a výzkumné organizace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Masové sdělovací prostředky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Akademičtí experti a konzultanti</a:t>
            </a:r>
          </a:p>
          <a:p>
            <a:pPr marL="320040" lvl="1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Nástroje veřejné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Politický design je těsně asociován s nástroji VP.</a:t>
            </a:r>
          </a:p>
          <a:p>
            <a:r>
              <a:rPr lang="cs-CZ" dirty="0">
                <a:solidFill>
                  <a:schemeClr val="tx1"/>
                </a:solidFill>
              </a:rPr>
              <a:t>Identifikace nástrojů vzhledem k cílům VP, vlastním přednostem a omezením, kulturním podmínkám a organizačnímu prostředí.</a:t>
            </a:r>
          </a:p>
          <a:p>
            <a:r>
              <a:rPr lang="cs-CZ" dirty="0">
                <a:solidFill>
                  <a:schemeClr val="tx1"/>
                </a:solidFill>
              </a:rPr>
              <a:t>Decentralizace, deregulace, privatizace, tržní segmentace, globalizace, nové informační technologie. </a:t>
            </a:r>
          </a:p>
          <a:p>
            <a:r>
              <a:rPr lang="cs-CZ" dirty="0">
                <a:solidFill>
                  <a:schemeClr val="tx1"/>
                </a:solidFill>
              </a:rPr>
              <a:t>Nutnost kombinace nástrojů VP (</a:t>
            </a:r>
            <a:r>
              <a:rPr lang="cs-CZ" dirty="0" err="1">
                <a:solidFill>
                  <a:schemeClr val="tx1"/>
                </a:solidFill>
              </a:rPr>
              <a:t>policy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packages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policy</a:t>
            </a:r>
            <a:r>
              <a:rPr lang="cs-CZ" dirty="0">
                <a:solidFill>
                  <a:schemeClr val="tx1"/>
                </a:solidFill>
              </a:rPr>
              <a:t> mix, portfolio).</a:t>
            </a:r>
          </a:p>
          <a:p>
            <a:r>
              <a:rPr lang="cs-CZ" dirty="0">
                <a:solidFill>
                  <a:schemeClr val="tx1"/>
                </a:solidFill>
              </a:rPr>
              <a:t>Delegace politických kompetencí na experty: zdroj konfuzí mezi aktéry.</a:t>
            </a:r>
          </a:p>
          <a:p>
            <a:r>
              <a:rPr lang="cs-CZ" dirty="0">
                <a:solidFill>
                  <a:schemeClr val="tx1"/>
                </a:solidFill>
              </a:rPr>
              <a:t>Expertiza vs. vyjednávání mezi aktéry.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85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Implementace nástrojů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Definice nástrojů VP: metody, jejichž prostřednictvím vlády usilují o dosažení politických cílů. </a:t>
            </a:r>
          </a:p>
          <a:p>
            <a:r>
              <a:rPr lang="cs-CZ" dirty="0">
                <a:solidFill>
                  <a:schemeClr val="tx1"/>
                </a:solidFill>
              </a:rPr>
              <a:t>Mezinárodní organizace (EU, ILO, OSN)</a:t>
            </a:r>
          </a:p>
          <a:p>
            <a:r>
              <a:rPr lang="cs-CZ" dirty="0">
                <a:solidFill>
                  <a:schemeClr val="tx1"/>
                </a:solidFill>
              </a:rPr>
              <a:t>Národní vláda a její agentury (kompetenční zákon)</a:t>
            </a:r>
          </a:p>
          <a:p>
            <a:r>
              <a:rPr lang="cs-CZ" dirty="0">
                <a:solidFill>
                  <a:schemeClr val="tx1"/>
                </a:solidFill>
              </a:rPr>
              <a:t>Kraje </a:t>
            </a:r>
          </a:p>
          <a:p>
            <a:r>
              <a:rPr lang="cs-CZ" dirty="0">
                <a:solidFill>
                  <a:schemeClr val="tx1"/>
                </a:solidFill>
              </a:rPr>
              <a:t>Statutární města (a jejich městské části)</a:t>
            </a:r>
          </a:p>
          <a:p>
            <a:r>
              <a:rPr lang="cs-CZ" dirty="0">
                <a:solidFill>
                  <a:schemeClr val="tx1"/>
                </a:solidFill>
              </a:rPr>
              <a:t>Obce (obce 3. stupně)</a:t>
            </a:r>
          </a:p>
        </p:txBody>
      </p:sp>
    </p:spTree>
    <p:extLst>
      <p:ext uri="{BB962C8B-B14F-4D97-AF65-F5344CB8AC3E}">
        <p14:creationId xmlns:p14="http://schemas.microsoft.com/office/powerpoint/2010/main" val="2220315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737</Words>
  <Application>Microsoft Office PowerPoint</Application>
  <PresentationFormat>Širokoúhlá obrazovka</PresentationFormat>
  <Paragraphs>94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Impact</vt:lpstr>
      <vt:lpstr>Times New Roman</vt:lpstr>
      <vt:lpstr>NewsPrint</vt:lpstr>
      <vt:lpstr>Design a nástroje veřejných politik</vt:lpstr>
      <vt:lpstr>Politický subsystém</vt:lpstr>
      <vt:lpstr>Policy design/design veřejných politik</vt:lpstr>
      <vt:lpstr>Policy design  v praxi </vt:lpstr>
      <vt:lpstr>Politicko ekonomický kontext METAINSTITUCE</vt:lpstr>
      <vt:lpstr>Politicko ekonomické struktury a veřejná politika</vt:lpstr>
      <vt:lpstr>Aktéři VP</vt:lpstr>
      <vt:lpstr>Nástroje veřejné politiky</vt:lpstr>
      <vt:lpstr>Implementace nástrojů VP</vt:lpstr>
      <vt:lpstr>Typy nástrojů VP (1)</vt:lpstr>
      <vt:lpstr>Typy nástrojů VP (2)</vt:lpstr>
      <vt:lpstr>Typy nástrojů VP (3)</vt:lpstr>
      <vt:lpstr>Děkuji za pozornost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Horňáček</dc:creator>
  <cp:lastModifiedBy>Josef Horňáček</cp:lastModifiedBy>
  <cp:revision>31</cp:revision>
  <dcterms:created xsi:type="dcterms:W3CDTF">2019-10-16T10:29:05Z</dcterms:created>
  <dcterms:modified xsi:type="dcterms:W3CDTF">2023-10-18T11:47:55Z</dcterms:modified>
</cp:coreProperties>
</file>