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80" r:id="rId3"/>
    <p:sldId id="281" r:id="rId4"/>
    <p:sldId id="264" r:id="rId5"/>
    <p:sldId id="258" r:id="rId6"/>
    <p:sldId id="282" r:id="rId7"/>
    <p:sldId id="273" r:id="rId8"/>
    <p:sldId id="259" r:id="rId9"/>
    <p:sldId id="260" r:id="rId10"/>
    <p:sldId id="278" r:id="rId11"/>
    <p:sldId id="279" r:id="rId12"/>
    <p:sldId id="261" r:id="rId13"/>
    <p:sldId id="266" r:id="rId14"/>
    <p:sldId id="265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114" y="16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E06D0-4E05-46F1-B1DD-1973021B562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ABC72-7A7D-4579-975B-51BB6DC46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95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47232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27650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216978-7DBC-4FE6-9A86-988F06ED692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17291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50376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92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6426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5999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216978-7DBC-4FE6-9A86-988F06ED692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8557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216978-7DBC-4FE6-9A86-988F06ED692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41140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216978-7DBC-4FE6-9A86-988F06ED692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9324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34872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58587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108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3200400"/>
            <a:ext cx="100584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0" y="4724400"/>
            <a:ext cx="9144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111854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685800"/>
            <a:ext cx="9652000" cy="3886200"/>
          </a:xfrm>
        </p:spPr>
        <p:txBody>
          <a:bodyPr vert="eaVert" anchor="t" anchorCtr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597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6000" y="685802"/>
            <a:ext cx="2438400" cy="5410199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685801"/>
            <a:ext cx="7620000" cy="4876800"/>
          </a:xfrm>
        </p:spPr>
        <p:txBody>
          <a:bodyPr vert="eaVert" anchor="t" anchorCtr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79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761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3276600"/>
            <a:ext cx="100584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4953000"/>
            <a:ext cx="9144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562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036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9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19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119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935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566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40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562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7821" y="457201"/>
            <a:ext cx="6126579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002" y="457200"/>
            <a:ext cx="3564876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2871259" y="2514336"/>
            <a:ext cx="3810000" cy="2117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10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936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320" y="457200"/>
            <a:ext cx="100584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856" y="3505200"/>
            <a:ext cx="98552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057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24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685800"/>
            <a:ext cx="100584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31200" y="620877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0D08E444-6F28-451F-A580-FA538205669B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5999" y="6208777"/>
            <a:ext cx="6498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5687569"/>
            <a:ext cx="101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1036320" y="0"/>
            <a:ext cx="100584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54961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79576" y="836712"/>
            <a:ext cx="7543800" cy="1524000"/>
          </a:xfrm>
        </p:spPr>
        <p:txBody>
          <a:bodyPr/>
          <a:lstStyle/>
          <a:p>
            <a:pPr algn="ctr"/>
            <a:r>
              <a:rPr lang="cs-CZ" sz="4000" dirty="0"/>
              <a:t>Tvorba veřejných politik</a:t>
            </a:r>
          </a:p>
        </p:txBody>
      </p:sp>
      <p:sp>
        <p:nvSpPr>
          <p:cNvPr id="4" name="Podnadpis 2"/>
          <p:cNvSpPr>
            <a:spLocks noGrp="1"/>
          </p:cNvSpPr>
          <p:nvPr>
            <p:ph type="subTitle" idx="1"/>
          </p:nvPr>
        </p:nvSpPr>
        <p:spPr>
          <a:xfrm>
            <a:off x="1847528" y="5661248"/>
            <a:ext cx="8496944" cy="990600"/>
          </a:xfrm>
        </p:spPr>
        <p:txBody>
          <a:bodyPr>
            <a:normAutofit/>
          </a:bodyPr>
          <a:lstStyle/>
          <a:p>
            <a:pPr algn="ctr"/>
            <a:r>
              <a:rPr lang="cs-CZ" sz="2600" dirty="0">
                <a:solidFill>
                  <a:schemeClr val="tx1"/>
                </a:solidFill>
              </a:rPr>
              <a:t>Josef Horňáček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495600" y="376203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sz="2800" b="1" dirty="0">
                <a:solidFill>
                  <a:srgbClr val="4F81BD"/>
                </a:solidFill>
                <a:latin typeface="Times New Roman"/>
              </a:rPr>
              <a:t>VPLn4513 Tvorba a implementace VP</a:t>
            </a:r>
          </a:p>
        </p:txBody>
      </p:sp>
    </p:spTree>
    <p:extLst>
      <p:ext uri="{BB962C8B-B14F-4D97-AF65-F5344CB8AC3E}">
        <p14:creationId xmlns:p14="http://schemas.microsoft.com/office/powerpoint/2010/main" val="251660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Členění problému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0" y="685800"/>
            <a:ext cx="7543800" cy="468741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Uvědomění si obtížné situace a identifikace problému.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Definování a pozorování problému: role zkušenosti.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Tvorba a rozvoj hypotéz a posun od známého k neznámému.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Kritická kontrola prvků reflexe a přeměna znalostí z neověřených na ověřené.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Experimentální potvrzení (verifikace domnělé myšlenky). </a:t>
            </a:r>
          </a:p>
          <a:p>
            <a:pPr marL="320040" lvl="1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11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Reflexe problému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0" y="685800"/>
            <a:ext cx="7543800" cy="4687416"/>
          </a:xfrm>
        </p:spPr>
        <p:txBody>
          <a:bodyPr>
            <a:normAutofit/>
          </a:bodyPr>
          <a:lstStyle/>
          <a:p>
            <a:r>
              <a:rPr lang="cs-CZ" altLang="cs-CZ" dirty="0"/>
              <a:t>Reflexe: schopnost uvědomění, fixování myšlenek, seriózní úvahy</a:t>
            </a:r>
          </a:p>
          <a:p>
            <a:r>
              <a:rPr lang="cs-CZ" altLang="cs-CZ" dirty="0"/>
              <a:t>Nutnost poznání struktury, podstaty a povahy reflexe</a:t>
            </a:r>
          </a:p>
          <a:p>
            <a:r>
              <a:rPr lang="cs-CZ" altLang="cs-CZ" dirty="0"/>
              <a:t>Rozpor mezi „odborností“ a „školními znalostmi“</a:t>
            </a:r>
          </a:p>
          <a:p>
            <a:r>
              <a:rPr lang="cs-CZ" altLang="cs-CZ" dirty="0"/>
              <a:t>Absence konkrétně formulované teorie</a:t>
            </a:r>
          </a:p>
          <a:p>
            <a:pPr marL="320040" lvl="1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361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Aktéři VP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07568" y="836712"/>
            <a:ext cx="7543800" cy="4392488"/>
          </a:xfrm>
        </p:spPr>
        <p:txBody>
          <a:bodyPr>
            <a:normAutofit/>
          </a:bodyPr>
          <a:lstStyle/>
          <a:p>
            <a:pPr marL="320040" lvl="1" indent="0">
              <a:buNone/>
            </a:pPr>
            <a:r>
              <a:rPr lang="cs-CZ" dirty="0">
                <a:solidFill>
                  <a:schemeClr val="tx1"/>
                </a:solidFill>
              </a:rPr>
              <a:t>Volení političtí představitelé</a:t>
            </a:r>
          </a:p>
          <a:p>
            <a:pPr marL="320040" lvl="1" indent="0">
              <a:buNone/>
            </a:pPr>
            <a:r>
              <a:rPr lang="cs-CZ" dirty="0">
                <a:solidFill>
                  <a:schemeClr val="tx1"/>
                </a:solidFill>
              </a:rPr>
              <a:t>Úředníci/byrokracie</a:t>
            </a:r>
          </a:p>
          <a:p>
            <a:pPr marL="320040" lvl="1" indent="0">
              <a:buNone/>
            </a:pPr>
            <a:r>
              <a:rPr lang="cs-CZ" dirty="0">
                <a:solidFill>
                  <a:schemeClr val="tx1"/>
                </a:solidFill>
              </a:rPr>
              <a:t>Politické strany</a:t>
            </a:r>
          </a:p>
          <a:p>
            <a:pPr marL="320040" lvl="1" indent="0">
              <a:buNone/>
            </a:pPr>
            <a:r>
              <a:rPr lang="cs-CZ" dirty="0">
                <a:solidFill>
                  <a:schemeClr val="tx1"/>
                </a:solidFill>
              </a:rPr>
              <a:t>Nátlakové skupiny</a:t>
            </a:r>
          </a:p>
          <a:p>
            <a:pPr marL="320040" lvl="1" indent="0">
              <a:buNone/>
            </a:pPr>
            <a:r>
              <a:rPr lang="cs-CZ" dirty="0" err="1">
                <a:solidFill>
                  <a:schemeClr val="tx1"/>
                </a:solidFill>
              </a:rPr>
              <a:t>Think</a:t>
            </a:r>
            <a:r>
              <a:rPr lang="cs-CZ" dirty="0">
                <a:solidFill>
                  <a:schemeClr val="tx1"/>
                </a:solidFill>
              </a:rPr>
              <a:t> tanky a výzkumné organizace</a:t>
            </a:r>
          </a:p>
          <a:p>
            <a:pPr marL="320040" lvl="1" indent="0">
              <a:buNone/>
            </a:pPr>
            <a:r>
              <a:rPr lang="cs-CZ" dirty="0">
                <a:solidFill>
                  <a:schemeClr val="tx1"/>
                </a:solidFill>
              </a:rPr>
              <a:t>Masové sdělovací prostředky</a:t>
            </a:r>
          </a:p>
          <a:p>
            <a:pPr marL="320040" lvl="1" indent="0">
              <a:buNone/>
            </a:pPr>
            <a:r>
              <a:rPr lang="cs-CZ" dirty="0">
                <a:solidFill>
                  <a:schemeClr val="tx1"/>
                </a:solidFill>
              </a:rPr>
              <a:t>Akademičtí experti a konzultanti</a:t>
            </a:r>
          </a:p>
          <a:p>
            <a:pPr marL="320040" lvl="1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40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Skupiny a jejich moc ve VP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685800"/>
            <a:ext cx="8208912" cy="461540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Politické symboly</a:t>
            </a:r>
          </a:p>
          <a:p>
            <a:r>
              <a:rPr lang="cs-CZ" dirty="0">
                <a:solidFill>
                  <a:schemeClr val="tx1"/>
                </a:solidFill>
              </a:rPr>
              <a:t>Monopolizace politiky (privilegované </a:t>
            </a:r>
            <a:r>
              <a:rPr lang="cs-CZ">
                <a:solidFill>
                  <a:schemeClr val="tx1"/>
                </a:solidFill>
              </a:rPr>
              <a:t>postavení politických stran)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Koalice skupin</a:t>
            </a:r>
          </a:p>
          <a:p>
            <a:r>
              <a:rPr lang="cs-CZ" dirty="0">
                <a:solidFill>
                  <a:schemeClr val="tx1"/>
                </a:solidFill>
              </a:rPr>
              <a:t>Překonávání mocenského deficitu (okno příležitostí)</a:t>
            </a:r>
          </a:p>
          <a:p>
            <a:r>
              <a:rPr lang="cs-CZ" dirty="0">
                <a:solidFill>
                  <a:schemeClr val="tx1"/>
                </a:solidFill>
              </a:rPr>
              <a:t>Konfliktní linie</a:t>
            </a:r>
          </a:p>
          <a:p>
            <a:r>
              <a:rPr lang="cs-CZ" dirty="0">
                <a:solidFill>
                  <a:schemeClr val="tx1"/>
                </a:solidFill>
              </a:rPr>
              <a:t>Trvalost politických opatření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485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0" y="685800"/>
            <a:ext cx="7543800" cy="4687416"/>
          </a:xfrm>
        </p:spPr>
        <p:txBody>
          <a:bodyPr>
            <a:normAutofit/>
          </a:bodyPr>
          <a:lstStyle/>
          <a:p>
            <a:pPr lvl="1"/>
            <a:r>
              <a:rPr lang="cs-CZ" sz="6000" dirty="0">
                <a:solidFill>
                  <a:schemeClr val="tx1"/>
                </a:solidFill>
              </a:rPr>
              <a:t>Dotazy a náměty? 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866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685800"/>
            <a:ext cx="8208912" cy="4615408"/>
          </a:xfrm>
        </p:spPr>
        <p:txBody>
          <a:bodyPr>
            <a:normAutofit/>
          </a:bodyPr>
          <a:lstStyle/>
          <a:p>
            <a:r>
              <a:rPr lang="cs-CZ" dirty="0"/>
              <a:t>Nastavení agendy </a:t>
            </a:r>
          </a:p>
          <a:p>
            <a:r>
              <a:rPr lang="cs-CZ" dirty="0"/>
              <a:t>Politická moc a vliv na politickou agendu </a:t>
            </a:r>
          </a:p>
          <a:p>
            <a:r>
              <a:rPr lang="cs-CZ" dirty="0"/>
              <a:t>Proces definování problému </a:t>
            </a:r>
          </a:p>
          <a:p>
            <a:r>
              <a:rPr lang="cs-CZ" dirty="0"/>
              <a:t>Aktéři a jejich moc a zájmy v procesu nastavování agendy a definování problémy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589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Politická agenda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685800"/>
            <a:ext cx="8208912" cy="46154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Jde o soubory problémů, porozumění příčinám</a:t>
            </a:r>
            <a:r>
              <a:rPr lang="cs-CZ" dirty="0">
                <a:solidFill>
                  <a:srgbClr val="0070C0"/>
                </a:solidFill>
              </a:rPr>
              <a:t>, symboly, řešení a další prvky, které jsou centrem zájmu veřejnosti a vládních úředníků </a:t>
            </a:r>
            <a:r>
              <a:rPr lang="cs-CZ" dirty="0"/>
              <a:t>(</a:t>
            </a:r>
            <a:r>
              <a:rPr lang="cs-CZ" noProof="1"/>
              <a:t>Birkland</a:t>
            </a:r>
            <a:r>
              <a:rPr lang="cs-CZ" dirty="0"/>
              <a:t> 2007)</a:t>
            </a:r>
          </a:p>
          <a:p>
            <a:pPr marL="0" indent="0">
              <a:buNone/>
            </a:pPr>
            <a:r>
              <a:rPr lang="cs-CZ" dirty="0"/>
              <a:t>Obsahují </a:t>
            </a:r>
            <a:r>
              <a:rPr lang="cs-CZ" b="1" dirty="0"/>
              <a:t>formulované, řešené, případně odkládané soubory sociálních </a:t>
            </a:r>
            <a:r>
              <a:rPr lang="cs-CZ" b="1" u="sng" dirty="0"/>
              <a:t>problémů</a:t>
            </a:r>
            <a:r>
              <a:rPr lang="cs-CZ" b="1" dirty="0"/>
              <a:t> </a:t>
            </a:r>
            <a:r>
              <a:rPr lang="cs-CZ" dirty="0"/>
              <a:t>a způsob, </a:t>
            </a:r>
            <a:r>
              <a:rPr lang="cs-CZ" b="1" dirty="0"/>
              <a:t>jak je jim </a:t>
            </a:r>
            <a:r>
              <a:rPr lang="cs-CZ" b="1" u="sng" dirty="0"/>
              <a:t>rozuměno</a:t>
            </a:r>
            <a:r>
              <a:rPr lang="cs-CZ" b="1" dirty="0"/>
              <a:t> a jak o nich aktéři </a:t>
            </a:r>
            <a:r>
              <a:rPr lang="cs-CZ" b="1" u="sng" dirty="0"/>
              <a:t>komunikují</a:t>
            </a:r>
            <a:r>
              <a:rPr lang="cs-CZ" dirty="0">
                <a:solidFill>
                  <a:srgbClr val="00B050"/>
                </a:solidFill>
              </a:rPr>
              <a:t>,</a:t>
            </a:r>
          </a:p>
          <a:p>
            <a:pPr marL="0" indent="0">
              <a:buNone/>
            </a:pPr>
            <a:r>
              <a:rPr lang="cs-CZ" dirty="0"/>
              <a:t>Promítají se do nich </a:t>
            </a:r>
            <a:r>
              <a:rPr lang="cs-CZ" b="1" dirty="0"/>
              <a:t>dlouhodobé </a:t>
            </a:r>
            <a:r>
              <a:rPr lang="cs-CZ" b="1" u="sng" dirty="0"/>
              <a:t>záměry</a:t>
            </a:r>
            <a:r>
              <a:rPr lang="cs-CZ" b="1" dirty="0"/>
              <a:t> a aktuální politické </a:t>
            </a:r>
            <a:r>
              <a:rPr lang="cs-CZ" b="1" u="sng" dirty="0"/>
              <a:t>preference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b="1" dirty="0"/>
              <a:t>Jsou </a:t>
            </a:r>
            <a:r>
              <a:rPr lang="cs-CZ" b="1" u="sng" dirty="0"/>
              <a:t>střetem veřejných a skupinových zájmů</a:t>
            </a:r>
            <a:r>
              <a:rPr lang="cs-CZ" b="1" dirty="0"/>
              <a:t>, a proto jsou jednotlivými aktéry </a:t>
            </a:r>
            <a:r>
              <a:rPr lang="cs-CZ" b="1" u="sng" dirty="0"/>
              <a:t>neustále přehodnocovány</a:t>
            </a:r>
            <a:r>
              <a:rPr lang="cs-CZ" b="1" dirty="0"/>
              <a:t> </a:t>
            </a:r>
            <a:r>
              <a:rPr lang="cs-CZ" dirty="0"/>
              <a:t>(z důvodu měnících se potřeb a zájmů, stavu poznání či mimo-racionálních vlivů).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982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Nastavení agendy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685800"/>
            <a:ext cx="8208912" cy="461540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Proces získávání a pozbývání veřejné pozornosti u jednotlivých případů veřejného zájmu, které mají vliv na jednání různých skupin a veřejných aktérů.</a:t>
            </a:r>
          </a:p>
          <a:p>
            <a:r>
              <a:rPr lang="cs-CZ" dirty="0">
                <a:solidFill>
                  <a:schemeClr val="tx1"/>
                </a:solidFill>
              </a:rPr>
              <a:t>Návrh opatření, která by měla být uskutečněna</a:t>
            </a:r>
          </a:p>
          <a:p>
            <a:r>
              <a:rPr lang="cs-CZ" dirty="0">
                <a:solidFill>
                  <a:schemeClr val="tx1"/>
                </a:solidFill>
              </a:rPr>
              <a:t>Předložení konkrétního plánu nebo opatření k veřejné diskusi. </a:t>
            </a:r>
          </a:p>
          <a:p>
            <a:r>
              <a:rPr lang="cs-CZ" dirty="0">
                <a:solidFill>
                  <a:schemeClr val="tx1"/>
                </a:solidFill>
              </a:rPr>
              <a:t>Universum agendy (viz </a:t>
            </a:r>
            <a:r>
              <a:rPr lang="cs-CZ" dirty="0" err="1">
                <a:solidFill>
                  <a:schemeClr val="tx1"/>
                </a:solidFill>
              </a:rPr>
              <a:t>Birkland</a:t>
            </a:r>
            <a:r>
              <a:rPr lang="cs-CZ" dirty="0">
                <a:solidFill>
                  <a:schemeClr val="tx1"/>
                </a:solidFill>
              </a:rPr>
              <a:t>, s 261)</a:t>
            </a:r>
          </a:p>
          <a:p>
            <a:r>
              <a:rPr lang="cs-CZ" dirty="0">
                <a:solidFill>
                  <a:schemeClr val="tx1"/>
                </a:solidFill>
              </a:rPr>
              <a:t>Systematická agenda – návrh možných opatření</a:t>
            </a:r>
          </a:p>
          <a:p>
            <a:r>
              <a:rPr lang="cs-CZ" dirty="0">
                <a:solidFill>
                  <a:schemeClr val="tx1"/>
                </a:solidFill>
              </a:rPr>
              <a:t>Institucionální agenda – zakotvení opatření v institucích</a:t>
            </a:r>
          </a:p>
          <a:p>
            <a:r>
              <a:rPr lang="cs-CZ" dirty="0">
                <a:solidFill>
                  <a:schemeClr val="tx1"/>
                </a:solidFill>
              </a:rPr>
              <a:t>Rozhodovací agenda realizace opatření v konkrétních podmínkách</a:t>
            </a:r>
          </a:p>
        </p:txBody>
      </p:sp>
    </p:spTree>
    <p:extLst>
      <p:ext uri="{BB962C8B-B14F-4D97-AF65-F5344CB8AC3E}">
        <p14:creationId xmlns:p14="http://schemas.microsoft.com/office/powerpoint/2010/main" val="3666403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Politická moc a politická agenda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63552" y="548680"/>
            <a:ext cx="8064896" cy="4176464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Politická síla a vliv aktérů (skupiny, aktéři, </a:t>
            </a:r>
            <a:r>
              <a:rPr lang="cs-CZ" dirty="0" err="1">
                <a:solidFill>
                  <a:schemeClr val="tx1"/>
                </a:solidFill>
              </a:rPr>
              <a:t>stakeholdeři</a:t>
            </a:r>
            <a:r>
              <a:rPr lang="cs-CZ" dirty="0">
                <a:solidFill>
                  <a:schemeClr val="tx1"/>
                </a:solidFill>
              </a:rPr>
              <a:t>, participanti) </a:t>
            </a:r>
          </a:p>
          <a:p>
            <a:r>
              <a:rPr lang="cs-CZ" dirty="0">
                <a:solidFill>
                  <a:schemeClr val="tx1"/>
                </a:solidFill>
              </a:rPr>
              <a:t>Moc, autorita, politické aktivity, nátlak (</a:t>
            </a:r>
            <a:r>
              <a:rPr lang="cs-CZ" dirty="0" err="1">
                <a:solidFill>
                  <a:schemeClr val="tx1"/>
                </a:solidFill>
              </a:rPr>
              <a:t>presure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groups</a:t>
            </a:r>
            <a:r>
              <a:rPr lang="cs-CZ" dirty="0">
                <a:solidFill>
                  <a:schemeClr val="tx1"/>
                </a:solidFill>
              </a:rPr>
              <a:t>).</a:t>
            </a:r>
          </a:p>
          <a:p>
            <a:r>
              <a:rPr lang="cs-CZ" dirty="0">
                <a:solidFill>
                  <a:schemeClr val="tx1"/>
                </a:solidFill>
              </a:rPr>
              <a:t>Organizování opoziční politické aktivity, politická </a:t>
            </a:r>
            <a:r>
              <a:rPr lang="cs-CZ" dirty="0" err="1">
                <a:solidFill>
                  <a:schemeClr val="tx1"/>
                </a:solidFill>
              </a:rPr>
              <a:t>hnutí,odpor</a:t>
            </a:r>
            <a:r>
              <a:rPr lang="cs-CZ" dirty="0">
                <a:solidFill>
                  <a:schemeClr val="tx1"/>
                </a:solidFill>
              </a:rPr>
              <a:t>/resistence, přímá akce.</a:t>
            </a:r>
          </a:p>
        </p:txBody>
      </p:sp>
    </p:spTree>
    <p:extLst>
      <p:ext uri="{BB962C8B-B14F-4D97-AF65-F5344CB8AC3E}">
        <p14:creationId xmlns:p14="http://schemas.microsoft.com/office/powerpoint/2010/main" val="3682567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Proces nastolování agendy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63552" y="548680"/>
            <a:ext cx="8064896" cy="417646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(1) existuje soubor veřejných problémů, (2) aktuální politicko-mocenské konstelace, (3) realizované veřejné politiky, (4) potenciální aktéři a (5) možnosti volby</a:t>
            </a:r>
          </a:p>
          <a:p>
            <a:r>
              <a:rPr lang="cs-CZ" dirty="0">
                <a:solidFill>
                  <a:schemeClr val="tx1"/>
                </a:solidFill>
              </a:rPr>
              <a:t>POLITIČTÍ AKTIVISTÉ [</a:t>
            </a:r>
            <a:r>
              <a:rPr lang="cs-CZ" dirty="0" err="1">
                <a:solidFill>
                  <a:schemeClr val="tx1"/>
                </a:solidFill>
              </a:rPr>
              <a:t>policy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enterpreneurs</a:t>
            </a:r>
            <a:r>
              <a:rPr lang="cs-CZ" dirty="0">
                <a:solidFill>
                  <a:schemeClr val="tx1"/>
                </a:solidFill>
              </a:rPr>
              <a:t>] (zvolení zástupci, úředníci, lobbisté, akademici, novináři) se snaží, aby se ostatní aktéři ztotožnili a prosazovali shodné politické ideje, které jsou v průběhu let pěstovány a propojovány v názorových a politických komunitách (</a:t>
            </a:r>
            <a:r>
              <a:rPr lang="cs-CZ" dirty="0" err="1">
                <a:solidFill>
                  <a:schemeClr val="tx1"/>
                </a:solidFill>
              </a:rPr>
              <a:t>Kingdon</a:t>
            </a:r>
            <a:r>
              <a:rPr lang="cs-CZ" dirty="0">
                <a:solidFill>
                  <a:schemeClr val="tx1"/>
                </a:solidFill>
              </a:rPr>
              <a:t> 1984)</a:t>
            </a:r>
          </a:p>
          <a:p>
            <a:r>
              <a:rPr lang="cs-CZ" dirty="0">
                <a:solidFill>
                  <a:schemeClr val="tx1"/>
                </a:solidFill>
              </a:rPr>
              <a:t>Součástí úspěšně nastolené agendy jsou tzv. OKNA PŘÍLEŽITOSTÍ, kterých musí političtí aktivisté využít, dokud se nezavřou (</a:t>
            </a:r>
            <a:r>
              <a:rPr lang="cs-CZ" dirty="0" err="1">
                <a:solidFill>
                  <a:schemeClr val="tx1"/>
                </a:solidFill>
              </a:rPr>
              <a:t>Birkland</a:t>
            </a:r>
            <a:r>
              <a:rPr lang="cs-CZ" dirty="0">
                <a:solidFill>
                  <a:schemeClr val="tx1"/>
                </a:solidFill>
              </a:rPr>
              <a:t> 2004)</a:t>
            </a:r>
          </a:p>
          <a:p>
            <a:r>
              <a:rPr lang="cs-CZ" dirty="0">
                <a:solidFill>
                  <a:schemeClr val="tx1"/>
                </a:solidFill>
              </a:rPr>
              <a:t>Při nastolování agendy jsou důležité tři subsystémy, mezi kterými existuje hustá síť vztahů (</a:t>
            </a:r>
            <a:r>
              <a:rPr lang="cs-CZ" dirty="0" err="1">
                <a:solidFill>
                  <a:schemeClr val="tx1"/>
                </a:solidFill>
              </a:rPr>
              <a:t>Dearing</a:t>
            </a:r>
            <a:r>
              <a:rPr lang="cs-CZ" dirty="0">
                <a:solidFill>
                  <a:schemeClr val="tx1"/>
                </a:solidFill>
              </a:rPr>
              <a:t> a </a:t>
            </a:r>
            <a:r>
              <a:rPr lang="cs-CZ" dirty="0" err="1">
                <a:solidFill>
                  <a:schemeClr val="tx1"/>
                </a:solidFill>
              </a:rPr>
              <a:t>Rogers</a:t>
            </a:r>
            <a:r>
              <a:rPr lang="cs-CZ" dirty="0">
                <a:solidFill>
                  <a:schemeClr val="tx1"/>
                </a:solidFill>
              </a:rPr>
              <a:t> 1996), v nichž jakýkoliv pohyb může vyvolat změnu: VEŘEJNOST (formuje veřejné agendy), POLITIKA (formuluje politické agendy) a MÉDIA (jsou brána v potaz veřejností a politiky)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813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/>
              <a:t>Pluralistická vs. Elitářská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63552" y="548680"/>
            <a:ext cx="8064896" cy="4176464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Pluralistické teorie předpokládají, že existuje množství skupin, které soutěží v otevřeném politickém systému v otevřené soutěži. (</a:t>
            </a:r>
            <a:r>
              <a:rPr lang="cs-CZ" dirty="0" err="1">
                <a:solidFill>
                  <a:schemeClr val="tx1"/>
                </a:solidFill>
              </a:rPr>
              <a:t>Hamilton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Madison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dirty="0">
                <a:solidFill>
                  <a:schemeClr val="tx1"/>
                </a:solidFill>
              </a:rPr>
              <a:t>Elitářská teorie předpokládá, že mezi skupinami obyvatel se tvorba politiky soustředí do rukou nejmocnějších, nejbohatších a nejvzdělanějších elit. (</a:t>
            </a:r>
            <a:r>
              <a:rPr lang="cs-CZ" dirty="0" err="1">
                <a:solidFill>
                  <a:schemeClr val="tx1"/>
                </a:solidFill>
              </a:rPr>
              <a:t>Paretto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Michels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dirty="0">
                <a:solidFill>
                  <a:schemeClr val="tx1"/>
                </a:solidFill>
              </a:rPr>
              <a:t>Existence soutěživého řádu (</a:t>
            </a:r>
            <a:r>
              <a:rPr lang="cs-CZ" dirty="0" err="1">
                <a:solidFill>
                  <a:schemeClr val="tx1"/>
                </a:solidFill>
              </a:rPr>
              <a:t>Merton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66426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Proces definování problému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Problém: společensky formulovaný a konstruovaný jev, který by měl být řešen veřejnými nástroji (chudoba, epidemie, doprava, kriminalita, nedostatek bytů, péče o seniory, vzdělání, integrace migrantů, životní prostředí…).</a:t>
            </a:r>
          </a:p>
          <a:p>
            <a:r>
              <a:rPr lang="cs-CZ" dirty="0">
                <a:solidFill>
                  <a:schemeClr val="tx1"/>
                </a:solidFill>
              </a:rPr>
              <a:t>Řešení prostřednictvím regulací, nařízení, zákonů a opatření, které mají povahu veřejných statků.</a:t>
            </a:r>
          </a:p>
          <a:p>
            <a:r>
              <a:rPr lang="cs-CZ" dirty="0">
                <a:solidFill>
                  <a:schemeClr val="tx1"/>
                </a:solidFill>
              </a:rPr>
              <a:t>Veřejný statek:  statky a služby, které jsou nedělitelné a nevýlučné, nelze je dělit na části, pokud jsou poskytnuty jedinci, jsou dostupné všem členům společnosti.</a:t>
            </a:r>
          </a:p>
        </p:txBody>
      </p:sp>
    </p:spTree>
    <p:extLst>
      <p:ext uri="{BB962C8B-B14F-4D97-AF65-F5344CB8AC3E}">
        <p14:creationId xmlns:p14="http://schemas.microsoft.com/office/powerpoint/2010/main" val="3086903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Strategické aspekty definice problému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0" y="685800"/>
            <a:ext cx="7543800" cy="4687416"/>
          </a:xfrm>
        </p:spPr>
        <p:txBody>
          <a:bodyPr>
            <a:normAutofit/>
          </a:bodyPr>
          <a:lstStyle/>
          <a:p>
            <a:pPr lvl="1"/>
            <a:r>
              <a:rPr lang="cs-CZ" dirty="0">
                <a:solidFill>
                  <a:schemeClr val="tx1"/>
                </a:solidFill>
              </a:rPr>
              <a:t>Zdroj problému a jeho příčiny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Rozsah problému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Dopad problému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Indikátory problému (pozorovatelné/měřitelné).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Klíčové události (</a:t>
            </a:r>
            <a:r>
              <a:rPr lang="cs-CZ" dirty="0" err="1">
                <a:solidFill>
                  <a:schemeClr val="tx1"/>
                </a:solidFill>
              </a:rPr>
              <a:t>focusing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events</a:t>
            </a:r>
            <a:r>
              <a:rPr lang="cs-CZ" dirty="0">
                <a:solidFill>
                  <a:schemeClr val="tx1"/>
                </a:solidFill>
              </a:rPr>
              <a:t>) a jejich reflexe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Symboly</a:t>
            </a:r>
          </a:p>
          <a:p>
            <a:pPr lvl="1"/>
            <a:r>
              <a:rPr lang="cs-CZ" dirty="0" err="1">
                <a:solidFill>
                  <a:schemeClr val="tx1"/>
                </a:solidFill>
              </a:rPr>
              <a:t>Narativy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 err="1">
                <a:solidFill>
                  <a:schemeClr val="tx1"/>
                </a:solidFill>
              </a:rPr>
              <a:t>causal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stories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104189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749</Words>
  <Application>Microsoft Office PowerPoint</Application>
  <PresentationFormat>Širokoúhlá obrazovka</PresentationFormat>
  <Paragraphs>89</Paragraphs>
  <Slides>14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Impact</vt:lpstr>
      <vt:lpstr>Times New Roman</vt:lpstr>
      <vt:lpstr>NewsPrint</vt:lpstr>
      <vt:lpstr>Tvorba veřejných politik</vt:lpstr>
      <vt:lpstr>Obsah</vt:lpstr>
      <vt:lpstr>Politická agenda</vt:lpstr>
      <vt:lpstr>Nastavení agendy</vt:lpstr>
      <vt:lpstr>Politická moc a politická agenda</vt:lpstr>
      <vt:lpstr>Proces nastolování agendy</vt:lpstr>
      <vt:lpstr>Pluralistická vs. Elitářská teorie</vt:lpstr>
      <vt:lpstr>Proces definování problému</vt:lpstr>
      <vt:lpstr>Strategické aspekty definice problému</vt:lpstr>
      <vt:lpstr>Členění problému</vt:lpstr>
      <vt:lpstr>Reflexe problému</vt:lpstr>
      <vt:lpstr>Aktéři VP</vt:lpstr>
      <vt:lpstr>Skupiny a jejich moc ve VP</vt:lpstr>
      <vt:lpstr>Děkuji za pozornost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Josef Horňáček</dc:creator>
  <cp:lastModifiedBy>Josef Horňáček</cp:lastModifiedBy>
  <cp:revision>42</cp:revision>
  <dcterms:created xsi:type="dcterms:W3CDTF">2019-10-16T10:29:05Z</dcterms:created>
  <dcterms:modified xsi:type="dcterms:W3CDTF">2023-10-26T13:29:33Z</dcterms:modified>
</cp:coreProperties>
</file>