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80" r:id="rId3"/>
    <p:sldId id="283" r:id="rId4"/>
    <p:sldId id="284" r:id="rId5"/>
    <p:sldId id="281" r:id="rId6"/>
    <p:sldId id="264" r:id="rId7"/>
    <p:sldId id="258" r:id="rId8"/>
    <p:sldId id="282" r:id="rId9"/>
    <p:sldId id="273" r:id="rId10"/>
    <p:sldId id="259" r:id="rId11"/>
    <p:sldId id="261" r:id="rId12"/>
    <p:sldId id="260" r:id="rId13"/>
    <p:sldId id="278" r:id="rId14"/>
    <p:sldId id="279" r:id="rId15"/>
    <p:sldId id="266" r:id="rId16"/>
    <p:sldId id="26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4" y="1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E06D0-4E05-46F1-B1DD-1973021B5623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ABC72-7A7D-4579-975B-51BB6DC46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95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723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88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858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108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765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037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92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9992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66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6426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999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557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4114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216978-7DBC-4FE6-9A86-988F06ED692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324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B4E939-B39C-4AC8-99E6-ABB9F9FBB6F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348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1185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9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7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76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56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03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56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40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56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1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5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D08E444-6F28-451F-A580-FA538205669B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4059230-67CB-4DD1-83BF-2B1B4F2806B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4961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79576" y="836712"/>
            <a:ext cx="7543800" cy="1524000"/>
          </a:xfrm>
        </p:spPr>
        <p:txBody>
          <a:bodyPr/>
          <a:lstStyle/>
          <a:p>
            <a:pPr algn="ctr"/>
            <a:r>
              <a:rPr lang="cs-CZ" sz="4000" dirty="0"/>
              <a:t>Rozhodování</a:t>
            </a:r>
            <a:br>
              <a:rPr lang="cs-CZ" sz="4000" dirty="0"/>
            </a:br>
            <a:r>
              <a:rPr lang="cs-CZ" sz="4000" dirty="0"/>
              <a:t>ve veřejné politice</a:t>
            </a:r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1847528" y="5661248"/>
            <a:ext cx="8496944" cy="990600"/>
          </a:xfrm>
        </p:spPr>
        <p:txBody>
          <a:bodyPr>
            <a:normAutofit/>
          </a:bodyPr>
          <a:lstStyle/>
          <a:p>
            <a:pPr algn="ctr"/>
            <a:r>
              <a:rPr lang="cs-CZ" sz="2600" dirty="0">
                <a:solidFill>
                  <a:schemeClr val="tx1"/>
                </a:solidFill>
              </a:rPr>
              <a:t>Josef Horňáček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495600" y="3762038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cs-CZ" sz="2800" b="1" dirty="0">
                <a:solidFill>
                  <a:srgbClr val="4F81BD"/>
                </a:solidFill>
                <a:latin typeface="Times New Roman"/>
              </a:rPr>
              <a:t>VPLn4513 Tvorba a implementace VP</a:t>
            </a:r>
          </a:p>
        </p:txBody>
      </p:sp>
    </p:spTree>
    <p:extLst>
      <p:ext uri="{BB962C8B-B14F-4D97-AF65-F5344CB8AC3E}">
        <p14:creationId xmlns:p14="http://schemas.microsoft.com/office/powerpoint/2010/main" val="251660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Další modely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Popelnicový model rozhodování (předpoklad existence organizační anarchie). Participanti uskutečňují společné aktivity bez jasně vymezeného cíle (tři složky: problémy, řešení a participanti).</a:t>
            </a:r>
          </a:p>
          <a:p>
            <a:r>
              <a:rPr lang="cs-CZ" dirty="0">
                <a:solidFill>
                  <a:srgbClr val="002060"/>
                </a:solidFill>
              </a:rPr>
              <a:t>Byrokratický model rozhodování (záměna cílů a pravidel, upřednostnění pravidel před cíli). Standardní operační postupy (SOP) tvoří základ pro rozhodování. Omezení nákladů na zisk relevantních informací.</a:t>
            </a:r>
          </a:p>
          <a:p>
            <a:r>
              <a:rPr lang="cs-CZ" dirty="0" err="1">
                <a:solidFill>
                  <a:srgbClr val="002060"/>
                </a:solidFill>
              </a:rPr>
              <a:t>Konfliktualistický</a:t>
            </a:r>
            <a:r>
              <a:rPr lang="cs-CZ" dirty="0">
                <a:solidFill>
                  <a:srgbClr val="002060"/>
                </a:solidFill>
              </a:rPr>
              <a:t> model rozhodování: Rozhodnutí jsou výsledkem soutěže a vyjednávání mezi participujícími aktéry. Rozhodování závisí na rozložení struktur moci a autority.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903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Determinanty ovlivňující rozhodování: Aktéři VP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07568" y="836712"/>
            <a:ext cx="7543800" cy="4392488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Volení političtí představitelé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Úředníci/byrokracie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Politické strany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Zájmové skupiny</a:t>
            </a:r>
          </a:p>
          <a:p>
            <a:pPr marL="320040" lvl="1" indent="0">
              <a:buNone/>
            </a:pPr>
            <a:r>
              <a:rPr lang="cs-CZ" dirty="0" err="1">
                <a:solidFill>
                  <a:schemeClr val="tx1"/>
                </a:solidFill>
              </a:rPr>
              <a:t>Think</a:t>
            </a:r>
            <a:r>
              <a:rPr lang="cs-CZ" dirty="0">
                <a:solidFill>
                  <a:schemeClr val="tx1"/>
                </a:solidFill>
              </a:rPr>
              <a:t> tanky a výzkumné organizace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Masové sdělovací prostředky</a:t>
            </a:r>
          </a:p>
          <a:p>
            <a:pPr marL="320040" lvl="1" indent="0">
              <a:buNone/>
            </a:pPr>
            <a:r>
              <a:rPr lang="cs-CZ" dirty="0">
                <a:solidFill>
                  <a:schemeClr val="tx1"/>
                </a:solidFill>
              </a:rPr>
              <a:t>Akademičtí experti a konzultanti</a:t>
            </a:r>
          </a:p>
          <a:p>
            <a:pPr marL="320040" lvl="1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163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Determinanty ovlivňující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pPr marL="320040" lvl="1" indent="0">
              <a:buNone/>
            </a:pPr>
            <a:r>
              <a:rPr lang="cs-CZ" b="1" dirty="0">
                <a:solidFill>
                  <a:srgbClr val="002060"/>
                </a:solidFill>
              </a:rPr>
              <a:t>Vliv expertů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poskytnout radu o pravděpodobných důsledcích možných jednání (které reagují např. ekonomické, sociální či politické šoky a krize)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pomoci tvůrcům rozhodnutí porozumět komplexním vazbám mezi jednotlivými problémy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pomoci prosadit některé politické koncepty (například </a:t>
            </a:r>
            <a:r>
              <a:rPr lang="cs-CZ" dirty="0" err="1">
                <a:solidFill>
                  <a:srgbClr val="002060"/>
                </a:solidFill>
              </a:rPr>
              <a:t>workfare</a:t>
            </a:r>
            <a:r>
              <a:rPr lang="cs-CZ" dirty="0">
                <a:solidFill>
                  <a:srgbClr val="002060"/>
                </a:solidFill>
              </a:rPr>
              <a:t> model podporující aktivitu nezaměstnaných)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poskytnout informace využitelné k volbě mezi různými politickými alternativami </a:t>
            </a:r>
          </a:p>
          <a:p>
            <a:pPr lvl="1"/>
            <a:r>
              <a:rPr lang="cs-CZ" dirty="0">
                <a:solidFill>
                  <a:srgbClr val="002060"/>
                </a:solidFill>
              </a:rPr>
              <a:t>v některých zemích je jejich participace na tvorbě politiky větší, jinde menší problému</a:t>
            </a:r>
          </a:p>
        </p:txBody>
      </p:sp>
    </p:spTree>
    <p:extLst>
      <p:ext uri="{BB962C8B-B14F-4D97-AF65-F5344CB8AC3E}">
        <p14:creationId xmlns:p14="http://schemas.microsoft.com/office/powerpoint/2010/main" val="3310418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Determinanty ovlivňující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b="1" dirty="0"/>
              <a:t>Vliv zájmových skupin 1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Vyjednávání (artikulace, formulace, harmonizace a selekce) zájmů. Konzultace zájmových preferencí (sociální smír).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Efektivnost politických opatření (hledání společenského zájmu).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Konfrontace zájmů většího počtu skupin v procesech veřejné politiky.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Formy nátlaku (přesvědčování, </a:t>
            </a:r>
            <a:r>
              <a:rPr lang="cs-CZ" altLang="cs-CZ" dirty="0" err="1"/>
              <a:t>příméakce</a:t>
            </a:r>
            <a:r>
              <a:rPr lang="cs-CZ" altLang="cs-CZ" dirty="0"/>
              <a:t>, občanská neposlušnost, stávkové hnutí). Srov. </a:t>
            </a:r>
            <a:r>
              <a:rPr lang="cs-CZ" altLang="cs-CZ" dirty="0" err="1"/>
              <a:t>Extinction</a:t>
            </a:r>
            <a:r>
              <a:rPr lang="cs-CZ" altLang="cs-CZ" dirty="0"/>
              <a:t> </a:t>
            </a:r>
            <a:r>
              <a:rPr lang="cs-CZ" altLang="cs-CZ" dirty="0" err="1"/>
              <a:t>Rebellion</a:t>
            </a:r>
            <a:r>
              <a:rPr lang="cs-CZ" altLang="cs-CZ" dirty="0"/>
              <a:t>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dirty="0"/>
              <a:t> 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11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Determinanty ovlivňující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6000" y="419100"/>
            <a:ext cx="10013950" cy="49541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altLang="cs-CZ" b="1" dirty="0"/>
              <a:t>Vliv zájmových skupin 2 (</a:t>
            </a:r>
            <a:r>
              <a:rPr lang="cs-CZ" altLang="cs-CZ" b="1" dirty="0" err="1"/>
              <a:t>neokorporativistické</a:t>
            </a:r>
            <a:r>
              <a:rPr lang="cs-CZ" altLang="cs-CZ" b="1" dirty="0"/>
              <a:t> systémy)</a:t>
            </a:r>
          </a:p>
          <a:p>
            <a:r>
              <a:rPr lang="cs-CZ" altLang="cs-CZ" dirty="0"/>
              <a:t>multilaterální vztahy - obvykle model tripartity, který zahrnuje odborové svazy, zaměstnavatele a vládu (X mnohé studie tvrdí, že zde převažuje politická výměna informací spíše prostřednictvím tematických sítí [</a:t>
            </a:r>
            <a:r>
              <a:rPr lang="cs-CZ" altLang="cs-CZ" dirty="0" err="1"/>
              <a:t>issue</a:t>
            </a:r>
            <a:r>
              <a:rPr lang="cs-CZ" altLang="cs-CZ" dirty="0"/>
              <a:t> </a:t>
            </a:r>
            <a:r>
              <a:rPr lang="cs-CZ" altLang="cs-CZ" dirty="0" err="1"/>
              <a:t>networks</a:t>
            </a:r>
            <a:r>
              <a:rPr lang="cs-CZ" altLang="cs-CZ" dirty="0"/>
              <a:t>] (Heclo 1978)</a:t>
            </a:r>
          </a:p>
          <a:p>
            <a:r>
              <a:rPr lang="cs-CZ" altLang="cs-CZ" dirty="0"/>
              <a:t>klientelistické vztahy - jedna zájmová skupina se stává klíčovým partnerem ministerského rezortu (například politika sportu v Norsku je významně ovlivněna vztahem mezi monopolistickou </a:t>
            </a:r>
            <a:r>
              <a:rPr lang="cs-CZ" altLang="cs-CZ" dirty="0" err="1"/>
              <a:t>zájmovu</a:t>
            </a:r>
            <a:r>
              <a:rPr lang="cs-CZ" altLang="cs-CZ" dirty="0"/>
              <a:t> skupinou – norským olympijským výborem a konfederaci sportů - a ministerskými úředníky).</a:t>
            </a:r>
          </a:p>
          <a:p>
            <a:r>
              <a:rPr lang="cs-CZ" altLang="cs-CZ" dirty="0"/>
              <a:t>paternalistické vztahy – úzké vazby mezi zájmovými skupinami a vládou nebo dominantní politickou stranou (La </a:t>
            </a:r>
            <a:r>
              <a:rPr lang="cs-CZ" altLang="cs-CZ" dirty="0" err="1"/>
              <a:t>Palombara</a:t>
            </a:r>
            <a:r>
              <a:rPr lang="cs-CZ" altLang="cs-CZ" dirty="0"/>
              <a:t> 1964) (v současnosti můžeme najít pouze v některých afrických státech a ve státech Latinské Ameriky), přičemž zájmové skupiny získají přístup k administrativnímu rozhodování na základě svolení hegemonické strany, která má totožné zájmy.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61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Determinanty ovlivňující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6000" y="685800"/>
            <a:ext cx="9112448" cy="4615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Vliv prosazování soukromých zájmů</a:t>
            </a:r>
          </a:p>
          <a:p>
            <a:r>
              <a:rPr lang="cs-CZ" b="1" dirty="0">
                <a:solidFill>
                  <a:srgbClr val="002060"/>
                </a:solidFill>
              </a:rPr>
              <a:t>Sociologický </a:t>
            </a:r>
            <a:r>
              <a:rPr lang="cs-CZ" b="1" dirty="0" err="1">
                <a:solidFill>
                  <a:srgbClr val="002060"/>
                </a:solidFill>
              </a:rPr>
              <a:t>institucionalismus</a:t>
            </a:r>
            <a:r>
              <a:rPr lang="cs-CZ" b="1" dirty="0">
                <a:solidFill>
                  <a:srgbClr val="002060"/>
                </a:solidFill>
              </a:rPr>
              <a:t>: </a:t>
            </a:r>
            <a:r>
              <a:rPr lang="cs-CZ" dirty="0">
                <a:solidFill>
                  <a:srgbClr val="002060"/>
                </a:solidFill>
              </a:rPr>
              <a:t>instituce socializují své členy takovým způsobem, že oni považují cíle a hodnoty institucí za své vlastní.</a:t>
            </a:r>
          </a:p>
          <a:p>
            <a:r>
              <a:rPr lang="cs-CZ" dirty="0">
                <a:solidFill>
                  <a:srgbClr val="002060"/>
                </a:solidFill>
              </a:rPr>
              <a:t>Byrokrati na rozdíl od jiných jednotlivců mohou mít za cíl zvyšovat svůj příjem a prestiž tím, že budu šplhat po kariérním žebříčku a budu se snažit prosazovat své vlastní zájmy při navrhování legislativy (</a:t>
            </a:r>
            <a:r>
              <a:rPr lang="cs-CZ" dirty="0" err="1">
                <a:solidFill>
                  <a:srgbClr val="002060"/>
                </a:solidFill>
              </a:rPr>
              <a:t>Mueller</a:t>
            </a:r>
            <a:r>
              <a:rPr lang="cs-CZ" dirty="0">
                <a:solidFill>
                  <a:srgbClr val="002060"/>
                </a:solidFill>
              </a:rPr>
              <a:t> 2011)</a:t>
            </a:r>
          </a:p>
          <a:p>
            <a:r>
              <a:rPr lang="cs-CZ" dirty="0" err="1">
                <a:solidFill>
                  <a:srgbClr val="002060"/>
                </a:solidFill>
              </a:rPr>
              <a:t>Seniorní</a:t>
            </a:r>
            <a:r>
              <a:rPr lang="cs-CZ" dirty="0">
                <a:solidFill>
                  <a:srgbClr val="002060"/>
                </a:solidFill>
              </a:rPr>
              <a:t> byrokraté se co nejvíce snaží o maximalizaci užitku utvářením úřadu (</a:t>
            </a:r>
            <a:r>
              <a:rPr lang="cs-CZ" dirty="0" err="1">
                <a:solidFill>
                  <a:srgbClr val="002060"/>
                </a:solidFill>
              </a:rPr>
              <a:t>Dunleavyho</a:t>
            </a:r>
            <a:r>
              <a:rPr lang="cs-CZ" dirty="0">
                <a:solidFill>
                  <a:srgbClr val="002060"/>
                </a:solidFill>
              </a:rPr>
              <a:t> 1991) než o maximalizaci rozpočtu (</a:t>
            </a:r>
            <a:r>
              <a:rPr lang="cs-CZ" dirty="0" err="1">
                <a:solidFill>
                  <a:srgbClr val="002060"/>
                </a:solidFill>
              </a:rPr>
              <a:t>Niskanen</a:t>
            </a:r>
            <a:r>
              <a:rPr lang="cs-CZ" dirty="0">
                <a:solidFill>
                  <a:srgbClr val="002060"/>
                </a:solidFill>
              </a:rPr>
              <a:t> 1971), snaží se dosáhnout svých funkcí jako političtí poradci, v době rozpočtových omezení mohou přetvářet svůj úřad do exekutivních agentur.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485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0" y="685800"/>
            <a:ext cx="7543800" cy="4687416"/>
          </a:xfrm>
        </p:spPr>
        <p:txBody>
          <a:bodyPr>
            <a:normAutofit/>
          </a:bodyPr>
          <a:lstStyle/>
          <a:p>
            <a:pPr lvl="1"/>
            <a:r>
              <a:rPr lang="cs-CZ" sz="6000" dirty="0">
                <a:solidFill>
                  <a:schemeClr val="tx1"/>
                </a:solidFill>
              </a:rPr>
              <a:t>Dotazy a náměty? 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86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Vymezení procesu rozhodování </a:t>
            </a:r>
          </a:p>
          <a:p>
            <a:r>
              <a:rPr lang="cs-CZ" dirty="0">
                <a:solidFill>
                  <a:srgbClr val="002060"/>
                </a:solidFill>
              </a:rPr>
              <a:t>Racionálně komplexní rozhodování </a:t>
            </a:r>
          </a:p>
          <a:p>
            <a:r>
              <a:rPr lang="cs-CZ" dirty="0">
                <a:solidFill>
                  <a:srgbClr val="002060"/>
                </a:solidFill>
              </a:rPr>
              <a:t>Omezená racionalita a </a:t>
            </a:r>
            <a:r>
              <a:rPr lang="cs-CZ" dirty="0" err="1">
                <a:solidFill>
                  <a:srgbClr val="002060"/>
                </a:solidFill>
              </a:rPr>
              <a:t>inkrementalismus</a:t>
            </a:r>
            <a:r>
              <a:rPr lang="cs-CZ" dirty="0">
                <a:solidFill>
                  <a:srgbClr val="002060"/>
                </a:solidFill>
              </a:rPr>
              <a:t> </a:t>
            </a:r>
          </a:p>
          <a:p>
            <a:r>
              <a:rPr lang="cs-CZ" dirty="0">
                <a:solidFill>
                  <a:srgbClr val="002060"/>
                </a:solidFill>
              </a:rPr>
              <a:t>Další modely rozhodování</a:t>
            </a:r>
          </a:p>
          <a:p>
            <a:r>
              <a:rPr lang="cs-CZ" dirty="0">
                <a:solidFill>
                  <a:srgbClr val="002060"/>
                </a:solidFill>
              </a:rPr>
              <a:t>Determinanty ovlivňující rozhodování</a:t>
            </a:r>
          </a:p>
        </p:txBody>
      </p:sp>
    </p:spTree>
    <p:extLst>
      <p:ext uri="{BB962C8B-B14F-4D97-AF65-F5344CB8AC3E}">
        <p14:creationId xmlns:p14="http://schemas.microsoft.com/office/powerpoint/2010/main" val="54358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Vymezení procesu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Rozhodování: empiricky provázané procesy jednání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Jak se přijímají rozhodnutí: </a:t>
            </a:r>
            <a:r>
              <a:rPr lang="cs-CZ" dirty="0"/>
              <a:t>vládní, komisionální, expertní. organizační, individuální.</a:t>
            </a:r>
          </a:p>
          <a:p>
            <a:r>
              <a:rPr lang="cs-CZ" dirty="0">
                <a:solidFill>
                  <a:srgbClr val="002060"/>
                </a:solidFill>
              </a:rPr>
              <a:t>Pozitivní model (hodnotově neutrální, analytický popis fungování politického systému). Deskriptivní přístup.</a:t>
            </a:r>
          </a:p>
          <a:p>
            <a:r>
              <a:rPr lang="cs-CZ" dirty="0">
                <a:solidFill>
                  <a:srgbClr val="002060"/>
                </a:solidFill>
              </a:rPr>
              <a:t>Normativní model (jak by systém měl fungovat v zájmu dosažení optimálních výsledků). Normativní přístup.</a:t>
            </a:r>
          </a:p>
        </p:txBody>
      </p:sp>
    </p:spTree>
    <p:extLst>
      <p:ext uri="{BB962C8B-B14F-4D97-AF65-F5344CB8AC3E}">
        <p14:creationId xmlns:p14="http://schemas.microsoft.com/office/powerpoint/2010/main" val="310519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Vymezení procesu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>
                <a:solidFill>
                  <a:srgbClr val="002060"/>
                </a:solidFill>
              </a:rPr>
              <a:t>Kognitivní organizovanost (vnímání problému, popis situace, deskripce funkcí aktérů)</a:t>
            </a:r>
          </a:p>
          <a:p>
            <a:r>
              <a:rPr lang="cs-CZ" dirty="0">
                <a:solidFill>
                  <a:srgbClr val="002060"/>
                </a:solidFill>
              </a:rPr>
              <a:t>Organizovanost preferencí (víra, přesvědčení, hodnoty, skupinové a individuální zájmy, afekty).</a:t>
            </a:r>
          </a:p>
          <a:p>
            <a:r>
              <a:rPr lang="cs-CZ" dirty="0">
                <a:solidFill>
                  <a:srgbClr val="002060"/>
                </a:solidFill>
              </a:rPr>
              <a:t>Vnímání je modifikováno na základě preferencí (a naopak). </a:t>
            </a:r>
          </a:p>
          <a:p>
            <a:r>
              <a:rPr lang="cs-CZ" dirty="0">
                <a:solidFill>
                  <a:srgbClr val="002060"/>
                </a:solidFill>
              </a:rPr>
              <a:t>Stálá perspektiva modelu politického cyklu ve smyslu evidence (průkaznosti) vývojových trendů. </a:t>
            </a:r>
          </a:p>
          <a:p>
            <a:r>
              <a:rPr lang="cs-CZ" dirty="0">
                <a:solidFill>
                  <a:srgbClr val="002060"/>
                </a:solidFill>
              </a:rPr>
              <a:t>Rozhodování jako intencionální jednání.</a:t>
            </a:r>
          </a:p>
        </p:txBody>
      </p:sp>
    </p:spTree>
    <p:extLst>
      <p:ext uri="{BB962C8B-B14F-4D97-AF65-F5344CB8AC3E}">
        <p14:creationId xmlns:p14="http://schemas.microsoft.com/office/powerpoint/2010/main" val="206524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Vymezení procesu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Legislativní návrhy: </a:t>
            </a:r>
            <a:r>
              <a:rPr lang="cs-CZ" dirty="0"/>
              <a:t>debata o konkrétní povaze problému, diskuse o politickém designu, zapojení aktérů (implementace direktiv, experti, preference zájmových skupin, individuální zájmy).</a:t>
            </a:r>
          </a:p>
          <a:p>
            <a:pPr marL="0" indent="0">
              <a:buNone/>
            </a:pPr>
            <a:r>
              <a:rPr lang="cs-CZ" b="1" dirty="0"/>
              <a:t>Přijímání zákonů: </a:t>
            </a:r>
            <a:r>
              <a:rPr lang="cs-CZ" dirty="0"/>
              <a:t>Legislativní tělesa (sněmovna + senát, vládní strany + opoziční strany). V závislosti na institucionálních a procedurálních charakteristikách té které země může mít legislativa s exekutivou stejné postavení anebo může některá z nich dominovat nad druhou (Velká Británie/Německo).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82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Racionálně komplexní rozhodování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685800"/>
            <a:ext cx="8208912" cy="46154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Perspektiva „racionálního aktéra“, který zvažuje </a:t>
            </a:r>
            <a:r>
              <a:rPr lang="cs-CZ" dirty="0" err="1">
                <a:solidFill>
                  <a:srgbClr val="002060"/>
                </a:solidFill>
              </a:rPr>
              <a:t>přinosy</a:t>
            </a:r>
            <a:r>
              <a:rPr lang="cs-CZ" dirty="0">
                <a:solidFill>
                  <a:srgbClr val="002060"/>
                </a:solidFill>
              </a:rPr>
              <a:t> a náklady všech aspektů politického procesu (definice problému, začlenění do agendy, volba variant, implementace).</a:t>
            </a:r>
          </a:p>
          <a:p>
            <a:r>
              <a:rPr lang="cs-CZ" dirty="0">
                <a:solidFill>
                  <a:srgbClr val="002060"/>
                </a:solidFill>
              </a:rPr>
              <a:t>Model rozhodování, ve kterém se předpokládá, že osoby s rozhodovací pravomocí mají k dispozici dostupné maximum informací o problému, jeho příčinách a jeho řešeních, přičemž jsou schopny zvážit projektované alternativy.</a:t>
            </a:r>
          </a:p>
          <a:p>
            <a:r>
              <a:rPr lang="cs-CZ" dirty="0">
                <a:solidFill>
                  <a:srgbClr val="002060"/>
                </a:solidFill>
              </a:rPr>
              <a:t>Problémy modelu: identifikace cíle, zaměření politických aktivit, rozporné efekty politických opatření.</a:t>
            </a:r>
          </a:p>
        </p:txBody>
      </p:sp>
    </p:spTree>
    <p:extLst>
      <p:ext uri="{BB962C8B-B14F-4D97-AF65-F5344CB8AC3E}">
        <p14:creationId xmlns:p14="http://schemas.microsoft.com/office/powerpoint/2010/main" val="366640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err="1"/>
              <a:t>Cost</a:t>
            </a:r>
            <a:r>
              <a:rPr lang="cs-CZ" sz="4400" dirty="0"/>
              <a:t>-benefit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552" y="548680"/>
            <a:ext cx="8064896" cy="41764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Analýza nákladů a přínosů: Technika analýzy politiky, která se snaží pochopit a vyhodnotit náklady a přínosy určitého postupu v oblasti veřejné politiky. Zahrnuje rizika při řešení problému.</a:t>
            </a:r>
          </a:p>
          <a:p>
            <a:r>
              <a:rPr lang="cs-CZ" dirty="0">
                <a:solidFill>
                  <a:schemeClr val="tx1"/>
                </a:solidFill>
              </a:rPr>
              <a:t>Využitelná v posouzení finančních aspektů navrhovaných řešení.</a:t>
            </a:r>
          </a:p>
          <a:p>
            <a:r>
              <a:rPr lang="cs-CZ" dirty="0">
                <a:solidFill>
                  <a:schemeClr val="tx1"/>
                </a:solidFill>
              </a:rPr>
              <a:t>Obdobně EIA (analýza dopadů na životní prostředí) nebo RIA (analýza regulatorních opatření).</a:t>
            </a:r>
          </a:p>
        </p:txBody>
      </p:sp>
    </p:spTree>
    <p:extLst>
      <p:ext uri="{BB962C8B-B14F-4D97-AF65-F5344CB8AC3E}">
        <p14:creationId xmlns:p14="http://schemas.microsoft.com/office/powerpoint/2010/main" val="368256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Omezená racionalita a </a:t>
            </a:r>
            <a:r>
              <a:rPr lang="cs-CZ" sz="4400" dirty="0" err="1"/>
              <a:t>inkrementalismus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552" y="361950"/>
            <a:ext cx="8064896" cy="43631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Koncept omezené racionality: Osoby v rozhodovacích pozicích jednají v rámci určitých limitů nebo omezení. Tyto limity mohou mít mnohostrannou povahu: časové omezení, informační omezení, omezení poznávacích schopností, </a:t>
            </a:r>
            <a:r>
              <a:rPr lang="cs-CZ" dirty="0" err="1">
                <a:solidFill>
                  <a:srgbClr val="002060"/>
                </a:solidFill>
              </a:rPr>
              <a:t>atd</a:t>
            </a:r>
            <a:r>
              <a:rPr lang="cs-CZ" dirty="0">
                <a:solidFill>
                  <a:srgbClr val="002060"/>
                </a:solidFill>
              </a:rPr>
              <a:t>…</a:t>
            </a:r>
          </a:p>
          <a:p>
            <a:r>
              <a:rPr lang="cs-CZ" dirty="0">
                <a:solidFill>
                  <a:srgbClr val="002060"/>
                </a:solidFill>
              </a:rPr>
              <a:t>Omezená racionalita se projevuje navzdory úsilí o získání kompletních údajů, dat a informací o povaze a řešeních daného problému (inherentnost).</a:t>
            </a:r>
          </a:p>
          <a:p>
            <a:r>
              <a:rPr lang="cs-CZ" dirty="0" err="1">
                <a:solidFill>
                  <a:srgbClr val="002060"/>
                </a:solidFill>
              </a:rPr>
              <a:t>Inkrementalismus</a:t>
            </a:r>
            <a:r>
              <a:rPr lang="cs-CZ" dirty="0">
                <a:solidFill>
                  <a:srgbClr val="002060"/>
                </a:solidFill>
              </a:rPr>
              <a:t>: Model rozhodování, ve kterém se změny politiky uskutečňují prostřednictvím malých postupných kroků. Tvůrci politik v procesu rozhodnutí reflektují úspěšné a neúspěšné kroky. </a:t>
            </a:r>
          </a:p>
        </p:txBody>
      </p:sp>
    </p:spTree>
    <p:extLst>
      <p:ext uri="{BB962C8B-B14F-4D97-AF65-F5344CB8AC3E}">
        <p14:creationId xmlns:p14="http://schemas.microsoft.com/office/powerpoint/2010/main" val="279481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Problémy </a:t>
            </a:r>
            <a:r>
              <a:rPr lang="cs-CZ" sz="4400" b="1" dirty="0" err="1"/>
              <a:t>inkrementalismu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3552" y="548680"/>
            <a:ext cx="8064896" cy="41764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Některé problémy vyžadují rázná řešení (hospodářská krize a New </a:t>
            </a:r>
            <a:r>
              <a:rPr lang="cs-CZ" dirty="0" err="1">
                <a:solidFill>
                  <a:srgbClr val="002060"/>
                </a:solidFill>
              </a:rPr>
              <a:t>Deal</a:t>
            </a:r>
            <a:r>
              <a:rPr lang="cs-CZ" dirty="0">
                <a:solidFill>
                  <a:srgbClr val="002060"/>
                </a:solidFill>
              </a:rPr>
              <a:t>).</a:t>
            </a:r>
          </a:p>
          <a:p>
            <a:r>
              <a:rPr lang="cs-CZ" dirty="0">
                <a:solidFill>
                  <a:srgbClr val="002060"/>
                </a:solidFill>
              </a:rPr>
              <a:t>Inkrementální opatření mohou být v politickém procesu modifikována nepředvídanými okolnostmi (a současně přejít v dalekosáhlá rozhodnutí).</a:t>
            </a:r>
          </a:p>
          <a:p>
            <a:r>
              <a:rPr lang="cs-CZ" dirty="0">
                <a:solidFill>
                  <a:srgbClr val="002060"/>
                </a:solidFill>
              </a:rPr>
              <a:t>Inkrementální opatření nejsou vhodná pro řešení mimořádných situací.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6426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1025</Words>
  <Application>Microsoft Office PowerPoint</Application>
  <PresentationFormat>Širokoúhlá obrazovka</PresentationFormat>
  <Paragraphs>98</Paragraphs>
  <Slides>16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Impact</vt:lpstr>
      <vt:lpstr>Times New Roman</vt:lpstr>
      <vt:lpstr>NewsPrint</vt:lpstr>
      <vt:lpstr>Rozhodování ve veřejné politice</vt:lpstr>
      <vt:lpstr>Obsah</vt:lpstr>
      <vt:lpstr>Vymezení procesu rozhodování</vt:lpstr>
      <vt:lpstr>Vymezení procesu rozhodování</vt:lpstr>
      <vt:lpstr>Vymezení procesu rozhodování</vt:lpstr>
      <vt:lpstr>Racionálně komplexní rozhodování</vt:lpstr>
      <vt:lpstr>Cost-benefit analýza</vt:lpstr>
      <vt:lpstr>Omezená racionalita a inkrementalismus</vt:lpstr>
      <vt:lpstr>Problémy inkrementalismu</vt:lpstr>
      <vt:lpstr>Další modely rozhodování</vt:lpstr>
      <vt:lpstr>Determinanty ovlivňující rozhodování: Aktéři VP</vt:lpstr>
      <vt:lpstr>Determinanty ovlivňující rozhodování</vt:lpstr>
      <vt:lpstr>Determinanty ovlivňující rozhodování</vt:lpstr>
      <vt:lpstr>Determinanty ovlivňující rozhodování</vt:lpstr>
      <vt:lpstr>Determinanty ovlivňující rozhodování</vt:lpstr>
      <vt:lpstr>Děkuji za pozornost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Horňáček</dc:creator>
  <cp:lastModifiedBy>Josef Horňáček</cp:lastModifiedBy>
  <cp:revision>61</cp:revision>
  <dcterms:created xsi:type="dcterms:W3CDTF">2019-10-16T10:29:05Z</dcterms:created>
  <dcterms:modified xsi:type="dcterms:W3CDTF">2023-11-09T14:08:35Z</dcterms:modified>
</cp:coreProperties>
</file>