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257" r:id="rId3"/>
    <p:sldId id="280" r:id="rId4"/>
    <p:sldId id="283" r:id="rId5"/>
    <p:sldId id="285" r:id="rId6"/>
    <p:sldId id="286" r:id="rId7"/>
    <p:sldId id="287" r:id="rId8"/>
    <p:sldId id="288" r:id="rId9"/>
    <p:sldId id="284" r:id="rId10"/>
    <p:sldId id="289" r:id="rId11"/>
    <p:sldId id="290" r:id="rId12"/>
    <p:sldId id="291" r:id="rId13"/>
    <p:sldId id="292" r:id="rId14"/>
    <p:sldId id="293" r:id="rId15"/>
    <p:sldId id="338" r:id="rId16"/>
    <p:sldId id="337" r:id="rId17"/>
    <p:sldId id="339" r:id="rId18"/>
    <p:sldId id="340" r:id="rId19"/>
    <p:sldId id="341" r:id="rId20"/>
    <p:sldId id="342" r:id="rId21"/>
    <p:sldId id="343" r:id="rId22"/>
    <p:sldId id="265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15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E06D0-4E05-46F1-B1DD-1973021B5623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ABC72-7A7D-4579-975B-51BB6DC46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95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723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8760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711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4203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874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059E1-53EC-4A3A-B326-C3173BA91FD4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078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4515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3985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4499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62321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858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99927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92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3935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521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441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5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7663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973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2974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1185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9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79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30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102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858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194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051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915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239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45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7619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406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987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2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56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03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56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40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56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1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05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D08E444-6F28-451F-A580-FA538205669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54961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3AD58-71DC-43B7-9A86-F415FDD9FD1D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A18BB-3113-4BB7-A85A-D01F205B5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81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79576" y="836712"/>
            <a:ext cx="7543800" cy="1524000"/>
          </a:xfrm>
        </p:spPr>
        <p:txBody>
          <a:bodyPr/>
          <a:lstStyle/>
          <a:p>
            <a:pPr algn="ctr"/>
            <a:r>
              <a:rPr lang="cs-CZ" sz="4000" dirty="0"/>
              <a:t>Analýza a evaluace </a:t>
            </a:r>
            <a:br>
              <a:rPr lang="cs-CZ" sz="4000" dirty="0"/>
            </a:br>
            <a:r>
              <a:rPr lang="cs-CZ" sz="4000" dirty="0"/>
              <a:t>ve veřejné politice</a:t>
            </a:r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1847528" y="5661248"/>
            <a:ext cx="8496944" cy="990600"/>
          </a:xfrm>
        </p:spPr>
        <p:txBody>
          <a:bodyPr>
            <a:normAutofit/>
          </a:bodyPr>
          <a:lstStyle/>
          <a:p>
            <a:pPr algn="ctr"/>
            <a:r>
              <a:rPr lang="cs-CZ" sz="2600" dirty="0">
                <a:solidFill>
                  <a:schemeClr val="tx1"/>
                </a:solidFill>
              </a:rPr>
              <a:t>Josef Horňáček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495600" y="376203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>
                <a:solidFill>
                  <a:srgbClr val="4F81BD"/>
                </a:solidFill>
                <a:latin typeface="Times New Roman"/>
              </a:rPr>
              <a:t>VPLn4513 Tvorba a implementace VP</a:t>
            </a:r>
          </a:p>
        </p:txBody>
      </p:sp>
    </p:spTree>
    <p:extLst>
      <p:ext uri="{BB962C8B-B14F-4D97-AF65-F5344CB8AC3E}">
        <p14:creationId xmlns:p14="http://schemas.microsoft.com/office/powerpoint/2010/main" val="251660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Programová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</a:t>
            </a:r>
          </a:p>
          <a:p>
            <a:pPr lvl="0"/>
            <a:r>
              <a:rPr lang="cs-CZ" dirty="0"/>
              <a:t>Věrohodný a rozumný model toho, jak by měl program podle očekávání /</a:t>
            </a:r>
            <a:r>
              <a:rPr lang="cs-CZ" dirty="0" err="1"/>
              <a:t>stakeholderů</a:t>
            </a:r>
            <a:r>
              <a:rPr lang="cs-CZ" dirty="0"/>
              <a:t>/ fungovat“ (</a:t>
            </a:r>
            <a:r>
              <a:rPr lang="cs-CZ" dirty="0" err="1"/>
              <a:t>Bickman</a:t>
            </a:r>
            <a:r>
              <a:rPr lang="cs-CZ" dirty="0"/>
              <a:t> 1987)</a:t>
            </a:r>
          </a:p>
          <a:p>
            <a:pPr lvl="0"/>
            <a:r>
              <a:rPr lang="cs-CZ" dirty="0"/>
              <a:t>Specifikace toho, co musí být učiněno, aby bylo dosaženo žádoucích cílů, a jaké další důležité vlivy můžeme očekávat a jak by těchto cílů a vlivů mělo být dosaženo“ (</a:t>
            </a:r>
            <a:r>
              <a:rPr lang="cs-CZ" dirty="0" err="1"/>
              <a:t>Chen</a:t>
            </a:r>
            <a:r>
              <a:rPr lang="cs-CZ" dirty="0"/>
              <a:t> 1990: 43)</a:t>
            </a:r>
          </a:p>
          <a:p>
            <a:pPr lvl="0"/>
            <a:r>
              <a:rPr lang="cs-CZ" dirty="0"/>
              <a:t>Implicitní či explicitní představy zúčastněných aktérů o tom, jaká opatření jsou přijímána při řešení sociálního problému a jak na ně tyto problémy reagují“ (</a:t>
            </a:r>
            <a:r>
              <a:rPr lang="cs-CZ" dirty="0" err="1"/>
              <a:t>Chen</a:t>
            </a:r>
            <a:r>
              <a:rPr lang="cs-CZ" dirty="0"/>
              <a:t> 2004) 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5667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Logický model programu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</a:t>
            </a:r>
          </a:p>
          <a:p>
            <a:pPr marL="0" indent="0">
              <a:buNone/>
            </a:pPr>
            <a:endParaRPr lang="cs-CZ" b="1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8C79E7DB-6B0C-495C-ABE6-E1233A6A6C69}"/>
              </a:ext>
            </a:extLst>
          </p:cNvPr>
          <p:cNvGrpSpPr/>
          <p:nvPr/>
        </p:nvGrpSpPr>
        <p:grpSpPr>
          <a:xfrm>
            <a:off x="1185332" y="524933"/>
            <a:ext cx="9753601" cy="4615408"/>
            <a:chOff x="0" y="0"/>
            <a:chExt cx="5886450" cy="1757680"/>
          </a:xfrm>
        </p:grpSpPr>
        <p:grpSp>
          <p:nvGrpSpPr>
            <p:cNvPr id="5" name="Skupina 4">
              <a:extLst>
                <a:ext uri="{FF2B5EF4-FFF2-40B4-BE49-F238E27FC236}">
                  <a16:creationId xmlns:a16="http://schemas.microsoft.com/office/drawing/2014/main" id="{E1F23D81-EEEA-496B-9C56-9FF497E55D07}"/>
                </a:ext>
              </a:extLst>
            </p:cNvPr>
            <p:cNvGrpSpPr/>
            <p:nvPr/>
          </p:nvGrpSpPr>
          <p:grpSpPr>
            <a:xfrm>
              <a:off x="0" y="0"/>
              <a:ext cx="5886450" cy="1757680"/>
              <a:chOff x="0" y="0"/>
              <a:chExt cx="5886450" cy="1757857"/>
            </a:xfrm>
          </p:grpSpPr>
          <p:sp>
            <p:nvSpPr>
              <p:cNvPr id="9" name="Obdélník 8">
                <a:extLst>
                  <a:ext uri="{FF2B5EF4-FFF2-40B4-BE49-F238E27FC236}">
                    <a16:creationId xmlns:a16="http://schemas.microsoft.com/office/drawing/2014/main" id="{516C9D16-87FF-423D-B83C-69A23AC645DE}"/>
                  </a:ext>
                </a:extLst>
              </p:cNvPr>
              <p:cNvSpPr/>
              <p:nvPr/>
            </p:nvSpPr>
            <p:spPr>
              <a:xfrm>
                <a:off x="0" y="9525"/>
                <a:ext cx="1323975" cy="1748332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CÍLE</a:t>
                </a:r>
                <a:endParaRPr kumimoji="0" lang="cs-CZ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přání splnit nenaplněné potřeby: nedostatečné vzdělání, chudoba, nemoc…</a:t>
                </a:r>
                <a:endParaRPr kumimoji="0" lang="cs-CZ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Řešení násilí mezi partnery</a:t>
                </a:r>
                <a:endParaRPr kumimoji="0" lang="cs-CZ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Obdélník 9">
                <a:extLst>
                  <a:ext uri="{FF2B5EF4-FFF2-40B4-BE49-F238E27FC236}">
                    <a16:creationId xmlns:a16="http://schemas.microsoft.com/office/drawing/2014/main" id="{72EEAA80-309F-49A5-AB2A-6AEE2263EE82}"/>
                  </a:ext>
                </a:extLst>
              </p:cNvPr>
              <p:cNvSpPr/>
              <p:nvPr/>
            </p:nvSpPr>
            <p:spPr>
              <a:xfrm>
                <a:off x="1533525" y="9525"/>
                <a:ext cx="1323975" cy="1748155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INTERVENCE</a:t>
                </a:r>
                <a:endParaRPr kumimoji="0" lang="cs-CZ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aktivity přímo ovlivňující intervenující proměnné</a:t>
                </a:r>
                <a:endParaRPr kumimoji="0" lang="cs-CZ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Program na řešení násilí mezi partnery</a:t>
                </a:r>
                <a:endParaRPr kumimoji="0" lang="cs-CZ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BD3463DE-AEBF-4238-81F2-99646FE12BE4}"/>
                  </a:ext>
                </a:extLst>
              </p:cNvPr>
              <p:cNvSpPr/>
              <p:nvPr/>
            </p:nvSpPr>
            <p:spPr>
              <a:xfrm>
                <a:off x="3048000" y="0"/>
                <a:ext cx="1323975" cy="1755471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DETERMINANTY</a:t>
                </a:r>
                <a:r>
                  <a:rPr kumimoji="0" lang="cs-CZ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intervenující proměnné formující výstupy</a:t>
                </a:r>
                <a:endParaRPr kumimoji="0" lang="cs-CZ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Kvalita programu, školitelů, osobnosti partnerů, věk, </a:t>
                </a:r>
                <a:r>
                  <a:rPr kumimoji="0" lang="cs-CZ" sz="1400" b="1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vzděllání</a:t>
                </a:r>
                <a:r>
                  <a:rPr kumimoji="0" lang="cs-CZ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  <a:endParaRPr kumimoji="0" lang="cs-CZ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Obdélník 11">
                <a:extLst>
                  <a:ext uri="{FF2B5EF4-FFF2-40B4-BE49-F238E27FC236}">
                    <a16:creationId xmlns:a16="http://schemas.microsoft.com/office/drawing/2014/main" id="{0D8CBAF4-D1C3-4402-B8AA-51B98E7FAAFA}"/>
                  </a:ext>
                </a:extLst>
              </p:cNvPr>
              <p:cNvSpPr/>
              <p:nvPr/>
            </p:nvSpPr>
            <p:spPr>
              <a:xfrm>
                <a:off x="4562475" y="0"/>
                <a:ext cx="1323975" cy="1755471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VÝSLEDKY</a:t>
                </a:r>
                <a:endParaRPr kumimoji="0" lang="cs-CZ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konkrétní, měřitelné aspekty cílů</a:t>
                </a:r>
                <a:endParaRPr kumimoji="0" lang="cs-CZ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Snížení počtu násilných trestných činů v regionu</a:t>
                </a:r>
                <a:endParaRPr kumimoji="0" lang="cs-CZ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6" name="Přímá spojnice se šipkou 5">
              <a:extLst>
                <a:ext uri="{FF2B5EF4-FFF2-40B4-BE49-F238E27FC236}">
                  <a16:creationId xmlns:a16="http://schemas.microsoft.com/office/drawing/2014/main" id="{8418553C-74C7-41CF-912B-E35A3DF32AF3}"/>
                </a:ext>
              </a:extLst>
            </p:cNvPr>
            <p:cNvCxnSpPr/>
            <p:nvPr/>
          </p:nvCxnSpPr>
          <p:spPr>
            <a:xfrm>
              <a:off x="1345997" y="855879"/>
              <a:ext cx="209550" cy="9525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cxnSp>
          <p:nvCxnSpPr>
            <p:cNvPr id="7" name="Přímá spojnice se šipkou 6">
              <a:extLst>
                <a:ext uri="{FF2B5EF4-FFF2-40B4-BE49-F238E27FC236}">
                  <a16:creationId xmlns:a16="http://schemas.microsoft.com/office/drawing/2014/main" id="{8A490FAF-739E-4EAB-ADFF-960BB19E9983}"/>
                </a:ext>
              </a:extLst>
            </p:cNvPr>
            <p:cNvCxnSpPr/>
            <p:nvPr/>
          </p:nvCxnSpPr>
          <p:spPr>
            <a:xfrm>
              <a:off x="2874874" y="841248"/>
              <a:ext cx="209550" cy="9525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cxnSp>
          <p:nvCxnSpPr>
            <p:cNvPr id="8" name="Přímá spojnice se šipkou 7">
              <a:extLst>
                <a:ext uri="{FF2B5EF4-FFF2-40B4-BE49-F238E27FC236}">
                  <a16:creationId xmlns:a16="http://schemas.microsoft.com/office/drawing/2014/main" id="{CEA857ED-5A50-4F7E-9B3C-F941D6AF8E3E}"/>
                </a:ext>
              </a:extLst>
            </p:cNvPr>
            <p:cNvCxnSpPr/>
            <p:nvPr/>
          </p:nvCxnSpPr>
          <p:spPr>
            <a:xfrm>
              <a:off x="4374490" y="833933"/>
              <a:ext cx="209550" cy="9525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47518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 </a:t>
            </a:r>
          </a:p>
          <a:p>
            <a:pPr marL="209550" lvl="0" indent="0">
              <a:spcBef>
                <a:spcPts val="0"/>
              </a:spcBef>
              <a:buClrTx/>
              <a:buNone/>
            </a:pPr>
            <a:r>
              <a:rPr lang="cs-CZ" b="1" dirty="0">
                <a:solidFill>
                  <a:prstClr val="black"/>
                </a:solidFill>
                <a:latin typeface="Calibri"/>
              </a:rPr>
              <a:t>Bývá založena na prohlášení 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– „pokud“ se něco zrealizuje pro účastníky/řešení problému, „pak“ se něco teoreticky změní (naplní se potřeby/částečně či zcela se vyřeší řešený problém = proto jej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Chen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nazývá teorií „změny“) 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endParaRPr lang="cs-CZ" i="1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cs-CZ" i="1" dirty="0">
                <a:solidFill>
                  <a:prstClr val="black"/>
                </a:solidFill>
                <a:latin typeface="Calibri"/>
              </a:rPr>
              <a:t>	PŘÍKLAD: „Pokud“ umožní program zaměřený na řešení násilí agresorů úspěšně rozvíjet strategie řešení konfliktů, „pak“ si účastníci úspěšně osvojí dovednosti řešit konflikty nenásilným způsobem.“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 </a:t>
            </a:r>
          </a:p>
          <a:p>
            <a:pPr marL="209550" lvl="0" indent="0">
              <a:spcBef>
                <a:spcPts val="0"/>
              </a:spcBef>
              <a:buClrTx/>
              <a:buNone/>
            </a:pPr>
            <a:r>
              <a:rPr lang="cs-CZ" b="1" dirty="0">
                <a:solidFill>
                  <a:prstClr val="black"/>
                </a:solidFill>
                <a:latin typeface="Calibri"/>
              </a:rPr>
              <a:t>Může být vytvořena na základě: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723900" lvl="0" indent="-514350">
              <a:spcBef>
                <a:spcPts val="0"/>
              </a:spcBef>
              <a:buClrTx/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  <a:latin typeface="Calibri"/>
              </a:rPr>
              <a:t>teorií a konceptů využívaných profesionály v praxi </a:t>
            </a:r>
          </a:p>
          <a:p>
            <a:pPr marL="723900" lvl="0" indent="-514350">
              <a:spcBef>
                <a:spcPts val="0"/>
              </a:spcBef>
              <a:buClrTx/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  <a:latin typeface="Calibri"/>
              </a:rPr>
              <a:t>výsledků dřívějších výzkumů, publikované literatury </a:t>
            </a:r>
          </a:p>
          <a:p>
            <a:pPr marL="723900" lvl="0" indent="-514350">
              <a:spcBef>
                <a:spcPts val="0"/>
              </a:spcBef>
              <a:buClrTx/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  <a:latin typeface="Calibri"/>
              </a:rPr>
              <a:t>odbornosti a zkušenosti programových realizátorů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9064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Intervenční hypotéza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DESKRIPTIVNÍ/KAUZÁLNÍ TEORIE předpokládá, že program by měl teoreticky fungovat na základě určité popsatelné teorie, která povede k plánované změně chování u cílové skupiny účastníků programu (proto je nazýván “MODELEM ZMĚNY“), cílem je zde popsat, jak program funguje </a:t>
            </a:r>
            <a:r>
              <a:rPr lang="cs-CZ" i="1" dirty="0">
                <a:solidFill>
                  <a:prstClr val="black"/>
                </a:solidFill>
                <a:latin typeface="Calibri"/>
              </a:rPr>
              <a:t>(</a:t>
            </a:r>
            <a:r>
              <a:rPr lang="cs-CZ" i="1" dirty="0" err="1">
                <a:solidFill>
                  <a:prstClr val="black"/>
                </a:solidFill>
                <a:latin typeface="Calibri"/>
              </a:rPr>
              <a:t>what</a:t>
            </a:r>
            <a:r>
              <a:rPr lang="cs-CZ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i="1" dirty="0" err="1">
                <a:solidFill>
                  <a:prstClr val="black"/>
                </a:solidFill>
                <a:latin typeface="Calibri"/>
              </a:rPr>
              <a:t>is</a:t>
            </a:r>
            <a:r>
              <a:rPr lang="cs-CZ" i="1" dirty="0">
                <a:solidFill>
                  <a:prstClr val="black"/>
                </a:solidFill>
                <a:latin typeface="Calibri"/>
              </a:rPr>
              <a:t>) </a:t>
            </a:r>
          </a:p>
          <a:p>
            <a:pPr marL="209550" lvl="0" indent="0">
              <a:spcBef>
                <a:spcPts val="0"/>
              </a:spcBef>
              <a:buClrTx/>
              <a:buNone/>
            </a:pPr>
            <a:endParaRPr lang="cs-CZ" b="1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cs-CZ" b="1" i="1" dirty="0">
                <a:solidFill>
                  <a:prstClr val="black"/>
                </a:solidFill>
                <a:latin typeface="Calibri"/>
              </a:rPr>
              <a:t>= Proč intervence ovlivňují výstupy programu?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cs-CZ" b="1" i="1" dirty="0">
                <a:solidFill>
                  <a:prstClr val="black"/>
                </a:solidFill>
                <a:latin typeface="Calibri"/>
              </a:rPr>
              <a:t>= Jaké jsou skryté kauzální mechanismy mezi intervencemi a výsledky programu, resp. jak program pracuje s ohledem na podmínky, které ovlivnily implementační procesy v programu a výstupy programu?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95504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 politického cyklu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b="1" dirty="0"/>
              <a:t>MODEL POLITICKÉHO CYKLU </a:t>
            </a:r>
            <a:r>
              <a:rPr lang="cs-CZ" i="1" dirty="0"/>
              <a:t>(Harold </a:t>
            </a:r>
            <a:r>
              <a:rPr lang="cs-CZ" i="1" dirty="0" err="1"/>
              <a:t>Lasswell</a:t>
            </a:r>
            <a:r>
              <a:rPr lang="cs-CZ" i="1" dirty="0"/>
              <a:t>, David </a:t>
            </a:r>
            <a:r>
              <a:rPr lang="cs-CZ" i="1" dirty="0" err="1"/>
              <a:t>Easton</a:t>
            </a:r>
            <a:r>
              <a:rPr lang="cs-CZ" i="1" dirty="0"/>
              <a:t>, </a:t>
            </a:r>
            <a:r>
              <a:rPr lang="cs-CZ" i="1" dirty="0" err="1"/>
              <a:t>Gary</a:t>
            </a:r>
            <a:r>
              <a:rPr lang="cs-CZ" i="1" dirty="0"/>
              <a:t> </a:t>
            </a:r>
            <a:r>
              <a:rPr lang="cs-CZ" i="1" dirty="0" err="1"/>
              <a:t>Brewer</a:t>
            </a:r>
            <a:r>
              <a:rPr lang="cs-CZ" i="1" dirty="0"/>
              <a:t>, Charles O. Jones, James Anderson)</a:t>
            </a:r>
            <a:r>
              <a:rPr lang="cs-CZ" b="1" dirty="0"/>
              <a:t> souvisí s racionalistickým, tzv. problém řešícím modelem politického procesu</a:t>
            </a:r>
            <a:r>
              <a:rPr lang="cs-CZ" dirty="0"/>
              <a:t>, který umožňuje zkoumat tvorbu veřejné politiky jejím rozložením do série samostatných fází a </a:t>
            </a:r>
            <a:r>
              <a:rPr lang="cs-CZ" dirty="0" err="1"/>
              <a:t>podfází</a:t>
            </a:r>
            <a:r>
              <a:rPr lang="cs-CZ" dirty="0"/>
              <a:t> nazývaných “politický cyklus” – ty mohou být OBLASTMI HODNOCENÍ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54525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533" y="105191"/>
            <a:ext cx="10007600" cy="675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381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Oblasti hodnocení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6048" y="321733"/>
            <a:ext cx="9937552" cy="4979475"/>
          </a:xfrm>
        </p:spPr>
        <p:txBody>
          <a:bodyPr>
            <a:normAutofit fontScale="92500"/>
          </a:bodyPr>
          <a:lstStyle/>
          <a:p>
            <a:pPr marL="0" lvl="0" indent="0">
              <a:spcBef>
                <a:spcPts val="0"/>
              </a:spcBef>
              <a:buClrTx/>
              <a:buFont typeface="+mj-lt"/>
              <a:buAutoNum type="arabicPeriod"/>
            </a:pPr>
            <a:endParaRPr lang="cs-CZ" b="1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ClrTx/>
              <a:buFont typeface="+mj-lt"/>
              <a:buAutoNum type="arabicPeriod"/>
            </a:pPr>
            <a:r>
              <a:rPr lang="cs-CZ" b="1" dirty="0">
                <a:solidFill>
                  <a:prstClr val="black"/>
                </a:solidFill>
                <a:latin typeface="Calibri"/>
              </a:rPr>
              <a:t> INTERVENCE/NÁSTROJE 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[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treatment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domain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] = Identifikace naplánované a skutečné podoby intervencí, a zhodnocení souladu mezi naplánovanými a realizovanými intervencemi </a:t>
            </a:r>
          </a:p>
          <a:p>
            <a:pPr marL="628650" lvl="0" indent="0">
              <a:spcBef>
                <a:spcPts val="0"/>
              </a:spcBef>
              <a:buClrTx/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= Jaká je podoba intervencí? Měly by intervence obsahovat nějaké inovativní postupy – jaké? Jak by měly být tyto intervence a postupy organizovány?</a:t>
            </a:r>
          </a:p>
          <a:p>
            <a:pPr marL="628650" lvl="0" indent="0">
              <a:spcBef>
                <a:spcPts val="0"/>
              </a:spcBef>
              <a:buClrTx/>
              <a:buNone/>
            </a:pP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ClrTx/>
              <a:buFont typeface="+mj-lt"/>
              <a:buAutoNum type="arabicPeriod" startAt="2"/>
            </a:pPr>
            <a:r>
              <a:rPr lang="cs-CZ" b="1" dirty="0">
                <a:solidFill>
                  <a:prstClr val="black"/>
                </a:solidFill>
                <a:latin typeface="Calibri"/>
              </a:rPr>
              <a:t> PROSTŘEDÍ 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(ovlivňující implementaci programu)</a:t>
            </a:r>
            <a:r>
              <a:rPr lang="cs-CZ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[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implementation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environment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domain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] = Identifikace naplánovaného a skutečného prostředí implementace, a zhodnocení souladu mezi naplánovaným a reálným prostředí implementace</a:t>
            </a:r>
          </a:p>
          <a:p>
            <a:pPr marL="720725" lvl="0" indent="0" defTabSz="720725">
              <a:spcBef>
                <a:spcPts val="0"/>
              </a:spcBef>
              <a:buClrTx/>
              <a:buNone/>
              <a:tabLst>
                <a:tab pos="720725" algn="l"/>
              </a:tabLst>
            </a:pPr>
            <a:r>
              <a:rPr lang="cs-CZ" dirty="0">
                <a:solidFill>
                  <a:prstClr val="black"/>
                </a:solidFill>
                <a:latin typeface="Calibri"/>
              </a:rPr>
              <a:t>= Zaměřuje se program na cílovou skupinu účastníků? Jsou účastníci spokojeni s kvalitou programu? Jsou dostatečné způsoby poskytování služeb a jejich koordinace?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19012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Oblasti hodnocení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6048" y="321733"/>
            <a:ext cx="9937552" cy="4979475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Font typeface="+mj-lt"/>
              <a:buAutoNum type="arabicPeriod"/>
            </a:pPr>
            <a:endParaRPr lang="cs-CZ" b="1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ClrTx/>
              <a:buFont typeface="+mj-lt"/>
              <a:buAutoNum type="arabicPeriod" startAt="3"/>
            </a:pPr>
            <a:r>
              <a:rPr lang="cs-CZ" sz="2200" b="1" dirty="0">
                <a:solidFill>
                  <a:prstClr val="black"/>
                </a:solidFill>
                <a:latin typeface="Calibri"/>
              </a:rPr>
              <a:t> VÝSTUPY 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[</a:t>
            </a:r>
            <a:r>
              <a:rPr lang="cs-CZ" sz="2200" dirty="0" err="1">
                <a:solidFill>
                  <a:prstClr val="black"/>
                </a:solidFill>
                <a:latin typeface="Calibri"/>
              </a:rPr>
              <a:t>outcome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Calibri"/>
              </a:rPr>
              <a:t>domain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] = Identifikace programových cílů a jejich výstupů využitelných pro oblast plánování a řízení programu</a:t>
            </a:r>
          </a:p>
          <a:p>
            <a:pPr marL="628650" lvl="0" indent="0">
              <a:spcBef>
                <a:spcPts val="0"/>
              </a:spcBef>
              <a:buClrTx/>
              <a:buNone/>
            </a:pPr>
            <a:r>
              <a:rPr lang="cs-CZ" sz="2200" i="1" dirty="0">
                <a:solidFill>
                  <a:prstClr val="black"/>
                </a:solidFill>
                <a:latin typeface="Calibri"/>
              </a:rPr>
              <a:t>= Dosahuje program vytyčených cílů? Jsou v rámci programu poskytovány relevantní služby? Nemá program nějaké neočekávané výstupy - jaké?</a:t>
            </a:r>
          </a:p>
          <a:p>
            <a:pPr marL="0" lvl="0" indent="0">
              <a:spcBef>
                <a:spcPts val="0"/>
              </a:spcBef>
              <a:buClrTx/>
              <a:buFont typeface="+mj-lt"/>
              <a:buAutoNum type="arabicPeriod" startAt="4"/>
            </a:pPr>
            <a:r>
              <a:rPr lang="cs-CZ" sz="2200" b="1" dirty="0">
                <a:solidFill>
                  <a:prstClr val="black"/>
                </a:solidFill>
                <a:latin typeface="Calibri"/>
              </a:rPr>
              <a:t> VLIV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 [</a:t>
            </a:r>
            <a:r>
              <a:rPr lang="cs-CZ" sz="2200" dirty="0" err="1">
                <a:solidFill>
                  <a:prstClr val="black"/>
                </a:solidFill>
                <a:latin typeface="Calibri"/>
              </a:rPr>
              <a:t>impact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Calibri"/>
              </a:rPr>
              <a:t>domain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] = Hodnocení vlivu intervencí na zamýšlené a nezamýšlené výstupy</a:t>
            </a:r>
            <a:endParaRPr lang="cs-CZ" sz="2200" b="1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ClrTx/>
              <a:buFont typeface="+mj-lt"/>
              <a:buAutoNum type="arabicPeriod" startAt="4"/>
            </a:pPr>
            <a:r>
              <a:rPr lang="cs-CZ" sz="2200" b="1" dirty="0">
                <a:solidFill>
                  <a:prstClr val="black"/>
                </a:solidFill>
                <a:latin typeface="Calibri"/>
              </a:rPr>
              <a:t> SKRYTÉ PROMĚNNÉ MEZI INTERVENCEMI A VÝSTUPY 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[</a:t>
            </a:r>
            <a:r>
              <a:rPr lang="cs-CZ" sz="2200" dirty="0" err="1">
                <a:solidFill>
                  <a:prstClr val="black"/>
                </a:solidFill>
                <a:latin typeface="Calibri"/>
              </a:rPr>
              <a:t>intervening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Calibri"/>
              </a:rPr>
              <a:t>mechanism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Calibri"/>
              </a:rPr>
              <a:t>domain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] = Informace o </a:t>
            </a:r>
            <a:r>
              <a:rPr lang="cs-CZ" sz="2200" dirty="0" err="1">
                <a:solidFill>
                  <a:prstClr val="black"/>
                </a:solidFill>
                <a:latin typeface="Calibri"/>
              </a:rPr>
              <a:t>kuzálních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 procesech mezi intervencemi a výstupem</a:t>
            </a:r>
          </a:p>
          <a:p>
            <a:pPr marL="628650" lvl="0" indent="0">
              <a:spcBef>
                <a:spcPts val="0"/>
              </a:spcBef>
              <a:buClrTx/>
              <a:buNone/>
            </a:pPr>
            <a:r>
              <a:rPr lang="cs-CZ" sz="2200" i="1" dirty="0">
                <a:solidFill>
                  <a:prstClr val="black"/>
                </a:solidFill>
                <a:latin typeface="Calibri"/>
              </a:rPr>
              <a:t>= Pracuje program tak, jak má? Jaké jsou jeho silné a slabé stránky?</a:t>
            </a:r>
            <a:endParaRPr lang="cs-CZ" sz="22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ClrTx/>
              <a:buFont typeface="+mj-lt"/>
              <a:buAutoNum type="arabicPeriod" startAt="6"/>
            </a:pPr>
            <a:r>
              <a:rPr lang="cs-CZ" sz="2200" b="1" dirty="0">
                <a:solidFill>
                  <a:prstClr val="black"/>
                </a:solidFill>
                <a:latin typeface="Calibri"/>
              </a:rPr>
              <a:t> VYUŽITELNOST VÝSLEDKŮ PRO DALŠÍ PROGRAMY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 (</a:t>
            </a:r>
            <a:r>
              <a:rPr lang="cs-CZ" sz="2200" dirty="0" err="1">
                <a:solidFill>
                  <a:prstClr val="black"/>
                </a:solidFill>
                <a:latin typeface="Calibri"/>
              </a:rPr>
              <a:t>zobecnitelnost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 realizovaného programu na jiný program typu generalizace školních výsledků na další regiony, další firmy realizující podobné programy apod.) [</a:t>
            </a:r>
            <a:r>
              <a:rPr lang="cs-CZ" sz="2200" dirty="0" err="1">
                <a:solidFill>
                  <a:prstClr val="black"/>
                </a:solidFill>
                <a:latin typeface="Calibri"/>
              </a:rPr>
              <a:t>generalization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Calibri"/>
              </a:rPr>
              <a:t>domain</a:t>
            </a:r>
            <a:r>
              <a:rPr lang="cs-CZ" sz="2200" dirty="0">
                <a:solidFill>
                  <a:prstClr val="black"/>
                </a:solidFill>
                <a:latin typeface="Calibri"/>
              </a:rPr>
              <a:t>]</a:t>
            </a:r>
          </a:p>
          <a:p>
            <a:pPr marL="628650" lvl="0" indent="0">
              <a:spcBef>
                <a:spcPts val="0"/>
              </a:spcBef>
              <a:buClrTx/>
              <a:buNone/>
            </a:pPr>
            <a:r>
              <a:rPr lang="cs-CZ" sz="2200" i="1" dirty="0">
                <a:solidFill>
                  <a:prstClr val="black"/>
                </a:solidFill>
                <a:latin typeface="Calibri"/>
              </a:rPr>
              <a:t>= mohou být výsledky hodnoceného programu zobecnitelné na jiné programy?</a:t>
            </a:r>
            <a:endParaRPr lang="cs-CZ" sz="22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51467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Accountability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6048" y="321733"/>
            <a:ext cx="9937552" cy="4979475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ClrTx/>
              <a:buFont typeface="+mj-lt"/>
              <a:buAutoNum type="arabicPeriod"/>
            </a:pPr>
            <a:endParaRPr lang="cs-CZ" b="1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r>
              <a:rPr lang="cs-CZ" dirty="0"/>
              <a:t>Průkaznost, doložitelnost, odpovědnost</a:t>
            </a:r>
          </a:p>
          <a:p>
            <a:pPr marL="0" indent="0">
              <a:buNone/>
            </a:pPr>
            <a:r>
              <a:rPr lang="cs-CZ" dirty="0"/>
              <a:t>Existence autoritativního vztahu a formálního procesu</a:t>
            </a:r>
          </a:p>
          <a:p>
            <a:pPr marL="0" indent="0">
              <a:buNone/>
            </a:pPr>
            <a:r>
              <a:rPr lang="cs-CZ" dirty="0"/>
              <a:t>Zastupitelská demokracie, legislativní a administrativní aparát, tvorba a implementace politik.</a:t>
            </a:r>
          </a:p>
          <a:p>
            <a:pPr marL="0" indent="0">
              <a:buNone/>
            </a:pPr>
            <a:r>
              <a:rPr lang="cs-CZ" dirty="0"/>
              <a:t>Širší profesní, etický a morálním konstrukt, který je dosažitelný a uskutečnitelný pouze tehdy, když veřejní činitelé, volení i jmenovaní, slouží s odhodláním dělat správné věci.</a:t>
            </a:r>
          </a:p>
          <a:p>
            <a:pPr marL="0" indent="0">
              <a:buNone/>
            </a:pPr>
            <a:r>
              <a:rPr lang="cs-CZ" dirty="0"/>
              <a:t>Hodnocení podle výstupů/výsledků.</a:t>
            </a:r>
          </a:p>
          <a:p>
            <a:pPr marL="0" indent="0">
              <a:buNone/>
            </a:pPr>
            <a:r>
              <a:rPr lang="cs-CZ" dirty="0"/>
              <a:t>Politické programy Top-Down</a:t>
            </a:r>
          </a:p>
          <a:p>
            <a:pPr marL="0" indent="0">
              <a:buNone/>
            </a:pPr>
            <a:r>
              <a:rPr lang="cs-CZ" dirty="0"/>
              <a:t>Diferenciace podle aktérů/</a:t>
            </a:r>
            <a:r>
              <a:rPr lang="cs-CZ" dirty="0" err="1"/>
              <a:t>stakeholderů</a:t>
            </a:r>
            <a:r>
              <a:rPr lang="cs-CZ" dirty="0"/>
              <a:t>/klientů.</a:t>
            </a:r>
          </a:p>
          <a:p>
            <a:pPr marL="0" indent="0">
              <a:buNone/>
            </a:pPr>
            <a:r>
              <a:rPr lang="cs-CZ" dirty="0"/>
              <a:t>Součást kontrolních mechanismů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652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Formy </a:t>
            </a:r>
            <a:r>
              <a:rPr lang="cs-CZ" dirty="0" err="1"/>
              <a:t>accountability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6048" y="321733"/>
            <a:ext cx="9937552" cy="4979475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Font typeface="+mj-lt"/>
              <a:buAutoNum type="arabicPeriod"/>
            </a:pPr>
            <a:endParaRPr lang="cs-CZ" b="1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r>
              <a:rPr lang="cs-CZ" dirty="0">
                <a:solidFill>
                  <a:srgbClr val="3C4043"/>
                </a:solidFill>
                <a:latin typeface="Roboto"/>
              </a:rPr>
              <a:t>Politická – přímá odpovědnost vůči voleným zástupcům.</a:t>
            </a:r>
          </a:p>
          <a:p>
            <a:pPr marL="0" indent="0">
              <a:buNone/>
            </a:pPr>
            <a:r>
              <a:rPr lang="cs-CZ" dirty="0">
                <a:solidFill>
                  <a:srgbClr val="3C4043"/>
                </a:solidFill>
                <a:latin typeface="Roboto"/>
              </a:rPr>
              <a:t>Hierarchická – odpovědnost vůči ‚hlavě‘ organizace, verze odpovědnosti, která je často ztělesněna v politickém konceptu odpovědnosti.</a:t>
            </a:r>
          </a:p>
          <a:p>
            <a:pPr marL="0" indent="0">
              <a:buNone/>
            </a:pPr>
            <a:r>
              <a:rPr lang="cs-CZ" dirty="0">
                <a:solidFill>
                  <a:srgbClr val="3C4043"/>
                </a:solidFill>
                <a:latin typeface="Roboto"/>
              </a:rPr>
              <a:t>Přímá – odpovědnost vůči veřejnosti ve smyslu přímé demokracie.</a:t>
            </a:r>
          </a:p>
          <a:p>
            <a:pPr marL="0" indent="0">
              <a:buNone/>
            </a:pPr>
            <a:r>
              <a:rPr lang="cs-CZ" dirty="0">
                <a:solidFill>
                  <a:srgbClr val="3C4043"/>
                </a:solidFill>
                <a:latin typeface="Roboto"/>
              </a:rPr>
              <a:t>Právní – formy odpovědnosti, které lze zajistit procesní soudní cestou.</a:t>
            </a:r>
          </a:p>
          <a:p>
            <a:pPr marL="0" indent="0">
              <a:buNone/>
            </a:pPr>
            <a:r>
              <a:rPr lang="cs-CZ" dirty="0">
                <a:solidFill>
                  <a:srgbClr val="3C4043"/>
                </a:solidFill>
                <a:latin typeface="Roboto"/>
              </a:rPr>
              <a:t>Profesionální – odpovědnost související s vykonávanou profesí (</a:t>
            </a:r>
            <a:r>
              <a:rPr lang="cs-CZ" dirty="0" err="1">
                <a:solidFill>
                  <a:srgbClr val="3C4043"/>
                </a:solidFill>
                <a:latin typeface="Roboto"/>
              </a:rPr>
              <a:t>nepř</a:t>
            </a:r>
            <a:r>
              <a:rPr lang="cs-CZ" dirty="0">
                <a:solidFill>
                  <a:srgbClr val="3C4043"/>
                </a:solidFill>
                <a:latin typeface="Roboto"/>
              </a:rPr>
              <a:t>. lékaři).</a:t>
            </a:r>
          </a:p>
          <a:p>
            <a:pPr marL="0" indent="0">
              <a:buNone/>
            </a:pPr>
            <a:r>
              <a:rPr lang="cs-CZ" dirty="0">
                <a:solidFill>
                  <a:srgbClr val="3C4043"/>
                </a:solidFill>
                <a:latin typeface="Roboto"/>
              </a:rPr>
              <a:t>Byrokratická – odpovědnost vůči pravidlům, obvykle s politickou, hierarchickou nebo právní odpovědností.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64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7300" y="685800"/>
            <a:ext cx="8871148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rgbClr val="002060"/>
                </a:solidFill>
              </a:rPr>
              <a:t>• Analýza a hodnocení veřejně politického procesu a jeho význam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2060"/>
                </a:solidFill>
              </a:rPr>
              <a:t>• Formativní a rozvojová evaluace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2060"/>
                </a:solidFill>
              </a:rPr>
              <a:t>• Programová teorie a model politického cyklu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2060"/>
                </a:solidFill>
              </a:rPr>
              <a:t>• Současné metody analýzy a evaluace veřejných politik</a:t>
            </a:r>
          </a:p>
        </p:txBody>
      </p:sp>
    </p:spTree>
    <p:extLst>
      <p:ext uri="{BB962C8B-B14F-4D97-AF65-F5344CB8AC3E}">
        <p14:creationId xmlns:p14="http://schemas.microsoft.com/office/powerpoint/2010/main" val="543589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Accountability</a:t>
            </a:r>
            <a:r>
              <a:rPr lang="cs-CZ" dirty="0"/>
              <a:t> a NPM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6048" y="321733"/>
            <a:ext cx="9937552" cy="4979475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NPM: New Public Management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Dilema veřejné správy: problémy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Weberovské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byrokracie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Kontradikce v důrazu na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accountabilitu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a odmítání tradičních forem kontroly shora dolů.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Zásady: </a:t>
            </a:r>
          </a:p>
          <a:p>
            <a:pPr lvl="0">
              <a:spcBef>
                <a:spcPts val="0"/>
              </a:spcBef>
              <a:buClrTx/>
              <a:buFontTx/>
              <a:buChar char="-"/>
            </a:pPr>
            <a:r>
              <a:rPr lang="cs-CZ" dirty="0">
                <a:solidFill>
                  <a:prstClr val="black"/>
                </a:solidFill>
                <a:latin typeface="Calibri"/>
              </a:rPr>
              <a:t>profesionální výkonný management ve veřejném sektoru</a:t>
            </a:r>
          </a:p>
          <a:p>
            <a:pPr lvl="0">
              <a:spcBef>
                <a:spcPts val="0"/>
              </a:spcBef>
              <a:buClrTx/>
              <a:buFontTx/>
              <a:buChar char="-"/>
            </a:pPr>
            <a:r>
              <a:rPr lang="cs-CZ" dirty="0">
                <a:solidFill>
                  <a:prstClr val="black"/>
                </a:solidFill>
                <a:latin typeface="Calibri"/>
              </a:rPr>
              <a:t>explicitní standardy a kritéria výkonu</a:t>
            </a:r>
          </a:p>
          <a:p>
            <a:pPr lvl="0">
              <a:spcBef>
                <a:spcPts val="0"/>
              </a:spcBef>
              <a:buClrTx/>
              <a:buFontTx/>
              <a:buChar char="-"/>
            </a:pPr>
            <a:r>
              <a:rPr lang="cs-CZ" dirty="0">
                <a:solidFill>
                  <a:prstClr val="black"/>
                </a:solidFill>
                <a:latin typeface="Calibri"/>
              </a:rPr>
              <a:t>zvýšený důraz na kontrolu výstupů</a:t>
            </a:r>
          </a:p>
          <a:p>
            <a:pPr lvl="0">
              <a:spcBef>
                <a:spcPts val="0"/>
              </a:spcBef>
              <a:buClrTx/>
              <a:buFontTx/>
              <a:buChar char="-"/>
            </a:pPr>
            <a:r>
              <a:rPr lang="cs-CZ" dirty="0">
                <a:solidFill>
                  <a:prstClr val="black"/>
                </a:solidFill>
                <a:latin typeface="Calibri"/>
              </a:rPr>
              <a:t>vyšší konkurence ve veřejném sektoru</a:t>
            </a:r>
          </a:p>
          <a:p>
            <a:pPr lvl="0">
              <a:spcBef>
                <a:spcPts val="0"/>
              </a:spcBef>
              <a:buClrTx/>
              <a:buFontTx/>
              <a:buChar char="-"/>
            </a:pPr>
            <a:r>
              <a:rPr lang="cs-CZ" dirty="0">
                <a:solidFill>
                  <a:prstClr val="black"/>
                </a:solidFill>
                <a:latin typeface="Calibri"/>
              </a:rPr>
              <a:t>metody řízení obdobné jako v soukromém sektoru</a:t>
            </a:r>
          </a:p>
          <a:p>
            <a:pPr lvl="0">
              <a:spcBef>
                <a:spcPts val="0"/>
              </a:spcBef>
              <a:buClrTx/>
              <a:buFontTx/>
              <a:buChar char="-"/>
            </a:pPr>
            <a:r>
              <a:rPr lang="cs-CZ" dirty="0" err="1">
                <a:solidFill>
                  <a:prstClr val="black"/>
                </a:solidFill>
                <a:latin typeface="Calibri"/>
              </a:rPr>
              <a:t>disciplina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a šetrnost ve využívání stávajících zdrojů</a:t>
            </a:r>
          </a:p>
          <a:p>
            <a:pPr lvl="0">
              <a:spcBef>
                <a:spcPts val="0"/>
              </a:spcBef>
              <a:buClrTx/>
              <a:buFontTx/>
              <a:buChar char="-"/>
            </a:pP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Problém „přidané hodnoty“ ve veřejném sektoru</a:t>
            </a:r>
          </a:p>
          <a:p>
            <a:pPr lvl="0">
              <a:spcBef>
                <a:spcPts val="0"/>
              </a:spcBef>
              <a:buClrTx/>
              <a:buFontTx/>
              <a:buChar char="-"/>
            </a:pPr>
            <a:endParaRPr lang="cs-CZ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6103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0" y="685800"/>
            <a:ext cx="7543800" cy="4687416"/>
          </a:xfrm>
        </p:spPr>
        <p:txBody>
          <a:bodyPr>
            <a:normAutofit/>
          </a:bodyPr>
          <a:lstStyle/>
          <a:p>
            <a:pPr lvl="1"/>
            <a:r>
              <a:rPr lang="cs-CZ" sz="6000" dirty="0">
                <a:solidFill>
                  <a:schemeClr val="tx1"/>
                </a:solidFill>
              </a:rPr>
              <a:t>Dotazy a náměty? 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86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 analýzy a hodnocení 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Hodnotící a nehodnotící </a:t>
            </a:r>
            <a:r>
              <a:rPr lang="cs-CZ" dirty="0">
                <a:solidFill>
                  <a:srgbClr val="002060"/>
                </a:solidFill>
              </a:rPr>
              <a:t>přístup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Vysvětlující výzkum</a:t>
            </a:r>
            <a:r>
              <a:rPr lang="cs-CZ" dirty="0">
                <a:solidFill>
                  <a:srgbClr val="002060"/>
                </a:solidFill>
              </a:rPr>
              <a:t>: hledání souvislostí mezi fenomény (</a:t>
            </a:r>
            <a:r>
              <a:rPr lang="cs-CZ" dirty="0" err="1">
                <a:solidFill>
                  <a:srgbClr val="002060"/>
                </a:solidFill>
              </a:rPr>
              <a:t>Lazarsfeld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Parsons</a:t>
            </a:r>
            <a:r>
              <a:rPr lang="cs-CZ" dirty="0">
                <a:solidFill>
                  <a:srgbClr val="002060"/>
                </a:solidFill>
              </a:rPr>
              <a:t>).</a:t>
            </a:r>
          </a:p>
          <a:p>
            <a:pPr marL="0" indent="0">
              <a:buNone/>
            </a:pPr>
            <a:r>
              <a:rPr lang="cs-CZ" b="1" dirty="0" err="1">
                <a:solidFill>
                  <a:srgbClr val="002060"/>
                </a:solidFill>
              </a:rPr>
              <a:t>Interpretativní</a:t>
            </a:r>
            <a:r>
              <a:rPr lang="cs-CZ" b="1" dirty="0">
                <a:solidFill>
                  <a:srgbClr val="002060"/>
                </a:solidFill>
              </a:rPr>
              <a:t> výzkum</a:t>
            </a:r>
            <a:r>
              <a:rPr lang="cs-CZ" dirty="0">
                <a:solidFill>
                  <a:srgbClr val="002060"/>
                </a:solidFill>
              </a:rPr>
              <a:t>: rekonstrukce subjektivních/sdílených významů (Thomas, Berger a </a:t>
            </a:r>
            <a:r>
              <a:rPr lang="cs-CZ" dirty="0" err="1">
                <a:solidFill>
                  <a:srgbClr val="002060"/>
                </a:solidFill>
              </a:rPr>
              <a:t>Luckmann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Watzlawick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Giddens</a:t>
            </a:r>
            <a:r>
              <a:rPr lang="cs-CZ" dirty="0">
                <a:solidFill>
                  <a:srgbClr val="002060"/>
                </a:solidFill>
              </a:rPr>
              <a:t>).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Kritický výzkum</a:t>
            </a:r>
            <a:r>
              <a:rPr lang="cs-CZ" dirty="0">
                <a:solidFill>
                  <a:srgbClr val="002060"/>
                </a:solidFill>
              </a:rPr>
              <a:t>: reflexe faktorů moci (Reich, </a:t>
            </a:r>
            <a:r>
              <a:rPr lang="cs-CZ" dirty="0" err="1">
                <a:solidFill>
                  <a:srgbClr val="002060"/>
                </a:solidFill>
              </a:rPr>
              <a:t>Edwards</a:t>
            </a:r>
            <a:r>
              <a:rPr lang="cs-CZ" dirty="0">
                <a:solidFill>
                  <a:srgbClr val="002060"/>
                </a:solidFill>
              </a:rPr>
              <a:t>).</a:t>
            </a: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Explorační </a:t>
            </a:r>
            <a:r>
              <a:rPr lang="cs-CZ" dirty="0">
                <a:solidFill>
                  <a:srgbClr val="002060"/>
                </a:solidFill>
              </a:rPr>
              <a:t>analýza/systematický popis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Výzkumné strategie</a:t>
            </a:r>
            <a:r>
              <a:rPr lang="cs-CZ" dirty="0">
                <a:solidFill>
                  <a:srgbClr val="002060"/>
                </a:solidFill>
              </a:rPr>
              <a:t>: kvalitativní, kvantitativní, quasi-experimentální, experimentální.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Metody výzkumu</a:t>
            </a:r>
            <a:r>
              <a:rPr lang="cs-CZ" dirty="0">
                <a:solidFill>
                  <a:srgbClr val="002060"/>
                </a:solidFill>
              </a:rPr>
              <a:t>: rozhovory, pozorování, analýza dokumentů, analýza informačního systému, sekundární analýza dat, statistické analýzy, </a:t>
            </a:r>
            <a:r>
              <a:rPr lang="cs-CZ" dirty="0" err="1">
                <a:solidFill>
                  <a:srgbClr val="002060"/>
                </a:solidFill>
              </a:rPr>
              <a:t>kontrafaktuál</a:t>
            </a:r>
            <a:r>
              <a:rPr lang="cs-CZ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19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Výzkumný rámec, jeho systematičnost a transparentnost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Výzkumná otázka/výzkumný cíl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Relevance z akademického a teoretického hlediska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Relevance z praktického hlediska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Konkrétnost výzkumné otázky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Výzkumná triáda (poznat – porozumět – vysvětlit)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Operacionalizace (výzkumné otázky, pojmy, proměnné, data)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Pojmová a operační definice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Význam teorie, její aplikace a testování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74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Evaluace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>
                <a:solidFill>
                  <a:srgbClr val="002060"/>
                </a:solidFill>
              </a:rPr>
              <a:t>Hodnocení politických programů.</a:t>
            </a:r>
          </a:p>
          <a:p>
            <a:r>
              <a:rPr lang="cs-CZ" dirty="0">
                <a:solidFill>
                  <a:srgbClr val="002060"/>
                </a:solidFill>
              </a:rPr>
              <a:t>Sledování politického procesu ve smyslu kauzálního </a:t>
            </a:r>
            <a:r>
              <a:rPr lang="cs-CZ" dirty="0" err="1">
                <a:solidFill>
                  <a:srgbClr val="002060"/>
                </a:solidFill>
              </a:rPr>
              <a:t>retězce</a:t>
            </a:r>
            <a:r>
              <a:rPr lang="cs-CZ" dirty="0">
                <a:solidFill>
                  <a:srgbClr val="002060"/>
                </a:solidFill>
              </a:rPr>
              <a:t> od plánování programů přes implementační aktivity (měřitelné výstupy) po změny v chování cílové skupiny (výsledky).</a:t>
            </a:r>
          </a:p>
          <a:p>
            <a:r>
              <a:rPr lang="cs-CZ" dirty="0">
                <a:solidFill>
                  <a:srgbClr val="002060"/>
                </a:solidFill>
              </a:rPr>
              <a:t>Evaluační kritéria identifikují a měří programové efekty.</a:t>
            </a:r>
          </a:p>
          <a:p>
            <a:r>
              <a:rPr lang="cs-CZ" dirty="0">
                <a:solidFill>
                  <a:srgbClr val="002060"/>
                </a:solidFill>
              </a:rPr>
              <a:t>Formování politiky založené na empirických důkazech (evidence </a:t>
            </a:r>
            <a:r>
              <a:rPr lang="cs-CZ" dirty="0" err="1">
                <a:solidFill>
                  <a:srgbClr val="002060"/>
                </a:solidFill>
              </a:rPr>
              <a:t>based</a:t>
            </a:r>
            <a:r>
              <a:rPr lang="cs-CZ" dirty="0">
                <a:solidFill>
                  <a:srgbClr val="002060"/>
                </a:solidFill>
              </a:rPr>
              <a:t>).</a:t>
            </a:r>
          </a:p>
          <a:p>
            <a:r>
              <a:rPr lang="cs-CZ" dirty="0" err="1">
                <a:solidFill>
                  <a:srgbClr val="002060"/>
                </a:solidFill>
              </a:rPr>
              <a:t>Sumativní</a:t>
            </a:r>
            <a:r>
              <a:rPr lang="cs-CZ" dirty="0">
                <a:solidFill>
                  <a:srgbClr val="002060"/>
                </a:solidFill>
              </a:rPr>
              <a:t> evaluace: celkové hodnocení, zda program naplnil cíle konkrétní politiky. </a:t>
            </a:r>
          </a:p>
        </p:txBody>
      </p:sp>
    </p:spTree>
    <p:extLst>
      <p:ext uri="{BB962C8B-B14F-4D97-AF65-F5344CB8AC3E}">
        <p14:creationId xmlns:p14="http://schemas.microsoft.com/office/powerpoint/2010/main" val="987163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Evaluace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>
                <a:solidFill>
                  <a:srgbClr val="002060"/>
                </a:solidFill>
              </a:rPr>
              <a:t>Hodnocení politických programů.</a:t>
            </a:r>
          </a:p>
          <a:p>
            <a:r>
              <a:rPr lang="cs-CZ" dirty="0">
                <a:solidFill>
                  <a:srgbClr val="002060"/>
                </a:solidFill>
              </a:rPr>
              <a:t>Sledování politického procesu ve smyslu kauzálního </a:t>
            </a:r>
            <a:r>
              <a:rPr lang="cs-CZ" dirty="0" err="1">
                <a:solidFill>
                  <a:srgbClr val="002060"/>
                </a:solidFill>
              </a:rPr>
              <a:t>retězce</a:t>
            </a:r>
            <a:r>
              <a:rPr lang="cs-CZ" dirty="0">
                <a:solidFill>
                  <a:srgbClr val="002060"/>
                </a:solidFill>
              </a:rPr>
              <a:t> od plánování programů přes implementační aktivity (měřitelné výstupy) po změny v chování cílové skupiny (výsledky).</a:t>
            </a:r>
          </a:p>
          <a:p>
            <a:r>
              <a:rPr lang="cs-CZ" dirty="0">
                <a:solidFill>
                  <a:srgbClr val="002060"/>
                </a:solidFill>
              </a:rPr>
              <a:t>Evaluační kritéria identifikují a měří programové efekty.</a:t>
            </a:r>
          </a:p>
          <a:p>
            <a:r>
              <a:rPr lang="cs-CZ" dirty="0">
                <a:solidFill>
                  <a:srgbClr val="002060"/>
                </a:solidFill>
              </a:rPr>
              <a:t>Formování politiky založené na empirických důkazech (evidence </a:t>
            </a:r>
            <a:r>
              <a:rPr lang="cs-CZ" dirty="0" err="1">
                <a:solidFill>
                  <a:srgbClr val="002060"/>
                </a:solidFill>
              </a:rPr>
              <a:t>based</a:t>
            </a:r>
            <a:r>
              <a:rPr lang="cs-CZ" dirty="0">
                <a:solidFill>
                  <a:srgbClr val="002060"/>
                </a:solidFill>
              </a:rPr>
              <a:t>).</a:t>
            </a:r>
          </a:p>
          <a:p>
            <a:r>
              <a:rPr lang="cs-CZ" dirty="0" err="1">
                <a:solidFill>
                  <a:srgbClr val="002060"/>
                </a:solidFill>
              </a:rPr>
              <a:t>Sumativní</a:t>
            </a:r>
            <a:r>
              <a:rPr lang="cs-CZ" dirty="0">
                <a:solidFill>
                  <a:srgbClr val="002060"/>
                </a:solidFill>
              </a:rPr>
              <a:t> evaluace: celkové hodnocení, zda program naplnil cíle konkrétní politiky. </a:t>
            </a:r>
          </a:p>
        </p:txBody>
      </p:sp>
    </p:spTree>
    <p:extLst>
      <p:ext uri="{BB962C8B-B14F-4D97-AF65-F5344CB8AC3E}">
        <p14:creationId xmlns:p14="http://schemas.microsoft.com/office/powerpoint/2010/main" val="4268065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Hodnotící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3C4043"/>
                </a:solidFill>
                <a:latin typeface="Roboto"/>
              </a:rPr>
              <a:t>Verifikace: </a:t>
            </a:r>
            <a:r>
              <a:rPr lang="cs-CZ" dirty="0">
                <a:solidFill>
                  <a:srgbClr val="3C4043"/>
                </a:solidFill>
                <a:latin typeface="Roboto"/>
              </a:rPr>
              <a:t>typické pozitivistické hodnocení měřící dosažení stanovených cílů;</a:t>
            </a:r>
          </a:p>
          <a:p>
            <a:pPr marL="0" indent="0">
              <a:buNone/>
            </a:pPr>
            <a:r>
              <a:rPr lang="cs-CZ" b="1" dirty="0">
                <a:solidFill>
                  <a:srgbClr val="3C4043"/>
                </a:solidFill>
                <a:latin typeface="Roboto"/>
              </a:rPr>
              <a:t>Validace</a:t>
            </a:r>
            <a:r>
              <a:rPr lang="cs-CZ" dirty="0">
                <a:solidFill>
                  <a:srgbClr val="3C4043"/>
                </a:solidFill>
                <a:latin typeface="Roboto"/>
              </a:rPr>
              <a:t>: nastolení otázek ohledně relevance programu v termínech definic problému, který údajně řeší;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3C4043"/>
                </a:solidFill>
                <a:latin typeface="Roboto"/>
              </a:rPr>
              <a:t>Přínos</a:t>
            </a:r>
            <a:r>
              <a:rPr lang="cs-CZ" dirty="0">
                <a:solidFill>
                  <a:srgbClr val="3C4043"/>
                </a:solidFill>
                <a:latin typeface="Roboto"/>
              </a:rPr>
              <a:t>: zkoumání, zda program přináší hodnotu pro společnost jako celek;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3C4043"/>
                </a:solidFill>
                <a:latin typeface="Roboto"/>
              </a:rPr>
              <a:t>Sociální volba</a:t>
            </a:r>
            <a:r>
              <a:rPr lang="cs-CZ" dirty="0">
                <a:solidFill>
                  <a:srgbClr val="3C4043"/>
                </a:solidFill>
                <a:latin typeface="Roboto"/>
              </a:rPr>
              <a:t>: širší zkoumání ideologické otázky o tom, co se program snaží udělat (např. z hlediska jednotlivých skupin </a:t>
            </a:r>
            <a:r>
              <a:rPr lang="cs-CZ" dirty="0" err="1">
                <a:solidFill>
                  <a:srgbClr val="3C4043"/>
                </a:solidFill>
                <a:latin typeface="Roboto"/>
              </a:rPr>
              <a:t>stakeholderů</a:t>
            </a:r>
            <a:r>
              <a:rPr lang="cs-CZ" dirty="0">
                <a:solidFill>
                  <a:srgbClr val="3C4043"/>
                </a:solidFill>
                <a:latin typeface="Roboto"/>
              </a:rPr>
              <a:t>).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26667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Formativní a rozvojová evaluace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>
                <a:solidFill>
                  <a:srgbClr val="002060"/>
                </a:solidFill>
              </a:rPr>
              <a:t>Formativní evaluace: evaluace vedená snahou o zlepšení programu, jeho lepší fungování a dosahování vyšší efektivnosti. Příjemci jsou obvykle plánovači programů, administrátoři, řídící rady a výbory.</a:t>
            </a:r>
          </a:p>
          <a:p>
            <a:r>
              <a:rPr lang="cs-CZ" dirty="0">
                <a:solidFill>
                  <a:srgbClr val="002060"/>
                </a:solidFill>
              </a:rPr>
              <a:t>Rozvojová evaluace: do plánování programů jsou zapojeni jejich klienti, případně další </a:t>
            </a:r>
            <a:r>
              <a:rPr lang="cs-CZ" dirty="0" err="1">
                <a:solidFill>
                  <a:srgbClr val="002060"/>
                </a:solidFill>
              </a:rPr>
              <a:t>stakeholdeři</a:t>
            </a:r>
            <a:r>
              <a:rPr lang="cs-CZ" dirty="0">
                <a:solidFill>
                  <a:srgbClr val="002060"/>
                </a:solidFill>
              </a:rPr>
              <a:t>. Např. komunitní plánování.</a:t>
            </a:r>
          </a:p>
        </p:txBody>
      </p:sp>
    </p:spTree>
    <p:extLst>
      <p:ext uri="{BB962C8B-B14F-4D97-AF65-F5344CB8AC3E}">
        <p14:creationId xmlns:p14="http://schemas.microsoft.com/office/powerpoint/2010/main" val="206524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Vznik, zrání a řešení sociálního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</a:t>
            </a:r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4" name="Picture 6" descr="PotucekModelKrize">
            <a:extLst>
              <a:ext uri="{FF2B5EF4-FFF2-40B4-BE49-F238E27FC236}">
                <a16:creationId xmlns:a16="http://schemas.microsoft.com/office/drawing/2014/main" id="{E39C5009-B5DC-428B-B8F9-7A3FCEB2697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933" y="406400"/>
            <a:ext cx="8771467" cy="5183505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116274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1372</Words>
  <Application>Microsoft Office PowerPoint</Application>
  <PresentationFormat>Širokoúhlá obrazovka</PresentationFormat>
  <Paragraphs>162</Paragraphs>
  <Slides>21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Impact</vt:lpstr>
      <vt:lpstr>Roboto</vt:lpstr>
      <vt:lpstr>Times New Roman</vt:lpstr>
      <vt:lpstr>NewsPrint</vt:lpstr>
      <vt:lpstr>Motiv systému Office</vt:lpstr>
      <vt:lpstr>Analýza a evaluace  ve veřejné politice</vt:lpstr>
      <vt:lpstr>Obsah</vt:lpstr>
      <vt:lpstr>Význam analýzy a hodnocení VP</vt:lpstr>
      <vt:lpstr>Cíl výzkumu</vt:lpstr>
      <vt:lpstr>Evaluace</vt:lpstr>
      <vt:lpstr>Evaluace</vt:lpstr>
      <vt:lpstr>Hodnotící principy</vt:lpstr>
      <vt:lpstr>Formativní a rozvojová evaluace</vt:lpstr>
      <vt:lpstr>Vznik, zrání a řešení sociálního problému</vt:lpstr>
      <vt:lpstr>Programová teorie</vt:lpstr>
      <vt:lpstr>Logický model programu</vt:lpstr>
      <vt:lpstr>Model změny</vt:lpstr>
      <vt:lpstr>Intervenční hypotéza</vt:lpstr>
      <vt:lpstr>Model politického cyklu</vt:lpstr>
      <vt:lpstr>Prezentace aplikace PowerPoint</vt:lpstr>
      <vt:lpstr>Oblasti hodnocení I</vt:lpstr>
      <vt:lpstr>Oblasti hodnocení II</vt:lpstr>
      <vt:lpstr>Accountability </vt:lpstr>
      <vt:lpstr>Formy accountability </vt:lpstr>
      <vt:lpstr>Accountability a NPM </vt:lpstr>
      <vt:lpstr>Děkuji za pozornost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Horňáček</dc:creator>
  <cp:lastModifiedBy>Josef Horňáček</cp:lastModifiedBy>
  <cp:revision>79</cp:revision>
  <dcterms:created xsi:type="dcterms:W3CDTF">2019-10-16T10:29:05Z</dcterms:created>
  <dcterms:modified xsi:type="dcterms:W3CDTF">2023-11-23T14:28:58Z</dcterms:modified>
</cp:coreProperties>
</file>