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1506" y="-1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9AC442B3-3627-447D-95CD-C4AC317DE678}" type="datetimeFigureOut">
              <a:rPr lang="cs-CZ" smtClean="0"/>
              <a:t>07.04.2020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F001316-7498-495B-B1DF-E13413AF4655}" type="slidenum">
              <a:rPr lang="cs-CZ" smtClean="0"/>
              <a:t>‹#›</a:t>
            </a:fld>
            <a:endParaRPr lang="cs-CZ"/>
          </a:p>
        </p:txBody>
      </p:sp>
    </p:spTree>
    <p:extLst>
      <p:ext uri="{BB962C8B-B14F-4D97-AF65-F5344CB8AC3E}">
        <p14:creationId xmlns:p14="http://schemas.microsoft.com/office/powerpoint/2010/main" val="2521437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AC442B3-3627-447D-95CD-C4AC317DE678}" type="datetimeFigureOut">
              <a:rPr lang="cs-CZ" smtClean="0"/>
              <a:t>07.04.2020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F001316-7498-495B-B1DF-E13413AF4655}" type="slidenum">
              <a:rPr lang="cs-CZ" smtClean="0"/>
              <a:t>‹#›</a:t>
            </a:fld>
            <a:endParaRPr lang="cs-CZ"/>
          </a:p>
        </p:txBody>
      </p:sp>
    </p:spTree>
    <p:extLst>
      <p:ext uri="{BB962C8B-B14F-4D97-AF65-F5344CB8AC3E}">
        <p14:creationId xmlns:p14="http://schemas.microsoft.com/office/powerpoint/2010/main" val="3331042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AC442B3-3627-447D-95CD-C4AC317DE678}" type="datetimeFigureOut">
              <a:rPr lang="cs-CZ" smtClean="0"/>
              <a:t>07.04.2020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F001316-7498-495B-B1DF-E13413AF4655}" type="slidenum">
              <a:rPr lang="cs-CZ" smtClean="0"/>
              <a:t>‹#›</a:t>
            </a:fld>
            <a:endParaRPr lang="cs-CZ"/>
          </a:p>
        </p:txBody>
      </p:sp>
    </p:spTree>
    <p:extLst>
      <p:ext uri="{BB962C8B-B14F-4D97-AF65-F5344CB8AC3E}">
        <p14:creationId xmlns:p14="http://schemas.microsoft.com/office/powerpoint/2010/main" val="2338366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AC442B3-3627-447D-95CD-C4AC317DE678}" type="datetimeFigureOut">
              <a:rPr lang="cs-CZ" smtClean="0"/>
              <a:t>07.04.2020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F001316-7498-495B-B1DF-E13413AF4655}" type="slidenum">
              <a:rPr lang="cs-CZ" smtClean="0"/>
              <a:t>‹#›</a:t>
            </a:fld>
            <a:endParaRPr lang="cs-CZ"/>
          </a:p>
        </p:txBody>
      </p:sp>
    </p:spTree>
    <p:extLst>
      <p:ext uri="{BB962C8B-B14F-4D97-AF65-F5344CB8AC3E}">
        <p14:creationId xmlns:p14="http://schemas.microsoft.com/office/powerpoint/2010/main" val="3248533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9AC442B3-3627-447D-95CD-C4AC317DE678}" type="datetimeFigureOut">
              <a:rPr lang="cs-CZ" smtClean="0"/>
              <a:t>07.04.2020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F001316-7498-495B-B1DF-E13413AF4655}" type="slidenum">
              <a:rPr lang="cs-CZ" smtClean="0"/>
              <a:t>‹#›</a:t>
            </a:fld>
            <a:endParaRPr lang="cs-CZ"/>
          </a:p>
        </p:txBody>
      </p:sp>
    </p:spTree>
    <p:extLst>
      <p:ext uri="{BB962C8B-B14F-4D97-AF65-F5344CB8AC3E}">
        <p14:creationId xmlns:p14="http://schemas.microsoft.com/office/powerpoint/2010/main" val="2295521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9AC442B3-3627-447D-95CD-C4AC317DE678}" type="datetimeFigureOut">
              <a:rPr lang="cs-CZ" smtClean="0"/>
              <a:t>07.04.2020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F001316-7498-495B-B1DF-E13413AF4655}" type="slidenum">
              <a:rPr lang="cs-CZ" smtClean="0"/>
              <a:t>‹#›</a:t>
            </a:fld>
            <a:endParaRPr lang="cs-CZ"/>
          </a:p>
        </p:txBody>
      </p:sp>
    </p:spTree>
    <p:extLst>
      <p:ext uri="{BB962C8B-B14F-4D97-AF65-F5344CB8AC3E}">
        <p14:creationId xmlns:p14="http://schemas.microsoft.com/office/powerpoint/2010/main" val="137122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9AC442B3-3627-447D-95CD-C4AC317DE678}" type="datetimeFigureOut">
              <a:rPr lang="cs-CZ" smtClean="0"/>
              <a:t>07.04.2020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AF001316-7498-495B-B1DF-E13413AF4655}" type="slidenum">
              <a:rPr lang="cs-CZ" smtClean="0"/>
              <a:t>‹#›</a:t>
            </a:fld>
            <a:endParaRPr lang="cs-CZ"/>
          </a:p>
        </p:txBody>
      </p:sp>
    </p:spTree>
    <p:extLst>
      <p:ext uri="{BB962C8B-B14F-4D97-AF65-F5344CB8AC3E}">
        <p14:creationId xmlns:p14="http://schemas.microsoft.com/office/powerpoint/2010/main" val="2812585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9AC442B3-3627-447D-95CD-C4AC317DE678}" type="datetimeFigureOut">
              <a:rPr lang="cs-CZ" smtClean="0"/>
              <a:t>07.04.2020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AF001316-7498-495B-B1DF-E13413AF4655}" type="slidenum">
              <a:rPr lang="cs-CZ" smtClean="0"/>
              <a:t>‹#›</a:t>
            </a:fld>
            <a:endParaRPr lang="cs-CZ"/>
          </a:p>
        </p:txBody>
      </p:sp>
    </p:spTree>
    <p:extLst>
      <p:ext uri="{BB962C8B-B14F-4D97-AF65-F5344CB8AC3E}">
        <p14:creationId xmlns:p14="http://schemas.microsoft.com/office/powerpoint/2010/main" val="3449640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AC442B3-3627-447D-95CD-C4AC317DE678}" type="datetimeFigureOut">
              <a:rPr lang="cs-CZ" smtClean="0"/>
              <a:t>07.04.2020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AF001316-7498-495B-B1DF-E13413AF4655}" type="slidenum">
              <a:rPr lang="cs-CZ" smtClean="0"/>
              <a:t>‹#›</a:t>
            </a:fld>
            <a:endParaRPr lang="cs-CZ"/>
          </a:p>
        </p:txBody>
      </p:sp>
    </p:spTree>
    <p:extLst>
      <p:ext uri="{BB962C8B-B14F-4D97-AF65-F5344CB8AC3E}">
        <p14:creationId xmlns:p14="http://schemas.microsoft.com/office/powerpoint/2010/main" val="2099746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9AC442B3-3627-447D-95CD-C4AC317DE678}" type="datetimeFigureOut">
              <a:rPr lang="cs-CZ" smtClean="0"/>
              <a:t>07.04.2020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F001316-7498-495B-B1DF-E13413AF4655}" type="slidenum">
              <a:rPr lang="cs-CZ" smtClean="0"/>
              <a:t>‹#›</a:t>
            </a:fld>
            <a:endParaRPr lang="cs-CZ"/>
          </a:p>
        </p:txBody>
      </p:sp>
    </p:spTree>
    <p:extLst>
      <p:ext uri="{BB962C8B-B14F-4D97-AF65-F5344CB8AC3E}">
        <p14:creationId xmlns:p14="http://schemas.microsoft.com/office/powerpoint/2010/main" val="588959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9AC442B3-3627-447D-95CD-C4AC317DE678}" type="datetimeFigureOut">
              <a:rPr lang="cs-CZ" smtClean="0"/>
              <a:t>07.04.2020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F001316-7498-495B-B1DF-E13413AF4655}" type="slidenum">
              <a:rPr lang="cs-CZ" smtClean="0"/>
              <a:t>‹#›</a:t>
            </a:fld>
            <a:endParaRPr lang="cs-CZ"/>
          </a:p>
        </p:txBody>
      </p:sp>
    </p:spTree>
    <p:extLst>
      <p:ext uri="{BB962C8B-B14F-4D97-AF65-F5344CB8AC3E}">
        <p14:creationId xmlns:p14="http://schemas.microsoft.com/office/powerpoint/2010/main" val="3397579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C442B3-3627-447D-95CD-C4AC317DE678}" type="datetimeFigureOut">
              <a:rPr lang="cs-CZ" smtClean="0"/>
              <a:t>07.04.2020</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001316-7498-495B-B1DF-E13413AF4655}" type="slidenum">
              <a:rPr lang="cs-CZ" smtClean="0"/>
              <a:t>‹#›</a:t>
            </a:fld>
            <a:endParaRPr lang="cs-CZ"/>
          </a:p>
        </p:txBody>
      </p:sp>
    </p:spTree>
    <p:extLst>
      <p:ext uri="{BB962C8B-B14F-4D97-AF65-F5344CB8AC3E}">
        <p14:creationId xmlns:p14="http://schemas.microsoft.com/office/powerpoint/2010/main" val="403232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a:bodyPr>
          <a:lstStyle/>
          <a:p>
            <a:r>
              <a:rPr lang="cs-CZ" sz="3200" dirty="0" smtClean="0"/>
              <a:t>COVID – speciál</a:t>
            </a:r>
            <a:br>
              <a:rPr lang="cs-CZ" sz="3200" dirty="0" smtClean="0"/>
            </a:br>
            <a:r>
              <a:rPr lang="cs-CZ" sz="3200" dirty="0" smtClean="0"/>
              <a:t>Rozhlasové zpravodajství v době pandemie</a:t>
            </a:r>
            <a:endParaRPr lang="cs-CZ" sz="3200" dirty="0"/>
          </a:p>
        </p:txBody>
      </p:sp>
      <p:sp>
        <p:nvSpPr>
          <p:cNvPr id="5" name="Zástupný symbol pro obsah 4"/>
          <p:cNvSpPr>
            <a:spLocks noGrp="1"/>
          </p:cNvSpPr>
          <p:nvPr>
            <p:ph idx="1"/>
          </p:nvPr>
        </p:nvSpPr>
        <p:spPr/>
        <p:txBody>
          <a:bodyPr/>
          <a:lstStyle/>
          <a:p>
            <a:r>
              <a:rPr lang="cs-CZ" dirty="0" smtClean="0"/>
              <a:t>Provoz redakce – týmy bez kontaktu, </a:t>
            </a:r>
            <a:r>
              <a:rPr lang="cs-CZ" dirty="0" err="1" smtClean="0"/>
              <a:t>home</a:t>
            </a:r>
            <a:r>
              <a:rPr lang="cs-CZ" dirty="0" smtClean="0"/>
              <a:t> </a:t>
            </a:r>
            <a:r>
              <a:rPr lang="cs-CZ" dirty="0" err="1" smtClean="0"/>
              <a:t>office</a:t>
            </a:r>
            <a:endParaRPr lang="cs-CZ" dirty="0" smtClean="0"/>
          </a:p>
          <a:p>
            <a:r>
              <a:rPr lang="cs-CZ" dirty="0" smtClean="0"/>
              <a:t>Reakce programu – „</a:t>
            </a:r>
            <a:r>
              <a:rPr lang="cs-CZ" dirty="0" err="1" smtClean="0"/>
              <a:t>zrušenky</a:t>
            </a:r>
            <a:r>
              <a:rPr lang="cs-CZ" dirty="0" smtClean="0"/>
              <a:t> místo pozvánek, vysílání pro děti</a:t>
            </a:r>
          </a:p>
          <a:p>
            <a:r>
              <a:rPr lang="cs-CZ" dirty="0" smtClean="0"/>
              <a:t>Živé vysílání bez hostů ve studiu – telefon</a:t>
            </a:r>
          </a:p>
          <a:p>
            <a:r>
              <a:rPr lang="cs-CZ" dirty="0" smtClean="0"/>
              <a:t>Zpětná vazba, komunikace s posluchači</a:t>
            </a:r>
          </a:p>
          <a:p>
            <a:r>
              <a:rPr lang="cs-CZ" dirty="0" smtClean="0"/>
              <a:t>Služba komunitě – přenosy bohoslužeb</a:t>
            </a:r>
            <a:endParaRPr lang="cs-CZ" dirty="0"/>
          </a:p>
        </p:txBody>
      </p:sp>
      <p:pic>
        <p:nvPicPr>
          <p:cNvPr id="6" name="1_covi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487758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81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Úkol na příště</a:t>
            </a:r>
            <a:br>
              <a:rPr lang="cs-CZ" dirty="0" smtClean="0"/>
            </a:br>
            <a:endParaRPr lang="cs-CZ" dirty="0"/>
          </a:p>
        </p:txBody>
      </p:sp>
      <p:sp>
        <p:nvSpPr>
          <p:cNvPr id="3" name="Zástupný symbol pro obsah 2"/>
          <p:cNvSpPr>
            <a:spLocks noGrp="1"/>
          </p:cNvSpPr>
          <p:nvPr>
            <p:ph sz="half" idx="1"/>
          </p:nvPr>
        </p:nvSpPr>
        <p:spPr/>
        <p:txBody>
          <a:bodyPr/>
          <a:lstStyle/>
          <a:p>
            <a:r>
              <a:rPr lang="cs-CZ" dirty="0" smtClean="0"/>
              <a:t>Dát do pořádku resty z minulých hodin (Hodějice, karanténa)</a:t>
            </a:r>
            <a:endParaRPr lang="cs-CZ" dirty="0"/>
          </a:p>
        </p:txBody>
      </p:sp>
      <p:sp>
        <p:nvSpPr>
          <p:cNvPr id="4" name="Zástupný symbol pro obsah 3"/>
          <p:cNvSpPr>
            <a:spLocks noGrp="1"/>
          </p:cNvSpPr>
          <p:nvPr>
            <p:ph sz="half" idx="2"/>
          </p:nvPr>
        </p:nvSpPr>
        <p:spPr/>
        <p:txBody>
          <a:bodyPr/>
          <a:lstStyle/>
          <a:p>
            <a:r>
              <a:rPr lang="cs-CZ" dirty="0" smtClean="0"/>
              <a:t>Prožít hezké Velikonoce!</a:t>
            </a:r>
          </a:p>
          <a:p>
            <a:pPr marL="0" indent="0">
              <a:buNone/>
            </a:pPr>
            <a:endParaRPr lang="cs-CZ" dirty="0"/>
          </a:p>
        </p:txBody>
      </p:sp>
      <p:pic>
        <p:nvPicPr>
          <p:cNvPr id="5" name="10_covid_zav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6577257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97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smtClean="0"/>
              <a:t>COVID – speciál</a:t>
            </a:r>
            <a:br>
              <a:rPr lang="cs-CZ" sz="3200" dirty="0" smtClean="0"/>
            </a:br>
            <a:r>
              <a:rPr lang="cs-CZ" sz="3200" dirty="0" smtClean="0"/>
              <a:t>Rozhlasové zpravodajství v době pandemie</a:t>
            </a:r>
            <a:endParaRPr lang="cs-CZ" sz="3200" dirty="0"/>
          </a:p>
        </p:txBody>
      </p:sp>
      <p:sp>
        <p:nvSpPr>
          <p:cNvPr id="3" name="Zástupný symbol pro obsah 2"/>
          <p:cNvSpPr>
            <a:spLocks noGrp="1"/>
          </p:cNvSpPr>
          <p:nvPr>
            <p:ph idx="1"/>
          </p:nvPr>
        </p:nvSpPr>
        <p:spPr/>
        <p:txBody>
          <a:bodyPr/>
          <a:lstStyle/>
          <a:p>
            <a:r>
              <a:rPr lang="cs-CZ" dirty="0" smtClean="0"/>
              <a:t>Zpravodajský záměr: informovat, nic nezamlčovat, ale ani nezastrašovat</a:t>
            </a:r>
          </a:p>
          <a:p>
            <a:r>
              <a:rPr lang="cs-CZ" dirty="0" smtClean="0"/>
              <a:t>„Vidět události z té lepší stránky“ - solidarita, sounáležitost, dobré příběhy</a:t>
            </a:r>
          </a:p>
          <a:p>
            <a:r>
              <a:rPr lang="cs-CZ" dirty="0" smtClean="0"/>
              <a:t>Neztrácet ze zřetele další dění</a:t>
            </a:r>
          </a:p>
          <a:p>
            <a:r>
              <a:rPr lang="cs-CZ" dirty="0" smtClean="0"/>
              <a:t>Aktivně vyhledávat nová témata</a:t>
            </a:r>
          </a:p>
          <a:p>
            <a:endParaRPr lang="cs-CZ" dirty="0"/>
          </a:p>
        </p:txBody>
      </p:sp>
      <p:pic>
        <p:nvPicPr>
          <p:cNvPr id="4" name="2_covid_zpravodajstv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2443092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94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smtClean="0"/>
              <a:t>COVID – speciál</a:t>
            </a:r>
            <a:br>
              <a:rPr lang="cs-CZ" sz="3200" dirty="0" smtClean="0"/>
            </a:br>
            <a:r>
              <a:rPr lang="cs-CZ" sz="3200" dirty="0" smtClean="0"/>
              <a:t>Rozhlasové zpravodajství v době pandemie</a:t>
            </a:r>
            <a:endParaRPr lang="cs-CZ" sz="3200" dirty="0"/>
          </a:p>
        </p:txBody>
      </p:sp>
      <p:sp>
        <p:nvSpPr>
          <p:cNvPr id="3" name="Zástupný symbol pro obsah 2"/>
          <p:cNvSpPr>
            <a:spLocks noGrp="1"/>
          </p:cNvSpPr>
          <p:nvPr>
            <p:ph idx="1"/>
          </p:nvPr>
        </p:nvSpPr>
        <p:spPr/>
        <p:txBody>
          <a:bodyPr>
            <a:normAutofit/>
          </a:bodyPr>
          <a:lstStyle/>
          <a:p>
            <a:pPr marL="0" indent="0">
              <a:buNone/>
            </a:pPr>
            <a:r>
              <a:rPr lang="cs-CZ" sz="1600" dirty="0" smtClean="0"/>
              <a:t>16. 3. Říká </a:t>
            </a:r>
            <a:r>
              <a:rPr lang="cs-CZ" sz="1600" dirty="0"/>
              <a:t>se, že v obtížných dobách je dobrých zpráv jako šafránu - toto úsloví vychází z vzácnosti zmíněné květiny. Ochránci přírody z Valašska informovali, že na loukách a v zahradách v Lačnově na Vsetínsku právě rozkvetl šafrán bělokvětý. Chráněná rostlina bývá poslem jara a letos vykvetla díky teplému počasí dříve, loni se tak stalo na konci března. Obec Lačnov upozornila, že kvůli mimořádným opatřením vlády proti šíření </a:t>
            </a:r>
            <a:r>
              <a:rPr lang="cs-CZ" sz="1600" dirty="0" err="1"/>
              <a:t>koronaviru</a:t>
            </a:r>
            <a:r>
              <a:rPr lang="cs-CZ" sz="1600" dirty="0"/>
              <a:t> vydala zákaz vstupu na louky, kde se šafrány obvykle objevují. Na Valašsko se tato rostlina pravděpodobně dostala z alpské oblasti během napoleonských válek s krmivem pro koně či na formanských vozech. V regionu se vyskytuje také </a:t>
            </a:r>
            <a:r>
              <a:rPr lang="cs-CZ" sz="1600" dirty="0" smtClean="0"/>
              <a:t>šafrán </a:t>
            </a:r>
            <a:r>
              <a:rPr lang="cs-CZ" sz="1600" dirty="0"/>
              <a:t>karpatský, který kvete o něco později</a:t>
            </a:r>
            <a:r>
              <a:rPr lang="cs-CZ" sz="1600" dirty="0" smtClean="0"/>
              <a:t>.</a:t>
            </a:r>
          </a:p>
          <a:p>
            <a:pPr marL="0" indent="0">
              <a:buNone/>
            </a:pPr>
            <a:endParaRPr lang="cs-CZ" sz="1600" dirty="0"/>
          </a:p>
          <a:p>
            <a:pPr marL="0" indent="0">
              <a:buNone/>
            </a:pPr>
            <a:r>
              <a:rPr lang="cs-CZ" sz="1600" dirty="0" smtClean="0"/>
              <a:t>27.3. Titul </a:t>
            </a:r>
            <a:r>
              <a:rPr lang="cs-CZ" sz="1600" dirty="0"/>
              <a:t>Zlatý Ámos pro nejoblíbenějšího učitele v Česku získal Tomáš Míka z Gymnázia Pierra de </a:t>
            </a:r>
            <a:r>
              <a:rPr lang="cs-CZ" sz="1600" dirty="0" err="1"/>
              <a:t>Coubertina</a:t>
            </a:r>
            <a:r>
              <a:rPr lang="cs-CZ" sz="1600" dirty="0"/>
              <a:t> v Táboře. Oznámil to pořadatel soutěže Ladislav </a:t>
            </a:r>
            <a:r>
              <a:rPr lang="cs-CZ" sz="1600" dirty="0" err="1"/>
              <a:t>Hrzal</a:t>
            </a:r>
            <a:r>
              <a:rPr lang="cs-CZ" sz="1600" dirty="0"/>
              <a:t>. Míka učí češtinu a základy společenských věd. Uvedl, že titul patří celé třídě, která ho nominovala. V hlasování na internetu zvítězil učitel dějepisu a zeměpisu Vladimír Švarc ze základní školy v Rajnochovicích na Kroměřížsku. Soutěž Zlatý Ámos se konala po 27. a k vyhlášení výsledků došlo před zítřejším Dnem učitelů, který připadá na výroční den narození Jana Ámose Komenského. Vítězové ocenění převezmou po skončení epidemických opatření ve svých školách, obvyklý ceremoniál se neuskuteční.</a:t>
            </a:r>
          </a:p>
        </p:txBody>
      </p:sp>
      <p:pic>
        <p:nvPicPr>
          <p:cNvPr id="4" name="3_covid_přiklady_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743544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52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smtClean="0"/>
              <a:t>COVID – speciál</a:t>
            </a:r>
            <a:br>
              <a:rPr lang="cs-CZ" sz="3200" dirty="0" smtClean="0"/>
            </a:br>
            <a:r>
              <a:rPr lang="cs-CZ" sz="3200" dirty="0" smtClean="0"/>
              <a:t>Rozhlasové zpravodajství v době pandemie</a:t>
            </a:r>
            <a:endParaRPr lang="cs-CZ" sz="3200" dirty="0"/>
          </a:p>
        </p:txBody>
      </p:sp>
      <p:sp>
        <p:nvSpPr>
          <p:cNvPr id="3" name="Zástupný symbol pro obsah 2"/>
          <p:cNvSpPr>
            <a:spLocks noGrp="1"/>
          </p:cNvSpPr>
          <p:nvPr>
            <p:ph idx="1"/>
          </p:nvPr>
        </p:nvSpPr>
        <p:spPr/>
        <p:txBody>
          <a:bodyPr/>
          <a:lstStyle/>
          <a:p>
            <a:pPr marL="0" indent="0">
              <a:buNone/>
            </a:pPr>
            <a:r>
              <a:rPr lang="cs-CZ" sz="1400" dirty="0" smtClean="0"/>
              <a:t>13.3. Ve věku 97 let zemřela atletka Dana Zátopková, olympijská vítězka z roku 1952 a bývalá držitelka světového rekordu v hodu oštěpem. Český olympijský výbor informoval, že vdova po slavném běžci Emilu Zátopkovi skonala dnes ráno v Ústřední vojenské nemocnici ve Střešovicích. (plus zvuk – životopis)</a:t>
            </a:r>
          </a:p>
          <a:p>
            <a:pPr marL="0" indent="0">
              <a:buNone/>
            </a:pPr>
            <a:endParaRPr lang="cs-CZ" sz="1400" dirty="0"/>
          </a:p>
          <a:p>
            <a:pPr marL="0" indent="0">
              <a:buNone/>
            </a:pPr>
            <a:r>
              <a:rPr lang="cs-CZ" sz="1400" dirty="0" smtClean="0"/>
              <a:t>20.3. Konec </a:t>
            </a:r>
            <a:r>
              <a:rPr lang="cs-CZ" sz="1400" dirty="0"/>
              <a:t>politické kariéry a vstup do jezuitského řádu ohlásil viceguvernér amerického státu Washington Cyrus </a:t>
            </a:r>
            <a:r>
              <a:rPr lang="cs-CZ" sz="1400" dirty="0" err="1"/>
              <a:t>Habib</a:t>
            </a:r>
            <a:r>
              <a:rPr lang="cs-CZ" sz="1400" dirty="0"/>
              <a:t> </a:t>
            </a:r>
            <a:r>
              <a:rPr lang="cs-CZ" sz="1400" i="1" dirty="0" smtClean="0"/>
              <a:t>. </a:t>
            </a:r>
            <a:r>
              <a:rPr lang="cs-CZ" sz="1400" dirty="0" smtClean="0"/>
              <a:t>38letý </a:t>
            </a:r>
            <a:r>
              <a:rPr lang="cs-CZ" sz="1400" dirty="0"/>
              <a:t>člen demokratické strany to zdůvodnil tím, že cítí povolání, aby se věnoval podpoře a doprovázení lidí na okraji společnosti. </a:t>
            </a:r>
            <a:r>
              <a:rPr lang="cs-CZ" sz="1400" dirty="0" err="1"/>
              <a:t>Habib</a:t>
            </a:r>
            <a:r>
              <a:rPr lang="cs-CZ" sz="1400" dirty="0"/>
              <a:t> je potomkem íránských přistěhovalců a křest přijal během studií v britském Oxfordu, kde byl v kontaktu s </a:t>
            </a:r>
            <a:r>
              <a:rPr lang="cs-CZ" sz="1400" dirty="0" err="1"/>
              <a:t>Timothym</a:t>
            </a:r>
            <a:r>
              <a:rPr lang="cs-CZ" sz="1400" dirty="0"/>
              <a:t> </a:t>
            </a:r>
            <a:r>
              <a:rPr lang="cs-CZ" sz="1400" dirty="0" err="1"/>
              <a:t>Radcliffem</a:t>
            </a:r>
            <a:r>
              <a:rPr lang="cs-CZ" sz="1400" dirty="0"/>
              <a:t> a dalšími dominikány. Od svých osmi let je nevidomý a opakovaně se léčil s rakovinou. Své handicapy chce nasadit ve službě jiným trpícím ve světě, prohlásil </a:t>
            </a:r>
            <a:r>
              <a:rPr lang="cs-CZ" sz="1400" dirty="0" err="1"/>
              <a:t>novicmistr</a:t>
            </a:r>
            <a:r>
              <a:rPr lang="cs-CZ" sz="1400" dirty="0"/>
              <a:t> západní jezuitské provincie USA pater Christopher </a:t>
            </a:r>
            <a:r>
              <a:rPr lang="cs-CZ" sz="1400" dirty="0" err="1"/>
              <a:t>Nguyen</a:t>
            </a:r>
            <a:r>
              <a:rPr lang="cs-CZ" sz="1400" dirty="0" smtClean="0"/>
              <a:t>.</a:t>
            </a:r>
          </a:p>
          <a:p>
            <a:pPr marL="0" indent="0">
              <a:buNone/>
            </a:pPr>
            <a:endParaRPr lang="cs-CZ" sz="1400" dirty="0"/>
          </a:p>
          <a:p>
            <a:pPr marL="0" indent="0">
              <a:buNone/>
            </a:pPr>
            <a:r>
              <a:rPr lang="cs-CZ" sz="1400" dirty="0" smtClean="0"/>
              <a:t>31.3. Tři české objekty nově získaly značku Evropské dědictví. Tou se od roku 2013 označují místa, která sehrála určující úlohu v dějinách kontinentu a jeho integraci. Česko dosud zastupoval přemyslovský hrad v Olomouci, teď k němu přibyl i západočeský zámek Kynžvart jako dějiště diplomatických schůzek v éře rakouského kancléře Klemense Metternicha, a dále soubor meziválečných experimentálních sídlišť moderní architektury, mezi nimiž je pražská kolonie Baba a brněnský Nový dům. O rozšíření seznamu informovala Evropská komise.</a:t>
            </a:r>
            <a:endParaRPr lang="cs-CZ" sz="1400" dirty="0"/>
          </a:p>
        </p:txBody>
      </p:sp>
      <p:pic>
        <p:nvPicPr>
          <p:cNvPr id="4" name="4_covid_priklady_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6838053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95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smtClean="0"/>
              <a:t>COVID – speciál</a:t>
            </a:r>
            <a:br>
              <a:rPr lang="cs-CZ" sz="3200" dirty="0" smtClean="0"/>
            </a:br>
            <a:r>
              <a:rPr lang="cs-CZ" sz="3200" dirty="0" smtClean="0"/>
              <a:t>Rozhlasové zpravodajství v době pandemie</a:t>
            </a:r>
            <a:endParaRPr lang="cs-CZ" sz="3200" dirty="0"/>
          </a:p>
        </p:txBody>
      </p:sp>
      <p:sp>
        <p:nvSpPr>
          <p:cNvPr id="3" name="Zástupný symbol pro obsah 2"/>
          <p:cNvSpPr>
            <a:spLocks noGrp="1"/>
          </p:cNvSpPr>
          <p:nvPr>
            <p:ph idx="1"/>
          </p:nvPr>
        </p:nvSpPr>
        <p:spPr/>
        <p:txBody>
          <a:bodyPr/>
          <a:lstStyle/>
          <a:p>
            <a:pPr marL="0" indent="0">
              <a:buNone/>
            </a:pPr>
            <a:r>
              <a:rPr lang="cs-CZ" dirty="0" smtClean="0"/>
              <a:t>COVID </a:t>
            </a:r>
            <a:r>
              <a:rPr lang="cs-CZ" dirty="0" err="1" smtClean="0"/>
              <a:t>neCOVID</a:t>
            </a:r>
            <a:r>
              <a:rPr lang="cs-CZ" dirty="0" smtClean="0"/>
              <a:t>, stejná kritéria, stejné postupy</a:t>
            </a:r>
          </a:p>
          <a:p>
            <a:r>
              <a:rPr lang="cs-CZ" dirty="0" smtClean="0"/>
              <a:t>Aktuálnost a obecná zajímavost, dopad na posluchače, závažnost, veřejný zájem</a:t>
            </a:r>
          </a:p>
          <a:p>
            <a:r>
              <a:rPr lang="cs-CZ" dirty="0" smtClean="0"/>
              <a:t>Ověření informace, vyhodnocení závažnosti, posouzení zdroje</a:t>
            </a:r>
          </a:p>
          <a:p>
            <a:r>
              <a:rPr lang="cs-CZ" dirty="0" smtClean="0"/>
              <a:t>Zachování rozhlasové mluvy, zpravodajské postupy</a:t>
            </a:r>
          </a:p>
          <a:p>
            <a:r>
              <a:rPr lang="cs-CZ" dirty="0" smtClean="0"/>
              <a:t>Pozor na přemíru dobré vůle</a:t>
            </a:r>
          </a:p>
          <a:p>
            <a:pPr marL="0" indent="0">
              <a:buNone/>
            </a:pPr>
            <a:endParaRPr lang="cs-CZ" dirty="0"/>
          </a:p>
        </p:txBody>
      </p:sp>
      <p:pic>
        <p:nvPicPr>
          <p:cNvPr id="4" name="5_covid_kriteri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0151579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7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260648"/>
            <a:ext cx="8229600" cy="1143000"/>
          </a:xfrm>
        </p:spPr>
        <p:txBody>
          <a:bodyPr>
            <a:normAutofit fontScale="90000"/>
          </a:bodyPr>
          <a:lstStyle/>
          <a:p>
            <a:r>
              <a:rPr lang="cs-CZ" sz="3600" dirty="0" smtClean="0"/>
              <a:t>COVID – speciál</a:t>
            </a:r>
            <a:br>
              <a:rPr lang="cs-CZ" sz="3600" dirty="0" smtClean="0"/>
            </a:br>
            <a:r>
              <a:rPr lang="cs-CZ" sz="3600" dirty="0" smtClean="0"/>
              <a:t>Rozhlasové zpravodajství v době pandemie</a:t>
            </a:r>
            <a:endParaRPr lang="cs-CZ" sz="3600" dirty="0"/>
          </a:p>
        </p:txBody>
      </p:sp>
      <p:sp>
        <p:nvSpPr>
          <p:cNvPr id="3" name="Zástupný symbol pro obsah 2"/>
          <p:cNvSpPr>
            <a:spLocks noGrp="1"/>
          </p:cNvSpPr>
          <p:nvPr>
            <p:ph idx="1"/>
          </p:nvPr>
        </p:nvSpPr>
        <p:spPr/>
        <p:txBody>
          <a:bodyPr>
            <a:normAutofit fontScale="32500" lnSpcReduction="20000"/>
          </a:bodyPr>
          <a:lstStyle/>
          <a:p>
            <a:pPr marL="0" indent="0">
              <a:buNone/>
            </a:pPr>
            <a:r>
              <a:rPr lang="cs-CZ" sz="3700" b="1" dirty="0"/>
              <a:t>TZ: Angažovaní otcové v Budějovicích dosáhli přístupu k porodu</a:t>
            </a:r>
            <a:endParaRPr lang="cs-CZ" sz="3700" dirty="0"/>
          </a:p>
          <a:p>
            <a:pPr marL="0" indent="0">
              <a:buNone/>
            </a:pPr>
            <a:r>
              <a:rPr lang="cs-CZ" sz="3700" dirty="0"/>
              <a:t>V Českých Budějovicích, dne 6. dubna 2020</a:t>
            </a:r>
          </a:p>
          <a:p>
            <a:pPr marL="0" indent="0">
              <a:buNone/>
            </a:pPr>
            <a:r>
              <a:rPr lang="cs-CZ" sz="3700" dirty="0"/>
              <a:t>Prolomit současný zákaz přítomnosti otců u porodu se podařilo občanské platformě Angažovaní otcové, která dosáhla kompromisní dohody s vedením českobudějovické nemocnice. </a:t>
            </a:r>
            <a:r>
              <a:rPr lang="cs-CZ" sz="3700" b="1" dirty="0"/>
              <a:t>„Plně podporujeme nařízení, která jsou proti šíření nákazy </a:t>
            </a:r>
            <a:r>
              <a:rPr lang="cs-CZ" sz="3700" b="1" dirty="0" err="1"/>
              <a:t>koronavirem</a:t>
            </a:r>
            <a:r>
              <a:rPr lang="cs-CZ" sz="3700" b="1" dirty="0"/>
              <a:t>. Souhlasíme i s tím, že je potřeba zvláště chránit zdravotnická zařízení, na druhou stranu je prokázáno, že přítomnost otce u porodu pomáhá matce a zvyšuje pravděpodobnost, že vše proběhne bez komplikací,“</a:t>
            </a:r>
            <a:r>
              <a:rPr lang="cs-CZ" sz="3700" dirty="0"/>
              <a:t> uvádí koordinátor Angažovaných otců Jan Dovalil poté, co v nemocnici předal dezinfekční a ochranný materiál od dárců určený na provoz porodnického oddělení. </a:t>
            </a:r>
          </a:p>
          <a:p>
            <a:pPr marL="0" indent="0">
              <a:buNone/>
            </a:pPr>
            <a:r>
              <a:rPr lang="cs-CZ" sz="3700" b="1" dirty="0"/>
              <a:t>„Vedení českobudějovické nemocnice dbá na všechna protiepidemická pravidla v souladu se zákonem a nařízeními vlády. V tomto případě jsme uznali argumentaci Angažovaných otců, že nedojde ke zvyšování rizika, pokud k porodu přijde partner rodičky, zvláště když žijí ve společné domácnosti a on ji k porodu přiveze. Otcové podepíší čestné prohlášení, že tomu tak je,“</a:t>
            </a:r>
            <a:r>
              <a:rPr lang="cs-CZ" sz="3700" dirty="0"/>
              <a:t> sdělil MUDr. Ing. Michal </a:t>
            </a:r>
            <a:r>
              <a:rPr lang="cs-CZ" sz="3700" dirty="0" err="1"/>
              <a:t>Šnorek</a:t>
            </a:r>
            <a:r>
              <a:rPr lang="cs-CZ" sz="3700" dirty="0"/>
              <a:t>, Ph.D., předseda představenstva Nemocnice České Budějovice, a.s. </a:t>
            </a:r>
          </a:p>
          <a:p>
            <a:pPr marL="0" indent="0">
              <a:buNone/>
            </a:pPr>
            <a:r>
              <a:rPr lang="cs-CZ" sz="3700" dirty="0"/>
              <a:t>Podle průzkumu, který Angažovaní otcové provedli u nastávajících matek v jihočeské metropoli, přítomnost otců u porodu vnímá jako prospěšnou 74 procent z nich, v případě prvorodiček dokonce 86 procent. </a:t>
            </a:r>
            <a:r>
              <a:rPr lang="cs-CZ" sz="3700" b="1" dirty="0"/>
              <a:t>„Máme v této době řadu starostí, ale nemělo by nám unikat, že řada rodin očekává radostnou událost – narození dítěte. Jsem rád, že u nás v Budějicích jsme našli způsob, jak porody ušetřit současné tísnivé atmosféry. Snad nás budou v dalších regionech následovat,“</a:t>
            </a:r>
            <a:r>
              <a:rPr lang="cs-CZ" sz="3700" dirty="0"/>
              <a:t> uzavřel Jan Dovalil.</a:t>
            </a:r>
          </a:p>
          <a:p>
            <a:pPr marL="0" indent="0">
              <a:buNone/>
            </a:pPr>
            <a:r>
              <a:rPr lang="cs-CZ" sz="3700" dirty="0"/>
              <a:t>Iniciativu podpořili: </a:t>
            </a:r>
          </a:p>
          <a:p>
            <a:pPr marL="0" indent="0">
              <a:buNone/>
            </a:pPr>
            <a:r>
              <a:rPr lang="cs-CZ" sz="3700" dirty="0"/>
              <a:t>Magistrát města České Budějovice</a:t>
            </a:r>
          </a:p>
          <a:p>
            <a:pPr marL="0" indent="0">
              <a:buNone/>
            </a:pPr>
            <a:r>
              <a:rPr lang="cs-CZ" sz="3700" dirty="0"/>
              <a:t>Jihočeský kraj</a:t>
            </a:r>
          </a:p>
          <a:p>
            <a:pPr marL="0" indent="0">
              <a:buNone/>
            </a:pPr>
            <a:r>
              <a:rPr lang="cs-CZ" sz="3700" dirty="0"/>
              <a:t>Budějovický Budvar, </a:t>
            </a:r>
            <a:r>
              <a:rPr lang="cs-CZ" sz="3700" dirty="0" err="1"/>
              <a:t>n.p</a:t>
            </a:r>
            <a:r>
              <a:rPr lang="cs-CZ" sz="3700" dirty="0"/>
              <a:t>.</a:t>
            </a:r>
          </a:p>
          <a:p>
            <a:pPr marL="0" indent="0">
              <a:buNone/>
            </a:pPr>
            <a:r>
              <a:rPr lang="cs-CZ" sz="3700" dirty="0"/>
              <a:t>Česká asociace gynekologů a porodníků</a:t>
            </a:r>
          </a:p>
          <a:p>
            <a:pPr marL="0" indent="0">
              <a:buNone/>
            </a:pPr>
            <a:r>
              <a:rPr lang="cs-CZ" sz="3700" dirty="0"/>
              <a:t>Osobní záštitu poskytl: </a:t>
            </a:r>
            <a:r>
              <a:rPr lang="cs-CZ" sz="3700" dirty="0" err="1"/>
              <a:t>Mons</a:t>
            </a:r>
            <a:r>
              <a:rPr lang="cs-CZ" sz="3700" dirty="0"/>
              <a:t>. Vlastimil Kročil, biskup českobudějovický</a:t>
            </a:r>
          </a:p>
          <a:p>
            <a:pPr marL="0" indent="0">
              <a:buNone/>
            </a:pPr>
            <a:r>
              <a:rPr lang="cs-CZ" sz="3700" dirty="0"/>
              <a:t>Kontakt: Angažovaní otcové, </a:t>
            </a:r>
            <a:r>
              <a:rPr lang="cs-CZ" sz="3700" dirty="0" err="1"/>
              <a:t>z.s</a:t>
            </a:r>
            <a:r>
              <a:rPr lang="cs-CZ" sz="3700" dirty="0"/>
              <a:t>.</a:t>
            </a:r>
          </a:p>
          <a:p>
            <a:pPr marL="0" indent="0">
              <a:buNone/>
            </a:pPr>
            <a:r>
              <a:rPr lang="cs-CZ" sz="3700" dirty="0"/>
              <a:t>Hroznová 14, České Budějovice, 370 01</a:t>
            </a:r>
          </a:p>
          <a:p>
            <a:pPr marL="0" indent="0">
              <a:buNone/>
            </a:pPr>
            <a:r>
              <a:rPr lang="cs-CZ" sz="3700" dirty="0"/>
              <a:t>koordinátor: Jan Dovalil, 602 </a:t>
            </a:r>
            <a:r>
              <a:rPr lang="cs-CZ" sz="3700" dirty="0" err="1" smtClean="0"/>
              <a:t>xxx</a:t>
            </a:r>
            <a:r>
              <a:rPr lang="cs-CZ" sz="3700" dirty="0" smtClean="0"/>
              <a:t> </a:t>
            </a:r>
            <a:r>
              <a:rPr lang="cs-CZ" sz="3700" dirty="0" err="1" smtClean="0"/>
              <a:t>xxx</a:t>
            </a:r>
            <a:endParaRPr lang="cs-CZ" sz="3700" dirty="0"/>
          </a:p>
          <a:p>
            <a:pPr marL="0" indent="0">
              <a:buNone/>
            </a:pPr>
            <a:r>
              <a:rPr lang="cs-CZ" sz="3700" dirty="0"/>
              <a:t>IČ: 367 234 876</a:t>
            </a:r>
          </a:p>
          <a:p>
            <a:endParaRPr lang="cs-CZ" dirty="0"/>
          </a:p>
        </p:txBody>
      </p:sp>
      <p:pic>
        <p:nvPicPr>
          <p:cNvPr id="4" name="6_covid_kanadsky_zertik.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331718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8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Úkol – jak na karanténu?</a:t>
            </a:r>
            <a:endParaRPr lang="cs-CZ" dirty="0"/>
          </a:p>
        </p:txBody>
      </p:sp>
      <p:sp>
        <p:nvSpPr>
          <p:cNvPr id="3" name="Zástupný symbol pro obsah 2"/>
          <p:cNvSpPr>
            <a:spLocks noGrp="1"/>
          </p:cNvSpPr>
          <p:nvPr>
            <p:ph idx="1"/>
          </p:nvPr>
        </p:nvSpPr>
        <p:spPr/>
        <p:txBody>
          <a:bodyPr>
            <a:normAutofit fontScale="62500" lnSpcReduction="20000"/>
          </a:bodyPr>
          <a:lstStyle/>
          <a:p>
            <a:pPr marL="0" indent="0">
              <a:buNone/>
            </a:pPr>
            <a:r>
              <a:rPr lang="cs-CZ" u="sng" dirty="0"/>
              <a:t>Kvůli dalšímu šíření </a:t>
            </a:r>
            <a:r>
              <a:rPr lang="cs-CZ" u="sng" dirty="0" err="1"/>
              <a:t>koronaviru</a:t>
            </a:r>
            <a:r>
              <a:rPr lang="cs-CZ" dirty="0"/>
              <a:t> zakázala vláda od dnešní půlnoci volný pohyb lidí po celé republice. Zákaz by měl trvat </a:t>
            </a:r>
            <a:r>
              <a:rPr lang="cs-CZ" u="sng" dirty="0"/>
              <a:t>do pondělí 24. března. Na včerejší tiskové konferenci</a:t>
            </a:r>
            <a:r>
              <a:rPr lang="cs-CZ" dirty="0"/>
              <a:t> to po jednání vlády ohlásil premiér Andrej </a:t>
            </a:r>
            <a:r>
              <a:rPr lang="cs-CZ" dirty="0" err="1"/>
              <a:t>Babiš</a:t>
            </a:r>
            <a:r>
              <a:rPr lang="cs-CZ" dirty="0"/>
              <a:t>. Zákaz se nevztahuje na cesty do práce, za rodinou a na cesty pro životní potřeby včetně zdravotnických zařízení. Kromě toho vláda odložila senátní volby. Ministr vnitra Jan Hamáček ale upozorňuje, že nikomu </a:t>
            </a:r>
            <a:r>
              <a:rPr lang="cs-CZ" u="sng" dirty="0"/>
              <a:t>nezakazují</a:t>
            </a:r>
            <a:r>
              <a:rPr lang="cs-CZ" dirty="0"/>
              <a:t> procházky do parku. Je však zakázáno trávit čas s lidmi například na zahrádkách hospod.</a:t>
            </a:r>
          </a:p>
          <a:p>
            <a:pPr marL="0" indent="0">
              <a:buNone/>
            </a:pPr>
            <a:r>
              <a:rPr lang="cs-CZ" dirty="0"/>
              <a:t> </a:t>
            </a:r>
          </a:p>
          <a:p>
            <a:pPr marL="0" indent="0">
              <a:buNone/>
            </a:pPr>
            <a:r>
              <a:rPr lang="cs-CZ" dirty="0"/>
              <a:t>ZVUK (Hamáček): Já prosím, aby si to lidé vykládali tak, jak to bylo myšleno. To znamená: je potřeba na minimum omezit mezilidský kontakt.</a:t>
            </a:r>
          </a:p>
          <a:p>
            <a:pPr marL="0" indent="0">
              <a:buNone/>
            </a:pPr>
            <a:r>
              <a:rPr lang="cs-CZ" dirty="0"/>
              <a:t> </a:t>
            </a:r>
          </a:p>
          <a:p>
            <a:pPr marL="0" indent="0">
              <a:buNone/>
            </a:pPr>
            <a:r>
              <a:rPr lang="cs-CZ" dirty="0"/>
              <a:t>Vyhláška neomezuje provoz MHD, běžných taxi služeb či účasti na pohřbech. Česko je po Itálii, Španělsku a Rakousku čtvrtou evropskou zemí, která přistoupila k omezení pohybu obyvatel.</a:t>
            </a:r>
          </a:p>
          <a:p>
            <a:pPr marL="0" indent="0">
              <a:buNone/>
            </a:pPr>
            <a:endParaRPr lang="cs-CZ" dirty="0"/>
          </a:p>
        </p:txBody>
      </p:sp>
      <p:pic>
        <p:nvPicPr>
          <p:cNvPr id="4" name="7_covid_ukol_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577801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25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Úkol – jak na karanténu?</a:t>
            </a:r>
            <a:endParaRPr lang="cs-CZ" dirty="0"/>
          </a:p>
        </p:txBody>
      </p:sp>
      <p:sp>
        <p:nvSpPr>
          <p:cNvPr id="3" name="Zástupný symbol pro obsah 2"/>
          <p:cNvSpPr>
            <a:spLocks noGrp="1"/>
          </p:cNvSpPr>
          <p:nvPr>
            <p:ph idx="1"/>
          </p:nvPr>
        </p:nvSpPr>
        <p:spPr/>
        <p:txBody>
          <a:bodyPr>
            <a:normAutofit fontScale="55000" lnSpcReduction="20000"/>
          </a:bodyPr>
          <a:lstStyle/>
          <a:p>
            <a:pPr marL="0" indent="0">
              <a:buNone/>
            </a:pPr>
            <a:r>
              <a:rPr lang="cs-CZ" dirty="0"/>
              <a:t>Obyvatelé České republiky se dnes probudili do celostátní karantény. Vláda v noci přijala zákaz volného pohybu osob, který by měl zabránit šíření nového typu </a:t>
            </a:r>
            <a:r>
              <a:rPr lang="cs-CZ" dirty="0" err="1"/>
              <a:t>koronaviru</a:t>
            </a:r>
            <a:r>
              <a:rPr lang="cs-CZ" dirty="0"/>
              <a:t>. Premiér Andrej </a:t>
            </a:r>
            <a:r>
              <a:rPr lang="cs-CZ" dirty="0" err="1"/>
              <a:t>Babiš</a:t>
            </a:r>
            <a:r>
              <a:rPr lang="cs-CZ" dirty="0"/>
              <a:t> </a:t>
            </a:r>
            <a:r>
              <a:rPr lang="cs-CZ" u="sng" dirty="0"/>
              <a:t>na tiskové konferenci </a:t>
            </a:r>
            <a:r>
              <a:rPr lang="cs-CZ" dirty="0"/>
              <a:t>po jednání vlády uvedl, že se zákaz nevztahuje na cesty do zaměstnání, nezbytné cesty za rodinou a na zajištění základních životních potřeb.</a:t>
            </a:r>
          </a:p>
          <a:p>
            <a:pPr marL="0" indent="0">
              <a:buNone/>
            </a:pPr>
            <a:r>
              <a:rPr lang="cs-CZ" dirty="0"/>
              <a:t>Lidé mohou vyřizovat neodkladné úřední záležitosti, cestovat veřejnou hromadnou dopravou a zákaz se nevztahuje ani na cesty do zdravotnických zařízení, včetně těch veterinářských. Výjimku tvoří také zásobovací a rozvážkové služby.</a:t>
            </a:r>
          </a:p>
          <a:p>
            <a:pPr marL="0" indent="0">
              <a:buNone/>
            </a:pPr>
            <a:r>
              <a:rPr lang="cs-CZ" dirty="0" err="1"/>
              <a:t>Babiš</a:t>
            </a:r>
            <a:r>
              <a:rPr lang="cs-CZ" dirty="0"/>
              <a:t> vyzývá občany, kteří se budou pohybovat na veřejnosti, aby dodržovali dvoumetrový odstup od ostatních lidí. Zároveň apeluje na obchody, nákupní centra a pošty, aby v rámci svých možností </a:t>
            </a:r>
            <a:r>
              <a:rPr lang="cs-CZ" u="sng" dirty="0"/>
              <a:t>vytvořili</a:t>
            </a:r>
            <a:r>
              <a:rPr lang="cs-CZ" dirty="0"/>
              <a:t> podmínky k dodržování tohoto opatření. </a:t>
            </a:r>
          </a:p>
          <a:p>
            <a:pPr marL="0" indent="0">
              <a:buNone/>
            </a:pPr>
            <a:r>
              <a:rPr lang="cs-CZ" dirty="0"/>
              <a:t>Zákaz volného pohybu ale neznamená, že by lidé museli být neustále zavřeni ve svých domovech. </a:t>
            </a:r>
            <a:r>
              <a:rPr lang="cs-CZ" b="1" dirty="0"/>
              <a:t>ZVUK: „</a:t>
            </a:r>
            <a:r>
              <a:rPr lang="cs-CZ" i="1" dirty="0"/>
              <a:t>Nikdo nikomu nezakazuje jít na procházku. Pokud půjdete s někým, s kým žijete v rodině, v bytě a půjdete se projít do parku, tak vám to nikdo nezakáže,“ </a:t>
            </a:r>
            <a:r>
              <a:rPr lang="cs-CZ" dirty="0"/>
              <a:t>řekl o krátkém pobytu na vzduchu ministr vnitra Jan Hamáček.</a:t>
            </a:r>
          </a:p>
          <a:p>
            <a:pPr marL="0" indent="0">
              <a:buNone/>
            </a:pPr>
            <a:r>
              <a:rPr lang="cs-CZ" dirty="0"/>
              <a:t>Česko je vedle Itálie, Španělska a Rakouska další zemí, která zavedla omezení volného pohybu osob na svém území. </a:t>
            </a:r>
            <a:r>
              <a:rPr lang="cs-CZ" u="sng" dirty="0"/>
              <a:t>Veškerá opatření platí do 6:00 24. dubna. </a:t>
            </a:r>
          </a:p>
          <a:p>
            <a:endParaRPr lang="cs-CZ" dirty="0"/>
          </a:p>
        </p:txBody>
      </p:sp>
      <p:pic>
        <p:nvPicPr>
          <p:cNvPr id="4" name="8_covid_ukol_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0108175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1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Úkol – jak na karanténu?</a:t>
            </a:r>
            <a:endParaRPr lang="cs-CZ" dirty="0"/>
          </a:p>
        </p:txBody>
      </p:sp>
      <p:sp>
        <p:nvSpPr>
          <p:cNvPr id="3" name="Zástupný symbol pro obsah 2"/>
          <p:cNvSpPr>
            <a:spLocks noGrp="1"/>
          </p:cNvSpPr>
          <p:nvPr>
            <p:ph idx="1"/>
          </p:nvPr>
        </p:nvSpPr>
        <p:spPr/>
        <p:txBody>
          <a:bodyPr>
            <a:normAutofit fontScale="77500" lnSpcReduction="20000"/>
          </a:bodyPr>
          <a:lstStyle/>
          <a:p>
            <a:pPr marL="0" indent="0">
              <a:buNone/>
            </a:pPr>
            <a:r>
              <a:rPr lang="cs-CZ" sz="2900" dirty="0"/>
              <a:t>Od půlnoci platí na celém území republiky omezení volného pohybu osob. </a:t>
            </a:r>
            <a:r>
              <a:rPr lang="cs-CZ" sz="2900" u="sng" dirty="0"/>
              <a:t>Na tiskové konferenci vlády to pozdě večer</a:t>
            </a:r>
            <a:r>
              <a:rPr lang="cs-CZ" sz="2900" dirty="0"/>
              <a:t> vyhlásil premiér Andrej </a:t>
            </a:r>
            <a:r>
              <a:rPr lang="cs-CZ" sz="2900" dirty="0" err="1"/>
              <a:t>Babiš</a:t>
            </a:r>
            <a:r>
              <a:rPr lang="cs-CZ" sz="2900" dirty="0"/>
              <a:t>. Zákaz obsahuje řadu výjimek. Lidé mohou chodit do práce, nakupovat, navštěvovat rodinu nebo zdravotnická zařízení. Můžou se také projít do přírody, na veřejnosti však mají dodržovat alespoň dvoumetrové odstupy. Ministr vnitra Jan Hamáček občany vyzval, aby ctili smysl zákazu a výjimky nezneužívali. Mezilidský kontakt je nutné omezit na minimum.</a:t>
            </a:r>
          </a:p>
          <a:p>
            <a:pPr marL="0" indent="0">
              <a:buNone/>
            </a:pPr>
            <a:r>
              <a:rPr lang="cs-CZ" sz="2900" dirty="0"/>
              <a:t>HAMÁČEK: Pokud půjdete s někým, s kým žijete v rodině v bytě, z domu a půjdete se projít do parku, tak vám to nikdo nezakáže (…) jde to, abyste do toho parku nešla na předzahrádku a tam s dvaceti </a:t>
            </a:r>
            <a:r>
              <a:rPr lang="cs-CZ" sz="2900" dirty="0" err="1"/>
              <a:t>lidma</a:t>
            </a:r>
            <a:r>
              <a:rPr lang="cs-CZ" sz="2900" dirty="0"/>
              <a:t> si dávala pivo.</a:t>
            </a:r>
          </a:p>
          <a:p>
            <a:pPr marL="0" indent="0">
              <a:buNone/>
            </a:pPr>
            <a:r>
              <a:rPr lang="cs-CZ" sz="2900" dirty="0"/>
              <a:t>Hamáček dodal, že jedině tak můžeme zajistit, aby Česko ve vývoji epidemie nenásledovalo Itálii. Česko je v Evropě čtvrtou zemí, která zavádí podobná opatření. Před ním to udělaly Itálie, Španělsko a Rakousko.</a:t>
            </a:r>
          </a:p>
          <a:p>
            <a:pPr marL="0" indent="0">
              <a:buNone/>
            </a:pPr>
            <a:endParaRPr lang="cs-CZ" dirty="0"/>
          </a:p>
        </p:txBody>
      </p:sp>
      <p:pic>
        <p:nvPicPr>
          <p:cNvPr id="4" name="9_covid_ukol_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931719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37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TotalTime>
  <Words>565</Words>
  <Application>Microsoft Office PowerPoint</Application>
  <PresentationFormat>Předvádění na obrazovce (4:3)</PresentationFormat>
  <Paragraphs>62</Paragraphs>
  <Slides>10</Slides>
  <Notes>0</Notes>
  <HiddenSlides>0</HiddenSlides>
  <MMClips>10</MMClips>
  <ScaleCrop>false</ScaleCrop>
  <HeadingPairs>
    <vt:vector size="4" baseType="variant">
      <vt:variant>
        <vt:lpstr>Motiv</vt:lpstr>
      </vt:variant>
      <vt:variant>
        <vt:i4>1</vt:i4>
      </vt:variant>
      <vt:variant>
        <vt:lpstr>Nadpisy snímků</vt:lpstr>
      </vt:variant>
      <vt:variant>
        <vt:i4>10</vt:i4>
      </vt:variant>
    </vt:vector>
  </HeadingPairs>
  <TitlesOfParts>
    <vt:vector size="11" baseType="lpstr">
      <vt:lpstr>Motiv systému Office</vt:lpstr>
      <vt:lpstr>COVID – speciál Rozhlasové zpravodajství v době pandemie</vt:lpstr>
      <vt:lpstr>COVID – speciál Rozhlasové zpravodajství v době pandemie</vt:lpstr>
      <vt:lpstr>COVID – speciál Rozhlasové zpravodajství v době pandemie</vt:lpstr>
      <vt:lpstr>COVID – speciál Rozhlasové zpravodajství v době pandemie</vt:lpstr>
      <vt:lpstr>COVID – speciál Rozhlasové zpravodajství v době pandemie</vt:lpstr>
      <vt:lpstr>COVID – speciál Rozhlasové zpravodajství v době pandemie</vt:lpstr>
      <vt:lpstr>Úkol – jak na karanténu?</vt:lpstr>
      <vt:lpstr>Úkol – jak na karanténu?</vt:lpstr>
      <vt:lpstr>Úkol – jak na karanténu?</vt:lpstr>
      <vt:lpstr>Úkol na příště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 – speciál Rozhlasové zpravodajství v době pandemie</dc:title>
  <dc:creator>Filda</dc:creator>
  <cp:lastModifiedBy>Filda</cp:lastModifiedBy>
  <cp:revision>8</cp:revision>
  <dcterms:created xsi:type="dcterms:W3CDTF">2020-04-07T11:54:09Z</dcterms:created>
  <dcterms:modified xsi:type="dcterms:W3CDTF">2020-04-07T14:08:02Z</dcterms:modified>
</cp:coreProperties>
</file>