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sldIdLst>
    <p:sldId id="256" r:id="rId2"/>
    <p:sldId id="257" r:id="rId3"/>
    <p:sldId id="258" r:id="rId4"/>
    <p:sldId id="259" r:id="rId5"/>
    <p:sldId id="266" r:id="rId6"/>
    <p:sldId id="260" r:id="rId7"/>
    <p:sldId id="261" r:id="rId8"/>
    <p:sldId id="262" r:id="rId9"/>
    <p:sldId id="265" r:id="rId1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F792AF-D55A-3245-ADCE-A06371E7E635}" v="1" dt="2021-10-19T04:54:22.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0"/>
    <p:restoredTop sz="94666"/>
  </p:normalViewPr>
  <p:slideViewPr>
    <p:cSldViewPr snapToGrid="0" snapToObjects="1">
      <p:cViewPr varScale="1">
        <p:scale>
          <a:sx n="102" d="100"/>
          <a:sy n="102" d="100"/>
        </p:scale>
        <p:origin x="5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Wednesday, December 13, 2023</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614558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Wednesday, December 13, 2023</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08755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Wednesday, December 13, 2023</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789399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Wednesday, December 13, 2023</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876559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Wednesday, December 13, 2023</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23973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Wednesday, December 13, 2023</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22546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Wednesday, December 13, 2023</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4173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Wednesday, December 13, 2023</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965271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Wednesday, December 13, 2023</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48793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Wednesday, December 13, 2023</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67174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Wednesday, December 13, 2023</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97987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Wednesday, December 13, 2023</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123895261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22" r:id="rId6"/>
    <p:sldLayoutId id="2147483717" r:id="rId7"/>
    <p:sldLayoutId id="2147483718" r:id="rId8"/>
    <p:sldLayoutId id="2147483719" r:id="rId9"/>
    <p:sldLayoutId id="2147483721" r:id="rId10"/>
    <p:sldLayoutId id="2147483720"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6F292AA-C8DB-4CAA-97C9-456CF8540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Obrázek 16">
            <a:extLst>
              <a:ext uri="{FF2B5EF4-FFF2-40B4-BE49-F238E27FC236}">
                <a16:creationId xmlns:a16="http://schemas.microsoft.com/office/drawing/2014/main" id="{6149129D-51E5-084E-BD99-DFAED07C2228}"/>
              </a:ext>
            </a:extLst>
          </p:cNvPr>
          <p:cNvPicPr>
            <a:picLocks noChangeAspect="1"/>
          </p:cNvPicPr>
          <p:nvPr/>
        </p:nvPicPr>
        <p:blipFill rotWithShape="1">
          <a:blip r:embed="rId2">
            <a:extLst>
              <a:ext uri="{28A0092B-C50C-407E-A947-70E740481C1C}">
                <a14:useLocalDpi xmlns:a14="http://schemas.microsoft.com/office/drawing/2010/main" val="0"/>
              </a:ext>
            </a:extLst>
          </a:blip>
          <a:srcRect r="-3" b="1714"/>
          <a:stretch/>
        </p:blipFill>
        <p:spPr>
          <a:xfrm>
            <a:off x="-1" y="10"/>
            <a:ext cx="4587901" cy="6857990"/>
          </a:xfrm>
          <a:prstGeom prst="rect">
            <a:avLst/>
          </a:prstGeom>
        </p:spPr>
      </p:pic>
      <p:sp>
        <p:nvSpPr>
          <p:cNvPr id="31" name="Rectangle 30">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2" y="-429"/>
            <a:ext cx="7604097" cy="6857571"/>
          </a:xfrm>
          <a:prstGeom prst="rect">
            <a:avLst/>
          </a:prstGeom>
          <a:gradFill>
            <a:gsLst>
              <a:gs pos="0">
                <a:schemeClr val="accent6">
                  <a:lumMod val="75000"/>
                  <a:alpha val="73000"/>
                </a:schemeClr>
              </a:gs>
              <a:gs pos="10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1" y="0"/>
            <a:ext cx="7604097" cy="6858000"/>
          </a:xfrm>
          <a:prstGeom prst="rect">
            <a:avLst/>
          </a:prstGeom>
          <a:gradFill>
            <a:gsLst>
              <a:gs pos="0">
                <a:schemeClr val="accent5">
                  <a:alpha val="37000"/>
                </a:schemeClr>
              </a:gs>
              <a:gs pos="98000">
                <a:schemeClr val="accent2">
                  <a:alpha val="6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99847" y="4355164"/>
            <a:ext cx="7592151" cy="2502836"/>
          </a:xfrm>
          <a:prstGeom prst="rect">
            <a:avLst/>
          </a:prstGeom>
          <a:gradFill>
            <a:gsLst>
              <a:gs pos="22000">
                <a:schemeClr val="accent6">
                  <a:alpha val="39000"/>
                </a:schemeClr>
              </a:gs>
              <a:gs pos="82000">
                <a:schemeClr val="accent5">
                  <a:alpha val="1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256CF5B-1DAD-4912-86B9-FCA733692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04304">
            <a:off x="6080918" y="830588"/>
            <a:ext cx="4998441" cy="4998441"/>
          </a:xfrm>
          <a:prstGeom prst="ellipse">
            <a:avLst/>
          </a:prstGeom>
          <a:gradFill>
            <a:gsLst>
              <a:gs pos="39000">
                <a:schemeClr val="accent4">
                  <a:lumMod val="20000"/>
                  <a:lumOff val="80000"/>
                  <a:alpha val="0"/>
                </a:schemeClr>
              </a:gs>
              <a:gs pos="100000">
                <a:schemeClr val="accent6">
                  <a:alpha val="18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E445DCB5-5DBB-5244-9E5B-D862DCC9E638}"/>
              </a:ext>
            </a:extLst>
          </p:cNvPr>
          <p:cNvSpPr>
            <a:spLocks noGrp="1"/>
          </p:cNvSpPr>
          <p:nvPr>
            <p:ph type="ctrTitle"/>
          </p:nvPr>
        </p:nvSpPr>
        <p:spPr>
          <a:xfrm>
            <a:off x="5275425" y="768485"/>
            <a:ext cx="6133656" cy="3169674"/>
          </a:xfrm>
        </p:spPr>
        <p:txBody>
          <a:bodyPr>
            <a:normAutofit/>
          </a:bodyPr>
          <a:lstStyle/>
          <a:p>
            <a:pPr>
              <a:lnSpc>
                <a:spcPct val="90000"/>
              </a:lnSpc>
            </a:pPr>
            <a:r>
              <a:rPr lang="en-US" sz="3400" dirty="0">
                <a:solidFill>
                  <a:schemeClr val="bg1"/>
                </a:solidFill>
                <a:latin typeface="Arial" panose="020B0604020202020204" pitchFamily="34" charset="0"/>
                <a:cs typeface="Arial" panose="020B0604020202020204" pitchFamily="34" charset="0"/>
              </a:rPr>
              <a:t>Transformative fans and the allure of dismantling</a:t>
            </a:r>
            <a:br>
              <a:rPr lang="en-US" sz="3400" dirty="0">
                <a:solidFill>
                  <a:schemeClr val="bg1"/>
                </a:solidFill>
                <a:latin typeface="Arial" panose="020B0604020202020204" pitchFamily="34" charset="0"/>
                <a:cs typeface="Arial" panose="020B0604020202020204" pitchFamily="34" charset="0"/>
              </a:rPr>
            </a:br>
            <a:r>
              <a:rPr lang="en-US" sz="3400" dirty="0">
                <a:solidFill>
                  <a:schemeClr val="bg1"/>
                </a:solidFill>
                <a:latin typeface="Arial" panose="020B0604020202020204" pitchFamily="34" charset="0"/>
                <a:cs typeface="Arial" panose="020B0604020202020204" pitchFamily="34" charset="0"/>
              </a:rPr>
              <a:t>heteronormative hegemony</a:t>
            </a:r>
          </a:p>
        </p:txBody>
      </p:sp>
      <p:sp>
        <p:nvSpPr>
          <p:cNvPr id="3" name="Podnadpis 2">
            <a:extLst>
              <a:ext uri="{FF2B5EF4-FFF2-40B4-BE49-F238E27FC236}">
                <a16:creationId xmlns:a16="http://schemas.microsoft.com/office/drawing/2014/main" id="{84B7CCCE-44E7-154E-8F46-0F2AC4A2DA21}"/>
              </a:ext>
            </a:extLst>
          </p:cNvPr>
          <p:cNvSpPr>
            <a:spLocks noGrp="1"/>
          </p:cNvSpPr>
          <p:nvPr>
            <p:ph type="subTitle" idx="1"/>
          </p:nvPr>
        </p:nvSpPr>
        <p:spPr>
          <a:xfrm>
            <a:off x="5611006" y="4793128"/>
            <a:ext cx="5462494" cy="1141157"/>
          </a:xfrm>
        </p:spPr>
        <p:txBody>
          <a:bodyPr>
            <a:normAutofit/>
          </a:bodyPr>
          <a:lstStyle/>
          <a:p>
            <a:r>
              <a:rPr lang="en-US" sz="1400" dirty="0">
                <a:solidFill>
                  <a:schemeClr val="bg1"/>
                </a:solidFill>
              </a:rPr>
              <a:t>Mgr. Iveta </a:t>
            </a:r>
            <a:r>
              <a:rPr lang="en-US" sz="1400" dirty="0" err="1">
                <a:solidFill>
                  <a:schemeClr val="bg1"/>
                </a:solidFill>
              </a:rPr>
              <a:t>Jansová</a:t>
            </a:r>
            <a:r>
              <a:rPr lang="en-US" sz="1400" dirty="0">
                <a:solidFill>
                  <a:schemeClr val="bg1"/>
                </a:solidFill>
              </a:rPr>
              <a:t>, Ph.D.</a:t>
            </a:r>
          </a:p>
        </p:txBody>
      </p:sp>
    </p:spTree>
    <p:extLst>
      <p:ext uri="{BB962C8B-B14F-4D97-AF65-F5344CB8AC3E}">
        <p14:creationId xmlns:p14="http://schemas.microsoft.com/office/powerpoint/2010/main" val="2506120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5EC3688E-F93F-4FAB-886B-D71DFB201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90F64BE-B6DF-4D20-9A3E-DAD003896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0"/>
            <a:ext cx="4038601" cy="6866462"/>
          </a:xfrm>
          <a:prstGeom prst="rect">
            <a:avLst/>
          </a:prstGeom>
          <a:gradFill>
            <a:gsLst>
              <a:gs pos="0">
                <a:schemeClr val="accent5">
                  <a:alpha val="87000"/>
                </a:schemeClr>
              </a:gs>
              <a:gs pos="100000">
                <a:schemeClr val="accent4">
                  <a:alpha val="70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299ACA5-1949-4821-8FA4-95A78A20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5328" y="1633639"/>
            <a:ext cx="6866462" cy="3581403"/>
          </a:xfrm>
          <a:prstGeom prst="rect">
            <a:avLst/>
          </a:prstGeom>
          <a:gradFill>
            <a:gsLst>
              <a:gs pos="0">
                <a:schemeClr val="accent2"/>
              </a:gs>
              <a:gs pos="100000">
                <a:schemeClr val="accent5">
                  <a:alpha val="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559C2F-075A-49B7-8935-459124513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01978"/>
            <a:ext cx="4038600" cy="4355594"/>
          </a:xfrm>
          <a:prstGeom prst="rect">
            <a:avLst/>
          </a:prstGeom>
          <a:gradFill>
            <a:gsLst>
              <a:gs pos="0">
                <a:schemeClr val="accent5">
                  <a:alpha val="25000"/>
                </a:schemeClr>
              </a:gs>
              <a:gs pos="92000">
                <a:schemeClr val="accent2">
                  <a:alpha val="26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231FE3E-F094-7546-BEDC-EAEA3CD7DC89}"/>
              </a:ext>
            </a:extLst>
          </p:cNvPr>
          <p:cNvSpPr>
            <a:spLocks noGrp="1"/>
          </p:cNvSpPr>
          <p:nvPr>
            <p:ph type="title"/>
          </p:nvPr>
        </p:nvSpPr>
        <p:spPr>
          <a:xfrm>
            <a:off x="405150" y="1752615"/>
            <a:ext cx="3190206" cy="3343450"/>
          </a:xfrm>
        </p:spPr>
        <p:txBody>
          <a:bodyPr vert="horz" lIns="0" tIns="0" rIns="0" bIns="0" rtlCol="0" anchor="t">
            <a:normAutofit/>
          </a:bodyPr>
          <a:lstStyle/>
          <a:p>
            <a:pPr algn="ctr">
              <a:lnSpc>
                <a:spcPct val="150000"/>
              </a:lnSpc>
            </a:pPr>
            <a:r>
              <a:rPr lang="en-US" sz="2000" spc="750" dirty="0">
                <a:solidFill>
                  <a:schemeClr val="bg1"/>
                </a:solidFill>
              </a:rPr>
              <a:t>Our talk will be based on my longitudinal research into fans</a:t>
            </a:r>
          </a:p>
        </p:txBody>
      </p:sp>
      <p:pic>
        <p:nvPicPr>
          <p:cNvPr id="7" name="Obrázek 6" descr="Obsah obrázku kreslení&#10;&#10;Popis byl vytvořen automaticky">
            <a:extLst>
              <a:ext uri="{FF2B5EF4-FFF2-40B4-BE49-F238E27FC236}">
                <a16:creationId xmlns:a16="http://schemas.microsoft.com/office/drawing/2014/main" id="{E5DFB42B-C907-BE43-9FD9-D48C6DBFCFDD}"/>
              </a:ext>
            </a:extLst>
          </p:cNvPr>
          <p:cNvPicPr>
            <a:picLocks noChangeAspect="1"/>
          </p:cNvPicPr>
          <p:nvPr/>
        </p:nvPicPr>
        <p:blipFill rotWithShape="1">
          <a:blip r:embed="rId2"/>
          <a:srcRect l="6353" r="9324" b="1"/>
          <a:stretch/>
        </p:blipFill>
        <p:spPr>
          <a:xfrm>
            <a:off x="4038600" y="10"/>
            <a:ext cx="4076700" cy="6857562"/>
          </a:xfrm>
          <a:prstGeom prst="rect">
            <a:avLst/>
          </a:prstGeom>
        </p:spPr>
      </p:pic>
      <p:sp>
        <p:nvSpPr>
          <p:cNvPr id="24" name="Freeform: Shape 23">
            <a:extLst>
              <a:ext uri="{FF2B5EF4-FFF2-40B4-BE49-F238E27FC236}">
                <a16:creationId xmlns:a16="http://schemas.microsoft.com/office/drawing/2014/main" id="{E0128A85-BFDF-4C40-B157-1FDA4A196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7" y="3279932"/>
                  <a:pt x="48844" y="2888671"/>
                </a:cubicBezTo>
                <a:close/>
              </a:path>
            </a:pathLst>
          </a:custGeom>
          <a:gradFill>
            <a:gsLst>
              <a:gs pos="39000">
                <a:schemeClr val="accent4">
                  <a:lumMod val="20000"/>
                  <a:lumOff val="80000"/>
                  <a:alpha val="17000"/>
                </a:schemeClr>
              </a:gs>
              <a:gs pos="100000">
                <a:schemeClr val="accent6">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Zástupný obsah 4">
            <a:extLst>
              <a:ext uri="{FF2B5EF4-FFF2-40B4-BE49-F238E27FC236}">
                <a16:creationId xmlns:a16="http://schemas.microsoft.com/office/drawing/2014/main" id="{94AC4F0A-FBB8-244B-9BD4-F69899503210}"/>
              </a:ext>
            </a:extLst>
          </p:cNvPr>
          <p:cNvPicPr>
            <a:picLocks noGrp="1" noChangeAspect="1"/>
          </p:cNvPicPr>
          <p:nvPr>
            <p:ph idx="1"/>
          </p:nvPr>
        </p:nvPicPr>
        <p:blipFill rotWithShape="1">
          <a:blip r:embed="rId3"/>
          <a:srcRect l="791" r="13979" b="1"/>
          <a:stretch/>
        </p:blipFill>
        <p:spPr>
          <a:xfrm>
            <a:off x="8048162" y="-4441"/>
            <a:ext cx="4143838" cy="6857562"/>
          </a:xfrm>
          <a:prstGeom prst="rect">
            <a:avLst/>
          </a:prstGeom>
        </p:spPr>
      </p:pic>
    </p:spTree>
    <p:extLst>
      <p:ext uri="{BB962C8B-B14F-4D97-AF65-F5344CB8AC3E}">
        <p14:creationId xmlns:p14="http://schemas.microsoft.com/office/powerpoint/2010/main" val="336998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4CCE3197-8BBA-49A1-A8A7-F47FB244A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7C5D9031-3674-45D6-A9CD-3B5502BD8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8757"/>
            <a:ext cx="12192002" cy="2378310"/>
          </a:xfrm>
          <a:prstGeom prst="rect">
            <a:avLst/>
          </a:prstGeom>
          <a:gradFill>
            <a:gsLst>
              <a:gs pos="0">
                <a:schemeClr val="accent5">
                  <a:alpha val="88000"/>
                </a:schemeClr>
              </a:gs>
              <a:gs pos="84000">
                <a:schemeClr val="accent2">
                  <a:alpha val="96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3">
            <a:extLst>
              <a:ext uri="{FF2B5EF4-FFF2-40B4-BE49-F238E27FC236}">
                <a16:creationId xmlns:a16="http://schemas.microsoft.com/office/drawing/2014/main" id="{316FC2C8-85D1-469C-8765-2381A8D22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3" y="-28758"/>
            <a:ext cx="11734798" cy="2378312"/>
          </a:xfrm>
          <a:prstGeom prst="rect">
            <a:avLst/>
          </a:prstGeom>
          <a:gradFill>
            <a:gsLst>
              <a:gs pos="0">
                <a:schemeClr val="accent5">
                  <a:alpha val="0"/>
                </a:schemeClr>
              </a:gs>
              <a:gs pos="100000">
                <a:schemeClr val="accent6">
                  <a:alpha val="44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E72AC0-5005-4864-BFA5-33B5E0BC5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01756" y="-3271597"/>
            <a:ext cx="2376595" cy="8865706"/>
          </a:xfrm>
          <a:prstGeom prst="rect">
            <a:avLst/>
          </a:prstGeom>
          <a:gradFill>
            <a:gsLst>
              <a:gs pos="0">
                <a:schemeClr val="accent4">
                  <a:alpha val="19000"/>
                </a:schemeClr>
              </a:gs>
              <a:gs pos="99000">
                <a:schemeClr val="accent5">
                  <a:alpha val="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5C927DB0-C8BD-4348-8BA9-1E5117A722AA}"/>
              </a:ext>
            </a:extLst>
          </p:cNvPr>
          <p:cNvSpPr>
            <a:spLocks noGrp="1"/>
          </p:cNvSpPr>
          <p:nvPr>
            <p:ph type="title"/>
          </p:nvPr>
        </p:nvSpPr>
        <p:spPr>
          <a:xfrm>
            <a:off x="1371601" y="457200"/>
            <a:ext cx="9448800" cy="1029437"/>
          </a:xfrm>
        </p:spPr>
        <p:txBody>
          <a:bodyPr anchor="ctr">
            <a:normAutofit/>
          </a:bodyPr>
          <a:lstStyle/>
          <a:p>
            <a:pPr algn="ctr"/>
            <a:r>
              <a:rPr lang="en-US" sz="3200" dirty="0">
                <a:solidFill>
                  <a:schemeClr val="bg1"/>
                </a:solidFill>
              </a:rPr>
              <a:t>Who is a fan?</a:t>
            </a:r>
          </a:p>
        </p:txBody>
      </p:sp>
      <p:pic>
        <p:nvPicPr>
          <p:cNvPr id="5" name="Obrázek 4">
            <a:extLst>
              <a:ext uri="{FF2B5EF4-FFF2-40B4-BE49-F238E27FC236}">
                <a16:creationId xmlns:a16="http://schemas.microsoft.com/office/drawing/2014/main" id="{A538305D-98B9-5647-97FC-447C32B903DA}"/>
              </a:ext>
            </a:extLst>
          </p:cNvPr>
          <p:cNvPicPr>
            <a:picLocks noChangeAspect="1"/>
          </p:cNvPicPr>
          <p:nvPr/>
        </p:nvPicPr>
        <p:blipFill>
          <a:blip r:embed="rId2"/>
          <a:stretch>
            <a:fillRect/>
          </a:stretch>
        </p:blipFill>
        <p:spPr>
          <a:xfrm>
            <a:off x="1371600" y="1821692"/>
            <a:ext cx="4600352" cy="2242618"/>
          </a:xfrm>
          <a:prstGeom prst="rect">
            <a:avLst/>
          </a:prstGeom>
        </p:spPr>
      </p:pic>
      <p:pic>
        <p:nvPicPr>
          <p:cNvPr id="4" name="Picture 2" descr="http://media0.giphy.com/media/GTXqaFaSIA0Sc/giphy.gif">
            <a:extLst>
              <a:ext uri="{FF2B5EF4-FFF2-40B4-BE49-F238E27FC236}">
                <a16:creationId xmlns:a16="http://schemas.microsoft.com/office/drawing/2014/main" id="{8816E6A0-667E-F545-9702-B01E3EC77AD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6157102" y="1821692"/>
            <a:ext cx="4600352" cy="2242618"/>
          </a:xfrm>
          <a:prstGeom prst="rect">
            <a:avLst/>
          </a:prstGeom>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9A375BF5-AC7D-9F46-90D0-406BB401A6D2}"/>
              </a:ext>
            </a:extLst>
          </p:cNvPr>
          <p:cNvSpPr>
            <a:spLocks noGrp="1"/>
          </p:cNvSpPr>
          <p:nvPr>
            <p:ph idx="1"/>
          </p:nvPr>
        </p:nvSpPr>
        <p:spPr>
          <a:xfrm>
            <a:off x="191387" y="4316819"/>
            <a:ext cx="10629014" cy="2541181"/>
          </a:xfrm>
        </p:spPr>
        <p:txBody>
          <a:bodyPr>
            <a:normAutofit/>
          </a:bodyPr>
          <a:lstStyle/>
          <a:p>
            <a:pPr>
              <a:lnSpc>
                <a:spcPct val="110000"/>
              </a:lnSpc>
            </a:pPr>
            <a:r>
              <a:rPr lang="en-US" sz="1400" dirty="0"/>
              <a:t>fan / fen (*fanatic)</a:t>
            </a:r>
          </a:p>
          <a:p>
            <a:pPr>
              <a:lnSpc>
                <a:spcPct val="110000"/>
              </a:lnSpc>
            </a:pPr>
            <a:r>
              <a:rPr lang="en-US" sz="1400" dirty="0"/>
              <a:t>sport fans, music fans, TV/movie fans… (fan studies, 90`s)</a:t>
            </a:r>
          </a:p>
          <a:p>
            <a:pPr>
              <a:lnSpc>
                <a:spcPct val="110000"/>
              </a:lnSpc>
            </a:pPr>
            <a:r>
              <a:rPr lang="en-US" sz="1400" dirty="0"/>
              <a:t>fans were perceived negatively in the history - stupid, asocial, misfits – powerless</a:t>
            </a:r>
          </a:p>
          <a:p>
            <a:pPr>
              <a:lnSpc>
                <a:spcPct val="110000"/>
              </a:lnSpc>
            </a:pPr>
            <a:r>
              <a:rPr lang="en-US" sz="1400" dirty="0"/>
              <a:t>we see a different picture nowadays – active, loyal, activists – powerful (Jenkins 1992, Hills 2002 etc.)</a:t>
            </a:r>
          </a:p>
          <a:p>
            <a:pPr>
              <a:lnSpc>
                <a:spcPct val="110000"/>
              </a:lnSpc>
            </a:pPr>
            <a:r>
              <a:rPr lang="en-US" sz="1400" dirty="0"/>
              <a:t>(white) men were imagined to be “default fans” (Stanfill 2019) – not really a reality</a:t>
            </a:r>
          </a:p>
          <a:p>
            <a:pPr>
              <a:lnSpc>
                <a:spcPct val="110000"/>
              </a:lnSpc>
            </a:pPr>
            <a:r>
              <a:rPr lang="en-US" sz="1400" dirty="0"/>
              <a:t>affirmational vs. transformational fans – depends on the relationship towards the original text (need to rework it or need to leave it be exactly as it was)</a:t>
            </a:r>
          </a:p>
        </p:txBody>
      </p:sp>
    </p:spTree>
    <p:extLst>
      <p:ext uri="{BB962C8B-B14F-4D97-AF65-F5344CB8AC3E}">
        <p14:creationId xmlns:p14="http://schemas.microsoft.com/office/powerpoint/2010/main" val="360695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849DF-0565-4BBD-ABA5-DE1ABE1C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93"/>
            <a:ext cx="12192001" cy="2386333"/>
          </a:xfrm>
          <a:prstGeom prst="rect">
            <a:avLst/>
          </a:prstGeom>
          <a:gradFill>
            <a:gsLst>
              <a:gs pos="10000">
                <a:schemeClr val="accent5">
                  <a:alpha val="86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D5DA368-8AC9-41F6-99BB-6BA0C6E7D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84016" y="-3126817"/>
            <a:ext cx="2387027" cy="8640659"/>
          </a:xfrm>
          <a:prstGeom prst="rect">
            <a:avLst/>
          </a:prstGeom>
          <a:gradFill>
            <a:gsLst>
              <a:gs pos="1000">
                <a:schemeClr val="accent2">
                  <a:alpha val="65000"/>
                </a:schemeClr>
              </a:gs>
              <a:gs pos="99000">
                <a:schemeClr val="accent5">
                  <a:alpha val="12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2820EC4-55F0-48FC-B7E6-3E7F5DE34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213653" y="693"/>
            <a:ext cx="8978348" cy="2386331"/>
          </a:xfrm>
          <a:prstGeom prst="rect">
            <a:avLst/>
          </a:prstGeom>
          <a:gradFill>
            <a:gsLst>
              <a:gs pos="27000">
                <a:schemeClr val="accent5">
                  <a:lumMod val="60000"/>
                  <a:lumOff val="40000"/>
                  <a:alpha val="0"/>
                </a:schemeClr>
              </a:gs>
              <a:gs pos="100000">
                <a:schemeClr val="accent6">
                  <a:alpha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AFFA5D22-FABD-4B46-A163-070327E4142E}"/>
              </a:ext>
            </a:extLst>
          </p:cNvPr>
          <p:cNvSpPr>
            <a:spLocks noGrp="1"/>
          </p:cNvSpPr>
          <p:nvPr>
            <p:ph type="title"/>
          </p:nvPr>
        </p:nvSpPr>
        <p:spPr>
          <a:xfrm>
            <a:off x="1371598" y="349315"/>
            <a:ext cx="9448801" cy="1047132"/>
          </a:xfrm>
        </p:spPr>
        <p:txBody>
          <a:bodyPr anchor="ctr">
            <a:normAutofit/>
          </a:bodyPr>
          <a:lstStyle/>
          <a:p>
            <a:pPr algn="ctr"/>
            <a:r>
              <a:rPr lang="en-US" dirty="0">
                <a:solidFill>
                  <a:schemeClr val="bg1"/>
                </a:solidFill>
              </a:rPr>
              <a:t>What does a fan do?</a:t>
            </a:r>
          </a:p>
        </p:txBody>
      </p:sp>
      <p:pic>
        <p:nvPicPr>
          <p:cNvPr id="4" name="Obrázek 3" descr="Obsah obrázku košile, oblečení&#10;&#10;Popis byl vytvořen automaticky">
            <a:extLst>
              <a:ext uri="{FF2B5EF4-FFF2-40B4-BE49-F238E27FC236}">
                <a16:creationId xmlns:a16="http://schemas.microsoft.com/office/drawing/2014/main" id="{272CFFBB-CB06-B24C-B3B0-4E34268643F3}"/>
              </a:ext>
            </a:extLst>
          </p:cNvPr>
          <p:cNvPicPr>
            <a:picLocks noChangeAspect="1"/>
          </p:cNvPicPr>
          <p:nvPr/>
        </p:nvPicPr>
        <p:blipFill rotWithShape="1">
          <a:blip r:embed="rId2">
            <a:extLst>
              <a:ext uri="{28A0092B-C50C-407E-A947-70E740481C1C}">
                <a14:useLocalDpi xmlns:a14="http://schemas.microsoft.com/office/drawing/2010/main" val="0"/>
              </a:ext>
            </a:extLst>
          </a:blip>
          <a:srcRect r="5" b="5"/>
          <a:stretch/>
        </p:blipFill>
        <p:spPr>
          <a:xfrm>
            <a:off x="1826653" y="1472758"/>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6" name="Obrázek 5" descr="Obsah obrázku hračka, stůl, dort, malé&#10;&#10;Popis byl vytvořen automaticky">
            <a:extLst>
              <a:ext uri="{FF2B5EF4-FFF2-40B4-BE49-F238E27FC236}">
                <a16:creationId xmlns:a16="http://schemas.microsoft.com/office/drawing/2014/main" id="{B65242EB-6C5B-C746-A0AB-20994406ACB7}"/>
              </a:ext>
            </a:extLst>
          </p:cNvPr>
          <p:cNvPicPr>
            <a:picLocks noChangeAspect="1"/>
          </p:cNvPicPr>
          <p:nvPr/>
        </p:nvPicPr>
        <p:blipFill rotWithShape="1">
          <a:blip r:embed="rId3">
            <a:extLst>
              <a:ext uri="{28A0092B-C50C-407E-A947-70E740481C1C}">
                <a14:useLocalDpi xmlns:a14="http://schemas.microsoft.com/office/drawing/2010/main" val="0"/>
              </a:ext>
            </a:extLst>
          </a:blip>
          <a:srcRect l="9830" r="9417" b="-4"/>
          <a:stretch/>
        </p:blipFill>
        <p:spPr>
          <a:xfrm>
            <a:off x="4813890" y="1472758"/>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5" name="Obrázek 4" descr="Obsah obrázku osoba, interiér, hledání, žena&#10;&#10;Popis byl vytvořen automaticky">
            <a:extLst>
              <a:ext uri="{FF2B5EF4-FFF2-40B4-BE49-F238E27FC236}">
                <a16:creationId xmlns:a16="http://schemas.microsoft.com/office/drawing/2014/main" id="{C0407BE8-7CDD-AF47-86C3-53F930EF7E6D}"/>
              </a:ext>
            </a:extLst>
          </p:cNvPr>
          <p:cNvPicPr>
            <a:picLocks noChangeAspect="1"/>
          </p:cNvPicPr>
          <p:nvPr/>
        </p:nvPicPr>
        <p:blipFill rotWithShape="1">
          <a:blip r:embed="rId4">
            <a:extLst>
              <a:ext uri="{28A0092B-C50C-407E-A947-70E740481C1C}">
                <a14:useLocalDpi xmlns:a14="http://schemas.microsoft.com/office/drawing/2010/main" val="0"/>
              </a:ext>
            </a:extLst>
          </a:blip>
          <a:srcRect l="29500" r="18001" b="1"/>
          <a:stretch/>
        </p:blipFill>
        <p:spPr>
          <a:xfrm>
            <a:off x="7754134" y="1472758"/>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sp>
        <p:nvSpPr>
          <p:cNvPr id="3" name="Zástupný obsah 2">
            <a:extLst>
              <a:ext uri="{FF2B5EF4-FFF2-40B4-BE49-F238E27FC236}">
                <a16:creationId xmlns:a16="http://schemas.microsoft.com/office/drawing/2014/main" id="{F76706F4-01F1-D940-9427-A8D03D3022A7}"/>
              </a:ext>
            </a:extLst>
          </p:cNvPr>
          <p:cNvSpPr>
            <a:spLocks noGrp="1"/>
          </p:cNvSpPr>
          <p:nvPr>
            <p:ph idx="1"/>
          </p:nvPr>
        </p:nvSpPr>
        <p:spPr>
          <a:xfrm>
            <a:off x="254000" y="4066223"/>
            <a:ext cx="11582399" cy="2715466"/>
          </a:xfrm>
        </p:spPr>
        <p:txBody>
          <a:bodyPr>
            <a:normAutofit/>
          </a:bodyPr>
          <a:lstStyle/>
          <a:p>
            <a:r>
              <a:rPr lang="en-US" sz="1600" dirty="0"/>
              <a:t>reading, writing, song writing, drawing cosplay, activism, commenting, sharing, </a:t>
            </a:r>
            <a:r>
              <a:rPr lang="en-US" sz="1600" dirty="0" err="1"/>
              <a:t>betareading</a:t>
            </a:r>
            <a:r>
              <a:rPr lang="en-US" sz="1600" dirty="0"/>
              <a:t>, vlogging, </a:t>
            </a:r>
            <a:r>
              <a:rPr lang="en-US" sz="1600" dirty="0" err="1"/>
              <a:t>tumblring</a:t>
            </a:r>
            <a:r>
              <a:rPr lang="en-US" sz="1600" dirty="0"/>
              <a:t>, comic-coning etc. </a:t>
            </a:r>
          </a:p>
          <a:p>
            <a:r>
              <a:rPr lang="en-US" sz="1600" dirty="0"/>
              <a:t>borrowing from already existing texts (TV series, comics, music etc.) and creating something new</a:t>
            </a:r>
          </a:p>
          <a:p>
            <a:r>
              <a:rPr lang="en-US" sz="1600" dirty="0"/>
              <a:t>But why: </a:t>
            </a:r>
          </a:p>
          <a:p>
            <a:pPr lvl="1"/>
            <a:r>
              <a:rPr lang="en-US" sz="1600" dirty="0"/>
              <a:t>love for the text/author/performer, continuation, coming back to ”the place”</a:t>
            </a:r>
          </a:p>
          <a:p>
            <a:pPr lvl="1"/>
            <a:r>
              <a:rPr lang="en-US" sz="1600" dirty="0"/>
              <a:t>righting the wrong</a:t>
            </a:r>
          </a:p>
          <a:p>
            <a:pPr lvl="1"/>
            <a:r>
              <a:rPr lang="en-US" sz="1600" dirty="0"/>
              <a:t>overthrowing the status quo (“fighting” heteronormativity, racism, ageism)</a:t>
            </a:r>
          </a:p>
        </p:txBody>
      </p:sp>
    </p:spTree>
    <p:extLst>
      <p:ext uri="{BB962C8B-B14F-4D97-AF65-F5344CB8AC3E}">
        <p14:creationId xmlns:p14="http://schemas.microsoft.com/office/powerpoint/2010/main" val="258439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CBE42BE-97F8-CB47-9E7E-984E225D57C9}"/>
              </a:ext>
            </a:extLst>
          </p:cNvPr>
          <p:cNvSpPr>
            <a:spLocks noGrp="1"/>
          </p:cNvSpPr>
          <p:nvPr>
            <p:ph type="title"/>
          </p:nvPr>
        </p:nvSpPr>
        <p:spPr>
          <a:xfrm>
            <a:off x="8643193" y="457201"/>
            <a:ext cx="3091607" cy="1727643"/>
          </a:xfrm>
        </p:spPr>
        <p:txBody>
          <a:bodyPr anchor="b">
            <a:normAutofit/>
          </a:bodyPr>
          <a:lstStyle/>
          <a:p>
            <a:pPr algn="ctr"/>
            <a:r>
              <a:rPr lang="en-US" sz="2800" dirty="0"/>
              <a:t>How to study fans/fan practices?</a:t>
            </a:r>
          </a:p>
        </p:txBody>
      </p:sp>
      <p:pic>
        <p:nvPicPr>
          <p:cNvPr id="5" name="Obrázek 4">
            <a:extLst>
              <a:ext uri="{FF2B5EF4-FFF2-40B4-BE49-F238E27FC236}">
                <a16:creationId xmlns:a16="http://schemas.microsoft.com/office/drawing/2014/main" id="{058D15A0-45A9-4142-BB42-8F7D16F9C69A}"/>
              </a:ext>
            </a:extLst>
          </p:cNvPr>
          <p:cNvPicPr>
            <a:picLocks noChangeAspect="1"/>
          </p:cNvPicPr>
          <p:nvPr/>
        </p:nvPicPr>
        <p:blipFill rotWithShape="1">
          <a:blip r:embed="rId2"/>
          <a:srcRect r="15785" b="-2"/>
          <a:stretch/>
        </p:blipFill>
        <p:spPr>
          <a:xfrm>
            <a:off x="20" y="431"/>
            <a:ext cx="8115280" cy="6408311"/>
          </a:xfrm>
          <a:prstGeom prst="rect">
            <a:avLst/>
          </a:prstGeom>
        </p:spPr>
      </p:pic>
      <p:sp>
        <p:nvSpPr>
          <p:cNvPr id="3" name="Zástupný obsah 2">
            <a:extLst>
              <a:ext uri="{FF2B5EF4-FFF2-40B4-BE49-F238E27FC236}">
                <a16:creationId xmlns:a16="http://schemas.microsoft.com/office/drawing/2014/main" id="{DAA07DAD-DAB3-9548-9755-78EC1F03975C}"/>
              </a:ext>
            </a:extLst>
          </p:cNvPr>
          <p:cNvSpPr>
            <a:spLocks noGrp="1"/>
          </p:cNvSpPr>
          <p:nvPr>
            <p:ph idx="1"/>
          </p:nvPr>
        </p:nvSpPr>
        <p:spPr>
          <a:xfrm>
            <a:off x="8455069" y="2530549"/>
            <a:ext cx="3519814" cy="3607204"/>
          </a:xfrm>
        </p:spPr>
        <p:txBody>
          <a:bodyPr>
            <a:normAutofit fontScale="92500"/>
          </a:bodyPr>
          <a:lstStyle/>
          <a:p>
            <a:pPr algn="just"/>
            <a:r>
              <a:rPr lang="en-US" sz="2400" dirty="0"/>
              <a:t>Textual analysis (text of fans, text about fans…)</a:t>
            </a:r>
          </a:p>
          <a:p>
            <a:pPr algn="just"/>
            <a:r>
              <a:rPr lang="en-US" sz="2400" dirty="0"/>
              <a:t>Observing fans and talking to them – ethnography, interviews, …</a:t>
            </a:r>
          </a:p>
          <a:p>
            <a:pPr algn="just"/>
            <a:r>
              <a:rPr lang="en-US" sz="2400" dirty="0"/>
              <a:t>Case studies of fandoms (mix method approach)</a:t>
            </a:r>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81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F660F9-CF93-42D0-8FCF-627A07100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C5D9031-3674-45D6-A9CD-3B5502BD8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04" y="-1"/>
            <a:ext cx="12180792" cy="2344079"/>
          </a:xfrm>
          <a:prstGeom prst="rect">
            <a:avLst/>
          </a:prstGeom>
          <a:gradFill>
            <a:gsLst>
              <a:gs pos="0">
                <a:schemeClr val="accent5"/>
              </a:gs>
              <a:gs pos="100000">
                <a:schemeClr val="accent2">
                  <a:alpha val="94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6FC2C8-85D1-469C-8765-2381A8D22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29196" cy="2344079"/>
          </a:xfrm>
          <a:prstGeom prst="rect">
            <a:avLst/>
          </a:prstGeom>
          <a:gradFill>
            <a:gsLst>
              <a:gs pos="0">
                <a:schemeClr val="accent5">
                  <a:alpha val="82000"/>
                </a:schemeClr>
              </a:gs>
              <a:gs pos="68000">
                <a:schemeClr val="accent6">
                  <a:alpha val="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E72AC0-5005-4864-BFA5-33B5E0BC5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50699" y="-4697223"/>
            <a:ext cx="2347802" cy="11734800"/>
          </a:xfrm>
          <a:prstGeom prst="rect">
            <a:avLst/>
          </a:prstGeom>
          <a:gradFill>
            <a:gsLst>
              <a:gs pos="0">
                <a:schemeClr val="accent6">
                  <a:alpha val="26000"/>
                </a:schemeClr>
              </a:gs>
              <a:gs pos="99000">
                <a:schemeClr val="accent5">
                  <a:alpha val="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F968507C-BF23-8043-86F8-E85B6DBD7F72}"/>
              </a:ext>
            </a:extLst>
          </p:cNvPr>
          <p:cNvSpPr>
            <a:spLocks noGrp="1"/>
          </p:cNvSpPr>
          <p:nvPr>
            <p:ph type="title"/>
          </p:nvPr>
        </p:nvSpPr>
        <p:spPr>
          <a:xfrm>
            <a:off x="1371601" y="457200"/>
            <a:ext cx="9448800" cy="1101145"/>
          </a:xfrm>
        </p:spPr>
        <p:txBody>
          <a:bodyPr anchor="ctr">
            <a:normAutofit/>
          </a:bodyPr>
          <a:lstStyle/>
          <a:p>
            <a:pPr algn="ctr"/>
            <a:r>
              <a:rPr lang="en-US" sz="3200" dirty="0">
                <a:solidFill>
                  <a:schemeClr val="bg1"/>
                </a:solidFill>
              </a:rPr>
              <a:t>Fem/slash creativity and activism</a:t>
            </a:r>
          </a:p>
        </p:txBody>
      </p:sp>
      <p:pic>
        <p:nvPicPr>
          <p:cNvPr id="6" name="Obrázek 5" descr="Obsah obrázku osoba, budova, exteriér, žena&#10;&#10;Popis byl vytvořen automaticky">
            <a:extLst>
              <a:ext uri="{FF2B5EF4-FFF2-40B4-BE49-F238E27FC236}">
                <a16:creationId xmlns:a16="http://schemas.microsoft.com/office/drawing/2014/main" id="{403B509E-7D99-D445-91FF-82511EF7EF40}"/>
              </a:ext>
            </a:extLst>
          </p:cNvPr>
          <p:cNvPicPr>
            <a:picLocks noChangeAspect="1"/>
          </p:cNvPicPr>
          <p:nvPr/>
        </p:nvPicPr>
        <p:blipFill rotWithShape="1">
          <a:blip r:embed="rId2">
            <a:extLst>
              <a:ext uri="{28A0092B-C50C-407E-A947-70E740481C1C}">
                <a14:useLocalDpi xmlns:a14="http://schemas.microsoft.com/office/drawing/2010/main" val="0"/>
              </a:ext>
            </a:extLst>
          </a:blip>
          <a:srcRect t="1931" r="1" b="36349"/>
          <a:stretch/>
        </p:blipFill>
        <p:spPr>
          <a:xfrm>
            <a:off x="1371601" y="1854558"/>
            <a:ext cx="2905048" cy="2481679"/>
          </a:xfrm>
          <a:prstGeom prst="rect">
            <a:avLst/>
          </a:prstGeom>
        </p:spPr>
      </p:pic>
      <p:pic>
        <p:nvPicPr>
          <p:cNvPr id="4" name="Obrázek 3" descr="Obsah obrázku exteriér, osoba, žena, stojící&#10;&#10;Popis byl vytvořen automaticky">
            <a:extLst>
              <a:ext uri="{FF2B5EF4-FFF2-40B4-BE49-F238E27FC236}">
                <a16:creationId xmlns:a16="http://schemas.microsoft.com/office/drawing/2014/main" id="{E84631E4-B912-5346-81AC-74DDAE5B9764}"/>
              </a:ext>
            </a:extLst>
          </p:cNvPr>
          <p:cNvPicPr>
            <a:picLocks noChangeAspect="1"/>
          </p:cNvPicPr>
          <p:nvPr/>
        </p:nvPicPr>
        <p:blipFill rotWithShape="1">
          <a:blip r:embed="rId3">
            <a:extLst>
              <a:ext uri="{28A0092B-C50C-407E-A947-70E740481C1C}">
                <a14:useLocalDpi xmlns:a14="http://schemas.microsoft.com/office/drawing/2010/main" val="0"/>
              </a:ext>
            </a:extLst>
          </a:blip>
          <a:srcRect l="18472" r="16212" b="1"/>
          <a:stretch/>
        </p:blipFill>
        <p:spPr>
          <a:xfrm>
            <a:off x="7974560" y="1854558"/>
            <a:ext cx="2985264" cy="2559449"/>
          </a:xfrm>
          <a:prstGeom prst="rect">
            <a:avLst/>
          </a:prstGeom>
        </p:spPr>
      </p:pic>
      <p:pic>
        <p:nvPicPr>
          <p:cNvPr id="5" name="Obrázek 4" descr="Obsah obrázku osoba, stojící, pózování, muž&#10;&#10;Popis byl vytvořen automaticky">
            <a:extLst>
              <a:ext uri="{FF2B5EF4-FFF2-40B4-BE49-F238E27FC236}">
                <a16:creationId xmlns:a16="http://schemas.microsoft.com/office/drawing/2014/main" id="{440CB0E8-96C1-7640-AD75-A9E33ED96BF1}"/>
              </a:ext>
            </a:extLst>
          </p:cNvPr>
          <p:cNvPicPr>
            <a:picLocks noChangeAspect="1"/>
          </p:cNvPicPr>
          <p:nvPr/>
        </p:nvPicPr>
        <p:blipFill rotWithShape="1">
          <a:blip r:embed="rId4">
            <a:extLst>
              <a:ext uri="{28A0092B-C50C-407E-A947-70E740481C1C}">
                <a14:useLocalDpi xmlns:a14="http://schemas.microsoft.com/office/drawing/2010/main" val="0"/>
              </a:ext>
            </a:extLst>
          </a:blip>
          <a:srcRect t="2349" r="-4" b="15648"/>
          <a:stretch/>
        </p:blipFill>
        <p:spPr>
          <a:xfrm>
            <a:off x="4669036" y="1657545"/>
            <a:ext cx="2853928" cy="2853920"/>
          </a:xfrm>
          <a:prstGeom prst="rect">
            <a:avLst/>
          </a:prstGeom>
        </p:spPr>
      </p:pic>
      <p:sp>
        <p:nvSpPr>
          <p:cNvPr id="3" name="Zástupný obsah 2">
            <a:extLst>
              <a:ext uri="{FF2B5EF4-FFF2-40B4-BE49-F238E27FC236}">
                <a16:creationId xmlns:a16="http://schemas.microsoft.com/office/drawing/2014/main" id="{AC93D9AB-75FF-754B-9450-DB298BA8E7A9}"/>
              </a:ext>
            </a:extLst>
          </p:cNvPr>
          <p:cNvSpPr>
            <a:spLocks noGrp="1"/>
          </p:cNvSpPr>
          <p:nvPr>
            <p:ph idx="1"/>
          </p:nvPr>
        </p:nvSpPr>
        <p:spPr>
          <a:xfrm>
            <a:off x="180753" y="5076664"/>
            <a:ext cx="11729196" cy="1558052"/>
          </a:xfrm>
        </p:spPr>
        <p:txBody>
          <a:bodyPr>
            <a:normAutofit/>
          </a:bodyPr>
          <a:lstStyle/>
          <a:p>
            <a:r>
              <a:rPr lang="en-US" sz="1600" dirty="0"/>
              <a:t>femslash and slash – type of pairing of two female (femslash) or male (slash) characters</a:t>
            </a:r>
          </a:p>
          <a:p>
            <a:r>
              <a:rPr lang="en-US" sz="1600" dirty="0"/>
              <a:t>why – bad representation in media, not enough representation…</a:t>
            </a:r>
          </a:p>
          <a:p>
            <a:r>
              <a:rPr lang="en-US" sz="1600" dirty="0"/>
              <a:t>= simply, representation is important, we want to see OUR stories in the media, and they are not often there, especially if we are somehow marginalized (by our sexuality, handicap, race, gender, age, looks, social status etc.)</a:t>
            </a:r>
          </a:p>
          <a:p>
            <a:endParaRPr lang="en-US" sz="1600" dirty="0"/>
          </a:p>
        </p:txBody>
      </p:sp>
    </p:spTree>
    <p:extLst>
      <p:ext uri="{BB962C8B-B14F-4D97-AF65-F5344CB8AC3E}">
        <p14:creationId xmlns:p14="http://schemas.microsoft.com/office/powerpoint/2010/main" val="2119221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D512231-91CE-4DD9-98B7-27B615C4D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320918D-1790-AB4A-9972-C34B694D2FEB}"/>
              </a:ext>
            </a:extLst>
          </p:cNvPr>
          <p:cNvSpPr>
            <a:spLocks noGrp="1"/>
          </p:cNvSpPr>
          <p:nvPr>
            <p:ph type="title"/>
          </p:nvPr>
        </p:nvSpPr>
        <p:spPr>
          <a:xfrm>
            <a:off x="855554" y="390466"/>
            <a:ext cx="4546314" cy="1573551"/>
          </a:xfrm>
        </p:spPr>
        <p:txBody>
          <a:bodyPr anchor="b">
            <a:normAutofit/>
          </a:bodyPr>
          <a:lstStyle/>
          <a:p>
            <a:pPr algn="ctr"/>
            <a:r>
              <a:rPr lang="en-US" dirty="0"/>
              <a:t>Why ”to femslash”?</a:t>
            </a:r>
          </a:p>
        </p:txBody>
      </p:sp>
      <p:sp>
        <p:nvSpPr>
          <p:cNvPr id="3" name="Zástupný obsah 2">
            <a:extLst>
              <a:ext uri="{FF2B5EF4-FFF2-40B4-BE49-F238E27FC236}">
                <a16:creationId xmlns:a16="http://schemas.microsoft.com/office/drawing/2014/main" id="{93DF2E70-51EC-614D-BD15-B532EDC6E677}"/>
              </a:ext>
            </a:extLst>
          </p:cNvPr>
          <p:cNvSpPr>
            <a:spLocks noGrp="1"/>
          </p:cNvSpPr>
          <p:nvPr>
            <p:ph idx="1"/>
          </p:nvPr>
        </p:nvSpPr>
        <p:spPr>
          <a:xfrm>
            <a:off x="921478" y="2421216"/>
            <a:ext cx="4480390" cy="3596212"/>
          </a:xfrm>
        </p:spPr>
        <p:txBody>
          <a:bodyPr>
            <a:normAutofit/>
          </a:bodyPr>
          <a:lstStyle/>
          <a:p>
            <a:r>
              <a:rPr lang="en-US" dirty="0"/>
              <a:t>Once again why:</a:t>
            </a:r>
          </a:p>
          <a:p>
            <a:pPr lvl="1"/>
            <a:r>
              <a:rPr lang="en-US" dirty="0"/>
              <a:t>not enough stories, </a:t>
            </a:r>
          </a:p>
          <a:p>
            <a:pPr lvl="1"/>
            <a:r>
              <a:rPr lang="en-US" dirty="0"/>
              <a:t>bad representation, </a:t>
            </a:r>
          </a:p>
          <a:p>
            <a:pPr lvl="1"/>
            <a:r>
              <a:rPr lang="en-US" dirty="0"/>
              <a:t>very common deaths of LGBTQ+ characters (burry your gay trope)</a:t>
            </a:r>
          </a:p>
          <a:p>
            <a:pPr lvl="1"/>
            <a:r>
              <a:rPr lang="en-US" dirty="0"/>
              <a:t>queerbaiting</a:t>
            </a:r>
          </a:p>
        </p:txBody>
      </p:sp>
      <p:pic>
        <p:nvPicPr>
          <p:cNvPr id="10" name="Obrázek 9" descr="Obsah obrázku interiér, osoba, jídlo, vsedě&#10;&#10;Popis byl vytvořen automaticky">
            <a:extLst>
              <a:ext uri="{FF2B5EF4-FFF2-40B4-BE49-F238E27FC236}">
                <a16:creationId xmlns:a16="http://schemas.microsoft.com/office/drawing/2014/main" id="{B05B48CA-1E3C-8D4B-9184-BB0E72A90EA7}"/>
              </a:ext>
            </a:extLst>
          </p:cNvPr>
          <p:cNvPicPr>
            <a:picLocks noChangeAspect="1"/>
          </p:cNvPicPr>
          <p:nvPr/>
        </p:nvPicPr>
        <p:blipFill>
          <a:blip r:embed="rId2"/>
          <a:stretch>
            <a:fillRect/>
          </a:stretch>
        </p:blipFill>
        <p:spPr>
          <a:xfrm>
            <a:off x="6425360" y="1361653"/>
            <a:ext cx="2502953" cy="1671615"/>
          </a:xfrm>
          <a:prstGeom prst="rect">
            <a:avLst/>
          </a:prstGeom>
        </p:spPr>
      </p:pic>
      <p:pic>
        <p:nvPicPr>
          <p:cNvPr id="6" name="Obrázek 5" descr="Obsah obrázku osoba, interiér, muž, žena&#10;&#10;Popis byl vytvořen automaticky">
            <a:extLst>
              <a:ext uri="{FF2B5EF4-FFF2-40B4-BE49-F238E27FC236}">
                <a16:creationId xmlns:a16="http://schemas.microsoft.com/office/drawing/2014/main" id="{A811F09C-9CD9-1349-B4E8-35FB75FC692F}"/>
              </a:ext>
            </a:extLst>
          </p:cNvPr>
          <p:cNvPicPr>
            <a:picLocks noChangeAspect="1"/>
          </p:cNvPicPr>
          <p:nvPr/>
        </p:nvPicPr>
        <p:blipFill>
          <a:blip r:embed="rId3"/>
          <a:stretch>
            <a:fillRect/>
          </a:stretch>
        </p:blipFill>
        <p:spPr>
          <a:xfrm>
            <a:off x="9226529" y="1584237"/>
            <a:ext cx="2502953" cy="1226446"/>
          </a:xfrm>
          <a:prstGeom prst="rect">
            <a:avLst/>
          </a:prstGeom>
        </p:spPr>
      </p:pic>
      <p:pic>
        <p:nvPicPr>
          <p:cNvPr id="8" name="Obrázek 7" descr="Obsah obrázku osoba, podepsat, fotka, dort&#10;&#10;Popis byl vytvořen automaticky">
            <a:extLst>
              <a:ext uri="{FF2B5EF4-FFF2-40B4-BE49-F238E27FC236}">
                <a16:creationId xmlns:a16="http://schemas.microsoft.com/office/drawing/2014/main" id="{5A979473-BF18-C149-B627-E9A33DDB4E78}"/>
              </a:ext>
            </a:extLst>
          </p:cNvPr>
          <p:cNvPicPr>
            <a:picLocks noChangeAspect="1"/>
          </p:cNvPicPr>
          <p:nvPr/>
        </p:nvPicPr>
        <p:blipFill>
          <a:blip r:embed="rId4"/>
          <a:stretch>
            <a:fillRect/>
          </a:stretch>
        </p:blipFill>
        <p:spPr>
          <a:xfrm>
            <a:off x="6425360" y="3355002"/>
            <a:ext cx="2502953" cy="2502953"/>
          </a:xfrm>
          <a:prstGeom prst="rect">
            <a:avLst/>
          </a:prstGeom>
        </p:spPr>
      </p:pic>
      <p:pic>
        <p:nvPicPr>
          <p:cNvPr id="4" name="Obrázek 3" descr="Obsah obrázku fotka, osoba, interiér, různé&#10;&#10;Popis byl vytvořen automaticky">
            <a:extLst>
              <a:ext uri="{FF2B5EF4-FFF2-40B4-BE49-F238E27FC236}">
                <a16:creationId xmlns:a16="http://schemas.microsoft.com/office/drawing/2014/main" id="{A17C042C-BF5C-344E-BC83-351A713D777F}"/>
              </a:ext>
            </a:extLst>
          </p:cNvPr>
          <p:cNvPicPr>
            <a:picLocks noChangeAspect="1"/>
          </p:cNvPicPr>
          <p:nvPr/>
        </p:nvPicPr>
        <p:blipFill rotWithShape="1">
          <a:blip r:embed="rId5">
            <a:extLst>
              <a:ext uri="{28A0092B-C50C-407E-A947-70E740481C1C}">
                <a14:useLocalDpi xmlns:a14="http://schemas.microsoft.com/office/drawing/2010/main" val="0"/>
              </a:ext>
            </a:extLst>
          </a:blip>
          <a:srcRect l="9612" r="2" b="2"/>
          <a:stretch/>
        </p:blipFill>
        <p:spPr>
          <a:xfrm>
            <a:off x="9226529" y="3355001"/>
            <a:ext cx="2347673" cy="2597333"/>
          </a:xfrm>
          <a:prstGeom prst="rect">
            <a:avLst/>
          </a:prstGeom>
        </p:spPr>
      </p:pic>
      <p:sp>
        <p:nvSpPr>
          <p:cNvPr id="28" name="Rectangle 27">
            <a:extLst>
              <a:ext uri="{FF2B5EF4-FFF2-40B4-BE49-F238E27FC236}">
                <a16:creationId xmlns:a16="http://schemas.microsoft.com/office/drawing/2014/main" id="{D1D0941F-8BA2-4494-BACC-306D0C705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799C0D6-C3B2-4A94-A7F3-1B04CA27F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295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42">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4">
            <a:extLst>
              <a:ext uri="{FF2B5EF4-FFF2-40B4-BE49-F238E27FC236}">
                <a16:creationId xmlns:a16="http://schemas.microsoft.com/office/drawing/2014/main" id="{AA6849DF-0565-4BBD-ABA5-DE1ABE1C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93"/>
            <a:ext cx="12192001" cy="2386333"/>
          </a:xfrm>
          <a:prstGeom prst="rect">
            <a:avLst/>
          </a:prstGeom>
          <a:gradFill>
            <a:gsLst>
              <a:gs pos="10000">
                <a:schemeClr val="accent5">
                  <a:alpha val="86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46">
            <a:extLst>
              <a:ext uri="{FF2B5EF4-FFF2-40B4-BE49-F238E27FC236}">
                <a16:creationId xmlns:a16="http://schemas.microsoft.com/office/drawing/2014/main" id="{2D5DA368-8AC9-41F6-99BB-6BA0C6E7D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84016" y="-3126817"/>
            <a:ext cx="2387027" cy="8640659"/>
          </a:xfrm>
          <a:prstGeom prst="rect">
            <a:avLst/>
          </a:prstGeom>
          <a:gradFill>
            <a:gsLst>
              <a:gs pos="1000">
                <a:schemeClr val="accent2">
                  <a:alpha val="65000"/>
                </a:schemeClr>
              </a:gs>
              <a:gs pos="99000">
                <a:schemeClr val="accent5">
                  <a:alpha val="12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48">
            <a:extLst>
              <a:ext uri="{FF2B5EF4-FFF2-40B4-BE49-F238E27FC236}">
                <a16:creationId xmlns:a16="http://schemas.microsoft.com/office/drawing/2014/main" id="{42820EC4-55F0-48FC-B7E6-3E7F5DE34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213653" y="693"/>
            <a:ext cx="8978348" cy="2386331"/>
          </a:xfrm>
          <a:prstGeom prst="rect">
            <a:avLst/>
          </a:prstGeom>
          <a:gradFill>
            <a:gsLst>
              <a:gs pos="27000">
                <a:schemeClr val="accent5">
                  <a:lumMod val="60000"/>
                  <a:lumOff val="40000"/>
                  <a:alpha val="0"/>
                </a:schemeClr>
              </a:gs>
              <a:gs pos="100000">
                <a:schemeClr val="accent6">
                  <a:alpha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2E5B107A-9C09-324B-BFE1-980EB0D156EA}"/>
              </a:ext>
            </a:extLst>
          </p:cNvPr>
          <p:cNvSpPr>
            <a:spLocks noGrp="1"/>
          </p:cNvSpPr>
          <p:nvPr>
            <p:ph type="title"/>
          </p:nvPr>
        </p:nvSpPr>
        <p:spPr>
          <a:xfrm>
            <a:off x="1371600" y="574964"/>
            <a:ext cx="9448801" cy="1047132"/>
          </a:xfrm>
        </p:spPr>
        <p:txBody>
          <a:bodyPr vert="horz" lIns="0" tIns="0" rIns="0" bIns="0" rtlCol="0" anchor="ctr">
            <a:normAutofit/>
          </a:bodyPr>
          <a:lstStyle/>
          <a:p>
            <a:pPr algn="ctr">
              <a:lnSpc>
                <a:spcPct val="90000"/>
              </a:lnSpc>
            </a:pPr>
            <a:r>
              <a:rPr lang="en-US" sz="2500" spc="750" dirty="0">
                <a:solidFill>
                  <a:schemeClr val="bg1"/>
                </a:solidFill>
              </a:rPr>
              <a:t>How ”to femslash”?</a:t>
            </a:r>
            <a:br>
              <a:rPr lang="en-US" sz="2500" spc="750" dirty="0">
                <a:solidFill>
                  <a:schemeClr val="bg1"/>
                </a:solidFill>
              </a:rPr>
            </a:br>
            <a:r>
              <a:rPr lang="en-US" sz="2500" spc="750" dirty="0">
                <a:solidFill>
                  <a:schemeClr val="bg1"/>
                </a:solidFill>
              </a:rPr>
              <a:t>-</a:t>
            </a:r>
            <a:br>
              <a:rPr lang="en-US" sz="2500" spc="750" dirty="0">
                <a:solidFill>
                  <a:schemeClr val="bg1"/>
                </a:solidFill>
              </a:rPr>
            </a:br>
            <a:r>
              <a:rPr lang="en-US" sz="2500" spc="750" dirty="0">
                <a:solidFill>
                  <a:schemeClr val="bg1"/>
                </a:solidFill>
              </a:rPr>
              <a:t>Creativity or activism</a:t>
            </a:r>
          </a:p>
        </p:txBody>
      </p:sp>
      <p:pic>
        <p:nvPicPr>
          <p:cNvPr id="15" name="Obrázek 14">
            <a:extLst>
              <a:ext uri="{FF2B5EF4-FFF2-40B4-BE49-F238E27FC236}">
                <a16:creationId xmlns:a16="http://schemas.microsoft.com/office/drawing/2014/main" id="{CD6D5069-7BF1-BA48-9ECC-B11090359D80}"/>
              </a:ext>
            </a:extLst>
          </p:cNvPr>
          <p:cNvPicPr>
            <a:picLocks noChangeAspect="1"/>
          </p:cNvPicPr>
          <p:nvPr/>
        </p:nvPicPr>
        <p:blipFill rotWithShape="1">
          <a:blip r:embed="rId2"/>
          <a:srcRect t="435" r="-3" b="20312"/>
          <a:stretch/>
        </p:blipFill>
        <p:spPr>
          <a:xfrm>
            <a:off x="1826653"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17" name="Obrázek 16">
            <a:extLst>
              <a:ext uri="{FF2B5EF4-FFF2-40B4-BE49-F238E27FC236}">
                <a16:creationId xmlns:a16="http://schemas.microsoft.com/office/drawing/2014/main" id="{248EDBB0-0763-C04C-AFE1-DE6EEE1D2A04}"/>
              </a:ext>
            </a:extLst>
          </p:cNvPr>
          <p:cNvPicPr>
            <a:picLocks noChangeAspect="1"/>
          </p:cNvPicPr>
          <p:nvPr/>
        </p:nvPicPr>
        <p:blipFill rotWithShape="1">
          <a:blip r:embed="rId3"/>
          <a:srcRect t="2257" r="1" b="26316"/>
          <a:stretch/>
        </p:blipFill>
        <p:spPr>
          <a:xfrm>
            <a:off x="4813890"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13" name="Obrázek 12" descr="Obsah obrázku hodiny&#10;&#10;Popis byl vytvořen automaticky">
            <a:extLst>
              <a:ext uri="{FF2B5EF4-FFF2-40B4-BE49-F238E27FC236}">
                <a16:creationId xmlns:a16="http://schemas.microsoft.com/office/drawing/2014/main" id="{9D3FD211-096E-2241-8CB0-FB7F31693CC5}"/>
              </a:ext>
            </a:extLst>
          </p:cNvPr>
          <p:cNvPicPr>
            <a:picLocks noChangeAspect="1"/>
          </p:cNvPicPr>
          <p:nvPr/>
        </p:nvPicPr>
        <p:blipFill rotWithShape="1">
          <a:blip r:embed="rId4"/>
          <a:srcRect l="4574" r="28673" b="-4"/>
          <a:stretch/>
        </p:blipFill>
        <p:spPr>
          <a:xfrm>
            <a:off x="7801127"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sp>
        <p:nvSpPr>
          <p:cNvPr id="19" name="Zástupný obsah 18">
            <a:extLst>
              <a:ext uri="{FF2B5EF4-FFF2-40B4-BE49-F238E27FC236}">
                <a16:creationId xmlns:a16="http://schemas.microsoft.com/office/drawing/2014/main" id="{997B860A-57E1-BE49-A709-29F6CC856EF3}"/>
              </a:ext>
            </a:extLst>
          </p:cNvPr>
          <p:cNvSpPr>
            <a:spLocks noGrp="1"/>
          </p:cNvSpPr>
          <p:nvPr>
            <p:ph idx="1"/>
          </p:nvPr>
        </p:nvSpPr>
        <p:spPr>
          <a:xfrm>
            <a:off x="1371601" y="4786744"/>
            <a:ext cx="9448800" cy="1442631"/>
          </a:xfrm>
        </p:spPr>
        <p:txBody>
          <a:bodyPr>
            <a:normAutofit/>
          </a:bodyPr>
          <a:lstStyle/>
          <a:p>
            <a:r>
              <a:rPr lang="en-US" sz="1500" dirty="0"/>
              <a:t>creating songs, texts, costumes, videos and many more</a:t>
            </a:r>
          </a:p>
          <a:p>
            <a:r>
              <a:rPr lang="en-US" sz="1500" dirty="0"/>
              <a:t>sharing with others, being part of the community (fandom)</a:t>
            </a:r>
          </a:p>
          <a:p>
            <a:r>
              <a:rPr lang="en-US" sz="1500" dirty="0"/>
              <a:t>doing activism – protesting bad representation, saving </a:t>
            </a:r>
            <a:r>
              <a:rPr lang="en-US" sz="1500"/>
              <a:t>favorite shows </a:t>
            </a:r>
            <a:r>
              <a:rPr lang="en-US" sz="1500" dirty="0"/>
              <a:t>(SOS campaigns), creating educational spaces (CLEXACON, documentaries etc.), crowdsourcing (web-series, movies, books </a:t>
            </a:r>
            <a:r>
              <a:rPr lang="en-US" sz="1500"/>
              <a:t>etc.)…</a:t>
            </a:r>
            <a:endParaRPr lang="en-US" sz="1500" dirty="0"/>
          </a:p>
          <a:p>
            <a:endParaRPr lang="en-US" sz="1500" dirty="0"/>
          </a:p>
          <a:p>
            <a:endParaRPr lang="en-US" sz="1500" dirty="0"/>
          </a:p>
        </p:txBody>
      </p:sp>
    </p:spTree>
    <p:extLst>
      <p:ext uri="{BB962C8B-B14F-4D97-AF65-F5344CB8AC3E}">
        <p14:creationId xmlns:p14="http://schemas.microsoft.com/office/powerpoint/2010/main" val="242295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8277E02-8052-4DAB-9140-864FC3F81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symbol pro obsah 4">
            <a:extLst>
              <a:ext uri="{FF2B5EF4-FFF2-40B4-BE49-F238E27FC236}">
                <a16:creationId xmlns:a16="http://schemas.microsoft.com/office/drawing/2014/main" id="{D138C0CB-6AAE-420A-A49C-0292B8B9B5A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074" b="2477"/>
          <a:stretch/>
        </p:blipFill>
        <p:spPr>
          <a:xfrm>
            <a:off x="-1" y="1"/>
            <a:ext cx="12192002" cy="6408742"/>
          </a:xfrm>
          <a:prstGeom prst="rect">
            <a:avLst/>
          </a:prstGeom>
          <a:scene3d>
            <a:camera prst="orthographicFront"/>
            <a:lightRig rig="contrasting" dir="t">
              <a:rot lat="0" lon="0" rev="3000000"/>
            </a:lightRig>
          </a:scene3d>
          <a:sp3d contourW="7620">
            <a:bevelT w="95250" h="31750"/>
            <a:contourClr>
              <a:srgbClr val="333333"/>
            </a:contourClr>
          </a:sp3d>
        </p:spPr>
      </p:pic>
      <p:sp>
        <p:nvSpPr>
          <p:cNvPr id="16" name="Rectangle 15">
            <a:extLst>
              <a:ext uri="{FF2B5EF4-FFF2-40B4-BE49-F238E27FC236}">
                <a16:creationId xmlns:a16="http://schemas.microsoft.com/office/drawing/2014/main" id="{F7A8738A-7386-464C-98EF-9EB4F856E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4A98402-3932-4318-B57D-2E10D76DD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155987"/>
      </p:ext>
    </p:extLst>
  </p:cSld>
  <p:clrMapOvr>
    <a:masterClrMapping/>
  </p:clrMapOvr>
</p:sld>
</file>

<file path=ppt/theme/theme1.xml><?xml version="1.0" encoding="utf-8"?>
<a:theme xmlns:a="http://schemas.openxmlformats.org/drawingml/2006/main" name="GradientRiseVTI">
  <a:themeElements>
    <a:clrScheme name="Custom 5">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8</TotalTime>
  <Words>455</Words>
  <Application>Microsoft Office PowerPoint</Application>
  <PresentationFormat>Širokoúhlá obrazovka</PresentationFormat>
  <Paragraphs>35</Paragraphs>
  <Slides>9</Slides>
  <Notes>0</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GradientRiseVTI</vt:lpstr>
      <vt:lpstr>Transformative fans and the allure of dismantling heteronormative hegemony</vt:lpstr>
      <vt:lpstr>Our talk will be based on my longitudinal research into fans</vt:lpstr>
      <vt:lpstr>Who is a fan?</vt:lpstr>
      <vt:lpstr>What does a fan do?</vt:lpstr>
      <vt:lpstr>How to study fans/fan practices?</vt:lpstr>
      <vt:lpstr>Fem/slash creativity and activism</vt:lpstr>
      <vt:lpstr>Why ”to femslash”?</vt:lpstr>
      <vt:lpstr>How ”to femslash”? - Creativity or activism</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Transformative fans and the allure of dismantling heteronormative hegemony</dc:title>
  <dc:creator>Iveta Jansová</dc:creator>
  <cp:lastModifiedBy>Iveta Jansová</cp:lastModifiedBy>
  <cp:revision>2</cp:revision>
  <dcterms:created xsi:type="dcterms:W3CDTF">2020-11-09T11:34:49Z</dcterms:created>
  <dcterms:modified xsi:type="dcterms:W3CDTF">2023-12-13T12:47:08Z</dcterms:modified>
</cp:coreProperties>
</file>