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795" r:id="rId2"/>
    <p:sldMasterId id="2147483777" r:id="rId3"/>
  </p:sldMasterIdLst>
  <p:notesMasterIdLst>
    <p:notesMasterId r:id="rId59"/>
  </p:notesMasterIdLst>
  <p:handoutMasterIdLst>
    <p:handoutMasterId r:id="rId60"/>
  </p:handoutMasterIdLst>
  <p:sldIdLst>
    <p:sldId id="256" r:id="rId4"/>
    <p:sldId id="275" r:id="rId5"/>
    <p:sldId id="278" r:id="rId6"/>
    <p:sldId id="280" r:id="rId7"/>
    <p:sldId id="279" r:id="rId8"/>
    <p:sldId id="281" r:id="rId9"/>
    <p:sldId id="283" r:id="rId10"/>
    <p:sldId id="282" r:id="rId11"/>
    <p:sldId id="284" r:id="rId12"/>
    <p:sldId id="285" r:id="rId13"/>
    <p:sldId id="286" r:id="rId14"/>
    <p:sldId id="287" r:id="rId15"/>
    <p:sldId id="292" r:id="rId16"/>
    <p:sldId id="289" r:id="rId17"/>
    <p:sldId id="290" r:id="rId18"/>
    <p:sldId id="288" r:id="rId19"/>
    <p:sldId id="293" r:id="rId20"/>
    <p:sldId id="294" r:id="rId21"/>
    <p:sldId id="295" r:id="rId22"/>
    <p:sldId id="296" r:id="rId23"/>
    <p:sldId id="297" r:id="rId24"/>
    <p:sldId id="299" r:id="rId25"/>
    <p:sldId id="300" r:id="rId26"/>
    <p:sldId id="301" r:id="rId27"/>
    <p:sldId id="302" r:id="rId28"/>
    <p:sldId id="303" r:id="rId29"/>
    <p:sldId id="304" r:id="rId30"/>
    <p:sldId id="309" r:id="rId31"/>
    <p:sldId id="308" r:id="rId32"/>
    <p:sldId id="306" r:id="rId33"/>
    <p:sldId id="310" r:id="rId34"/>
    <p:sldId id="311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271" r:id="rId5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7A53"/>
    <a:srgbClr val="F01928"/>
    <a:srgbClr val="969696"/>
    <a:srgbClr val="FFCCFF"/>
    <a:srgbClr val="5AC8AF"/>
    <a:srgbClr val="9100DC"/>
    <a:srgbClr val="0028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954" autoAdjust="0"/>
  </p:normalViewPr>
  <p:slideViewPr>
    <p:cSldViewPr snapToGrid="0">
      <p:cViewPr varScale="1">
        <p:scale>
          <a:sx n="123" d="100"/>
          <a:sy n="123" d="100"/>
        </p:scale>
        <p:origin x="120" y="1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86205\ownCloud\Shared\hajka\Fat-shaming%20experiment\draft\results_new_revis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386205\ownCloud\Shared\hajka\Fat-shaming%20experiment\draft\results_new_revi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'tables - results'!$A$30</c:f>
              <c:strCache>
                <c:ptCount val="1"/>
                <c:pt idx="0">
                  <c:v>High AFA</c:v>
                </c:pt>
              </c:strCache>
            </c:strRef>
          </c:tx>
          <c:spPr>
            <a:ln w="28575" cap="rnd">
              <a:solidFill>
                <a:srgbClr val="F01928"/>
              </a:solidFill>
              <a:round/>
            </a:ln>
            <a:effectLst/>
          </c:spPr>
          <c:marker>
            <c:symbol val="none"/>
          </c:marker>
          <c:cat>
            <c:strRef>
              <c:f>'tables - results'!$B$29:$C$29</c:f>
              <c:strCache>
                <c:ptCount val="2"/>
                <c:pt idx="0">
                  <c:v>Girl who is thinner</c:v>
                </c:pt>
                <c:pt idx="1">
                  <c:v>Girl who is plus-size</c:v>
                </c:pt>
              </c:strCache>
            </c:strRef>
          </c:cat>
          <c:val>
            <c:numRef>
              <c:f>'tables - results'!$B$30:$C$30</c:f>
              <c:numCache>
                <c:formatCode>0.00</c:formatCode>
                <c:ptCount val="2"/>
                <c:pt idx="0">
                  <c:v>0.9</c:v>
                </c:pt>
                <c:pt idx="1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2A-4A73-AC6D-62253CE52C30}"/>
            </c:ext>
          </c:extLst>
        </c:ser>
        <c:ser>
          <c:idx val="1"/>
          <c:order val="1"/>
          <c:tx>
            <c:strRef>
              <c:f>'tables - results'!$A$31</c:f>
              <c:strCache>
                <c:ptCount val="1"/>
                <c:pt idx="0">
                  <c:v>Medium AFA</c:v>
                </c:pt>
              </c:strCache>
            </c:strRef>
          </c:tx>
          <c:spPr>
            <a:ln w="28575" cap="rnd">
              <a:solidFill>
                <a:srgbClr val="007A53"/>
              </a:solidFill>
              <a:round/>
            </a:ln>
            <a:effectLst/>
          </c:spPr>
          <c:marker>
            <c:symbol val="none"/>
          </c:marker>
          <c:cat>
            <c:strRef>
              <c:f>'tables - results'!$B$29:$C$29</c:f>
              <c:strCache>
                <c:ptCount val="2"/>
                <c:pt idx="0">
                  <c:v>Girl who is thinner</c:v>
                </c:pt>
                <c:pt idx="1">
                  <c:v>Girl who is plus-size</c:v>
                </c:pt>
              </c:strCache>
            </c:strRef>
          </c:cat>
          <c:val>
            <c:numRef>
              <c:f>'tables - results'!$B$31:$C$31</c:f>
              <c:numCache>
                <c:formatCode>General</c:formatCode>
                <c:ptCount val="2"/>
                <c:pt idx="0">
                  <c:v>0.54</c:v>
                </c:pt>
                <c:pt idx="1">
                  <c:v>1.0900000000000001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2A-4A73-AC6D-62253CE52C30}"/>
            </c:ext>
          </c:extLst>
        </c:ser>
        <c:ser>
          <c:idx val="2"/>
          <c:order val="2"/>
          <c:tx>
            <c:strRef>
              <c:f>'tables - results'!$A$32</c:f>
              <c:strCache>
                <c:ptCount val="1"/>
                <c:pt idx="0">
                  <c:v>Low AFA</c:v>
                </c:pt>
              </c:strCache>
            </c:strRef>
          </c:tx>
          <c:spPr>
            <a:ln w="28575" cap="rnd">
              <a:solidFill>
                <a:srgbClr val="0000DC"/>
              </a:solidFill>
              <a:round/>
            </a:ln>
            <a:effectLst/>
          </c:spPr>
          <c:marker>
            <c:symbol val="none"/>
          </c:marker>
          <c:cat>
            <c:strRef>
              <c:f>'tables - results'!$B$29:$C$29</c:f>
              <c:strCache>
                <c:ptCount val="2"/>
                <c:pt idx="0">
                  <c:v>Girl who is thinner</c:v>
                </c:pt>
                <c:pt idx="1">
                  <c:v>Girl who is plus-size</c:v>
                </c:pt>
              </c:strCache>
            </c:strRef>
          </c:cat>
          <c:val>
            <c:numRef>
              <c:f>'tables - results'!$B$32:$C$32</c:f>
              <c:numCache>
                <c:formatCode>General</c:formatCode>
                <c:ptCount val="2"/>
                <c:pt idx="0">
                  <c:v>0.19</c:v>
                </c:pt>
                <c:pt idx="1">
                  <c:v>0.35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02A-4A73-AC6D-62253CE52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4409392"/>
        <c:axId val="17117792"/>
      </c:lineChart>
      <c:catAx>
        <c:axId val="1814409392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pPr>
            <a:endParaRPr lang="cs-CZ"/>
          </a:p>
        </c:txPr>
        <c:crossAx val="17117792"/>
        <c:crosses val="autoZero"/>
        <c:auto val="1"/>
        <c:lblAlgn val="ctr"/>
        <c:lblOffset val="300"/>
        <c:noMultiLvlLbl val="0"/>
      </c:catAx>
      <c:valAx>
        <c:axId val="1711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pPr>
            <a:endParaRPr lang="cs-CZ"/>
          </a:p>
        </c:txPr>
        <c:crossAx val="1814409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alibri Light" panose="020F0302020204030204" pitchFamily="34" charset="0"/>
              <a:ea typeface="Open Sans Light" panose="020B0306030504020204" pitchFamily="34" charset="0"/>
              <a:cs typeface="Calibri Light" panose="020F03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'tables - results'!$A$63</c:f>
              <c:strCache>
                <c:ptCount val="1"/>
                <c:pt idx="0">
                  <c:v>Girls</c:v>
                </c:pt>
              </c:strCache>
            </c:strRef>
          </c:tx>
          <c:spPr>
            <a:ln w="28575" cap="rnd">
              <a:solidFill>
                <a:srgbClr val="0000DC"/>
              </a:solidFill>
              <a:round/>
            </a:ln>
            <a:effectLst/>
          </c:spPr>
          <c:marker>
            <c:symbol val="none"/>
          </c:marker>
          <c:cat>
            <c:strRef>
              <c:f>'tables - results'!$B$62:$C$62</c:f>
              <c:strCache>
                <c:ptCount val="2"/>
                <c:pt idx="0">
                  <c:v>Girl who is thinner</c:v>
                </c:pt>
                <c:pt idx="1">
                  <c:v>Girl who is plus-size</c:v>
                </c:pt>
              </c:strCache>
            </c:strRef>
          </c:cat>
          <c:val>
            <c:numRef>
              <c:f>'tables - results'!$B$63:$C$63</c:f>
              <c:numCache>
                <c:formatCode>General</c:formatCode>
                <c:ptCount val="2"/>
                <c:pt idx="0">
                  <c:v>-0.13</c:v>
                </c:pt>
                <c:pt idx="1">
                  <c:v>0.08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02-409E-8C16-7626A70D3F7B}"/>
            </c:ext>
          </c:extLst>
        </c:ser>
        <c:ser>
          <c:idx val="1"/>
          <c:order val="1"/>
          <c:tx>
            <c:strRef>
              <c:f>'tables - results'!$A$64</c:f>
              <c:strCache>
                <c:ptCount val="1"/>
                <c:pt idx="0">
                  <c:v>Boys</c:v>
                </c:pt>
              </c:strCache>
            </c:strRef>
          </c:tx>
          <c:spPr>
            <a:ln w="28575" cap="rnd">
              <a:solidFill>
                <a:srgbClr val="F01928"/>
              </a:solidFill>
              <a:round/>
            </a:ln>
            <a:effectLst/>
          </c:spPr>
          <c:marker>
            <c:symbol val="none"/>
          </c:marker>
          <c:cat>
            <c:strRef>
              <c:f>'tables - results'!$B$62:$C$62</c:f>
              <c:strCache>
                <c:ptCount val="2"/>
                <c:pt idx="0">
                  <c:v>Girl who is thinner</c:v>
                </c:pt>
                <c:pt idx="1">
                  <c:v>Girl who is plus-size</c:v>
                </c:pt>
              </c:strCache>
            </c:strRef>
          </c:cat>
          <c:val>
            <c:numRef>
              <c:f>'tables - results'!$B$64:$C$64</c:f>
              <c:numCache>
                <c:formatCode>0.00</c:formatCode>
                <c:ptCount val="2"/>
                <c:pt idx="0">
                  <c:v>-0.01</c:v>
                </c:pt>
                <c:pt idx="1">
                  <c:v>0.72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02-409E-8C16-7626A70D3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4409392"/>
        <c:axId val="17117792"/>
      </c:lineChart>
      <c:catAx>
        <c:axId val="1814409392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pPr>
            <a:endParaRPr lang="cs-CZ"/>
          </a:p>
        </c:txPr>
        <c:crossAx val="17117792"/>
        <c:crosses val="autoZero"/>
        <c:auto val="1"/>
        <c:lblAlgn val="ctr"/>
        <c:lblOffset val="300"/>
        <c:noMultiLvlLbl val="0"/>
      </c:catAx>
      <c:valAx>
        <c:axId val="17117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defRPr>
            </a:pPr>
            <a:endParaRPr lang="cs-CZ"/>
          </a:p>
        </c:txPr>
        <c:crossAx val="1814409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Calibri Light" panose="020F0302020204030204" pitchFamily="34" charset="0"/>
              <a:ea typeface="Open Sans Light" panose="020B0306030504020204" pitchFamily="34" charset="0"/>
              <a:cs typeface="Calibri Light" panose="020F030202020403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Calibri Light" panose="020F0302020204030204" pitchFamily="34" charset="0"/>
          <a:ea typeface="Open Sans Light" panose="020B0306030504020204" pitchFamily="34" charset="0"/>
          <a:cs typeface="Calibri Light" panose="020F030202020403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795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4454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423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8698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0857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1234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482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5877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5306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3457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1926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1496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4484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790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2831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6062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5155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2721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51365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45673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6227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201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531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26673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190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5921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54752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2574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0493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29790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5278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33236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830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4812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42342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83344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632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26269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93504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5079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63380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20746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76953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2125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8542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20184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87737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65068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10046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05428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857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811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977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334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596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96504829-97A8-0C4A-80EE-4326F3B88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AB34EDCF-2F50-6D46-80EF-64A38D013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A3528B9-C12B-BC4F-AF93-D989555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F90D2AF3-9D7F-614C-BFDA-1610205D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D7D3AE-161B-42E5-917B-3E616229A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00FF8D-F5A7-46BC-A785-91F0B242B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DF84BF-0B8C-4003-BA62-C3B2CA2CA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2A6513-72BA-4ACE-BDEA-3CA1770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582C07-41EE-4710-A118-8C34ECA0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362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D616A-784C-4664-9EA9-0A688D6F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596E6-F426-4D26-9DFF-5B602D3AB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CFF942-083C-4854-BDC8-5C5AAE549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EF9AF6-DD4B-4C95-B4AC-99812EBB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3F182-2430-49A6-9A80-E9FA8A76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01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076177D2-E0A9-DB4F-9BE6-71A1D66CE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98B83-E1BE-43FC-B76C-D4AF0EB2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924E9D-A966-425D-BB71-300A2E073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3F0658-C018-4A07-8C9D-3A98B824F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BC403B-9620-4420-ACC4-4C4A96AB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CBD6BB-FC10-44EE-9ADB-6792EC29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448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D36B4-7BA5-49F0-A422-EC709EC1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F159B-41FA-4C7A-866B-607681927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9C8304-9F50-4960-B94C-600127B41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0FABB5E-5809-4784-A16E-DDBF9E14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785341-DBD6-43F2-8906-E3BA43FD5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FADA52-F3B1-43A3-B516-76DE8B44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87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4061-3F51-4BBF-B4B5-E0FDEE69F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D263D8-14FC-47EF-997F-22403D9C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29F9C4-8A2C-4074-B674-158514212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AAFDCA4-A775-4590-89B2-C308D5F36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AFA9DDE-722B-4D96-9077-23B26B0321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8BF1D2-63AF-44BF-A6F7-65ACB9BD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4CD06F-004D-4477-909F-4369AAA9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CD0D13C-0FDA-4864-9643-02F4953C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51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4D802-D5F0-43EE-9550-71FCC6776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9699DF5-5F3E-4E87-93B3-C78FC76C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FDB4580-0B29-4990-BE59-C763B5EDC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E00A4E-0093-4EF1-B6D0-60DD4D73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483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3D17CC-248C-451A-BF24-4D55AA832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337AEF1-5474-4B09-BCDC-F807F09A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6A503FC-EC19-4B06-B44A-211D1DAD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863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4A4B54-F8A5-464A-8AAD-EBAE96C3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C4A221-E3B0-481B-8F89-A58AEDBC1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A1C4CC-5A8F-4DD9-B795-2E258A989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13B0DE-38B0-4068-997D-A5A1E168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3AE491-20FC-42DC-B422-EC260F27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6B98E4-7C42-4DE1-8C79-A907C9A3F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0787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22326-0DA3-4A08-AFC3-775F0B57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E125F12-2C08-42A6-9DCF-8CC863489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82FC8A-712E-4FB7-8F66-59E5B0CEB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1BFC70-8535-4542-BD5C-9A2BA101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0317A4-946A-47D7-B575-ED3BE26A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65A235-F7F7-4D71-BEDC-1EE21BC9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986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7889A-9EBD-4299-8A98-7C23646D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2AE2B7-1AB6-4A76-81B9-D9E73CD16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16D6E0-5D95-4C47-BE80-3C7F36C9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20C853-1905-4558-93AB-4D2DD713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0EFC6F-0972-4F88-8693-F41E01CF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418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0BF5EB2-732C-4E1E-B036-70ECC30065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FF565F-8A15-465E-A61D-1B56D2A7A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4C704B-3BCB-4415-A44E-DC1ADB4F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DA193D-B1FF-45E6-8B09-C2E137F76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BB2ED7-ED67-4C2A-A3E5-0CA86F549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171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19760-C440-4392-82A3-D135F3D5DA32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24263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D12A9152-FA59-9745-A59D-D50FB6F18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92B08038-A43C-7947-B5D5-96D4BA54A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7872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AE90AE3-CA26-6242-B44B-5D78FEDFE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322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A88DAA54-62BA-824B-9269-960989BD8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1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140FA6A8-029F-5A47-9477-E66CDF1D8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3091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58EC9A8C-9A7D-0648-80D4-E55B7A225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423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F59E0C50-82EB-EE48-9CB7-DD9454AE8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1149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153292E3-F882-5A47-8FA9-5E70F7623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7740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F9D2FD2-22DE-E642-8ED3-82CD1B4FD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24640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4" name="Obrázek 1">
            <a:extLst>
              <a:ext uri="{FF2B5EF4-FFF2-40B4-BE49-F238E27FC236}">
                <a16:creationId xmlns:a16="http://schemas.microsoft.com/office/drawing/2014/main" id="{BF3E9BB0-C9A8-0D42-8082-E684BB358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24813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A1250E97-1EDB-6C4B-8256-60FC879B8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32468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398DFDC9-AC84-AB44-B9E6-08C20AB269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ED853E5D-CE41-C24B-B695-F75562B63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5586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invers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6671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image - invers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A8CB90C7-DC53-CB48-8EE9-763EEE19C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4717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se slide with imag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512061726"/>
      </p:ext>
    </p:extLst>
  </p:cSld>
  <p:clrMapOvr>
    <a:masterClrMapping/>
  </p:clrMapOvr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30026"/>
      </p:ext>
    </p:extLst>
  </p:cSld>
  <p:clrMapOvr>
    <a:masterClrMapping/>
  </p:clrMapOvr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39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CF56576F-AF41-3849-BD6B-FA3394CC1B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B0B77763-CB1F-AC44-ACDB-7C064A26D2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BCD4E5D6-29D8-8A49-B4AC-98EC5D46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30859298-EE15-7744-AB43-3DB4F7409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B46E247F-6353-7D48-AB74-30C474494A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C69C85-43C8-4481-B0D8-D45DCC56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9DE6F6-F54C-4880-A96C-8173F4739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B95487-5401-4257-879E-BBA6C19D2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ACE2A-436E-4A7E-8366-2962D7879442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9E8731-37FB-4A4E-B333-17445206A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042A89-284B-4748-BCC0-C984C43DF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4677F-5D5F-43CD-8DD6-8FF971053E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370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300774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Relationship Id="rId4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tm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0.png"/><Relationship Id="rId4" Type="http://schemas.openxmlformats.org/officeDocument/2006/relationships/hyperlink" Target="https://padlet.com/cyber_marie/lfln8i99o374qs4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1.10.3916/C67-2021-0" TargetMode="External"/><Relationship Id="rId3" Type="http://schemas.openxmlformats.org/officeDocument/2006/relationships/hyperlink" Target="https://doi.org/10.1207/s15327957pspr0303_3" TargetMode="External"/><Relationship Id="rId7" Type="http://schemas.openxmlformats.org/officeDocument/2006/relationships/hyperlink" Target="https://doi.org/10.1177/014616702237649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11/j.1467-9280.2009.02287.x" TargetMode="External"/><Relationship Id="rId5" Type="http://schemas.openxmlformats.org/officeDocument/2006/relationships/hyperlink" Target="https://doi.org/10.1037/h0048687" TargetMode="External"/><Relationship Id="rId4" Type="http://schemas.openxmlformats.org/officeDocument/2006/relationships/hyperlink" Target="https://doi.org/10.1080/0305724022014322" TargetMode="External"/><Relationship Id="rId9" Type="http://schemas.openxmlformats.org/officeDocument/2006/relationships/hyperlink" Target="https://doi.org/10.1002/ab.21737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512A880-E8C3-48AB-A9B4-DC2F157E26FF}"/>
              </a:ext>
            </a:extLst>
          </p:cNvPr>
          <p:cNvSpPr/>
          <p:nvPr/>
        </p:nvSpPr>
        <p:spPr bwMode="auto">
          <a:xfrm>
            <a:off x="0" y="1845216"/>
            <a:ext cx="6610027" cy="2688956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858" y="6294673"/>
            <a:ext cx="7920000" cy="252000"/>
          </a:xfrm>
        </p:spPr>
        <p:txBody>
          <a:bodyPr/>
          <a:lstStyle/>
          <a:p>
            <a:r>
              <a:rPr lang="cs-CZ" sz="1400" dirty="0" err="1"/>
              <a:t>Autumn</a:t>
            </a:r>
            <a:r>
              <a:rPr lang="cs-CZ" sz="1400" dirty="0"/>
              <a:t> 2023 	</a:t>
            </a:r>
            <a:r>
              <a:rPr lang="en-US" sz="1400" dirty="0"/>
              <a:t>Current issues in research of media and audiences</a:t>
            </a:r>
            <a:endParaRPr lang="cs-CZ" sz="1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071206"/>
            <a:ext cx="5682000" cy="11715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research in cyberaggression and media aggression</a:t>
            </a:r>
            <a:endParaRPr lang="cs-CZ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000" y="4760162"/>
            <a:ext cx="11361600" cy="698497"/>
          </a:xfrm>
        </p:spPr>
        <p:txBody>
          <a:bodyPr/>
          <a:lstStyle/>
          <a:p>
            <a:r>
              <a:rPr lang="cs-CZ" dirty="0"/>
              <a:t>Marie </a:t>
            </a:r>
            <a:r>
              <a:rPr lang="cs-CZ" dirty="0" err="1"/>
              <a:t>Jaroň</a:t>
            </a:r>
            <a:r>
              <a:rPr lang="cs-CZ" dirty="0"/>
              <a:t> Bedrošová</a:t>
            </a:r>
          </a:p>
          <a:p>
            <a:r>
              <a:rPr lang="cs-CZ" sz="2000" dirty="0">
                <a:solidFill>
                  <a:srgbClr val="0000DC"/>
                </a:solidFill>
              </a:rPr>
              <a:t>marie.bedrosova@mail.muni.cz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CBCC142-2399-416E-AB08-515409C0E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027" y="176596"/>
            <a:ext cx="4939115" cy="65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38669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ncontrolled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extraneous variable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that co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the independent variable and could provide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alternative explanation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results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1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same way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an independent variable changes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its effect cannot be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distinguished from the effect of the independent variable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uninterpretable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0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the same way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an independent variable changes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its effect cannot be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distinguished from the effect of the independent variable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not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uninterpretable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D6E9E7A-DA96-9890-AED7-3DBB4CC2B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10" y="3026661"/>
            <a:ext cx="1767711" cy="17677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B6ACB00-E942-B020-FB01-B015143D0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10" y="405793"/>
            <a:ext cx="1637764" cy="16377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8973647-65CB-4C1F-BEC7-0B0E5AFDA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47" y="3026661"/>
            <a:ext cx="1767711" cy="176771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E8CBB36-5186-E8B4-22AE-D5A791DAAE8C}"/>
              </a:ext>
            </a:extLst>
          </p:cNvPr>
          <p:cNvSpPr txBox="1"/>
          <p:nvPr/>
        </p:nvSpPr>
        <p:spPr>
          <a:xfrm>
            <a:off x="6983142" y="5000989"/>
            <a:ext cx="224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cream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56CA3EB-1835-ED1A-9C30-1366F39B91BE}"/>
              </a:ext>
            </a:extLst>
          </p:cNvPr>
          <p:cNvSpPr txBox="1"/>
          <p:nvPr/>
        </p:nvSpPr>
        <p:spPr>
          <a:xfrm>
            <a:off x="9760905" y="5000989"/>
            <a:ext cx="224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sunburns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0EE6D67-E540-2691-71FF-D08548AD24DC}"/>
              </a:ext>
            </a:extLst>
          </p:cNvPr>
          <p:cNvCxnSpPr>
            <a:stCxn id="9" idx="3"/>
            <a:endCxn id="5" idx="1"/>
          </p:cNvCxnSpPr>
          <p:nvPr/>
        </p:nvCxnSpPr>
        <p:spPr>
          <a:xfrm>
            <a:off x="8988558" y="3910517"/>
            <a:ext cx="101005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82CDB1F-587B-ABCE-0AD8-B388A29C859C}"/>
              </a:ext>
            </a:extLst>
          </p:cNvPr>
          <p:cNvSpPr txBox="1"/>
          <p:nvPr/>
        </p:nvSpPr>
        <p:spPr>
          <a:xfrm>
            <a:off x="8372022" y="2043557"/>
            <a:ext cx="2243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hot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FBF4FB2F-4655-945B-A024-0B8D2DF86E1E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0615145" y="2305167"/>
            <a:ext cx="267320" cy="610636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79D2F807-A79B-ACE4-E117-DEEBA380A8B7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8046427" y="2305167"/>
            <a:ext cx="325595" cy="568765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3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How</a:t>
            </a:r>
            <a:r>
              <a:rPr lang="cs-CZ" b="1" dirty="0">
                <a:solidFill>
                  <a:schemeClr val="bg1"/>
                </a:solidFill>
              </a:rPr>
              <a:t> to </a:t>
            </a:r>
            <a:r>
              <a:rPr lang="cs-CZ" b="1" dirty="0" err="1">
                <a:solidFill>
                  <a:schemeClr val="bg1"/>
                </a:solidFill>
              </a:rPr>
              <a:t>deal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with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confounding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variables</a:t>
            </a:r>
            <a:r>
              <a:rPr lang="cs-CZ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Standardisation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hold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extraneous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Random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assignement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06D927D-85B4-437E-97A0-C5BD929BB4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03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25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manipulate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co-variance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independent and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explanations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(s) =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3rd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Summary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257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manipulate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(s)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observe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co-variance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independent and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alternative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explanations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(s) =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3rd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en-GB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AEF1CFD-C189-2308-12A0-B417175F878C}"/>
              </a:ext>
            </a:extLst>
          </p:cNvPr>
          <p:cNvSpPr txBox="1"/>
          <p:nvPr/>
        </p:nvSpPr>
        <p:spPr>
          <a:xfrm>
            <a:off x="7238518" y="297072"/>
            <a:ext cx="6097772" cy="6271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John Stuart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(1805-1873)</a:t>
            </a:r>
          </a:p>
          <a:p>
            <a:pPr>
              <a:lnSpc>
                <a:spcPct val="15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/>
              <a:t>≠ </a:t>
            </a:r>
            <a:r>
              <a:rPr lang="cs-CZ" dirty="0" err="1"/>
              <a:t>causality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endParaRPr lang="cs-CZ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endParaRPr lang="cs-CZ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precedes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is no plausible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explanation for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other than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2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Group </a:t>
            </a:r>
            <a:r>
              <a:rPr lang="cs-CZ" b="1" dirty="0" err="1">
                <a:solidFill>
                  <a:schemeClr val="bg1"/>
                </a:solidFill>
              </a:rPr>
              <a:t>task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media-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independent („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oucome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confounding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4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tkanina, kreslení&#10;&#10;Popis byl vytvořen automaticky">
            <a:extLst>
              <a:ext uri="{FF2B5EF4-FFF2-40B4-BE49-F238E27FC236}">
                <a16:creationId xmlns:a16="http://schemas.microsoft.com/office/drawing/2014/main" id="{393CEF4C-17E3-2630-2A5C-0B45ED95C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0"/>
          <a:stretch/>
        </p:blipFill>
        <p:spPr>
          <a:xfrm>
            <a:off x="7024026" y="176595"/>
            <a:ext cx="4939116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Advantages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maximum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 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3rd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Allows inference of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causality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 = X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Y)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degree of confidence that the causal relationship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testing is not influenced by other factors or variables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lot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DD9DE7-8B8E-2D36-5854-FA3DCA0BDEA5}"/>
              </a:ext>
            </a:extLst>
          </p:cNvPr>
          <p:cNvSpPr txBox="1"/>
          <p:nvPr/>
        </p:nvSpPr>
        <p:spPr>
          <a:xfrm>
            <a:off x="9494874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Pawel Czerwinski on Unsplash 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40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tkanina, kreslení&#10;&#10;Popis byl vytvořen automaticky">
            <a:extLst>
              <a:ext uri="{FF2B5EF4-FFF2-40B4-BE49-F238E27FC236}">
                <a16:creationId xmlns:a16="http://schemas.microsoft.com/office/drawing/2014/main" id="{393CEF4C-17E3-2630-2A5C-0B45ED95C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0"/>
          <a:stretch/>
        </p:blipFill>
        <p:spPr>
          <a:xfrm>
            <a:off x="7024026" y="176595"/>
            <a:ext cx="4939116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Disadvantages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validity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environment“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generalize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everyday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 To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media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F97656C-B985-8F03-312F-58291C2B5CE5}"/>
              </a:ext>
            </a:extLst>
          </p:cNvPr>
          <p:cNvCxnSpPr>
            <a:cxnSpLocks/>
          </p:cNvCxnSpPr>
          <p:nvPr/>
        </p:nvCxnSpPr>
        <p:spPr>
          <a:xfrm>
            <a:off x="1041991" y="6085902"/>
            <a:ext cx="3359888" cy="0"/>
          </a:xfrm>
          <a:prstGeom prst="straightConnector1">
            <a:avLst/>
          </a:prstGeom>
          <a:ln w="76200">
            <a:solidFill>
              <a:srgbClr val="5AC8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ál 5">
            <a:extLst>
              <a:ext uri="{FF2B5EF4-FFF2-40B4-BE49-F238E27FC236}">
                <a16:creationId xmlns:a16="http://schemas.microsoft.com/office/drawing/2014/main" id="{A6B12112-1717-2EF7-6947-1AA4765F24AB}"/>
              </a:ext>
            </a:extLst>
          </p:cNvPr>
          <p:cNvSpPr/>
          <p:nvPr/>
        </p:nvSpPr>
        <p:spPr>
          <a:xfrm>
            <a:off x="2488019" y="5901709"/>
            <a:ext cx="350874" cy="351406"/>
          </a:xfrm>
          <a:prstGeom prst="ellipse">
            <a:avLst/>
          </a:prstGeom>
          <a:solidFill>
            <a:srgbClr val="5AC8AF"/>
          </a:solidFill>
          <a:ln>
            <a:solidFill>
              <a:srgbClr val="5AC8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469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tkanina, kreslení&#10;&#10;Popis byl vytvořen automaticky">
            <a:extLst>
              <a:ext uri="{FF2B5EF4-FFF2-40B4-BE49-F238E27FC236}">
                <a16:creationId xmlns:a16="http://schemas.microsoft.com/office/drawing/2014/main" id="{393CEF4C-17E3-2630-2A5C-0B45ED95C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0"/>
          <a:stretch/>
        </p:blipFill>
        <p:spPr>
          <a:xfrm>
            <a:off x="7024026" y="176595"/>
            <a:ext cx="4939116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Disadvantages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validity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environment“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generalize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everyday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 To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media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F97656C-B985-8F03-312F-58291C2B5CE5}"/>
              </a:ext>
            </a:extLst>
          </p:cNvPr>
          <p:cNvCxnSpPr>
            <a:cxnSpLocks/>
          </p:cNvCxnSpPr>
          <p:nvPr/>
        </p:nvCxnSpPr>
        <p:spPr>
          <a:xfrm>
            <a:off x="1041991" y="6085902"/>
            <a:ext cx="3359888" cy="0"/>
          </a:xfrm>
          <a:prstGeom prst="straightConnector1">
            <a:avLst/>
          </a:prstGeom>
          <a:ln w="76200">
            <a:solidFill>
              <a:srgbClr val="5AC8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5F3F66-27E6-29AA-853C-6CC16AA8E113}"/>
              </a:ext>
            </a:extLst>
          </p:cNvPr>
          <p:cNvSpPr txBox="1"/>
          <p:nvPr/>
        </p:nvSpPr>
        <p:spPr>
          <a:xfrm>
            <a:off x="1257001" y="6346696"/>
            <a:ext cx="397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„natural“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A848716-8CD1-D3D0-357E-E723C99160B3}"/>
              </a:ext>
            </a:extLst>
          </p:cNvPr>
          <p:cNvSpPr/>
          <p:nvPr/>
        </p:nvSpPr>
        <p:spPr>
          <a:xfrm>
            <a:off x="1734037" y="5901709"/>
            <a:ext cx="350874" cy="351406"/>
          </a:xfrm>
          <a:prstGeom prst="ellipse">
            <a:avLst/>
          </a:prstGeom>
          <a:solidFill>
            <a:srgbClr val="5AC8AF"/>
          </a:solidFill>
          <a:ln>
            <a:solidFill>
              <a:srgbClr val="5AC8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13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D55DD0B-DD78-4F83-AA18-E4AA554CF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0"/>
          <a:stretch/>
        </p:blipFill>
        <p:spPr>
          <a:xfrm>
            <a:off x="7024027" y="176596"/>
            <a:ext cx="4939115" cy="6504807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57" y="1261653"/>
            <a:ext cx="5682000" cy="11715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 research methods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 err="1">
                <a:solidFill>
                  <a:schemeClr val="bg1"/>
                </a:solidFill>
              </a:rPr>
              <a:t>can</a:t>
            </a:r>
            <a:r>
              <a:rPr lang="en-US" b="1" dirty="0">
                <a:solidFill>
                  <a:schemeClr val="bg1"/>
                </a:solidFill>
              </a:rPr>
              <a:t> we use</a:t>
            </a:r>
            <a:r>
              <a:rPr lang="cs-CZ" b="1" dirty="0">
                <a:solidFill>
                  <a:schemeClr val="bg1"/>
                </a:solidFill>
              </a:rPr>
              <a:t> to study </a:t>
            </a:r>
            <a:r>
              <a:rPr lang="cs-CZ" b="1" dirty="0" err="1">
                <a:solidFill>
                  <a:schemeClr val="bg1"/>
                </a:solidFill>
              </a:rPr>
              <a:t>cyber</a:t>
            </a:r>
            <a:r>
              <a:rPr lang="cs-CZ" b="1" dirty="0">
                <a:solidFill>
                  <a:schemeClr val="bg1"/>
                </a:solidFill>
              </a:rPr>
              <a:t>/media </a:t>
            </a:r>
            <a:r>
              <a:rPr lang="cs-CZ" b="1" dirty="0" err="1">
                <a:solidFill>
                  <a:schemeClr val="bg1"/>
                </a:solidFill>
              </a:rPr>
              <a:t>aggression</a:t>
            </a:r>
            <a:r>
              <a:rPr lang="en-US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7BF97F-BE4D-4ADE-8D20-D2146B77CAFB}"/>
              </a:ext>
            </a:extLst>
          </p:cNvPr>
          <p:cNvSpPr txBox="1"/>
          <p:nvPr/>
        </p:nvSpPr>
        <p:spPr>
          <a:xfrm>
            <a:off x="380489" y="2901224"/>
            <a:ext cx="1896306" cy="47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36CDEFB-F2B1-435A-92F7-BD8A523238A7}"/>
              </a:ext>
            </a:extLst>
          </p:cNvPr>
          <p:cNvSpPr txBox="1"/>
          <p:nvPr/>
        </p:nvSpPr>
        <p:spPr>
          <a:xfrm>
            <a:off x="2048797" y="3687295"/>
            <a:ext cx="1896306" cy="47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4A57C18-AFB2-4FF4-9F45-8A2A732469B7}"/>
              </a:ext>
            </a:extLst>
          </p:cNvPr>
          <p:cNvSpPr txBox="1"/>
          <p:nvPr/>
        </p:nvSpPr>
        <p:spPr>
          <a:xfrm>
            <a:off x="4573654" y="3094527"/>
            <a:ext cx="22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63CF308-FA41-4602-A15D-8E97F9C3D461}"/>
              </a:ext>
            </a:extLst>
          </p:cNvPr>
          <p:cNvSpPr txBox="1"/>
          <p:nvPr/>
        </p:nvSpPr>
        <p:spPr>
          <a:xfrm>
            <a:off x="570662" y="4668626"/>
            <a:ext cx="2138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CD4DB3-8E42-4F51-84FC-130D81F36353}"/>
              </a:ext>
            </a:extLst>
          </p:cNvPr>
          <p:cNvSpPr txBox="1"/>
          <p:nvPr/>
        </p:nvSpPr>
        <p:spPr>
          <a:xfrm>
            <a:off x="3828081" y="4381215"/>
            <a:ext cx="267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F8DDDE-8359-4EDE-970E-B33B2F608E43}"/>
              </a:ext>
            </a:extLst>
          </p:cNvPr>
          <p:cNvSpPr txBox="1"/>
          <p:nvPr/>
        </p:nvSpPr>
        <p:spPr>
          <a:xfrm>
            <a:off x="2880405" y="5242281"/>
            <a:ext cx="629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C5C7B06-5B3A-482A-99D6-74CCD220D65F}"/>
              </a:ext>
            </a:extLst>
          </p:cNvPr>
          <p:cNvSpPr txBox="1"/>
          <p:nvPr/>
        </p:nvSpPr>
        <p:spPr>
          <a:xfrm>
            <a:off x="2279518" y="6066057"/>
            <a:ext cx="267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GB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2C7E68F-AFEA-8308-40DE-138174A60FB6}"/>
              </a:ext>
            </a:extLst>
          </p:cNvPr>
          <p:cNvSpPr txBox="1"/>
          <p:nvPr/>
        </p:nvSpPr>
        <p:spPr>
          <a:xfrm>
            <a:off x="9494874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Pawel Czerwinski on Unsplash 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36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tkanina, kreslení&#10;&#10;Popis byl vytvořen automaticky">
            <a:extLst>
              <a:ext uri="{FF2B5EF4-FFF2-40B4-BE49-F238E27FC236}">
                <a16:creationId xmlns:a16="http://schemas.microsoft.com/office/drawing/2014/main" id="{393CEF4C-17E3-2630-2A5C-0B45ED95C8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0"/>
          <a:stretch/>
        </p:blipFill>
        <p:spPr>
          <a:xfrm>
            <a:off x="7024026" y="176595"/>
            <a:ext cx="4939116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Disadvantages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7951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validity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environment“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generalize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everyday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 To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media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3F97656C-B985-8F03-312F-58291C2B5CE5}"/>
              </a:ext>
            </a:extLst>
          </p:cNvPr>
          <p:cNvCxnSpPr>
            <a:cxnSpLocks/>
          </p:cNvCxnSpPr>
          <p:nvPr/>
        </p:nvCxnSpPr>
        <p:spPr>
          <a:xfrm>
            <a:off x="1041991" y="6085902"/>
            <a:ext cx="3359888" cy="0"/>
          </a:xfrm>
          <a:prstGeom prst="straightConnector1">
            <a:avLst/>
          </a:prstGeom>
          <a:ln w="76200">
            <a:solidFill>
              <a:srgbClr val="5AC8A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4D5F3F66-27E6-29AA-853C-6CC16AA8E113}"/>
              </a:ext>
            </a:extLst>
          </p:cNvPr>
          <p:cNvSpPr txBox="1"/>
          <p:nvPr/>
        </p:nvSpPr>
        <p:spPr>
          <a:xfrm>
            <a:off x="1257001" y="6346696"/>
            <a:ext cx="397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more „natural“ …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A848716-8CD1-D3D0-357E-E723C99160B3}"/>
              </a:ext>
            </a:extLst>
          </p:cNvPr>
          <p:cNvSpPr/>
          <p:nvPr/>
        </p:nvSpPr>
        <p:spPr>
          <a:xfrm>
            <a:off x="3451005" y="5911703"/>
            <a:ext cx="350874" cy="351406"/>
          </a:xfrm>
          <a:prstGeom prst="ellipse">
            <a:avLst/>
          </a:prstGeom>
          <a:solidFill>
            <a:srgbClr val="5AC8AF"/>
          </a:solidFill>
          <a:ln>
            <a:solidFill>
              <a:srgbClr val="5AC8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93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7C3D9EF-CD56-0DD7-D661-8AECB2D5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16883" b="11324"/>
          <a:stretch/>
        </p:blipFill>
        <p:spPr>
          <a:xfrm>
            <a:off x="7013392" y="176595"/>
            <a:ext cx="4949749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Types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DD9DE7-8B8E-2D36-5854-FA3DCA0BDEA5}"/>
              </a:ext>
            </a:extLst>
          </p:cNvPr>
          <p:cNvSpPr txBox="1"/>
          <p:nvPr/>
        </p:nvSpPr>
        <p:spPr>
          <a:xfrm>
            <a:off x="10281683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Dids on Pexels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D903C5-ACD0-4B18-2C32-40F01F55778A}"/>
              </a:ext>
            </a:extLst>
          </p:cNvPr>
          <p:cNvSpPr txBox="1"/>
          <p:nvPr/>
        </p:nvSpPr>
        <p:spPr>
          <a:xfrm>
            <a:off x="228858" y="2915803"/>
            <a:ext cx="66100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artifical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everyday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environment,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reflecting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many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counfounding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experiment</a:t>
            </a: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occurs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naturally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natural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disasters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…)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has no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independent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(s)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7C3D9EF-CD56-0DD7-D661-8AECB2D5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16883" b="11324"/>
          <a:stretch/>
        </p:blipFill>
        <p:spPr>
          <a:xfrm>
            <a:off x="7013392" y="176595"/>
            <a:ext cx="4949749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Types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DD9DE7-8B8E-2D36-5854-FA3DCA0BDEA5}"/>
              </a:ext>
            </a:extLst>
          </p:cNvPr>
          <p:cNvSpPr txBox="1"/>
          <p:nvPr/>
        </p:nvSpPr>
        <p:spPr>
          <a:xfrm>
            <a:off x="10281683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Dids on Pexels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D903C5-ACD0-4B18-2C32-40F01F55778A}"/>
              </a:ext>
            </a:extLst>
          </p:cNvPr>
          <p:cNvSpPr txBox="1"/>
          <p:nvPr/>
        </p:nvSpPr>
        <p:spPr>
          <a:xfrm>
            <a:off x="228858" y="2915802"/>
            <a:ext cx="6610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D30F8B-370F-0695-F332-2D9F1489D2CE}"/>
              </a:ext>
            </a:extLst>
          </p:cNvPr>
          <p:cNvSpPr txBox="1"/>
          <p:nvPr/>
        </p:nvSpPr>
        <p:spPr>
          <a:xfrm>
            <a:off x="7238518" y="297072"/>
            <a:ext cx="4899130" cy="6065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avatars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cause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stimulus A –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video game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non-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avatar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stimulus B –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video game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avatar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D7BD00-F0A7-64FE-955D-ABE9E3A0F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698" y="3136167"/>
            <a:ext cx="640670" cy="640670"/>
          </a:xfrm>
          <a:prstGeom prst="rect">
            <a:avLst/>
          </a:prstGeom>
        </p:spPr>
      </p:pic>
      <p:pic>
        <p:nvPicPr>
          <p:cNvPr id="15" name="Grafický objekt 14" descr="Uživatel se souvislou výplní">
            <a:extLst>
              <a:ext uri="{FF2B5EF4-FFF2-40B4-BE49-F238E27FC236}">
                <a16:creationId xmlns:a16="http://schemas.microsoft.com/office/drawing/2014/main" id="{E13BAC0B-BCC0-37DB-ECB1-2E1987F333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96698" y="1556452"/>
            <a:ext cx="640670" cy="640670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17B066FB-2651-17DB-2AE3-4026C65B6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16883" b="11324"/>
          <a:stretch/>
        </p:blipFill>
        <p:spPr>
          <a:xfrm>
            <a:off x="7013392" y="204097"/>
            <a:ext cx="4949749" cy="65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2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7C3D9EF-CD56-0DD7-D661-8AECB2D5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16883" b="11324"/>
          <a:stretch/>
        </p:blipFill>
        <p:spPr>
          <a:xfrm>
            <a:off x="7013392" y="176595"/>
            <a:ext cx="4949749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Types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DD9DE7-8B8E-2D36-5854-FA3DCA0BDEA5}"/>
              </a:ext>
            </a:extLst>
          </p:cNvPr>
          <p:cNvSpPr txBox="1"/>
          <p:nvPr/>
        </p:nvSpPr>
        <p:spPr>
          <a:xfrm>
            <a:off x="10281683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Dids on Pexels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D903C5-ACD0-4B18-2C32-40F01F55778A}"/>
              </a:ext>
            </a:extLst>
          </p:cNvPr>
          <p:cNvSpPr txBox="1"/>
          <p:nvPr/>
        </p:nvSpPr>
        <p:spPr>
          <a:xfrm>
            <a:off x="228858" y="2915802"/>
            <a:ext cx="66100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person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E7FBFC1-5C27-1DB5-320C-D60D16ADAA29}"/>
              </a:ext>
            </a:extLst>
          </p:cNvPr>
          <p:cNvSpPr txBox="1"/>
          <p:nvPr/>
        </p:nvSpPr>
        <p:spPr>
          <a:xfrm>
            <a:off x="7238518" y="297072"/>
            <a:ext cx="4953482" cy="6296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avatars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cause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stimulus A –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video game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non-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avatar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stimulus B –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video game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avatar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CBFEE1-BC14-B224-8920-79DA025BF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698" y="3136167"/>
            <a:ext cx="640670" cy="640670"/>
          </a:xfrm>
          <a:prstGeom prst="rect">
            <a:avLst/>
          </a:prstGeom>
        </p:spPr>
      </p:pic>
      <p:pic>
        <p:nvPicPr>
          <p:cNvPr id="5" name="Grafický objekt 4" descr="Uživatel se souvislou výplní">
            <a:extLst>
              <a:ext uri="{FF2B5EF4-FFF2-40B4-BE49-F238E27FC236}">
                <a16:creationId xmlns:a16="http://schemas.microsoft.com/office/drawing/2014/main" id="{5CB3E461-8C0D-85F5-AF3F-B90580045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96698" y="1556452"/>
            <a:ext cx="640670" cy="64067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8A0DA60D-691C-85FF-85F3-36ED60966E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16883" b="11324"/>
          <a:stretch/>
        </p:blipFill>
        <p:spPr>
          <a:xfrm>
            <a:off x="7013392" y="192965"/>
            <a:ext cx="4949749" cy="65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7C3D9EF-CD56-0DD7-D661-8AECB2D5A7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1" r="16883" b="11324"/>
          <a:stretch/>
        </p:blipFill>
        <p:spPr>
          <a:xfrm>
            <a:off x="7013392" y="176595"/>
            <a:ext cx="4949749" cy="6504809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Types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D903C5-ACD0-4B18-2C32-40F01F55778A}"/>
              </a:ext>
            </a:extLst>
          </p:cNvPr>
          <p:cNvSpPr txBox="1"/>
          <p:nvPr/>
        </p:nvSpPr>
        <p:spPr>
          <a:xfrm>
            <a:off x="228858" y="2915802"/>
            <a:ext cx="661002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person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second design?</a:t>
            </a:r>
          </a:p>
          <a:p>
            <a:endParaRPr lang="cs-CZ" sz="5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designs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E7FBFC1-5C27-1DB5-320C-D60D16ADAA29}"/>
              </a:ext>
            </a:extLst>
          </p:cNvPr>
          <p:cNvSpPr txBox="1"/>
          <p:nvPr/>
        </p:nvSpPr>
        <p:spPr>
          <a:xfrm>
            <a:off x="7238518" y="297072"/>
            <a:ext cx="4953482" cy="6296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games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avatars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cause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stimulus A –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video game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non-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avatar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stimulus B –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video game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personalised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avatar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CBFEE1-BC14-B224-8920-79DA025BF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698" y="3136167"/>
            <a:ext cx="640670" cy="640670"/>
          </a:xfrm>
          <a:prstGeom prst="rect">
            <a:avLst/>
          </a:prstGeom>
        </p:spPr>
      </p:pic>
      <p:pic>
        <p:nvPicPr>
          <p:cNvPr id="5" name="Grafický objekt 4" descr="Uživatel se souvislou výplní">
            <a:extLst>
              <a:ext uri="{FF2B5EF4-FFF2-40B4-BE49-F238E27FC236}">
                <a16:creationId xmlns:a16="http://schemas.microsoft.com/office/drawing/2014/main" id="{5CB3E461-8C0D-85F5-AF3F-B90580045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96698" y="1556452"/>
            <a:ext cx="640670" cy="64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5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aré, zavřít, špinavé&#10;&#10;Popis byl vytvořen automaticky">
            <a:extLst>
              <a:ext uri="{FF2B5EF4-FFF2-40B4-BE49-F238E27FC236}">
                <a16:creationId xmlns:a16="http://schemas.microsoft.com/office/drawing/2014/main" id="{FEC1C8D7-7533-B0C2-EBD5-11EAECCD1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44"/>
          <a:stretch/>
        </p:blipFill>
        <p:spPr>
          <a:xfrm>
            <a:off x="7013392" y="184443"/>
            <a:ext cx="4949749" cy="6588497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Ethics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DD9DE7-8B8E-2D36-5854-FA3DCA0BDEA5}"/>
              </a:ext>
            </a:extLst>
          </p:cNvPr>
          <p:cNvSpPr txBox="1"/>
          <p:nvPr/>
        </p:nvSpPr>
        <p:spPr>
          <a:xfrm>
            <a:off x="10281683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Dids on Pexels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D903C5-ACD0-4B18-2C32-40F01F55778A}"/>
              </a:ext>
            </a:extLst>
          </p:cNvPr>
          <p:cNvSpPr txBox="1"/>
          <p:nvPr/>
        </p:nvSpPr>
        <p:spPr>
          <a:xfrm>
            <a:off x="228858" y="2915802"/>
            <a:ext cx="6610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as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designs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Do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show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informed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98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aré, zavřít, špinavé&#10;&#10;Popis byl vytvořen automaticky">
            <a:extLst>
              <a:ext uri="{FF2B5EF4-FFF2-40B4-BE49-F238E27FC236}">
                <a16:creationId xmlns:a16="http://schemas.microsoft.com/office/drawing/2014/main" id="{FEC1C8D7-7533-B0C2-EBD5-11EAECCD1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44"/>
          <a:stretch/>
        </p:blipFill>
        <p:spPr>
          <a:xfrm>
            <a:off x="7013392" y="184443"/>
            <a:ext cx="4949749" cy="6588497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Ethics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CD903C5-ACD0-4B18-2C32-40F01F55778A}"/>
              </a:ext>
            </a:extLst>
          </p:cNvPr>
          <p:cNvSpPr txBox="1"/>
          <p:nvPr/>
        </p:nvSpPr>
        <p:spPr>
          <a:xfrm>
            <a:off x="228858" y="2915802"/>
            <a:ext cx="66100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rules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as in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designs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minimise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Do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show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informed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40FE99C-6020-2426-F18D-7816293FD385}"/>
              </a:ext>
            </a:extLst>
          </p:cNvPr>
          <p:cNvSpPr txBox="1"/>
          <p:nvPr/>
        </p:nvSpPr>
        <p:spPr>
          <a:xfrm>
            <a:off x="7230140" y="435934"/>
            <a:ext cx="4733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E864729-ADD9-9729-B04D-DC1C38259A9F}"/>
              </a:ext>
            </a:extLst>
          </p:cNvPr>
          <p:cNvSpPr txBox="1"/>
          <p:nvPr/>
        </p:nvSpPr>
        <p:spPr>
          <a:xfrm>
            <a:off x="7238518" y="1051984"/>
            <a:ext cx="4521091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explain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harms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But –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reveal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? It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reveal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experiment and influence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Debriefing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5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avci, kočka domácí&#10;&#10;Popis byl vytvořen automaticky">
            <a:extLst>
              <a:ext uri="{FF2B5EF4-FFF2-40B4-BE49-F238E27FC236}">
                <a16:creationId xmlns:a16="http://schemas.microsoft.com/office/drawing/2014/main" id="{52900E5F-B28A-5BAA-A15F-9A0A8D43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80" y="184442"/>
            <a:ext cx="5002661" cy="6588497"/>
          </a:xfrm>
          <a:prstGeom prst="rect">
            <a:avLst/>
          </a:prstGeom>
        </p:spPr>
      </p:pic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E8A6BD7B-35FE-BBF0-B4B7-02A72312ED86}"/>
              </a:ext>
            </a:extLst>
          </p:cNvPr>
          <p:cNvSpPr/>
          <p:nvPr/>
        </p:nvSpPr>
        <p:spPr>
          <a:xfrm>
            <a:off x="7836195" y="297712"/>
            <a:ext cx="3802912" cy="871869"/>
          </a:xfrm>
          <a:prstGeom prst="wedgeRoundRectCallou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Experimental</a:t>
            </a:r>
            <a:r>
              <a:rPr lang="cs-CZ" b="1" dirty="0">
                <a:solidFill>
                  <a:schemeClr val="bg1"/>
                </a:solidFill>
              </a:rPr>
              <a:t> design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E5D36D6-B260-AF63-926E-E905FA39FB83}"/>
              </a:ext>
            </a:extLst>
          </p:cNvPr>
          <p:cNvSpPr txBox="1"/>
          <p:nvPr/>
        </p:nvSpPr>
        <p:spPr>
          <a:xfrm>
            <a:off x="228858" y="3185163"/>
            <a:ext cx="7042918" cy="295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maximum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Allows inference of causality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precedes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no plausible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explanation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than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2020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avci, kočka domácí&#10;&#10;Popis byl vytvořen automaticky">
            <a:extLst>
              <a:ext uri="{FF2B5EF4-FFF2-40B4-BE49-F238E27FC236}">
                <a16:creationId xmlns:a16="http://schemas.microsoft.com/office/drawing/2014/main" id="{52900E5F-B28A-5BAA-A15F-9A0A8D43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80" y="184442"/>
            <a:ext cx="5002661" cy="6588497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0" y="2635462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37" y="3526614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Examples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of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researching</a:t>
            </a:r>
            <a:r>
              <a:rPr lang="cs-CZ" b="1" dirty="0">
                <a:solidFill>
                  <a:schemeClr val="bg1"/>
                </a:solidFill>
              </a:rPr>
              <a:t> media </a:t>
            </a:r>
            <a:r>
              <a:rPr lang="cs-CZ" b="1" dirty="0" err="1">
                <a:solidFill>
                  <a:schemeClr val="bg1"/>
                </a:solidFill>
              </a:rPr>
              <a:t>aggression</a:t>
            </a:r>
            <a:r>
              <a:rPr lang="cs-CZ" b="1" dirty="0">
                <a:solidFill>
                  <a:schemeClr val="bg1"/>
                </a:solidFill>
              </a:rPr>
              <a:t> and </a:t>
            </a:r>
            <a:r>
              <a:rPr lang="cs-CZ" b="1" dirty="0" err="1">
                <a:solidFill>
                  <a:schemeClr val="bg1"/>
                </a:solidFill>
              </a:rPr>
              <a:t>cyberaggression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3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21299874-158E-A192-BD89-5AE845FA5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0"/>
          <a:stretch/>
        </p:blipFill>
        <p:spPr>
          <a:xfrm>
            <a:off x="6942759" y="184441"/>
            <a:ext cx="5018086" cy="6588497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665748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Bobo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doll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r>
              <a:rPr lang="cs-CZ" b="1" dirty="0">
                <a:solidFill>
                  <a:schemeClr val="bg1"/>
                </a:solidFill>
              </a:rPr>
              <a:t> – </a:t>
            </a:r>
            <a:r>
              <a:rPr lang="cs-CZ" b="1" dirty="0" err="1">
                <a:solidFill>
                  <a:schemeClr val="bg1"/>
                </a:solidFill>
              </a:rPr>
              <a:t>social</a:t>
            </a:r>
            <a:r>
              <a:rPr lang="cs-CZ" b="1" dirty="0">
                <a:solidFill>
                  <a:schemeClr val="bg1"/>
                </a:solidFill>
              </a:rPr>
              <a:t> learning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228858" y="3185163"/>
            <a:ext cx="70429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Albert Bandura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(1925 – 2021)</a:t>
            </a:r>
          </a:p>
          <a:p>
            <a:endParaRPr lang="cs-CZ" sz="2000" dirty="0"/>
          </a:p>
          <a:p>
            <a:r>
              <a:rPr lang="cs-CZ" sz="2000" b="1" dirty="0" err="1">
                <a:solidFill>
                  <a:srgbClr val="0000DC"/>
                </a:solidFill>
              </a:rPr>
              <a:t>Social</a:t>
            </a:r>
            <a:r>
              <a:rPr lang="cs-CZ" sz="2000" b="1" dirty="0">
                <a:solidFill>
                  <a:srgbClr val="0000DC"/>
                </a:solidFill>
              </a:rPr>
              <a:t> learning </a:t>
            </a:r>
            <a:r>
              <a:rPr lang="cs-CZ" sz="2000" b="1" dirty="0" err="1">
                <a:solidFill>
                  <a:srgbClr val="0000DC"/>
                </a:solidFill>
              </a:rPr>
              <a:t>theory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dirty="0"/>
              <a:t>/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b="1" dirty="0" err="1">
                <a:solidFill>
                  <a:srgbClr val="0000DC"/>
                </a:solidFill>
              </a:rPr>
              <a:t>social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b="1" dirty="0" err="1">
                <a:solidFill>
                  <a:srgbClr val="0000DC"/>
                </a:solidFill>
              </a:rPr>
              <a:t>cognitive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b="1" dirty="0" err="1">
                <a:solidFill>
                  <a:srgbClr val="0000DC"/>
                </a:solidFill>
              </a:rPr>
              <a:t>theory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observing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more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likely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imitate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rewarded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perceive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siblings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role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celebrities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080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D55DD0B-DD78-4F83-AA18-E4AA554CF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b="6082"/>
          <a:stretch/>
        </p:blipFill>
        <p:spPr>
          <a:xfrm>
            <a:off x="7024027" y="176596"/>
            <a:ext cx="4939115" cy="6504807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Why</a:t>
            </a:r>
            <a:r>
              <a:rPr lang="cs-CZ" b="1" dirty="0">
                <a:solidFill>
                  <a:schemeClr val="bg1"/>
                </a:solidFill>
              </a:rPr>
              <a:t> do </a:t>
            </a:r>
            <a:r>
              <a:rPr lang="cs-CZ" b="1" dirty="0" err="1">
                <a:solidFill>
                  <a:schemeClr val="bg1"/>
                </a:solidFill>
              </a:rPr>
              <a:t>we</a:t>
            </a:r>
            <a:r>
              <a:rPr lang="cs-CZ" b="1" dirty="0">
                <a:solidFill>
                  <a:schemeClr val="bg1"/>
                </a:solidFill>
              </a:rPr>
              <a:t> use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r>
              <a:rPr lang="cs-CZ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145"/>
            <a:ext cx="6003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maximum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Allows inference of causality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61B279-A371-7BDA-6E9A-5E5143E93603}"/>
              </a:ext>
            </a:extLst>
          </p:cNvPr>
          <p:cNvSpPr txBox="1"/>
          <p:nvPr/>
        </p:nvSpPr>
        <p:spPr>
          <a:xfrm>
            <a:off x="9494874" y="6404404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Pawel Czerwinski on Unsplash 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023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54430" y="3172142"/>
            <a:ext cx="6863058" cy="3338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Albert Bandura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2000" b="1" dirty="0" err="1">
                <a:solidFill>
                  <a:srgbClr val="0000DC"/>
                </a:solidFill>
              </a:rPr>
              <a:t>obo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b="1" dirty="0" err="1">
                <a:solidFill>
                  <a:srgbClr val="0000DC"/>
                </a:solidFill>
              </a:rPr>
              <a:t>doll</a:t>
            </a:r>
            <a:r>
              <a:rPr lang="cs-CZ" sz="2000" b="1" dirty="0">
                <a:solidFill>
                  <a:srgbClr val="0000DC"/>
                </a:solidFill>
              </a:rPr>
              <a:t> </a:t>
            </a:r>
            <a:r>
              <a:rPr lang="cs-CZ" sz="2000" b="1" dirty="0" err="1">
                <a:solidFill>
                  <a:srgbClr val="0000DC"/>
                </a:solidFill>
              </a:rPr>
              <a:t>experiments</a:t>
            </a:r>
            <a:endParaRPr lang="cs-CZ" sz="2000" b="1" dirty="0">
              <a:solidFill>
                <a:srgbClr val="0000DC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(Bandura et al., 1963)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Several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dirty="0" err="1"/>
              <a:t>real-life</a:t>
            </a:r>
            <a:r>
              <a:rPr lang="cs-CZ" sz="2000" dirty="0"/>
              <a:t> / on TV </a:t>
            </a:r>
            <a:r>
              <a:rPr lang="cs-CZ" sz="2000" dirty="0" err="1"/>
              <a:t>observations</a:t>
            </a:r>
            <a:endParaRPr lang="cs-CZ" sz="2000" dirty="0"/>
          </a:p>
          <a:p>
            <a:endParaRPr lang="cs-CZ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 err="1"/>
              <a:t>Children</a:t>
            </a:r>
            <a:r>
              <a:rPr lang="cs-CZ" sz="2000" dirty="0"/>
              <a:t> </a:t>
            </a:r>
            <a:r>
              <a:rPr lang="cs-CZ" sz="2000" dirty="0" err="1"/>
              <a:t>observed</a:t>
            </a:r>
            <a:r>
              <a:rPr lang="cs-CZ" sz="2000" dirty="0"/>
              <a:t> </a:t>
            </a:r>
            <a:r>
              <a:rPr lang="cs-CZ" sz="2000" dirty="0" err="1"/>
              <a:t>adults</a:t>
            </a:r>
            <a:r>
              <a:rPr lang="cs-CZ" sz="2000" dirty="0"/>
              <a:t> </a:t>
            </a:r>
            <a:r>
              <a:rPr lang="cs-CZ" sz="2000" dirty="0" err="1"/>
              <a:t>being</a:t>
            </a:r>
            <a:r>
              <a:rPr lang="cs-CZ" sz="2000" dirty="0"/>
              <a:t> </a:t>
            </a:r>
            <a:r>
              <a:rPr lang="cs-CZ" sz="2000" dirty="0" err="1"/>
              <a:t>aggressive</a:t>
            </a:r>
            <a:r>
              <a:rPr lang="cs-CZ" sz="2000" dirty="0"/>
              <a:t> </a:t>
            </a:r>
            <a:r>
              <a:rPr lang="cs-CZ" sz="2000" dirty="0" err="1"/>
              <a:t>toward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doll</a:t>
            </a:r>
            <a:br>
              <a:rPr lang="cs-CZ" sz="2000" dirty="0"/>
            </a:br>
            <a:r>
              <a:rPr lang="cs-CZ" sz="2000" dirty="0">
                <a:sym typeface="Wingdings" panose="05000000000000000000" pitchFamily="2" charset="2"/>
              </a:rPr>
              <a:t> </a:t>
            </a:r>
            <a:r>
              <a:rPr lang="cs-CZ" sz="2000" dirty="0" err="1">
                <a:sym typeface="Wingdings" panose="05000000000000000000" pitchFamily="2" charset="2"/>
              </a:rPr>
              <a:t>imitated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adults</a:t>
            </a:r>
            <a:r>
              <a:rPr lang="cs-CZ" sz="2000" dirty="0">
                <a:sym typeface="Wingdings" panose="05000000000000000000" pitchFamily="2" charset="2"/>
              </a:rPr>
              <a:t>‘ </a:t>
            </a:r>
            <a:r>
              <a:rPr lang="cs-CZ" sz="2000" dirty="0" err="1">
                <a:sym typeface="Wingdings" panose="05000000000000000000" pitchFamily="2" charset="2"/>
              </a:rPr>
              <a:t>behaviour</a:t>
            </a:r>
            <a:r>
              <a:rPr lang="cs-CZ" sz="2000" dirty="0">
                <a:sym typeface="Wingdings" panose="05000000000000000000" pitchFamily="2" charset="2"/>
              </a:rPr>
              <a:t> (</a:t>
            </a:r>
            <a:r>
              <a:rPr lang="cs-CZ" sz="2000" dirty="0" err="1">
                <a:sym typeface="Wingdings" panose="05000000000000000000" pitchFamily="2" charset="2"/>
              </a:rPr>
              <a:t>stonger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effects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for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boys</a:t>
            </a:r>
            <a:r>
              <a:rPr lang="cs-CZ" sz="2000" dirty="0">
                <a:sym typeface="Wingdings" panose="05000000000000000000" pitchFamily="2" charset="2"/>
              </a:rPr>
              <a:t>)</a:t>
            </a:r>
          </a:p>
          <a:p>
            <a:pPr>
              <a:lnSpc>
                <a:spcPct val="150000"/>
              </a:lnSpc>
            </a:pPr>
            <a:endParaRPr lang="cs-CZ" sz="1000" dirty="0"/>
          </a:p>
          <a:p>
            <a:pPr>
              <a:lnSpc>
                <a:spcPct val="150000"/>
              </a:lnSpc>
            </a:pPr>
            <a:r>
              <a:rPr lang="cs-CZ" sz="2000" dirty="0" err="1"/>
              <a:t>Effect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b="1" dirty="0" err="1"/>
              <a:t>reward</a:t>
            </a:r>
            <a:r>
              <a:rPr lang="cs-CZ" sz="2000" b="1" dirty="0"/>
              <a:t> and </a:t>
            </a:r>
            <a:r>
              <a:rPr lang="cs-CZ" sz="2000" b="1" dirty="0" err="1"/>
              <a:t>punishment</a:t>
            </a:r>
            <a:endParaRPr lang="cs-CZ" sz="2000" b="1" dirty="0"/>
          </a:p>
          <a:p>
            <a:pPr>
              <a:lnSpc>
                <a:spcPct val="150000"/>
              </a:lnSpc>
            </a:pPr>
            <a:r>
              <a:rPr lang="cs-CZ" sz="2000" dirty="0"/>
              <a:t>	3 </a:t>
            </a:r>
            <a:r>
              <a:rPr lang="cs-CZ" sz="2000" dirty="0" err="1"/>
              <a:t>experimental</a:t>
            </a:r>
            <a:r>
              <a:rPr lang="cs-CZ" sz="2000" dirty="0"/>
              <a:t> </a:t>
            </a:r>
            <a:r>
              <a:rPr lang="cs-CZ" sz="2000" dirty="0" err="1"/>
              <a:t>conditions</a:t>
            </a:r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3145FE-C73E-3CEA-8EFC-D949725C8E7A}"/>
              </a:ext>
            </a:extLst>
          </p:cNvPr>
          <p:cNvSpPr txBox="1"/>
          <p:nvPr/>
        </p:nvSpPr>
        <p:spPr>
          <a:xfrm>
            <a:off x="4853764" y="5792870"/>
            <a:ext cx="3253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Aggressor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rewarded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Aggressor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punished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punishment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3154DA2F-F673-C673-E711-C999BE6AFA83}"/>
              </a:ext>
            </a:extLst>
          </p:cNvPr>
          <p:cNvGrpSpPr/>
          <p:nvPr/>
        </p:nvGrpSpPr>
        <p:grpSpPr>
          <a:xfrm>
            <a:off x="4141385" y="6002991"/>
            <a:ext cx="712379" cy="595423"/>
            <a:chOff x="4125433" y="5507665"/>
            <a:chExt cx="712379" cy="595423"/>
          </a:xfrm>
        </p:grpSpPr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08B19C61-BA47-177F-78AB-318883D565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507665"/>
              <a:ext cx="712379" cy="297712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B13603D2-511B-5C02-7F93-A83A41B61A06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6"/>
              <a:ext cx="712379" cy="0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3E6DCADC-0F25-0DB1-B6EE-90FC5BFC81FB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6"/>
              <a:ext cx="712379" cy="297712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Obrázek 17" descr="Obsah obrázku různé, stejné&#10;&#10;Popis byl vytvořen automaticky">
            <a:extLst>
              <a:ext uri="{FF2B5EF4-FFF2-40B4-BE49-F238E27FC236}">
                <a16:creationId xmlns:a16="http://schemas.microsoft.com/office/drawing/2014/main" id="{BECAF10F-DD91-F586-01C3-CE009F08A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8" r="-1"/>
          <a:stretch/>
        </p:blipFill>
        <p:spPr>
          <a:xfrm>
            <a:off x="7612911" y="311947"/>
            <a:ext cx="4221126" cy="4822397"/>
          </a:xfrm>
          <a:prstGeom prst="rect">
            <a:avLst/>
          </a:prstGeom>
        </p:spPr>
      </p:pic>
      <p:sp>
        <p:nvSpPr>
          <p:cNvPr id="13" name="Nadpis 3">
            <a:extLst>
              <a:ext uri="{FF2B5EF4-FFF2-40B4-BE49-F238E27FC236}">
                <a16:creationId xmlns:a16="http://schemas.microsoft.com/office/drawing/2014/main" id="{41B459E2-463E-433B-8C84-0E97C8C54FBF}"/>
              </a:ext>
            </a:extLst>
          </p:cNvPr>
          <p:cNvSpPr txBox="1">
            <a:spLocks/>
          </p:cNvSpPr>
          <p:nvPr/>
        </p:nvSpPr>
        <p:spPr>
          <a:xfrm>
            <a:off x="294103" y="1665748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b="1">
                <a:solidFill>
                  <a:schemeClr val="bg1"/>
                </a:solidFill>
              </a:rPr>
              <a:t>Bobo doll experiments – social learning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49189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Desensitisation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theory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54430" y="3172142"/>
            <a:ext cx="68630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Long-term influence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media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Gradual habituation to repetitive violent content – e.g., over time, we do not perceive it as emotionally strong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Media content creators increase the quality and quantity of violence to gain attention</a:t>
            </a:r>
            <a:endParaRPr lang="cs-CZ" sz="20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A64F863-131C-433F-B8B5-58653179D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61" y="612300"/>
            <a:ext cx="5118309" cy="2405220"/>
          </a:xfrm>
          <a:prstGeom prst="rect">
            <a:avLst/>
          </a:prstGeom>
        </p:spPr>
      </p:pic>
      <p:pic>
        <p:nvPicPr>
          <p:cNvPr id="16" name="Picture 4" descr="Evolution of the Zombie">
            <a:extLst>
              <a:ext uri="{FF2B5EF4-FFF2-40B4-BE49-F238E27FC236}">
                <a16:creationId xmlns:a16="http://schemas.microsoft.com/office/drawing/2014/main" id="{BEA19818-D78E-44C0-94BF-5797E4AE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053" y="3508084"/>
            <a:ext cx="4662723" cy="2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1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491899"/>
            <a:ext cx="6032863" cy="6460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Desensitization</a:t>
            </a:r>
            <a:r>
              <a:rPr lang="cs-CZ" b="1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hate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speech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54430" y="3172142"/>
            <a:ext cx="600530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cyberhate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(online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speech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Hateful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bias-based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expressions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via ICT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Attacking </a:t>
            </a:r>
            <a:r>
              <a:rPr lang="cs-CZ" sz="20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group</a:t>
            </a:r>
            <a:r>
              <a:rPr lang="cs-CZ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characteristics</a:t>
            </a:r>
            <a:r>
              <a:rPr lang="cs-CZ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or </a:t>
            </a:r>
            <a:r>
              <a:rPr lang="en-GB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group membership</a:t>
            </a:r>
            <a:br>
              <a:rPr lang="en-GB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endParaRPr lang="cs-CZ" sz="16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Motivated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intergroup</a:t>
            </a:r>
            <a:r>
              <a:rPr lang="cs-CZ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bias</a:t>
            </a:r>
            <a:r>
              <a:rPr lang="cs-CZ" sz="2000" b="1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connected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stereotypes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and prejudice)</a:t>
            </a:r>
            <a:b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</a:br>
            <a:endParaRPr lang="en-GB" sz="2000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FC7B7DF-CDF2-491B-A540-720B0C7D0F76}"/>
              </a:ext>
            </a:extLst>
          </p:cNvPr>
          <p:cNvGrpSpPr/>
          <p:nvPr/>
        </p:nvGrpSpPr>
        <p:grpSpPr>
          <a:xfrm>
            <a:off x="6615549" y="3331490"/>
            <a:ext cx="5841937" cy="3894625"/>
            <a:chOff x="-355537" y="1743759"/>
            <a:chExt cx="5841937" cy="3894625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D86C333C-CF0C-4ED5-8B81-0C9F00CF9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5537" y="1743759"/>
              <a:ext cx="5841937" cy="3894625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EDFD7ECE-3171-4355-AABE-9E96CF595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4056" y="2773744"/>
              <a:ext cx="1091825" cy="606362"/>
            </a:xfrm>
            <a:prstGeom prst="rect">
              <a:avLst/>
            </a:prstGeom>
          </p:spPr>
        </p:pic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01CEB1E0-E263-423F-BDA3-BDE4708E9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142" y="697300"/>
            <a:ext cx="830176" cy="8301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9B603A-0C23-4271-B3AA-621F2E8C1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89" y="2348112"/>
            <a:ext cx="983378" cy="98337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C5EC8408-F507-4434-902C-190C5989E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64" y="2702239"/>
            <a:ext cx="1155791" cy="1155791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7624FE3-E9E6-40A9-B6F5-B0E0572BD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445" y="2697497"/>
            <a:ext cx="889157" cy="8891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28A74EE4-E488-4FEB-A480-5291DF0B6F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239" y="1008762"/>
            <a:ext cx="1226815" cy="122681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FEFD140A-171E-4606-8BF9-F0E0D409DA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764" y="834233"/>
            <a:ext cx="1047706" cy="104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7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782845"/>
            <a:ext cx="6032863" cy="646021"/>
          </a:xfrm>
        </p:spPr>
        <p:txBody>
          <a:bodyPr>
            <a:noAutofit/>
          </a:bodyPr>
          <a:lstStyle/>
          <a:p>
            <a:pPr algn="l"/>
            <a:r>
              <a:rPr lang="en-US" sz="2900" b="1" i="0" u="none" strike="noStrike" baseline="0" dirty="0">
                <a:solidFill>
                  <a:schemeClr val="bg1"/>
                </a:solidFill>
              </a:rPr>
              <a:t>Exposure to hate speech increases prejudice through</a:t>
            </a:r>
            <a:br>
              <a:rPr lang="en-US" sz="2900" b="1" i="0" u="none" strike="noStrike" baseline="0" dirty="0">
                <a:solidFill>
                  <a:schemeClr val="bg1"/>
                </a:solidFill>
              </a:rPr>
            </a:br>
            <a:r>
              <a:rPr lang="cs-CZ" sz="2900" b="1" i="0" u="none" strike="noStrike" baseline="0" dirty="0" err="1">
                <a:solidFill>
                  <a:schemeClr val="bg1"/>
                </a:solidFill>
              </a:rPr>
              <a:t>desensitization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54430" y="3172142"/>
            <a:ext cx="686305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Soral et al., 201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= 75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students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between-subject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</a:t>
            </a:r>
            <a:r>
              <a:rPr lang="en-US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aboratory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experiment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Study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about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relationship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web design and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memory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processes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reading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5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pages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discussion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fora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and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assessing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esthetics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of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page</a:t>
            </a:r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Control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group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+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group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CCE9A16-92C0-4120-B87E-F006FD7C51BF}"/>
              </a:ext>
            </a:extLst>
          </p:cNvPr>
          <p:cNvGrpSpPr/>
          <p:nvPr/>
        </p:nvGrpSpPr>
        <p:grpSpPr>
          <a:xfrm>
            <a:off x="4324938" y="6290563"/>
            <a:ext cx="885760" cy="307582"/>
            <a:chOff x="4125433" y="5622152"/>
            <a:chExt cx="885760" cy="296046"/>
          </a:xfrm>
        </p:grpSpPr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EBFF8A74-67D9-48DC-933C-655A6C2A00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622152"/>
              <a:ext cx="885760" cy="183225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id="{807974FC-7F5C-41B5-90EE-561568D90EC2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7"/>
              <a:ext cx="885760" cy="112821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D042932-01DA-4070-93DF-3C3D6604692B}"/>
              </a:ext>
            </a:extLst>
          </p:cNvPr>
          <p:cNvSpPr txBox="1"/>
          <p:nvPr/>
        </p:nvSpPr>
        <p:spPr>
          <a:xfrm>
            <a:off x="5210698" y="6090411"/>
            <a:ext cx="3253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Hateful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ED2157D-CB7E-4356-9774-94D187DD3B86}"/>
              </a:ext>
            </a:extLst>
          </p:cNvPr>
          <p:cNvSpPr txBox="1"/>
          <p:nvPr/>
        </p:nvSpPr>
        <p:spPr>
          <a:xfrm>
            <a:off x="8029480" y="3736018"/>
            <a:ext cx="40080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Study 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reception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Internet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Sensitivity to </a:t>
            </a:r>
            <a:r>
              <a:rPr lang="cs-CZ" sz="2000" b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hate</a:t>
            </a:r>
            <a:r>
              <a:rPr lang="cs-CZ" sz="20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speech</a:t>
            </a:r>
            <a:endParaRPr lang="cs-CZ" sz="2000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Outgroup</a:t>
            </a:r>
            <a:r>
              <a:rPr lang="cs-CZ" sz="2000" b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prejudice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577F27-61F3-4AE9-9ED8-46C73F7172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04" y="490451"/>
            <a:ext cx="4679166" cy="26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4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782845"/>
            <a:ext cx="6032863" cy="646021"/>
          </a:xfrm>
        </p:spPr>
        <p:txBody>
          <a:bodyPr>
            <a:noAutofit/>
          </a:bodyPr>
          <a:lstStyle/>
          <a:p>
            <a:pPr algn="l"/>
            <a:r>
              <a:rPr lang="en-US" sz="2900" b="1" i="0" u="none" strike="noStrike" baseline="0" dirty="0">
                <a:solidFill>
                  <a:schemeClr val="bg1"/>
                </a:solidFill>
              </a:rPr>
              <a:t>Exposure to hate speech increases prejudice through</a:t>
            </a:r>
            <a:br>
              <a:rPr lang="en-US" sz="2900" b="1" i="0" u="none" strike="noStrike" baseline="0" dirty="0">
                <a:solidFill>
                  <a:schemeClr val="bg1"/>
                </a:solidFill>
              </a:rPr>
            </a:br>
            <a:r>
              <a:rPr lang="cs-CZ" sz="2900" b="1" i="0" u="none" strike="noStrike" baseline="0" dirty="0" err="1">
                <a:solidFill>
                  <a:schemeClr val="bg1"/>
                </a:solidFill>
              </a:rPr>
              <a:t>desensitization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54430" y="3172142"/>
            <a:ext cx="68630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  <a:p>
            <a:endParaRPr lang="en-US" sz="2000" b="1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Even relatively short exposure to hate speech </a:t>
            </a:r>
            <a:r>
              <a:rPr lang="en-US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desensiti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z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ed participants to its offensiveness</a:t>
            </a: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Exposure to hate speech </a:t>
            </a:r>
            <a:r>
              <a:rPr lang="en-US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incre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sed the level of prejudice (mediated by desensitization)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B6912E-9C4F-4307-B91C-29BF4464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04" y="3121982"/>
            <a:ext cx="4435729" cy="33609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1A9D2B8-EE1C-425B-9E24-B07C9F90A0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04" y="490451"/>
            <a:ext cx="4679166" cy="263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4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A9C915D-1D16-46DD-937F-A10CD2D19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52" y="183413"/>
            <a:ext cx="3902045" cy="259769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782845"/>
            <a:ext cx="6032863" cy="646021"/>
          </a:xfrm>
        </p:spPr>
        <p:txBody>
          <a:bodyPr>
            <a:noAutofit/>
          </a:bodyPr>
          <a:lstStyle/>
          <a:p>
            <a:pPr algn="l"/>
            <a:r>
              <a:rPr lang="en-US" sz="2900" b="1" i="0" u="none" strike="noStrike" baseline="0" dirty="0">
                <a:solidFill>
                  <a:schemeClr val="bg1"/>
                </a:solidFill>
              </a:rPr>
              <a:t>Comfortably numb: Desensitizing effects of violent media on helping others 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864492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Bushman &amp; Anderson, 2009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Study 1,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320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between-subject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Lab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experiment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Survey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about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videogames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Overhearing staged fight … how long does it take to help the victim? If not </a:t>
            </a:r>
            <a:r>
              <a:rPr lang="en-US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durin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g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3 minutes, did the participant admitted hearing the fight?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How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seriously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did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they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rate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358CF68C-A527-4FC6-AEFC-679E6F4EA06C}"/>
              </a:ext>
            </a:extLst>
          </p:cNvPr>
          <p:cNvGrpSpPr/>
          <p:nvPr/>
        </p:nvGrpSpPr>
        <p:grpSpPr>
          <a:xfrm>
            <a:off x="1731367" y="4289367"/>
            <a:ext cx="671011" cy="357548"/>
            <a:chOff x="4125433" y="5622152"/>
            <a:chExt cx="885760" cy="296046"/>
          </a:xfrm>
        </p:grpSpPr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500B1A93-4474-41F5-88F3-5661C3470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622152"/>
              <a:ext cx="885760" cy="183225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571FBA8C-02BC-44D6-BCB8-0ED94EE883B7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7"/>
              <a:ext cx="885760" cy="112821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71346E7-9CFD-4710-A748-FB7B8205E948}"/>
              </a:ext>
            </a:extLst>
          </p:cNvPr>
          <p:cNvSpPr txBox="1"/>
          <p:nvPr/>
        </p:nvSpPr>
        <p:spPr>
          <a:xfrm>
            <a:off x="2402378" y="4138740"/>
            <a:ext cx="6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videogame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Carmageddon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Nukem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Mortal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Kombat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Cop)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Nonviolent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videogame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Glider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Pro, 3D Pinball, Austin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Tetra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Madness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86040E1-8B0D-4431-9787-BCD2FEBFA5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5"/>
          <a:stretch/>
        </p:blipFill>
        <p:spPr>
          <a:xfrm>
            <a:off x="9207500" y="2795943"/>
            <a:ext cx="2842872" cy="40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A9C915D-1D16-46DD-937F-A10CD2D19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897" y="1782845"/>
            <a:ext cx="4687390" cy="3120520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782845"/>
            <a:ext cx="6032863" cy="646021"/>
          </a:xfrm>
        </p:spPr>
        <p:txBody>
          <a:bodyPr>
            <a:noAutofit/>
          </a:bodyPr>
          <a:lstStyle/>
          <a:p>
            <a:pPr algn="l"/>
            <a:r>
              <a:rPr lang="en-US" sz="2900" b="1" i="0" u="none" strike="noStrike" baseline="0" dirty="0">
                <a:solidFill>
                  <a:schemeClr val="bg1"/>
                </a:solidFill>
              </a:rPr>
              <a:t>Comfortably numb: Desensitizing effects of violent media on helping others 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108893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playing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Took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significantly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longer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help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Were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likely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notice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fight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Rated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fight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as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less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serious</a:t>
            </a:r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71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782845"/>
            <a:ext cx="6032863" cy="646021"/>
          </a:xfrm>
        </p:spPr>
        <p:txBody>
          <a:bodyPr>
            <a:noAutofit/>
          </a:bodyPr>
          <a:lstStyle/>
          <a:p>
            <a:pPr algn="l"/>
            <a:r>
              <a:rPr lang="en-US" sz="2900" b="1" i="0" u="none" strike="noStrike" baseline="0" dirty="0">
                <a:solidFill>
                  <a:schemeClr val="bg1"/>
                </a:solidFill>
              </a:rPr>
              <a:t>Comfortably numb: Desensitizing effects of violent media on helping others 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1088936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Bushman &amp; Anderson, 2009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Study 2,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162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moviegoers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between-subject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experiment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Staged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emergency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young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woman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dropped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her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crutches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+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control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emergency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before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violent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nonviolent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movie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… how long does it take to help the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woman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BEBB8D9-B508-4FCC-ACAA-5735605BDE85}"/>
              </a:ext>
            </a:extLst>
          </p:cNvPr>
          <p:cNvSpPr txBox="1"/>
          <p:nvPr/>
        </p:nvSpPr>
        <p:spPr>
          <a:xfrm>
            <a:off x="2402378" y="4187490"/>
            <a:ext cx="3693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Ruins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Nonviolent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Nim‘s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Island)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8B9725D6-5E2D-495D-AC90-FDAF28C7D488}"/>
              </a:ext>
            </a:extLst>
          </p:cNvPr>
          <p:cNvGrpSpPr/>
          <p:nvPr/>
        </p:nvGrpSpPr>
        <p:grpSpPr>
          <a:xfrm>
            <a:off x="1731367" y="4289367"/>
            <a:ext cx="671011" cy="357548"/>
            <a:chOff x="4125433" y="5622152"/>
            <a:chExt cx="885760" cy="296046"/>
          </a:xfrm>
        </p:grpSpPr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D7684335-CE4A-45D8-8DD0-8D89BC8657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622152"/>
              <a:ext cx="885760" cy="183225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2AB352FA-DAB5-4120-9B66-9C48D04408C3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7"/>
              <a:ext cx="885760" cy="112821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FBD8C78B-9D68-4474-BF94-7F319E4BD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68" y="178706"/>
            <a:ext cx="1946991" cy="28936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071EEF-A32E-4724-B5EC-92DE6B41C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283" y="178707"/>
            <a:ext cx="2067089" cy="289364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6251033-8FF8-42A5-B57D-567A81615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1595">
            <a:off x="10193726" y="3827140"/>
            <a:ext cx="1367030" cy="136703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2409E4D-5CA9-45B9-9589-821C8F6E4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097" y="3616697"/>
            <a:ext cx="1498156" cy="149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9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782845"/>
            <a:ext cx="6032863" cy="646021"/>
          </a:xfrm>
        </p:spPr>
        <p:txBody>
          <a:bodyPr>
            <a:noAutofit/>
          </a:bodyPr>
          <a:lstStyle/>
          <a:p>
            <a:pPr algn="l"/>
            <a:r>
              <a:rPr lang="en-US" sz="2900" b="1" i="0" u="none" strike="noStrike" baseline="0" dirty="0">
                <a:solidFill>
                  <a:schemeClr val="bg1"/>
                </a:solidFill>
              </a:rPr>
              <a:t>Comfortably numb: Desensitizing effects of violent media on helping others 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108893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movie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Took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longer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Limitations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?</a:t>
            </a:r>
            <a:endParaRPr lang="en-US" sz="2000" b="1" dirty="0">
              <a:solidFill>
                <a:srgbClr val="0000DC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BD8C78B-9D68-4474-BF94-7F319E4BD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68" y="178706"/>
            <a:ext cx="1946991" cy="289364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4071EEF-A32E-4724-B5EC-92DE6B41C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283" y="178707"/>
            <a:ext cx="2067089" cy="289364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A0ECFF6-3328-4278-B88C-71FF282EF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415" y="3506978"/>
            <a:ext cx="3187521" cy="304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1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847443"/>
            <a:ext cx="6032863" cy="646021"/>
          </a:xfrm>
        </p:spPr>
        <p:txBody>
          <a:bodyPr>
            <a:noAutofit/>
          </a:bodyPr>
          <a:lstStyle/>
          <a:p>
            <a:r>
              <a:rPr lang="en-US" sz="2900" b="1" dirty="0">
                <a:solidFill>
                  <a:schemeClr val="bg1"/>
                </a:solidFill>
              </a:rPr>
              <a:t>Violent video games and hostile expectations: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en-US" sz="2900" b="1" dirty="0">
                <a:solidFill>
                  <a:schemeClr val="bg1"/>
                </a:solidFill>
              </a:rPr>
              <a:t>A test of the General Aggression Model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89192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Bushman &amp; Anderson, 2012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224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between-subject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ambiguous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happens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character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videogame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hostile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expectations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E5257441-EDB3-4BEA-96CE-F635E0314F15}"/>
              </a:ext>
            </a:extLst>
          </p:cNvPr>
          <p:cNvGrpSpPr/>
          <p:nvPr/>
        </p:nvGrpSpPr>
        <p:grpSpPr>
          <a:xfrm>
            <a:off x="1731367" y="4596815"/>
            <a:ext cx="671011" cy="357548"/>
            <a:chOff x="4125433" y="5622152"/>
            <a:chExt cx="885760" cy="296046"/>
          </a:xfrm>
        </p:grpSpPr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FC2BD454-11B6-4F5E-91B2-433B417EA8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622152"/>
              <a:ext cx="885760" cy="183225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1FED2014-350B-4AA4-9898-8AD8DF597EBC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7"/>
              <a:ext cx="885760" cy="112821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2C0F921-048D-4ABE-86AB-EECCE39D1E02}"/>
              </a:ext>
            </a:extLst>
          </p:cNvPr>
          <p:cNvSpPr txBox="1"/>
          <p:nvPr/>
        </p:nvSpPr>
        <p:spPr>
          <a:xfrm>
            <a:off x="2402378" y="4450795"/>
            <a:ext cx="699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videogame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Carmageddon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Duke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Nukem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Mortal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Kombat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Future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Cop)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Nonviolent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videogame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Glider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Pro, 3D Pinball, Austin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Powers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Tetra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Madness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325DD4-B9B4-4A86-BF52-CE0CE64A6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0457" y="4306376"/>
            <a:ext cx="2700309" cy="22716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90B72F4-5CCA-4E8B-9EA9-49CE8B1FF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253" y="739322"/>
            <a:ext cx="1477495" cy="221624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44824F5-A959-4C3B-BCCB-749E3D24A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743262"/>
            <a:ext cx="2954990" cy="221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61FA42D-4A95-208B-87C3-A03CE8154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b="6082"/>
          <a:stretch/>
        </p:blipFill>
        <p:spPr>
          <a:xfrm>
            <a:off x="7024027" y="176596"/>
            <a:ext cx="4939115" cy="650480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A7FFAB-2B89-72D1-5A81-5A3910F215DB}"/>
              </a:ext>
            </a:extLst>
          </p:cNvPr>
          <p:cNvSpPr txBox="1"/>
          <p:nvPr/>
        </p:nvSpPr>
        <p:spPr>
          <a:xfrm>
            <a:off x="7277358" y="858403"/>
            <a:ext cx="42574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John Stuart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(1805-1873)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endParaRPr lang="cs-CZ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endParaRPr lang="cs-CZ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Why</a:t>
            </a:r>
            <a:r>
              <a:rPr lang="cs-CZ" b="1" dirty="0">
                <a:solidFill>
                  <a:schemeClr val="bg1"/>
                </a:solidFill>
              </a:rPr>
              <a:t> do </a:t>
            </a:r>
            <a:r>
              <a:rPr lang="cs-CZ" b="1" dirty="0" err="1">
                <a:solidFill>
                  <a:schemeClr val="bg1"/>
                </a:solidFill>
              </a:rPr>
              <a:t>we</a:t>
            </a:r>
            <a:r>
              <a:rPr lang="cs-CZ" b="1" dirty="0">
                <a:solidFill>
                  <a:schemeClr val="bg1"/>
                </a:solidFill>
              </a:rPr>
              <a:t> use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r>
              <a:rPr lang="cs-CZ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145"/>
            <a:ext cx="6003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maximum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Allows inference of causality</a:t>
            </a:r>
          </a:p>
        </p:txBody>
      </p:sp>
    </p:spTree>
    <p:extLst>
      <p:ext uri="{BB962C8B-B14F-4D97-AF65-F5344CB8AC3E}">
        <p14:creationId xmlns:p14="http://schemas.microsoft.com/office/powerpoint/2010/main" val="40889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63" y="1524432"/>
            <a:ext cx="6032863" cy="646021"/>
          </a:xfrm>
        </p:spPr>
        <p:txBody>
          <a:bodyPr>
            <a:noAutofit/>
          </a:bodyPr>
          <a:lstStyle/>
          <a:p>
            <a:r>
              <a:rPr lang="cs-CZ" sz="2900" b="1" dirty="0">
                <a:solidFill>
                  <a:schemeClr val="bg1"/>
                </a:solidFill>
              </a:rPr>
              <a:t>BUT – do media cause </a:t>
            </a:r>
            <a:r>
              <a:rPr lang="cs-CZ" sz="2900" b="1" dirty="0" err="1">
                <a:solidFill>
                  <a:schemeClr val="bg1"/>
                </a:solidFill>
              </a:rPr>
              <a:t>violence</a:t>
            </a:r>
            <a:r>
              <a:rPr lang="cs-CZ" sz="2900" b="1" dirty="0">
                <a:solidFill>
                  <a:schemeClr val="bg1"/>
                </a:solidFill>
              </a:rPr>
              <a:t>?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622592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endParaRPr lang="cs-CZ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ecological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validity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-term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sizes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many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confound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Rewarding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Not/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realistic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violence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Not/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victims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portrayal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aggressor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Avatar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personalisation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070C2C2-7D3D-4F2F-948E-22A55A4C40AB}"/>
              </a:ext>
            </a:extLst>
          </p:cNvPr>
          <p:cNvSpPr txBox="1"/>
          <p:nvPr/>
        </p:nvSpPr>
        <p:spPr>
          <a:xfrm>
            <a:off x="6367549" y="4358483"/>
            <a:ext cx="537002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aggressivity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hostile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attribution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bias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normative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belifs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violence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empathy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moral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identity, …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cs-CZ" sz="1800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conflicts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mediations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parental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Aggression and Antisocial Behavior - ppt download">
            <a:extLst>
              <a:ext uri="{FF2B5EF4-FFF2-40B4-BE49-F238E27FC236}">
                <a16:creationId xmlns:a16="http://schemas.microsoft.com/office/drawing/2014/main" id="{455C4C4B-BF29-4C2D-BF70-42A8FC7E5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r="19676"/>
          <a:stretch/>
        </p:blipFill>
        <p:spPr bwMode="auto">
          <a:xfrm>
            <a:off x="10097226" y="705932"/>
            <a:ext cx="1953146" cy="270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4023A7F-E5C7-4ABE-B086-4D0213D7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992" y="256787"/>
            <a:ext cx="3418972" cy="230728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FEAE6D0-21FA-472E-9934-3F82EC898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91" y="2699602"/>
            <a:ext cx="2285021" cy="15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3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63" y="1524432"/>
            <a:ext cx="6032863" cy="646021"/>
          </a:xfrm>
        </p:spPr>
        <p:txBody>
          <a:bodyPr>
            <a:noAutofit/>
          </a:bodyPr>
          <a:lstStyle/>
          <a:p>
            <a:r>
              <a:rPr lang="cs-CZ" sz="2900" b="1" dirty="0">
                <a:solidFill>
                  <a:schemeClr val="bg1"/>
                </a:solidFill>
              </a:rPr>
              <a:t>BUT – do media cause </a:t>
            </a:r>
            <a:r>
              <a:rPr lang="cs-CZ" sz="2900" b="1" dirty="0" err="1">
                <a:solidFill>
                  <a:schemeClr val="bg1"/>
                </a:solidFill>
              </a:rPr>
              <a:t>violence</a:t>
            </a:r>
            <a:r>
              <a:rPr lang="cs-CZ" sz="2900" b="1" dirty="0">
                <a:solidFill>
                  <a:schemeClr val="bg1"/>
                </a:solidFill>
              </a:rPr>
              <a:t>?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89192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Vulnerable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influence of the media on violent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less than the influence of socio-demographic characteristic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the same time, these characteristics predict the preference and frequency of consumption of violent content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E69ED97-C639-4095-8E42-01D8F09DD08A}"/>
              </a:ext>
            </a:extLst>
          </p:cNvPr>
          <p:cNvSpPr txBox="1"/>
          <p:nvPr/>
        </p:nvSpPr>
        <p:spPr>
          <a:xfrm>
            <a:off x="202663" y="5029200"/>
            <a:ext cx="12449308" cy="230710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Boys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Adolescents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-term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Individuals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aggressive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tendencies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Psychological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(ADHD, personality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disorders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problematic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behaviours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truancy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Conflicts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SES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058303-A291-421A-AE23-94BA77C31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686" y="238539"/>
            <a:ext cx="4433158" cy="295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0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14" y="2012291"/>
            <a:ext cx="6032863" cy="646021"/>
          </a:xfrm>
        </p:spPr>
        <p:txBody>
          <a:bodyPr>
            <a:noAutofit/>
          </a:bodyPr>
          <a:lstStyle/>
          <a:p>
            <a:r>
              <a:rPr lang="cs-CZ" sz="2900" dirty="0" err="1">
                <a:solidFill>
                  <a:schemeClr val="bg1"/>
                </a:solidFill>
              </a:rPr>
              <a:t>Other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examples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of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experiments</a:t>
            </a:r>
            <a:r>
              <a:rPr lang="cs-CZ" sz="2900" dirty="0">
                <a:solidFill>
                  <a:schemeClr val="bg1"/>
                </a:solidFill>
              </a:rPr>
              <a:t>:</a:t>
            </a:r>
            <a:br>
              <a:rPr lang="cs-CZ" sz="2900" b="1" dirty="0">
                <a:solidFill>
                  <a:schemeClr val="bg1"/>
                </a:solidFill>
              </a:rPr>
            </a:br>
            <a:r>
              <a:rPr lang="cs-CZ" sz="2900" b="1" dirty="0" err="1">
                <a:solidFill>
                  <a:schemeClr val="bg1"/>
                </a:solidFill>
              </a:rPr>
              <a:t>Bystanders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cs-CZ" sz="2900" b="1" dirty="0" err="1">
                <a:solidFill>
                  <a:schemeClr val="bg1"/>
                </a:solidFill>
              </a:rPr>
              <a:t>of</a:t>
            </a:r>
            <a:r>
              <a:rPr lang="cs-CZ" sz="2900" b="1" dirty="0">
                <a:solidFill>
                  <a:schemeClr val="bg1"/>
                </a:solidFill>
              </a:rPr>
              <a:t> Instagram </a:t>
            </a:r>
            <a:r>
              <a:rPr lang="cs-CZ" sz="2900" b="1" dirty="0" err="1">
                <a:solidFill>
                  <a:schemeClr val="bg1"/>
                </a:solidFill>
              </a:rPr>
              <a:t>aggression</a:t>
            </a:r>
            <a:r>
              <a:rPr lang="cs-CZ" sz="2900" b="1" dirty="0">
                <a:solidFill>
                  <a:schemeClr val="bg1"/>
                </a:solidFill>
              </a:rPr>
              <a:t> and </a:t>
            </a:r>
            <a:r>
              <a:rPr lang="cs-CZ" sz="2900" b="1" dirty="0" err="1">
                <a:solidFill>
                  <a:schemeClr val="bg1"/>
                </a:solidFill>
              </a:rPr>
              <a:t>their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cs-CZ" sz="2900" b="1" dirty="0" err="1">
                <a:solidFill>
                  <a:schemeClr val="bg1"/>
                </a:solidFill>
              </a:rPr>
              <a:t>moral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cs-CZ" sz="2900" b="1" dirty="0" err="1">
                <a:solidFill>
                  <a:schemeClr val="bg1"/>
                </a:solidFill>
              </a:rPr>
              <a:t>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891924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Cyberbystanders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witnesses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cyberaggression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disengagement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elective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deactivation</a:t>
            </a:r>
            <a:r>
              <a:rPr lang="en-US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of the self-regulatory system and self-sanctions for 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immoral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behaviou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r 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(Bandura 1999; 2002)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Victim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blaming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– r</a:t>
            </a:r>
            <a:r>
              <a:rPr lang="en-US" sz="18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ationali</a:t>
            </a:r>
            <a:r>
              <a:rPr lang="cs-CZ" sz="18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sing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the aggression as being </a:t>
            </a:r>
            <a:r>
              <a:rPr lang="en-US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provoked by the victim 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or as justified due to the </a:t>
            </a:r>
            <a:r>
              <a:rPr lang="en-US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victim’s behavior or characteristics</a:t>
            </a:r>
            <a:endParaRPr lang="cs-CZ" sz="1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lvl="1"/>
            <a:endParaRPr lang="cs-CZ" sz="1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Minimizing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consequences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– r</a:t>
            </a:r>
            <a:r>
              <a:rPr lang="en-US" sz="18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eframing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of the </a:t>
            </a:r>
            <a:r>
              <a:rPr lang="en-US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harmful effects 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that aggression can have on its victims by </a:t>
            </a:r>
            <a:r>
              <a:rPr lang="en-US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ignoring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</a:t>
            </a:r>
            <a:r>
              <a:rPr lang="cs-CZ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hem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or </a:t>
            </a:r>
            <a:r>
              <a:rPr lang="en-US" sz="1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minimi</a:t>
            </a:r>
            <a:r>
              <a:rPr lang="cs-CZ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</a:t>
            </a:r>
            <a:r>
              <a:rPr lang="en-US" sz="18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ing</a:t>
            </a:r>
            <a:r>
              <a:rPr lang="en-US" sz="1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</a:t>
            </a:r>
            <a:r>
              <a:rPr lang="cs-CZ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hem</a:t>
            </a:r>
            <a:r>
              <a:rPr lang="en-US" sz="18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847E46-0D76-4C2E-878F-3154A8C3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88919" y="-205194"/>
            <a:ext cx="4105274" cy="410527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E13D1A41-0A2B-4016-8FEF-5540F04B0F7F}"/>
              </a:ext>
            </a:extLst>
          </p:cNvPr>
          <p:cNvGrpSpPr/>
          <p:nvPr/>
        </p:nvGrpSpPr>
        <p:grpSpPr>
          <a:xfrm>
            <a:off x="9991672" y="2120672"/>
            <a:ext cx="1989714" cy="2180771"/>
            <a:chOff x="3199094" y="3211058"/>
            <a:chExt cx="1989714" cy="2180771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84C74659-F128-45AD-82B3-48AE07CB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02593">
              <a:off x="3199094" y="3211058"/>
              <a:ext cx="1989714" cy="2180771"/>
            </a:xfrm>
            <a:prstGeom prst="rect">
              <a:avLst/>
            </a:prstGeom>
          </p:spPr>
        </p:pic>
        <p:pic>
          <p:nvPicPr>
            <p:cNvPr id="11" name="Picture 2" descr="Face with Symbols on Mouth on Microsoft Windows 11 22H2">
              <a:extLst>
                <a:ext uri="{FF2B5EF4-FFF2-40B4-BE49-F238E27FC236}">
                  <a16:creationId xmlns:a16="http://schemas.microsoft.com/office/drawing/2014/main" id="{8F6B8B69-FB1F-468A-8CB4-564B97E0D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67819">
              <a:off x="4196633" y="3931856"/>
              <a:ext cx="242174" cy="242174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ensive Face on Microsoft Windows 11 22H2">
              <a:extLst>
                <a:ext uri="{FF2B5EF4-FFF2-40B4-BE49-F238E27FC236}">
                  <a16:creationId xmlns:a16="http://schemas.microsoft.com/office/drawing/2014/main" id="{FB9D9AD1-03ED-4FC5-8C94-C818D7828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27976">
              <a:off x="4577972" y="4289574"/>
              <a:ext cx="277920" cy="277920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Speech Balloon on Twitter Twemoji 14.0">
              <a:extLst>
                <a:ext uri="{FF2B5EF4-FFF2-40B4-BE49-F238E27FC236}">
                  <a16:creationId xmlns:a16="http://schemas.microsoft.com/office/drawing/2014/main" id="{C857F486-D58D-46F3-88FC-2EBA7017D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5420">
              <a:off x="4447084" y="4034935"/>
              <a:ext cx="199289" cy="199289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8363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65" y="1761941"/>
            <a:ext cx="6032863" cy="646021"/>
          </a:xfrm>
        </p:spPr>
        <p:txBody>
          <a:bodyPr>
            <a:noAutofit/>
          </a:bodyPr>
          <a:lstStyle/>
          <a:p>
            <a:r>
              <a:rPr lang="cs-CZ" sz="2900" b="1" dirty="0" err="1">
                <a:solidFill>
                  <a:schemeClr val="bg1"/>
                </a:solidFill>
              </a:rPr>
              <a:t>Bystanders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cs-CZ" sz="2900" b="1" dirty="0" err="1">
                <a:solidFill>
                  <a:schemeClr val="bg1"/>
                </a:solidFill>
              </a:rPr>
              <a:t>of</a:t>
            </a:r>
            <a:r>
              <a:rPr lang="cs-CZ" sz="2900" b="1" dirty="0">
                <a:solidFill>
                  <a:schemeClr val="bg1"/>
                </a:solidFill>
              </a:rPr>
              <a:t> Instagram </a:t>
            </a:r>
            <a:r>
              <a:rPr lang="cs-CZ" sz="2900" b="1" dirty="0" err="1">
                <a:solidFill>
                  <a:schemeClr val="bg1"/>
                </a:solidFill>
              </a:rPr>
              <a:t>aggression</a:t>
            </a:r>
            <a:r>
              <a:rPr lang="cs-CZ" sz="2900" b="1" dirty="0">
                <a:solidFill>
                  <a:schemeClr val="bg1"/>
                </a:solidFill>
              </a:rPr>
              <a:t> and </a:t>
            </a:r>
            <a:r>
              <a:rPr lang="cs-CZ" sz="2900" b="1" dirty="0" err="1">
                <a:solidFill>
                  <a:schemeClr val="bg1"/>
                </a:solidFill>
              </a:rPr>
              <a:t>their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cs-CZ" sz="2900" b="1" dirty="0" err="1">
                <a:solidFill>
                  <a:schemeClr val="bg1"/>
                </a:solidFill>
              </a:rPr>
              <a:t>moral</a:t>
            </a:r>
            <a:r>
              <a:rPr lang="cs-CZ" sz="2900" b="1" dirty="0">
                <a:solidFill>
                  <a:schemeClr val="bg1"/>
                </a:solidFill>
              </a:rPr>
              <a:t> </a:t>
            </a:r>
            <a:r>
              <a:rPr lang="cs-CZ" sz="2900" b="1" dirty="0" err="1">
                <a:solidFill>
                  <a:schemeClr val="bg1"/>
                </a:solidFill>
              </a:rPr>
              <a:t>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1105256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Online experiment,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between-subject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i="1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N 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= 658 Czech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adolescents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conditions</a:t>
            </a:r>
            <a:endParaRPr lang="en-US" sz="18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Negative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girl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bystanders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evaluate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incident?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moral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disengagement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role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„anti-fat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attitudes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body-positive online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and gender?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6847E46-0D76-4C2E-878F-3154A8C3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88919" y="-205194"/>
            <a:ext cx="4105274" cy="410527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E13D1A41-0A2B-4016-8FEF-5540F04B0F7F}"/>
              </a:ext>
            </a:extLst>
          </p:cNvPr>
          <p:cNvGrpSpPr/>
          <p:nvPr/>
        </p:nvGrpSpPr>
        <p:grpSpPr>
          <a:xfrm>
            <a:off x="9991672" y="2120672"/>
            <a:ext cx="1989714" cy="2180771"/>
            <a:chOff x="3199094" y="3211058"/>
            <a:chExt cx="1989714" cy="2180771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84C74659-F128-45AD-82B3-48AE07CB4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02593">
              <a:off x="3199094" y="3211058"/>
              <a:ext cx="1989714" cy="2180771"/>
            </a:xfrm>
            <a:prstGeom prst="rect">
              <a:avLst/>
            </a:prstGeom>
          </p:spPr>
        </p:pic>
        <p:pic>
          <p:nvPicPr>
            <p:cNvPr id="11" name="Picture 2" descr="Face with Symbols on Mouth on Microsoft Windows 11 22H2">
              <a:extLst>
                <a:ext uri="{FF2B5EF4-FFF2-40B4-BE49-F238E27FC236}">
                  <a16:creationId xmlns:a16="http://schemas.microsoft.com/office/drawing/2014/main" id="{8F6B8B69-FB1F-468A-8CB4-564B97E0D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67819">
              <a:off x="4196633" y="3931856"/>
              <a:ext cx="242174" cy="242174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Pensive Face on Microsoft Windows 11 22H2">
              <a:extLst>
                <a:ext uri="{FF2B5EF4-FFF2-40B4-BE49-F238E27FC236}">
                  <a16:creationId xmlns:a16="http://schemas.microsoft.com/office/drawing/2014/main" id="{FB9D9AD1-03ED-4FC5-8C94-C818D7828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27976">
              <a:off x="4577972" y="4289574"/>
              <a:ext cx="277920" cy="277920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Speech Balloon on Twitter Twemoji 14.0">
              <a:extLst>
                <a:ext uri="{FF2B5EF4-FFF2-40B4-BE49-F238E27FC236}">
                  <a16:creationId xmlns:a16="http://schemas.microsoft.com/office/drawing/2014/main" id="{C857F486-D58D-46F3-88FC-2EBA7017D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25420">
              <a:off x="4447084" y="4034935"/>
              <a:ext cx="199289" cy="199289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ECDEC80-F638-4A22-9A20-0AAA5EBA25E1}"/>
              </a:ext>
            </a:extLst>
          </p:cNvPr>
          <p:cNvGrpSpPr/>
          <p:nvPr/>
        </p:nvGrpSpPr>
        <p:grpSpPr>
          <a:xfrm>
            <a:off x="1739319" y="4286713"/>
            <a:ext cx="671011" cy="357548"/>
            <a:chOff x="4125433" y="5622152"/>
            <a:chExt cx="885760" cy="296046"/>
          </a:xfrm>
        </p:grpSpPr>
        <p:cxnSp>
          <p:nvCxnSpPr>
            <p:cNvPr id="16" name="Přímá spojnice se šipkou 15">
              <a:extLst>
                <a:ext uri="{FF2B5EF4-FFF2-40B4-BE49-F238E27FC236}">
                  <a16:creationId xmlns:a16="http://schemas.microsoft.com/office/drawing/2014/main" id="{20E5DD03-29BD-45DD-98D8-D823646956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622152"/>
              <a:ext cx="885760" cy="183225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0CADDAB6-DA91-4001-9543-0C568533BB35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7"/>
              <a:ext cx="885760" cy="112821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7AED526-0DDB-4786-BB45-DBB5EA4FB621}"/>
              </a:ext>
            </a:extLst>
          </p:cNvPr>
          <p:cNvSpPr txBox="1"/>
          <p:nvPr/>
        </p:nvSpPr>
        <p:spPr>
          <a:xfrm>
            <a:off x="2410330" y="4140693"/>
            <a:ext cx="734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IG post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girl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thinner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 negative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IG post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a girl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plus-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+ negative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D34CB26F-7EE2-4801-8BB8-FDD56B736EBA}"/>
              </a:ext>
            </a:extLst>
          </p:cNvPr>
          <p:cNvSpPr txBox="1">
            <a:spLocks/>
          </p:cNvSpPr>
          <p:nvPr/>
        </p:nvSpPr>
        <p:spPr>
          <a:xfrm>
            <a:off x="218565" y="1761941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900" b="1">
                <a:solidFill>
                  <a:schemeClr val="bg1"/>
                </a:solidFill>
              </a:rPr>
              <a:t>Bystanders of Instagram aggression and their moral 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pic>
        <p:nvPicPr>
          <p:cNvPr id="21" name="Obrázek 1" descr="Obsah obrázku text, voda, snímek obrazovky&#10;&#10;Popis byl vytvořen automaticky">
            <a:extLst>
              <a:ext uri="{FF2B5EF4-FFF2-40B4-BE49-F238E27FC236}">
                <a16:creationId xmlns:a16="http://schemas.microsoft.com/office/drawing/2014/main" id="{9D9A2915-A5F4-4261-871A-C8372FCA8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3307" y="2840603"/>
            <a:ext cx="4422213" cy="39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3">
            <a:extLst>
              <a:ext uri="{FF2B5EF4-FFF2-40B4-BE49-F238E27FC236}">
                <a16:creationId xmlns:a16="http://schemas.microsoft.com/office/drawing/2014/main" id="{59FD99B9-921F-4C12-8513-2695305AF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7406" y="3267146"/>
            <a:ext cx="2591566" cy="35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1" descr="Obsah obrázku text, voda, snímek obrazovky&#10;&#10;Popis byl vytvořen automaticky">
            <a:extLst>
              <a:ext uri="{FF2B5EF4-FFF2-40B4-BE49-F238E27FC236}">
                <a16:creationId xmlns:a16="http://schemas.microsoft.com/office/drawing/2014/main" id="{D8F6400A-F436-4C02-8473-F872019A3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852" y="2840603"/>
            <a:ext cx="4366536" cy="38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91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D34CB26F-7EE2-4801-8BB8-FDD56B736EBA}"/>
              </a:ext>
            </a:extLst>
          </p:cNvPr>
          <p:cNvSpPr txBox="1">
            <a:spLocks/>
          </p:cNvSpPr>
          <p:nvPr/>
        </p:nvSpPr>
        <p:spPr>
          <a:xfrm>
            <a:off x="218565" y="1761941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900" b="1">
                <a:solidFill>
                  <a:schemeClr val="bg1"/>
                </a:solidFill>
              </a:rPr>
              <a:t>Bystanders of Instagram aggression and their moral 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F41528-A78D-427A-8DEB-2C789D6B4D78}"/>
              </a:ext>
            </a:extLst>
          </p:cNvPr>
          <p:cNvSpPr txBox="1"/>
          <p:nvPr/>
        </p:nvSpPr>
        <p:spPr>
          <a:xfrm>
            <a:off x="141628" y="3072348"/>
            <a:ext cx="8919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B5423E-D356-4AC1-9933-EF58D027ACE5}"/>
              </a:ext>
            </a:extLst>
          </p:cNvPr>
          <p:cNvSpPr txBox="1"/>
          <p:nvPr/>
        </p:nvSpPr>
        <p:spPr>
          <a:xfrm>
            <a:off x="2605114" y="3072348"/>
            <a:ext cx="2367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Girl 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b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plus-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size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thinner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825F2F3-DC2B-4945-91BD-38DAB16D844A}"/>
              </a:ext>
            </a:extLst>
          </p:cNvPr>
          <p:cNvSpPr txBox="1"/>
          <p:nvPr/>
        </p:nvSpPr>
        <p:spPr>
          <a:xfrm>
            <a:off x="8416250" y="3072348"/>
            <a:ext cx="2341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Victim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blaming</a:t>
            </a:r>
            <a:endParaRPr lang="cs-CZ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Minimizing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consequences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EF4AA2-D1FC-4B77-9278-52524CDA17CC}"/>
              </a:ext>
            </a:extLst>
          </p:cNvPr>
          <p:cNvSpPr txBox="1"/>
          <p:nvPr/>
        </p:nvSpPr>
        <p:spPr>
          <a:xfrm>
            <a:off x="3428417" y="5089388"/>
            <a:ext cx="13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Anti-fat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attitudes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CB6651-E103-4E18-ABD1-225C804550A6}"/>
              </a:ext>
            </a:extLst>
          </p:cNvPr>
          <p:cNvSpPr txBox="1"/>
          <p:nvPr/>
        </p:nvSpPr>
        <p:spPr>
          <a:xfrm>
            <a:off x="7952703" y="4981667"/>
            <a:ext cx="1580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Exposure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to body-positive online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content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AEECE-B8B2-40AA-9D05-7F2806DDFB77}"/>
              </a:ext>
            </a:extLst>
          </p:cNvPr>
          <p:cNvSpPr txBox="1"/>
          <p:nvPr/>
        </p:nvSpPr>
        <p:spPr>
          <a:xfrm>
            <a:off x="5710907" y="5597220"/>
            <a:ext cx="118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Gender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69C9BAEF-11D0-4F67-89D5-BD625EF0BEEA}"/>
              </a:ext>
            </a:extLst>
          </p:cNvPr>
          <p:cNvSpPr/>
          <p:nvPr/>
        </p:nvSpPr>
        <p:spPr>
          <a:xfrm>
            <a:off x="4738978" y="3503571"/>
            <a:ext cx="3025996" cy="444570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D0F09298-923F-4146-A63D-F80677E356FC}"/>
              </a:ext>
            </a:extLst>
          </p:cNvPr>
          <p:cNvSpPr/>
          <p:nvPr/>
        </p:nvSpPr>
        <p:spPr>
          <a:xfrm rot="16200000">
            <a:off x="5812772" y="4728324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09931DB5-2846-4348-9850-DD28E230421A}"/>
              </a:ext>
            </a:extLst>
          </p:cNvPr>
          <p:cNvSpPr/>
          <p:nvPr/>
        </p:nvSpPr>
        <p:spPr>
          <a:xfrm rot="18946591">
            <a:off x="4609523" y="4612712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B65F8F94-5520-4106-A7DC-FE6D164B6A8D}"/>
              </a:ext>
            </a:extLst>
          </p:cNvPr>
          <p:cNvSpPr/>
          <p:nvPr/>
        </p:nvSpPr>
        <p:spPr>
          <a:xfrm rot="2653409" flipH="1">
            <a:off x="7000119" y="4724127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37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5" grpId="0" animBg="1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D34CB26F-7EE2-4801-8BB8-FDD56B736EBA}"/>
              </a:ext>
            </a:extLst>
          </p:cNvPr>
          <p:cNvSpPr txBox="1">
            <a:spLocks/>
          </p:cNvSpPr>
          <p:nvPr/>
        </p:nvSpPr>
        <p:spPr>
          <a:xfrm>
            <a:off x="218565" y="1761941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900" b="1">
                <a:solidFill>
                  <a:schemeClr val="bg1"/>
                </a:solidFill>
              </a:rPr>
              <a:t>Bystanders of Instagram aggression and their moral 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F41528-A78D-427A-8DEB-2C789D6B4D78}"/>
              </a:ext>
            </a:extLst>
          </p:cNvPr>
          <p:cNvSpPr txBox="1"/>
          <p:nvPr/>
        </p:nvSpPr>
        <p:spPr>
          <a:xfrm>
            <a:off x="141628" y="3072348"/>
            <a:ext cx="8919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B5423E-D356-4AC1-9933-EF58D027ACE5}"/>
              </a:ext>
            </a:extLst>
          </p:cNvPr>
          <p:cNvSpPr txBox="1"/>
          <p:nvPr/>
        </p:nvSpPr>
        <p:spPr>
          <a:xfrm>
            <a:off x="2605114" y="3072348"/>
            <a:ext cx="2367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Girl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b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plus-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size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thinner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825F2F3-DC2B-4945-91BD-38DAB16D844A}"/>
              </a:ext>
            </a:extLst>
          </p:cNvPr>
          <p:cNvSpPr txBox="1"/>
          <p:nvPr/>
        </p:nvSpPr>
        <p:spPr>
          <a:xfrm>
            <a:off x="8416250" y="3072348"/>
            <a:ext cx="2341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Victim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blaming</a:t>
            </a:r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Minimizing</a:t>
            </a:r>
            <a:r>
              <a:rPr lang="cs-CZ" sz="2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consequences</a:t>
            </a:r>
            <a:endParaRPr lang="cs-CZ" sz="20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EF4AA2-D1FC-4B77-9278-52524CDA17CC}"/>
              </a:ext>
            </a:extLst>
          </p:cNvPr>
          <p:cNvSpPr txBox="1"/>
          <p:nvPr/>
        </p:nvSpPr>
        <p:spPr>
          <a:xfrm>
            <a:off x="3428417" y="5089388"/>
            <a:ext cx="13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Anti-fat</a:t>
            </a:r>
            <a:b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attitudes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CB6651-E103-4E18-ABD1-225C804550A6}"/>
              </a:ext>
            </a:extLst>
          </p:cNvPr>
          <p:cNvSpPr txBox="1"/>
          <p:nvPr/>
        </p:nvSpPr>
        <p:spPr>
          <a:xfrm>
            <a:off x="7952703" y="4981667"/>
            <a:ext cx="1580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Exposure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to body-positive online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content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AEECE-B8B2-40AA-9D05-7F2806DDFB77}"/>
              </a:ext>
            </a:extLst>
          </p:cNvPr>
          <p:cNvSpPr txBox="1"/>
          <p:nvPr/>
        </p:nvSpPr>
        <p:spPr>
          <a:xfrm>
            <a:off x="5710907" y="5597220"/>
            <a:ext cx="118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Gender</a:t>
            </a: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69C9BAEF-11D0-4F67-89D5-BD625EF0BEEA}"/>
              </a:ext>
            </a:extLst>
          </p:cNvPr>
          <p:cNvSpPr/>
          <p:nvPr/>
        </p:nvSpPr>
        <p:spPr>
          <a:xfrm>
            <a:off x="4738978" y="3503571"/>
            <a:ext cx="3025996" cy="444570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D0F09298-923F-4146-A63D-F80677E356FC}"/>
              </a:ext>
            </a:extLst>
          </p:cNvPr>
          <p:cNvSpPr/>
          <p:nvPr/>
        </p:nvSpPr>
        <p:spPr>
          <a:xfrm rot="16200000">
            <a:off x="5812772" y="4728324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09931DB5-2846-4348-9850-DD28E230421A}"/>
              </a:ext>
            </a:extLst>
          </p:cNvPr>
          <p:cNvSpPr/>
          <p:nvPr/>
        </p:nvSpPr>
        <p:spPr>
          <a:xfrm rot="18946591">
            <a:off x="4609523" y="4612712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B65F8F94-5520-4106-A7DC-FE6D164B6A8D}"/>
              </a:ext>
            </a:extLst>
          </p:cNvPr>
          <p:cNvSpPr/>
          <p:nvPr/>
        </p:nvSpPr>
        <p:spPr>
          <a:xfrm rot="2653409" flipH="1">
            <a:off x="7000119" y="4724127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58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5" grpId="0" animBg="1"/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D34CB26F-7EE2-4801-8BB8-FDD56B736EBA}"/>
              </a:ext>
            </a:extLst>
          </p:cNvPr>
          <p:cNvSpPr txBox="1">
            <a:spLocks/>
          </p:cNvSpPr>
          <p:nvPr/>
        </p:nvSpPr>
        <p:spPr>
          <a:xfrm>
            <a:off x="218565" y="1761941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900" b="1">
                <a:solidFill>
                  <a:schemeClr val="bg1"/>
                </a:solidFill>
              </a:rPr>
              <a:t>Bystanders of Instagram aggression and their moral 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F41528-A78D-427A-8DEB-2C789D6B4D78}"/>
              </a:ext>
            </a:extLst>
          </p:cNvPr>
          <p:cNvSpPr txBox="1"/>
          <p:nvPr/>
        </p:nvSpPr>
        <p:spPr>
          <a:xfrm>
            <a:off x="141628" y="3072348"/>
            <a:ext cx="8919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1B5423E-D356-4AC1-9933-EF58D027ACE5}"/>
              </a:ext>
            </a:extLst>
          </p:cNvPr>
          <p:cNvSpPr txBox="1"/>
          <p:nvPr/>
        </p:nvSpPr>
        <p:spPr>
          <a:xfrm>
            <a:off x="2605114" y="3072348"/>
            <a:ext cx="23672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condition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Girl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is</a:t>
            </a:r>
            <a:b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plus-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size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who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thinner</a:t>
            </a:r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825F2F3-DC2B-4945-91BD-38DAB16D844A}"/>
              </a:ext>
            </a:extLst>
          </p:cNvPr>
          <p:cNvSpPr txBox="1"/>
          <p:nvPr/>
        </p:nvSpPr>
        <p:spPr>
          <a:xfrm>
            <a:off x="8416250" y="3072348"/>
            <a:ext cx="2341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Victim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blaming</a:t>
            </a:r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Minimizing</a:t>
            </a:r>
            <a:r>
              <a:rPr lang="cs-CZ" sz="2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consequences</a:t>
            </a:r>
            <a:endParaRPr lang="cs-CZ" sz="20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9EF4AA2-D1FC-4B77-9278-52524CDA17CC}"/>
              </a:ext>
            </a:extLst>
          </p:cNvPr>
          <p:cNvSpPr txBox="1"/>
          <p:nvPr/>
        </p:nvSpPr>
        <p:spPr>
          <a:xfrm>
            <a:off x="3428417" y="5089388"/>
            <a:ext cx="1366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Anti-fat</a:t>
            </a:r>
            <a:b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attitudes</a:t>
            </a:r>
            <a:endParaRPr lang="cs-CZ" sz="2000" b="1" dirty="0">
              <a:solidFill>
                <a:srgbClr val="0000DC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CB6651-E103-4E18-ABD1-225C804550A6}"/>
              </a:ext>
            </a:extLst>
          </p:cNvPr>
          <p:cNvSpPr txBox="1"/>
          <p:nvPr/>
        </p:nvSpPr>
        <p:spPr>
          <a:xfrm>
            <a:off x="7952703" y="4981667"/>
            <a:ext cx="1580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Exposure</a:t>
            </a:r>
            <a:r>
              <a:rPr lang="cs-CZ" sz="2000" dirty="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to body-positive online </a:t>
            </a:r>
            <a:r>
              <a:rPr lang="cs-CZ" sz="2000" dirty="0" err="1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content</a:t>
            </a:r>
            <a:endParaRPr lang="cs-CZ" sz="2000" dirty="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4AEECE-B8B2-40AA-9D05-7F2806DDFB77}"/>
              </a:ext>
            </a:extLst>
          </p:cNvPr>
          <p:cNvSpPr txBox="1"/>
          <p:nvPr/>
        </p:nvSpPr>
        <p:spPr>
          <a:xfrm>
            <a:off x="5710907" y="5597220"/>
            <a:ext cx="1184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Gender</a:t>
            </a:r>
            <a:b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boys</a:t>
            </a:r>
            <a:r>
              <a:rPr lang="cs-CZ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more)</a:t>
            </a:r>
            <a:endParaRPr lang="cs-CZ" sz="20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69C9BAEF-11D0-4F67-89D5-BD625EF0BEEA}"/>
              </a:ext>
            </a:extLst>
          </p:cNvPr>
          <p:cNvSpPr/>
          <p:nvPr/>
        </p:nvSpPr>
        <p:spPr>
          <a:xfrm>
            <a:off x="4738978" y="3503571"/>
            <a:ext cx="3025996" cy="444570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D0F09298-923F-4146-A63D-F80677E356FC}"/>
              </a:ext>
            </a:extLst>
          </p:cNvPr>
          <p:cNvSpPr/>
          <p:nvPr/>
        </p:nvSpPr>
        <p:spPr>
          <a:xfrm rot="16200000">
            <a:off x="5812772" y="4728324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09931DB5-2846-4348-9850-DD28E230421A}"/>
              </a:ext>
            </a:extLst>
          </p:cNvPr>
          <p:cNvSpPr/>
          <p:nvPr/>
        </p:nvSpPr>
        <p:spPr>
          <a:xfrm rot="18946591">
            <a:off x="4609523" y="4612712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B65F8F94-5520-4106-A7DC-FE6D164B6A8D}"/>
              </a:ext>
            </a:extLst>
          </p:cNvPr>
          <p:cNvSpPr/>
          <p:nvPr/>
        </p:nvSpPr>
        <p:spPr>
          <a:xfrm rot="2653409" flipH="1">
            <a:off x="7000119" y="4724127"/>
            <a:ext cx="756581" cy="331121"/>
          </a:xfrm>
          <a:prstGeom prst="rightArrow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2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5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D34CB26F-7EE2-4801-8BB8-FDD56B736EBA}"/>
              </a:ext>
            </a:extLst>
          </p:cNvPr>
          <p:cNvSpPr txBox="1">
            <a:spLocks/>
          </p:cNvSpPr>
          <p:nvPr/>
        </p:nvSpPr>
        <p:spPr>
          <a:xfrm>
            <a:off x="218565" y="1761941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900" b="1">
                <a:solidFill>
                  <a:schemeClr val="bg1"/>
                </a:solidFill>
              </a:rPr>
              <a:t>Bystanders of Instagram aggression and their moral 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F41528-A78D-427A-8DEB-2C789D6B4D78}"/>
              </a:ext>
            </a:extLst>
          </p:cNvPr>
          <p:cNvSpPr txBox="1"/>
          <p:nvPr/>
        </p:nvSpPr>
        <p:spPr>
          <a:xfrm>
            <a:off x="141628" y="3072348"/>
            <a:ext cx="89192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B66A890-F2CB-46E7-B89A-C39CDB276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3957097"/>
              </p:ext>
            </p:extLst>
          </p:nvPr>
        </p:nvGraphicFramePr>
        <p:xfrm>
          <a:off x="1645754" y="3213612"/>
          <a:ext cx="4210050" cy="348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89EDFEDD-5D77-42F4-B39A-7933084551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419960"/>
              </p:ext>
            </p:extLst>
          </p:nvPr>
        </p:nvGraphicFramePr>
        <p:xfrm>
          <a:off x="6870916" y="3072348"/>
          <a:ext cx="4883937" cy="3629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B28D8D89-308E-4EA9-A1BC-2A1C835FF6B8}"/>
              </a:ext>
            </a:extLst>
          </p:cNvPr>
          <p:cNvSpPr txBox="1"/>
          <p:nvPr/>
        </p:nvSpPr>
        <p:spPr>
          <a:xfrm>
            <a:off x="4873635" y="2800228"/>
            <a:ext cx="297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Victim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blaming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614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D34CB26F-7EE2-4801-8BB8-FDD56B736EBA}"/>
              </a:ext>
            </a:extLst>
          </p:cNvPr>
          <p:cNvSpPr txBox="1">
            <a:spLocks/>
          </p:cNvSpPr>
          <p:nvPr/>
        </p:nvSpPr>
        <p:spPr>
          <a:xfrm>
            <a:off x="218565" y="1761941"/>
            <a:ext cx="6032863" cy="646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sz="2900" b="1">
                <a:solidFill>
                  <a:schemeClr val="bg1"/>
                </a:solidFill>
              </a:rPr>
              <a:t>Bystanders of Instagram aggression and their moral disengagement</a:t>
            </a:r>
            <a:endParaRPr lang="en-US" sz="2900" b="1" dirty="0">
              <a:solidFill>
                <a:schemeClr val="bg1"/>
              </a:solidFill>
            </a:endParaRPr>
          </a:p>
        </p:txBody>
      </p:sp>
      <p:pic>
        <p:nvPicPr>
          <p:cNvPr id="21" name="Obrázek 1" descr="Obsah obrázku text, voda, snímek obrazovky&#10;&#10;Popis byl vytvořen automaticky">
            <a:extLst>
              <a:ext uri="{FF2B5EF4-FFF2-40B4-BE49-F238E27FC236}">
                <a16:creationId xmlns:a16="http://schemas.microsoft.com/office/drawing/2014/main" id="{9D9A2915-A5F4-4261-871A-C8372FCA8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3307" y="2840603"/>
            <a:ext cx="4422213" cy="39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Obrázek 3">
            <a:extLst>
              <a:ext uri="{FF2B5EF4-FFF2-40B4-BE49-F238E27FC236}">
                <a16:creationId xmlns:a16="http://schemas.microsoft.com/office/drawing/2014/main" id="{59FD99B9-921F-4C12-8513-2695305AF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7406" y="3267146"/>
            <a:ext cx="2591566" cy="35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ázek 1" descr="Obsah obrázku text, voda, snímek obrazovky&#10;&#10;Popis byl vytvořen automaticky">
            <a:extLst>
              <a:ext uri="{FF2B5EF4-FFF2-40B4-BE49-F238E27FC236}">
                <a16:creationId xmlns:a16="http://schemas.microsoft.com/office/drawing/2014/main" id="{D8F6400A-F436-4C02-8473-F872019A3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852" y="2840603"/>
            <a:ext cx="4366536" cy="386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E04200F-6FA4-4244-B59E-91B08A2E082E}"/>
              </a:ext>
            </a:extLst>
          </p:cNvPr>
          <p:cNvSpPr txBox="1"/>
          <p:nvPr/>
        </p:nvSpPr>
        <p:spPr>
          <a:xfrm>
            <a:off x="6733189" y="1761941"/>
            <a:ext cx="2979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r>
              <a:rPr lang="cs-CZ" sz="18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794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6D55DD0B-DD78-4F83-AA18-E4AA554CF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2" b="6082"/>
          <a:stretch/>
        </p:blipFill>
        <p:spPr>
          <a:xfrm>
            <a:off x="7024027" y="176596"/>
            <a:ext cx="4939115" cy="6504807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bg1"/>
                </a:solidFill>
              </a:rPr>
              <a:t>Why</a:t>
            </a:r>
            <a:r>
              <a:rPr lang="cs-CZ" b="1" dirty="0">
                <a:solidFill>
                  <a:schemeClr val="bg1"/>
                </a:solidFill>
              </a:rPr>
              <a:t> do </a:t>
            </a:r>
            <a:r>
              <a:rPr lang="cs-CZ" b="1" dirty="0" err="1">
                <a:solidFill>
                  <a:schemeClr val="bg1"/>
                </a:solidFill>
              </a:rPr>
              <a:t>we</a:t>
            </a:r>
            <a:r>
              <a:rPr lang="cs-CZ" b="1" dirty="0">
                <a:solidFill>
                  <a:schemeClr val="bg1"/>
                </a:solidFill>
              </a:rPr>
              <a:t> use </a:t>
            </a:r>
            <a:r>
              <a:rPr lang="cs-CZ" b="1" dirty="0" err="1">
                <a:solidFill>
                  <a:schemeClr val="bg1"/>
                </a:solidFill>
              </a:rPr>
              <a:t>experiments</a:t>
            </a:r>
            <a:r>
              <a:rPr lang="cs-CZ" b="1" dirty="0">
                <a:solidFill>
                  <a:schemeClr val="bg1"/>
                </a:solidFill>
              </a:rPr>
              <a:t>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003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violent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TV make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behave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aggressively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71D51B0-91EC-BA1C-9C1E-96162D495EF3}"/>
              </a:ext>
            </a:extLst>
          </p:cNvPr>
          <p:cNvSpPr txBox="1"/>
          <p:nvPr/>
        </p:nvSpPr>
        <p:spPr>
          <a:xfrm>
            <a:off x="7277358" y="858403"/>
            <a:ext cx="42574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John Stuart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(1805-1873)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</a:t>
            </a:r>
            <a:endParaRPr lang="cs-CZ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endParaRPr lang="cs-CZ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EFC9D56-61E2-43A0-A6C7-74DEBFA8FA07}"/>
              </a:ext>
            </a:extLst>
          </p:cNvPr>
          <p:cNvGrpSpPr/>
          <p:nvPr/>
        </p:nvGrpSpPr>
        <p:grpSpPr>
          <a:xfrm>
            <a:off x="225705" y="4453035"/>
            <a:ext cx="5416372" cy="2024471"/>
            <a:chOff x="225705" y="4453035"/>
            <a:chExt cx="5416372" cy="2024471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126B6CD-F0E8-2F0F-52ED-82858CDB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7467" y="4660092"/>
              <a:ext cx="1444610" cy="1437906"/>
            </a:xfrm>
            <a:prstGeom prst="rect">
              <a:avLst/>
            </a:prstGeom>
          </p:spPr>
        </p:pic>
        <p:grpSp>
          <p:nvGrpSpPr>
            <p:cNvPr id="4" name="Skupina 3">
              <a:extLst>
                <a:ext uri="{FF2B5EF4-FFF2-40B4-BE49-F238E27FC236}">
                  <a16:creationId xmlns:a16="http://schemas.microsoft.com/office/drawing/2014/main" id="{5DD6B5F1-BD4D-4EC1-9359-B2093BFB42BC}"/>
                </a:ext>
              </a:extLst>
            </p:cNvPr>
            <p:cNvGrpSpPr/>
            <p:nvPr/>
          </p:nvGrpSpPr>
          <p:grpSpPr>
            <a:xfrm>
              <a:off x="225705" y="4453035"/>
              <a:ext cx="2033910" cy="2024471"/>
              <a:chOff x="225705" y="4453035"/>
              <a:chExt cx="2033910" cy="2024471"/>
            </a:xfrm>
          </p:grpSpPr>
          <p:pic>
            <p:nvPicPr>
              <p:cNvPr id="11" name="Obrázek 10" descr="Obsah obrázku text, displej, elektronika, snímek obrazovky&#10;&#10;Popis byl vytvořen automaticky">
                <a:extLst>
                  <a:ext uri="{FF2B5EF4-FFF2-40B4-BE49-F238E27FC236}">
                    <a16:creationId xmlns:a16="http://schemas.microsoft.com/office/drawing/2014/main" id="{16FD7CC9-D6ED-4EB9-4798-ED20A64EF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705" y="4453035"/>
                <a:ext cx="2033910" cy="2024471"/>
              </a:xfrm>
              <a:prstGeom prst="rect">
                <a:avLst/>
              </a:prstGeom>
            </p:spPr>
          </p:pic>
          <p:pic>
            <p:nvPicPr>
              <p:cNvPr id="9" name="Obrázek 8">
                <a:extLst>
                  <a:ext uri="{FF2B5EF4-FFF2-40B4-BE49-F238E27FC236}">
                    <a16:creationId xmlns:a16="http://schemas.microsoft.com/office/drawing/2014/main" id="{92672E3D-0E25-9D85-5455-FFBED031C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0589" y="4896728"/>
                <a:ext cx="744140" cy="740686"/>
              </a:xfrm>
              <a:prstGeom prst="rect">
                <a:avLst/>
              </a:prstGeom>
            </p:spPr>
          </p:pic>
        </p:grpSp>
        <p:sp>
          <p:nvSpPr>
            <p:cNvPr id="12" name="Šipka: doprava 11">
              <a:extLst>
                <a:ext uri="{FF2B5EF4-FFF2-40B4-BE49-F238E27FC236}">
                  <a16:creationId xmlns:a16="http://schemas.microsoft.com/office/drawing/2014/main" id="{8786C5A5-AABF-F3F0-ECA9-4DE8F7ED4B10}"/>
                </a:ext>
              </a:extLst>
            </p:cNvPr>
            <p:cNvSpPr/>
            <p:nvPr/>
          </p:nvSpPr>
          <p:spPr>
            <a:xfrm>
              <a:off x="2713570" y="4896728"/>
              <a:ext cx="1227382" cy="817864"/>
            </a:xfrm>
            <a:prstGeom prst="rightArrow">
              <a:avLst/>
            </a:prstGeom>
            <a:solidFill>
              <a:srgbClr val="0000D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4EA0BF8-5DE6-4772-8F45-70092A955DD5}"/>
              </a:ext>
            </a:extLst>
          </p:cNvPr>
          <p:cNvGrpSpPr/>
          <p:nvPr/>
        </p:nvGrpSpPr>
        <p:grpSpPr>
          <a:xfrm>
            <a:off x="171544" y="3785191"/>
            <a:ext cx="6282420" cy="2685980"/>
            <a:chOff x="171544" y="3785191"/>
            <a:chExt cx="6282420" cy="2685980"/>
          </a:xfrm>
        </p:grpSpPr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FDC82D2E-76B9-C03B-C9D6-F4F7E93D7D86}"/>
                </a:ext>
              </a:extLst>
            </p:cNvPr>
            <p:cNvSpPr/>
            <p:nvPr/>
          </p:nvSpPr>
          <p:spPr>
            <a:xfrm>
              <a:off x="171544" y="4213001"/>
              <a:ext cx="5672887" cy="2258170"/>
            </a:xfrm>
            <a:prstGeom prst="rect">
              <a:avLst/>
            </a:prstGeom>
            <a:noFill/>
            <a:ln w="57150">
              <a:solidFill>
                <a:srgbClr val="0000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7D2EF48-E923-2B38-655A-693DB04B01A1}"/>
                </a:ext>
              </a:extLst>
            </p:cNvPr>
            <p:cNvSpPr txBox="1"/>
            <p:nvPr/>
          </p:nvSpPr>
          <p:spPr>
            <a:xfrm>
              <a:off x="3557628" y="3785191"/>
              <a:ext cx="2896336" cy="434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latin typeface="Arial" panose="020B0604020202020204" pitchFamily="34" charset="0"/>
                  <a:cs typeface="Arial" panose="020B0604020202020204" pitchFamily="34" charset="0"/>
                </a:rPr>
                <a:t>maximum </a:t>
              </a:r>
              <a:r>
                <a:rPr lang="cs-CZ" dirty="0" err="1">
                  <a:latin typeface="Arial" panose="020B0604020202020204" pitchFamily="34" charset="0"/>
                  <a:cs typeface="Arial" panose="020B0604020202020204" pitchFamily="34" charset="0"/>
                </a:rPr>
                <a:t>control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4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14" y="2012291"/>
            <a:ext cx="6032863" cy="646021"/>
          </a:xfrm>
        </p:spPr>
        <p:txBody>
          <a:bodyPr>
            <a:noAutofit/>
          </a:bodyPr>
          <a:lstStyle/>
          <a:p>
            <a:r>
              <a:rPr lang="cs-CZ" sz="2900" dirty="0" err="1">
                <a:solidFill>
                  <a:schemeClr val="bg1"/>
                </a:solidFill>
              </a:rPr>
              <a:t>Other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examples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of</a:t>
            </a:r>
            <a:r>
              <a:rPr lang="cs-CZ" sz="2900" dirty="0">
                <a:solidFill>
                  <a:schemeClr val="bg1"/>
                </a:solidFill>
              </a:rPr>
              <a:t> </a:t>
            </a:r>
            <a:r>
              <a:rPr lang="cs-CZ" sz="2900" dirty="0" err="1">
                <a:solidFill>
                  <a:schemeClr val="bg1"/>
                </a:solidFill>
              </a:rPr>
              <a:t>experiments</a:t>
            </a:r>
            <a:r>
              <a:rPr lang="cs-CZ" sz="2900" dirty="0">
                <a:solidFill>
                  <a:schemeClr val="bg1"/>
                </a:solidFill>
              </a:rPr>
              <a:t>:</a:t>
            </a:r>
            <a:br>
              <a:rPr lang="cs-CZ" sz="2900" b="1" dirty="0">
                <a:solidFill>
                  <a:schemeClr val="bg1"/>
                </a:solidFill>
              </a:rPr>
            </a:br>
            <a:r>
              <a:rPr lang="en-US" sz="2900" b="1" dirty="0" err="1">
                <a:solidFill>
                  <a:schemeClr val="bg1"/>
                </a:solidFill>
              </a:rPr>
              <a:t>Cyberostracism</a:t>
            </a:r>
            <a:r>
              <a:rPr lang="en-US" sz="2900" b="1" dirty="0">
                <a:solidFill>
                  <a:schemeClr val="bg1"/>
                </a:solidFill>
              </a:rPr>
              <a:t>: Emotional and behavioral consequences in social media interactions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8" y="3072348"/>
            <a:ext cx="11125370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Galbava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al., 2021</a:t>
            </a:r>
          </a:p>
          <a:p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ostracism</a:t>
            </a:r>
            <a:r>
              <a:rPr lang="cs-CZ" sz="2000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exclusion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ignored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excluded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(online)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u="none" strike="noStrike" baseline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H1a.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Ostracized people will derive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lower satisfaction from belonging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self-esteem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and</a:t>
            </a:r>
            <a:r>
              <a:rPr lang="cs-CZ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meaningful existence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than non-ostracized people.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H1b.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Ostracized people will be in a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worse mood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than non-ostracized people.</a:t>
            </a:r>
            <a:endParaRPr lang="cs-CZ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u="none" strike="noStrike" baseline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H2.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Ostracized individuals with higher social anxiety will experience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lower needs satisfaction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u="none" strike="noStrike" baseline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H3a.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Ostracized people who are less satisfied in the needs of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belonging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self-esteem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will tend</a:t>
            </a:r>
            <a:r>
              <a:rPr lang="cs-CZ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4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prosocial</a:t>
            </a:r>
            <a:r>
              <a:rPr lang="cs-CZ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response</a:t>
            </a:r>
            <a:r>
              <a:rPr lang="cs-CZ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H3b.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Ostracized people who are less satisfied in the needs of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meaningful existence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will tend to choose an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antisocial response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u="none" strike="noStrike" baseline="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H3c.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Ostracized individuals with higher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social anxiety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will tend to choose an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evasive response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D7601BC-80C1-4B8C-AF29-F66048758F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14671"/>
          <a:stretch/>
        </p:blipFill>
        <p:spPr>
          <a:xfrm>
            <a:off x="7369938" y="308075"/>
            <a:ext cx="4434171" cy="27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847443"/>
            <a:ext cx="6032863" cy="646021"/>
          </a:xfrm>
        </p:spPr>
        <p:txBody>
          <a:bodyPr>
            <a:noAutofit/>
          </a:bodyPr>
          <a:lstStyle/>
          <a:p>
            <a:r>
              <a:rPr lang="en-US" sz="2900" b="1" dirty="0" err="1">
                <a:solidFill>
                  <a:schemeClr val="bg1"/>
                </a:solidFill>
              </a:rPr>
              <a:t>Cyberostracism</a:t>
            </a:r>
            <a:r>
              <a:rPr lang="en-US" sz="2900" b="1" dirty="0">
                <a:solidFill>
                  <a:schemeClr val="bg1"/>
                </a:solidFill>
              </a:rPr>
              <a:t>: Emotional and behavioral consequences in social media interactions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7" y="3072348"/>
            <a:ext cx="804026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246, CZ</a:t>
            </a:r>
          </a:p>
          <a:p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experiment, </a:t>
            </a:r>
            <a:r>
              <a:rPr lang="cs-CZ" sz="2000" dirty="0" err="1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between-subject</a:t>
            </a:r>
            <a:r>
              <a:rPr lang="cs-CZ" sz="2000" dirty="0"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design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… „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…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2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preprogrammed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create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profile, meet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 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(and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62F275D-FDA0-4279-ACA7-303EE5777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5"/>
          <a:stretch/>
        </p:blipFill>
        <p:spPr>
          <a:xfrm>
            <a:off x="8698983" y="3429000"/>
            <a:ext cx="3105127" cy="3240781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B25AB780-008E-4ADD-8A93-C36E17583D39}"/>
              </a:ext>
            </a:extLst>
          </p:cNvPr>
          <p:cNvGrpSpPr/>
          <p:nvPr/>
        </p:nvGrpSpPr>
        <p:grpSpPr>
          <a:xfrm>
            <a:off x="1715465" y="6113520"/>
            <a:ext cx="671011" cy="357548"/>
            <a:chOff x="4125433" y="5622152"/>
            <a:chExt cx="885760" cy="296046"/>
          </a:xfrm>
        </p:grpSpPr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id="{C2C12D42-77EB-44A3-9753-064F4A5D67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622152"/>
              <a:ext cx="885760" cy="183225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se šipkou 11">
              <a:extLst>
                <a:ext uri="{FF2B5EF4-FFF2-40B4-BE49-F238E27FC236}">
                  <a16:creationId xmlns:a16="http://schemas.microsoft.com/office/drawing/2014/main" id="{BB3E77D8-3BED-4080-91BB-45DCA7DE1A5C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7"/>
              <a:ext cx="885760" cy="112821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1950767-12E1-4AAD-85F9-839720A4A861}"/>
              </a:ext>
            </a:extLst>
          </p:cNvPr>
          <p:cNvSpPr txBox="1"/>
          <p:nvPr/>
        </p:nvSpPr>
        <p:spPr>
          <a:xfrm>
            <a:off x="2386476" y="5967500"/>
            <a:ext cx="4348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ostracism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7B3F8B7-5A3B-4E09-9774-90A47EEEF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14671"/>
          <a:stretch/>
        </p:blipFill>
        <p:spPr>
          <a:xfrm>
            <a:off x="7369938" y="308075"/>
            <a:ext cx="4434171" cy="276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55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15420655-0FA8-79F8-B21A-38A8DB49AAA9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7" name="Nadpis 3">
            <a:extLst>
              <a:ext uri="{FF2B5EF4-FFF2-40B4-BE49-F238E27FC236}">
                <a16:creationId xmlns:a16="http://schemas.microsoft.com/office/drawing/2014/main" id="{1E2F4FB8-FDB9-3D5A-340D-F8244EB4F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3" y="1847443"/>
            <a:ext cx="6032863" cy="646021"/>
          </a:xfrm>
        </p:spPr>
        <p:txBody>
          <a:bodyPr>
            <a:noAutofit/>
          </a:bodyPr>
          <a:lstStyle/>
          <a:p>
            <a:r>
              <a:rPr lang="en-US" sz="2900" b="1" dirty="0" err="1">
                <a:solidFill>
                  <a:schemeClr val="bg1"/>
                </a:solidFill>
              </a:rPr>
              <a:t>Cyberostracism</a:t>
            </a:r>
            <a:r>
              <a:rPr lang="en-US" sz="2900" b="1" dirty="0">
                <a:solidFill>
                  <a:schemeClr val="bg1"/>
                </a:solidFill>
              </a:rPr>
              <a:t>: Emotional and behavioral consequences in social media interactions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4AC6BFA-96C9-E178-319F-9820A7DB6368}"/>
              </a:ext>
            </a:extLst>
          </p:cNvPr>
          <p:cNvSpPr txBox="1"/>
          <p:nvPr/>
        </p:nvSpPr>
        <p:spPr>
          <a:xfrm>
            <a:off x="141627" y="3072348"/>
            <a:ext cx="93283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…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 …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… „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interactions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preprogrammed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cooperative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financial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game.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maximize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‘ profit, minimum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to play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500 CZK,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pariticipant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800 CZK but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200 CZK.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player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asked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participant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reactions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Most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pro-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re-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But – p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eople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an ostracized condition choose an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antisocial response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often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than people in a control condition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E259E9-DC6F-4CED-9190-41408EB4E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3" r="14671"/>
          <a:stretch/>
        </p:blipFill>
        <p:spPr>
          <a:xfrm>
            <a:off x="7369938" y="308075"/>
            <a:ext cx="4434171" cy="276427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AC0291E-70B6-4C19-B2D5-4FC25627E68C}"/>
              </a:ext>
            </a:extLst>
          </p:cNvPr>
          <p:cNvSpPr txBox="1"/>
          <p:nvPr/>
        </p:nvSpPr>
        <p:spPr>
          <a:xfrm>
            <a:off x="2842437" y="5049926"/>
            <a:ext cx="425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Loan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prosocial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Refuse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antisocial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to not to play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game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evasive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5D3BA6C8-6D9D-4A81-9AA5-FEFB5C63B5A5}"/>
              </a:ext>
            </a:extLst>
          </p:cNvPr>
          <p:cNvGrpSpPr/>
          <p:nvPr/>
        </p:nvGrpSpPr>
        <p:grpSpPr>
          <a:xfrm>
            <a:off x="2026288" y="5167714"/>
            <a:ext cx="712379" cy="595423"/>
            <a:chOff x="4125433" y="5507665"/>
            <a:chExt cx="712379" cy="595423"/>
          </a:xfrm>
        </p:grpSpPr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827B60B9-6824-471D-857E-BD51FBE76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5433" y="5507665"/>
              <a:ext cx="712379" cy="297712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49F3F435-878E-4F71-A789-D461C04D986F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6"/>
              <a:ext cx="712379" cy="0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93B95E71-7D57-4872-A213-D9F30D283102}"/>
                </a:ext>
              </a:extLst>
            </p:cNvPr>
            <p:cNvCxnSpPr>
              <a:cxnSpLocks/>
            </p:cNvCxnSpPr>
            <p:nvPr/>
          </p:nvCxnSpPr>
          <p:spPr>
            <a:xfrm>
              <a:off x="4125433" y="5805376"/>
              <a:ext cx="712379" cy="297712"/>
            </a:xfrm>
            <a:prstGeom prst="straightConnector1">
              <a:avLst/>
            </a:prstGeom>
            <a:ln>
              <a:solidFill>
                <a:srgbClr val="0000D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Obrázek 20">
            <a:extLst>
              <a:ext uri="{FF2B5EF4-FFF2-40B4-BE49-F238E27FC236}">
                <a16:creationId xmlns:a16="http://schemas.microsoft.com/office/drawing/2014/main" id="{02D7927E-325B-4AE0-B746-265CCE0D4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10101" r="14163" b="37005"/>
          <a:stretch/>
        </p:blipFill>
        <p:spPr>
          <a:xfrm>
            <a:off x="8794142" y="4754879"/>
            <a:ext cx="2942477" cy="200598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3BAC0B3-9B5E-4E6C-AEE4-02E1EC513E45}"/>
              </a:ext>
            </a:extLst>
          </p:cNvPr>
          <p:cNvSpPr txBox="1"/>
          <p:nvPr/>
        </p:nvSpPr>
        <p:spPr>
          <a:xfrm>
            <a:off x="9740363" y="5024331"/>
            <a:ext cx="174131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borrow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300 CZK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fee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5332F25-7F71-47A4-8BF6-06933AD1E1BF}"/>
              </a:ext>
            </a:extLst>
          </p:cNvPr>
          <p:cNvSpPr txBox="1"/>
          <p:nvPr/>
        </p:nvSpPr>
        <p:spPr>
          <a:xfrm>
            <a:off x="9702171" y="6053031"/>
            <a:ext cx="174131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borrow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300 CZK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entry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fee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loan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000" dirty="0" err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074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avci, kočka domácí&#10;&#10;Popis byl vytvořen automaticky">
            <a:extLst>
              <a:ext uri="{FF2B5EF4-FFF2-40B4-BE49-F238E27FC236}">
                <a16:creationId xmlns:a16="http://schemas.microsoft.com/office/drawing/2014/main" id="{52900E5F-B28A-5BAA-A15F-9A0A8D43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375" y="198652"/>
            <a:ext cx="5002661" cy="6588497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B6C6D083-F7A3-486B-8DE1-02FB75C68322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15966E47-75E4-433E-B880-CBEA099F9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66" y="1856537"/>
            <a:ext cx="6032863" cy="646021"/>
          </a:xfrm>
        </p:spPr>
        <p:txBody>
          <a:bodyPr>
            <a:noAutofit/>
          </a:bodyPr>
          <a:lstStyle/>
          <a:p>
            <a:r>
              <a:rPr lang="en-US" sz="2900" b="1" dirty="0">
                <a:solidFill>
                  <a:schemeClr val="bg1"/>
                </a:solidFill>
              </a:rPr>
              <a:t>Experimental research in cyberaggression and media aggression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579C254-D0EC-4E3A-BE06-B61B23460138}"/>
              </a:ext>
            </a:extLst>
          </p:cNvPr>
          <p:cNvSpPr txBox="1"/>
          <p:nvPr/>
        </p:nvSpPr>
        <p:spPr>
          <a:xfrm>
            <a:off x="108284" y="6260901"/>
            <a:ext cx="57227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https://padlet.com/cyber_marie/lfln8i99o374qs4</a:t>
            </a:r>
            <a:r>
              <a:rPr lang="cs-CZ" sz="2000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059FF06-16A9-4A42-B4C1-3CA553EB057B}"/>
              </a:ext>
            </a:extLst>
          </p:cNvPr>
          <p:cNvSpPr txBox="1"/>
          <p:nvPr/>
        </p:nvSpPr>
        <p:spPr>
          <a:xfrm>
            <a:off x="3465598" y="3045176"/>
            <a:ext cx="32867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learned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D6EBB18-1AB1-468E-BADC-877FB3046834}"/>
              </a:ext>
            </a:extLst>
          </p:cNvPr>
          <p:cNvSpPr txBox="1"/>
          <p:nvPr/>
        </p:nvSpPr>
        <p:spPr>
          <a:xfrm>
            <a:off x="3465598" y="4518085"/>
            <a:ext cx="3286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I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any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remaining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8E6858F-E146-4DA8-9FC0-023EC9F702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27071" r="12032"/>
          <a:stretch/>
        </p:blipFill>
        <p:spPr>
          <a:xfrm>
            <a:off x="178892" y="2815594"/>
            <a:ext cx="3286705" cy="328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3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546A754-53C8-4DDA-B280-017C013C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297702-1FEA-47E6-9C30-2DAF89A6F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/>
              <a:t>Bandura, A. (1999). </a:t>
            </a:r>
            <a:r>
              <a:rPr lang="cs-CZ" sz="1400" dirty="0" err="1"/>
              <a:t>Moral</a:t>
            </a:r>
            <a:r>
              <a:rPr lang="cs-CZ" sz="1400" dirty="0"/>
              <a:t> </a:t>
            </a:r>
            <a:r>
              <a:rPr lang="cs-CZ" sz="1400" dirty="0" err="1"/>
              <a:t>disengagement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perpetration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inhumanities</a:t>
            </a:r>
            <a:r>
              <a:rPr lang="cs-CZ" sz="1400" dirty="0"/>
              <a:t>. </a:t>
            </a:r>
            <a:r>
              <a:rPr lang="cs-CZ" sz="1400" i="1" dirty="0"/>
              <a:t>Personality and </a:t>
            </a:r>
            <a:r>
              <a:rPr lang="cs-CZ" sz="1400" i="1" dirty="0" err="1"/>
              <a:t>Social</a:t>
            </a:r>
            <a:r>
              <a:rPr lang="cs-CZ" sz="1400" i="1" dirty="0"/>
              <a:t> Psychology </a:t>
            </a:r>
            <a:r>
              <a:rPr lang="cs-CZ" sz="1400" i="1" dirty="0" err="1"/>
              <a:t>Review</a:t>
            </a:r>
            <a:r>
              <a:rPr lang="cs-CZ" sz="1400" dirty="0"/>
              <a:t>, </a:t>
            </a:r>
            <a:r>
              <a:rPr lang="cs-CZ" sz="1400" i="1" dirty="0"/>
              <a:t>3</a:t>
            </a:r>
            <a:r>
              <a:rPr lang="cs-CZ" sz="1400" dirty="0"/>
              <a:t>(3), 193–209. </a:t>
            </a:r>
            <a:r>
              <a:rPr lang="cs-CZ" sz="1400" dirty="0">
                <a:hlinkClick r:id="rId3"/>
              </a:rPr>
              <a:t>https://doi.org/10.1207/s15327957pspr0303_3</a:t>
            </a:r>
            <a:r>
              <a:rPr lang="cs-CZ" sz="1400" dirty="0"/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/>
              <a:t>Bandura, A. (2002). </a:t>
            </a:r>
            <a:r>
              <a:rPr lang="cs-CZ" sz="1400" dirty="0" err="1"/>
              <a:t>Selective</a:t>
            </a:r>
            <a:r>
              <a:rPr lang="cs-CZ" sz="1400" dirty="0"/>
              <a:t> </a:t>
            </a:r>
            <a:r>
              <a:rPr lang="cs-CZ" sz="1400" dirty="0" err="1"/>
              <a:t>moral</a:t>
            </a:r>
            <a:r>
              <a:rPr lang="cs-CZ" sz="1400" dirty="0"/>
              <a:t> </a:t>
            </a:r>
            <a:r>
              <a:rPr lang="cs-CZ" sz="1400" dirty="0" err="1"/>
              <a:t>disengagement</a:t>
            </a:r>
            <a:r>
              <a:rPr lang="cs-CZ" sz="1400" dirty="0"/>
              <a:t> in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exercise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moral</a:t>
            </a:r>
            <a:r>
              <a:rPr lang="cs-CZ" sz="1400" dirty="0"/>
              <a:t> </a:t>
            </a:r>
            <a:r>
              <a:rPr lang="cs-CZ" sz="1400" dirty="0" err="1"/>
              <a:t>agency</a:t>
            </a:r>
            <a:r>
              <a:rPr lang="cs-CZ" sz="1400" dirty="0"/>
              <a:t>.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Moral</a:t>
            </a:r>
            <a:r>
              <a:rPr lang="cs-CZ" sz="1400" i="1" dirty="0"/>
              <a:t> </a:t>
            </a:r>
            <a:r>
              <a:rPr lang="cs-CZ" sz="1400" i="1" dirty="0" err="1"/>
              <a:t>Education</a:t>
            </a:r>
            <a:r>
              <a:rPr lang="cs-CZ" sz="1400" dirty="0"/>
              <a:t>, </a:t>
            </a:r>
            <a:r>
              <a:rPr lang="cs-CZ" sz="1400" i="1" dirty="0"/>
              <a:t>31</a:t>
            </a:r>
            <a:r>
              <a:rPr lang="cs-CZ" sz="1400" dirty="0"/>
              <a:t>(2), 101-119. </a:t>
            </a:r>
            <a:r>
              <a:rPr lang="cs-CZ" sz="1400" dirty="0">
                <a:hlinkClick r:id="rId4"/>
              </a:rPr>
              <a:t>https://doi.org/10.1080/0305724022014322</a:t>
            </a:r>
            <a:r>
              <a:rPr lang="cs-CZ" sz="1400" dirty="0"/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/>
              <a:t>Bandura, A., </a:t>
            </a:r>
            <a:r>
              <a:rPr lang="cs-CZ" sz="1400" dirty="0" err="1"/>
              <a:t>Ross</a:t>
            </a:r>
            <a:r>
              <a:rPr lang="cs-CZ" sz="1400" dirty="0"/>
              <a:t>, D., &amp; </a:t>
            </a:r>
            <a:r>
              <a:rPr lang="cs-CZ" sz="1400" dirty="0" err="1"/>
              <a:t>Ross</a:t>
            </a:r>
            <a:r>
              <a:rPr lang="cs-CZ" sz="1400" dirty="0"/>
              <a:t>, S. A. (1963). </a:t>
            </a:r>
            <a:r>
              <a:rPr lang="cs-CZ" sz="1400" dirty="0" err="1"/>
              <a:t>Imitation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film-</a:t>
            </a:r>
            <a:r>
              <a:rPr lang="cs-CZ" sz="1400" dirty="0" err="1"/>
              <a:t>mediated</a:t>
            </a:r>
            <a:r>
              <a:rPr lang="cs-CZ" sz="1400" dirty="0"/>
              <a:t> </a:t>
            </a:r>
            <a:r>
              <a:rPr lang="cs-CZ" sz="1400" dirty="0" err="1"/>
              <a:t>aggressive</a:t>
            </a:r>
            <a:r>
              <a:rPr lang="cs-CZ" sz="1400" dirty="0"/>
              <a:t> </a:t>
            </a:r>
            <a:r>
              <a:rPr lang="cs-CZ" sz="1400" dirty="0" err="1"/>
              <a:t>models</a:t>
            </a:r>
            <a:r>
              <a:rPr lang="cs-CZ" sz="1400" dirty="0"/>
              <a:t>.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Abnormal</a:t>
            </a:r>
            <a:r>
              <a:rPr lang="cs-CZ" sz="1400" i="1" dirty="0"/>
              <a:t> and </a:t>
            </a:r>
            <a:r>
              <a:rPr lang="cs-CZ" sz="1400" i="1" dirty="0" err="1"/>
              <a:t>Social</a:t>
            </a:r>
            <a:r>
              <a:rPr lang="cs-CZ" sz="1400" i="1" dirty="0"/>
              <a:t> Psychology</a:t>
            </a:r>
            <a:r>
              <a:rPr lang="cs-CZ" sz="1400" dirty="0"/>
              <a:t>, </a:t>
            </a:r>
            <a:r>
              <a:rPr lang="cs-CZ" sz="1400" i="1" dirty="0"/>
              <a:t>66</a:t>
            </a:r>
            <a:r>
              <a:rPr lang="cs-CZ" sz="1400" dirty="0"/>
              <a:t>(1), 3–11. </a:t>
            </a:r>
            <a:r>
              <a:rPr lang="cs-CZ" sz="1400" dirty="0">
                <a:hlinkClick r:id="rId5"/>
              </a:rPr>
              <a:t>https://doi.org/10.1037/h0048687</a:t>
            </a:r>
            <a:r>
              <a:rPr lang="cs-CZ" sz="1400" dirty="0"/>
              <a:t>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 err="1"/>
              <a:t>Bedrosova</a:t>
            </a:r>
            <a:r>
              <a:rPr lang="cs-CZ" sz="1400" dirty="0"/>
              <a:t>, M., Kvardova, N., &amp; </a:t>
            </a:r>
            <a:r>
              <a:rPr lang="cs-CZ" sz="1400" dirty="0" err="1"/>
              <a:t>Machackova</a:t>
            </a:r>
            <a:r>
              <a:rPr lang="cs-CZ" sz="1400" dirty="0"/>
              <a:t>, H. (</a:t>
            </a:r>
            <a:r>
              <a:rPr lang="cs-CZ" sz="1400" dirty="0" err="1"/>
              <a:t>accepted</a:t>
            </a:r>
            <a:r>
              <a:rPr lang="cs-CZ" sz="1400" dirty="0"/>
              <a:t>). </a:t>
            </a:r>
            <a:r>
              <a:rPr lang="cs-CZ" sz="1400" dirty="0" err="1"/>
              <a:t>Bystanders</a:t>
            </a:r>
            <a:r>
              <a:rPr lang="cs-CZ" sz="1400" dirty="0"/>
              <a:t>’ </a:t>
            </a:r>
            <a:r>
              <a:rPr lang="cs-CZ" sz="1400" dirty="0" err="1"/>
              <a:t>victim</a:t>
            </a:r>
            <a:r>
              <a:rPr lang="cs-CZ" sz="1400" dirty="0"/>
              <a:t> </a:t>
            </a:r>
            <a:r>
              <a:rPr lang="cs-CZ" sz="1400" dirty="0" err="1"/>
              <a:t>blaming</a:t>
            </a:r>
            <a:r>
              <a:rPr lang="cs-CZ" sz="1400" dirty="0"/>
              <a:t> and </a:t>
            </a:r>
            <a:r>
              <a:rPr lang="cs-CZ" sz="1400" dirty="0" err="1"/>
              <a:t>minimizing</a:t>
            </a:r>
            <a:r>
              <a:rPr lang="cs-CZ" sz="1400" dirty="0"/>
              <a:t> </a:t>
            </a:r>
            <a:r>
              <a:rPr lang="cs-CZ" sz="1400" dirty="0" err="1"/>
              <a:t>consequences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weight-based</a:t>
            </a:r>
            <a:r>
              <a:rPr lang="cs-CZ" sz="1400" dirty="0"/>
              <a:t> </a:t>
            </a:r>
            <a:r>
              <a:rPr lang="cs-CZ" sz="1400" dirty="0" err="1"/>
              <a:t>cyberhate</a:t>
            </a:r>
            <a:r>
              <a:rPr lang="cs-CZ" sz="1400" dirty="0"/>
              <a:t> </a:t>
            </a:r>
            <a:r>
              <a:rPr lang="cs-CZ" sz="1400" dirty="0" err="1"/>
              <a:t>attacks</a:t>
            </a:r>
            <a:r>
              <a:rPr lang="cs-CZ" sz="1400" dirty="0"/>
              <a:t>: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roles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anti-fat </a:t>
            </a:r>
            <a:r>
              <a:rPr lang="cs-CZ" sz="1400" dirty="0" err="1"/>
              <a:t>attitudes</a:t>
            </a:r>
            <a:r>
              <a:rPr lang="cs-CZ" sz="1400" dirty="0"/>
              <a:t>, body-positive online </a:t>
            </a:r>
            <a:r>
              <a:rPr lang="cs-CZ" sz="1400" dirty="0" err="1"/>
              <a:t>content</a:t>
            </a:r>
            <a:r>
              <a:rPr lang="cs-CZ" sz="1400" dirty="0"/>
              <a:t>, and gender. </a:t>
            </a:r>
            <a:r>
              <a:rPr lang="cs-CZ" sz="1400" i="1" dirty="0" err="1"/>
              <a:t>Journal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Interpersonal</a:t>
            </a:r>
            <a:r>
              <a:rPr lang="cs-CZ" sz="1400" i="1" dirty="0"/>
              <a:t> </a:t>
            </a:r>
            <a:r>
              <a:rPr lang="cs-CZ" sz="1400" i="1" dirty="0" err="1"/>
              <a:t>Violence</a:t>
            </a:r>
            <a:r>
              <a:rPr lang="cs-CZ" sz="14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/>
              <a:t>Bushman, B. J., &amp; Anderson, C. A. (2009). </a:t>
            </a:r>
            <a:r>
              <a:rPr lang="cs-CZ" sz="1400" dirty="0" err="1"/>
              <a:t>Comfortably</a:t>
            </a:r>
            <a:r>
              <a:rPr lang="cs-CZ" sz="1400" dirty="0"/>
              <a:t> </a:t>
            </a:r>
            <a:r>
              <a:rPr lang="cs-CZ" sz="1400" dirty="0" err="1"/>
              <a:t>numb</a:t>
            </a:r>
            <a:r>
              <a:rPr lang="cs-CZ" sz="1400" dirty="0"/>
              <a:t>: </a:t>
            </a:r>
            <a:r>
              <a:rPr lang="cs-CZ" sz="1400" dirty="0" err="1"/>
              <a:t>Desensitizing</a:t>
            </a:r>
            <a:r>
              <a:rPr lang="cs-CZ" sz="1400" dirty="0"/>
              <a:t> </a:t>
            </a:r>
            <a:r>
              <a:rPr lang="cs-CZ" sz="1400" dirty="0" err="1"/>
              <a:t>effects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violent</a:t>
            </a:r>
            <a:r>
              <a:rPr lang="cs-CZ" sz="1400" dirty="0"/>
              <a:t> media on </a:t>
            </a:r>
            <a:r>
              <a:rPr lang="cs-CZ" sz="1400" dirty="0" err="1"/>
              <a:t>helping</a:t>
            </a:r>
            <a:r>
              <a:rPr lang="cs-CZ" sz="1400" dirty="0"/>
              <a:t> </a:t>
            </a:r>
            <a:r>
              <a:rPr lang="cs-CZ" sz="1400" dirty="0" err="1"/>
              <a:t>others</a:t>
            </a:r>
            <a:r>
              <a:rPr lang="cs-CZ" sz="1400" dirty="0"/>
              <a:t>. </a:t>
            </a:r>
            <a:r>
              <a:rPr lang="cs-CZ" sz="1400" i="1" dirty="0" err="1"/>
              <a:t>Psychological</a:t>
            </a:r>
            <a:r>
              <a:rPr lang="cs-CZ" sz="1400" i="1" dirty="0"/>
              <a:t> Science</a:t>
            </a:r>
            <a:r>
              <a:rPr lang="cs-CZ" sz="1400" dirty="0"/>
              <a:t>, </a:t>
            </a:r>
            <a:r>
              <a:rPr lang="cs-CZ" sz="1400" i="1" dirty="0"/>
              <a:t>3</a:t>
            </a:r>
            <a:r>
              <a:rPr lang="cs-CZ" sz="1400" dirty="0"/>
              <a:t>, 273–277. </a:t>
            </a:r>
            <a:r>
              <a:rPr lang="cs-CZ" sz="1400" dirty="0">
                <a:hlinkClick r:id="rId6"/>
              </a:rPr>
              <a:t>https://doi.org/10.1111/j.1467-9280.2009.02287.x</a:t>
            </a:r>
            <a:r>
              <a:rPr lang="cs-CZ" sz="1400" dirty="0"/>
              <a:t>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/>
              <a:t>Bushman, B. J., &amp; Anderson, C. A. (2012). </a:t>
            </a:r>
            <a:r>
              <a:rPr lang="cs-CZ" sz="1400" dirty="0" err="1"/>
              <a:t>Violent</a:t>
            </a:r>
            <a:r>
              <a:rPr lang="cs-CZ" sz="1400" dirty="0"/>
              <a:t> video </a:t>
            </a:r>
            <a:r>
              <a:rPr lang="cs-CZ" sz="1400" dirty="0" err="1"/>
              <a:t>games</a:t>
            </a:r>
            <a:r>
              <a:rPr lang="cs-CZ" sz="1400" dirty="0"/>
              <a:t> and </a:t>
            </a:r>
            <a:r>
              <a:rPr lang="cs-CZ" sz="1400" dirty="0" err="1"/>
              <a:t>hostile</a:t>
            </a:r>
            <a:r>
              <a:rPr lang="cs-CZ" sz="1400" dirty="0"/>
              <a:t> </a:t>
            </a:r>
            <a:r>
              <a:rPr lang="cs-CZ" sz="1400" dirty="0" err="1"/>
              <a:t>expectations</a:t>
            </a:r>
            <a:r>
              <a:rPr lang="cs-CZ" sz="1400" dirty="0"/>
              <a:t>: A test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General </a:t>
            </a:r>
            <a:r>
              <a:rPr lang="cs-CZ" sz="1400" dirty="0" err="1"/>
              <a:t>Aggression</a:t>
            </a:r>
            <a:r>
              <a:rPr lang="cs-CZ" sz="1400" dirty="0"/>
              <a:t> Model. </a:t>
            </a:r>
            <a:r>
              <a:rPr lang="cs-CZ" sz="1400" i="1" dirty="0"/>
              <a:t>Personality and </a:t>
            </a:r>
            <a:r>
              <a:rPr lang="cs-CZ" sz="1400" i="1" dirty="0" err="1"/>
              <a:t>Social</a:t>
            </a:r>
            <a:r>
              <a:rPr lang="cs-CZ" sz="1400" i="1" dirty="0"/>
              <a:t> Psychology Bulletin</a:t>
            </a:r>
            <a:r>
              <a:rPr lang="cs-CZ" sz="1400" dirty="0"/>
              <a:t>, </a:t>
            </a:r>
            <a:r>
              <a:rPr lang="cs-CZ" sz="1400" i="1" dirty="0"/>
              <a:t>28</a:t>
            </a:r>
            <a:r>
              <a:rPr lang="cs-CZ" sz="1400" dirty="0"/>
              <a:t>(12), 1679–1686. </a:t>
            </a:r>
            <a:r>
              <a:rPr lang="cs-CZ" sz="1400" dirty="0">
                <a:hlinkClick r:id="rId7"/>
              </a:rPr>
              <a:t>https://doi.org/10.1177/014616702237649</a:t>
            </a:r>
            <a:r>
              <a:rPr lang="cs-CZ" sz="1400" dirty="0"/>
              <a:t>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 err="1"/>
              <a:t>Galbava</a:t>
            </a:r>
            <a:r>
              <a:rPr lang="cs-CZ" sz="1400" dirty="0"/>
              <a:t>, S., </a:t>
            </a:r>
            <a:r>
              <a:rPr lang="cs-CZ" sz="1400" dirty="0" err="1"/>
              <a:t>Machackova</a:t>
            </a:r>
            <a:r>
              <a:rPr lang="cs-CZ" sz="1400" dirty="0"/>
              <a:t>, H., &amp; Dedkova, L. (2021). </a:t>
            </a:r>
            <a:r>
              <a:rPr lang="cs-CZ" sz="1400" dirty="0" err="1"/>
              <a:t>Cyberostracism</a:t>
            </a:r>
            <a:r>
              <a:rPr lang="cs-CZ" sz="1400" dirty="0"/>
              <a:t>: </a:t>
            </a:r>
            <a:r>
              <a:rPr lang="cs-CZ" sz="1400" dirty="0" err="1"/>
              <a:t>Emotional</a:t>
            </a:r>
            <a:r>
              <a:rPr lang="cs-CZ" sz="1400" dirty="0"/>
              <a:t> and </a:t>
            </a:r>
            <a:r>
              <a:rPr lang="cs-CZ" sz="1400" dirty="0" err="1"/>
              <a:t>behavioral</a:t>
            </a:r>
            <a:r>
              <a:rPr lang="cs-CZ" sz="1400" dirty="0"/>
              <a:t> </a:t>
            </a:r>
            <a:r>
              <a:rPr lang="cs-CZ" sz="1400" dirty="0" err="1"/>
              <a:t>consequences</a:t>
            </a:r>
            <a:r>
              <a:rPr lang="cs-CZ" sz="1400" dirty="0"/>
              <a:t> in </a:t>
            </a:r>
            <a:r>
              <a:rPr lang="cs-CZ" sz="1400" dirty="0" err="1"/>
              <a:t>social</a:t>
            </a:r>
            <a:r>
              <a:rPr lang="cs-CZ" sz="1400" dirty="0"/>
              <a:t> media </a:t>
            </a:r>
            <a:r>
              <a:rPr lang="cs-CZ" sz="1400" dirty="0" err="1"/>
              <a:t>interactions</a:t>
            </a:r>
            <a:r>
              <a:rPr lang="cs-CZ" sz="1400" dirty="0"/>
              <a:t>. </a:t>
            </a:r>
            <a:r>
              <a:rPr lang="cs-CZ" sz="1400" i="1" dirty="0" err="1"/>
              <a:t>Comunicar</a:t>
            </a:r>
            <a:r>
              <a:rPr lang="cs-CZ" sz="1400" dirty="0"/>
              <a:t>, </a:t>
            </a:r>
            <a:r>
              <a:rPr lang="cs-CZ" sz="1400" i="1" dirty="0"/>
              <a:t>29</a:t>
            </a:r>
            <a:r>
              <a:rPr lang="cs-CZ" sz="1400" dirty="0"/>
              <a:t>(67), 1–11. </a:t>
            </a:r>
            <a:r>
              <a:rPr lang="cs-CZ" sz="1400" dirty="0">
                <a:hlinkClick r:id="rId8"/>
              </a:rPr>
              <a:t>https://doi.org/11.10.3916/C67-2021-0</a:t>
            </a:r>
            <a:r>
              <a:rPr lang="cs-CZ" sz="1400" dirty="0"/>
              <a:t>   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 err="1"/>
              <a:t>Goodwin</a:t>
            </a:r>
            <a:r>
              <a:rPr lang="cs-CZ" sz="1400" dirty="0"/>
              <a:t>, </a:t>
            </a:r>
            <a:r>
              <a:rPr lang="cs-CZ" sz="1400" dirty="0" err="1"/>
              <a:t>Kerri</a:t>
            </a:r>
            <a:r>
              <a:rPr lang="cs-CZ" sz="1400" dirty="0"/>
              <a:t> A., &amp; </a:t>
            </a:r>
            <a:r>
              <a:rPr lang="cs-CZ" sz="1400" dirty="0" err="1"/>
              <a:t>Goodwin</a:t>
            </a:r>
            <a:r>
              <a:rPr lang="cs-CZ" sz="1400" dirty="0"/>
              <a:t>, C. James. (2016). </a:t>
            </a:r>
            <a:r>
              <a:rPr lang="cs-CZ" sz="1400" i="1" dirty="0" err="1"/>
              <a:t>Research</a:t>
            </a:r>
            <a:r>
              <a:rPr lang="cs-CZ" sz="1400" i="1" dirty="0"/>
              <a:t> in psychology: </a:t>
            </a:r>
            <a:r>
              <a:rPr lang="cs-CZ" sz="1400" i="1" dirty="0" err="1"/>
              <a:t>Methods</a:t>
            </a:r>
            <a:r>
              <a:rPr lang="cs-CZ" sz="1400" i="1" dirty="0"/>
              <a:t> and design </a:t>
            </a:r>
            <a:r>
              <a:rPr lang="cs-CZ" sz="1400" dirty="0"/>
              <a:t>(8th </a:t>
            </a:r>
            <a:r>
              <a:rPr lang="cs-CZ" sz="1400" dirty="0" err="1"/>
              <a:t>edition</a:t>
            </a:r>
            <a:r>
              <a:rPr lang="cs-CZ" sz="1400" dirty="0"/>
              <a:t>). </a:t>
            </a:r>
            <a:r>
              <a:rPr lang="cs-CZ" sz="1400" dirty="0" err="1"/>
              <a:t>Wiley</a:t>
            </a:r>
            <a:r>
              <a:rPr lang="cs-CZ" sz="1400" dirty="0"/>
              <a:t>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1400" dirty="0" err="1"/>
              <a:t>Soral</a:t>
            </a:r>
            <a:r>
              <a:rPr lang="cs-CZ" sz="1400" dirty="0"/>
              <a:t>, W., </a:t>
            </a:r>
            <a:r>
              <a:rPr lang="cs-CZ" sz="1400" dirty="0" err="1"/>
              <a:t>Bilewicz</a:t>
            </a:r>
            <a:r>
              <a:rPr lang="cs-CZ" sz="1400" dirty="0"/>
              <a:t>, M., &amp; </a:t>
            </a:r>
            <a:r>
              <a:rPr lang="cs-CZ" sz="1400" dirty="0" err="1"/>
              <a:t>Winiewski</a:t>
            </a:r>
            <a:r>
              <a:rPr lang="cs-CZ" sz="1400" dirty="0"/>
              <a:t>, M. (2018). </a:t>
            </a:r>
            <a:r>
              <a:rPr lang="cs-CZ" sz="1400" dirty="0" err="1"/>
              <a:t>Exposure</a:t>
            </a:r>
            <a:r>
              <a:rPr lang="cs-CZ" sz="1400" dirty="0"/>
              <a:t> to </a:t>
            </a:r>
            <a:r>
              <a:rPr lang="cs-CZ" sz="1400" dirty="0" err="1"/>
              <a:t>hate</a:t>
            </a:r>
            <a:r>
              <a:rPr lang="cs-CZ" sz="1400" dirty="0"/>
              <a:t> </a:t>
            </a:r>
            <a:r>
              <a:rPr lang="cs-CZ" sz="1400" dirty="0" err="1"/>
              <a:t>speech</a:t>
            </a:r>
            <a:r>
              <a:rPr lang="cs-CZ" sz="1400" dirty="0"/>
              <a:t> </a:t>
            </a:r>
            <a:r>
              <a:rPr lang="cs-CZ" sz="1400" dirty="0" err="1"/>
              <a:t>increases</a:t>
            </a:r>
            <a:r>
              <a:rPr lang="cs-CZ" sz="1400" dirty="0"/>
              <a:t> prejudice </a:t>
            </a:r>
            <a:r>
              <a:rPr lang="cs-CZ" sz="1400" dirty="0" err="1"/>
              <a:t>through</a:t>
            </a:r>
            <a:r>
              <a:rPr lang="cs-CZ" sz="1400" dirty="0"/>
              <a:t> </a:t>
            </a:r>
            <a:r>
              <a:rPr lang="cs-CZ" sz="1400" dirty="0" err="1"/>
              <a:t>desensitization</a:t>
            </a:r>
            <a:r>
              <a:rPr lang="cs-CZ" sz="1400" dirty="0"/>
              <a:t>. </a:t>
            </a:r>
            <a:r>
              <a:rPr lang="cs-CZ" sz="1400" i="1" dirty="0" err="1"/>
              <a:t>Aggressive</a:t>
            </a:r>
            <a:r>
              <a:rPr lang="cs-CZ" sz="1400" i="1" dirty="0"/>
              <a:t> </a:t>
            </a:r>
            <a:r>
              <a:rPr lang="cs-CZ" sz="1400" i="1" dirty="0" err="1"/>
              <a:t>Behavior</a:t>
            </a:r>
            <a:r>
              <a:rPr lang="cs-CZ" sz="1400" dirty="0"/>
              <a:t>, </a:t>
            </a:r>
            <a:r>
              <a:rPr lang="cs-CZ" sz="1400" i="1" dirty="0"/>
              <a:t>44</a:t>
            </a:r>
            <a:r>
              <a:rPr lang="cs-CZ" sz="1400" dirty="0"/>
              <a:t>, 136–146. </a:t>
            </a:r>
            <a:r>
              <a:rPr lang="cs-CZ" sz="1400" dirty="0">
                <a:hlinkClick r:id="rId9"/>
              </a:rPr>
              <a:t>https://doi.org/10.1002/ab.21737</a:t>
            </a:r>
            <a:r>
              <a:rPr lang="cs-CZ" sz="1400" dirty="0"/>
              <a:t>  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86819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322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0032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has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65E3B30-C74C-AE6F-B5FD-99DC05199064}"/>
              </a:ext>
            </a:extLst>
          </p:cNvPr>
          <p:cNvGrpSpPr/>
          <p:nvPr/>
        </p:nvGrpSpPr>
        <p:grpSpPr>
          <a:xfrm>
            <a:off x="5039537" y="3191497"/>
            <a:ext cx="1588515" cy="1574576"/>
            <a:chOff x="330711" y="4069965"/>
            <a:chExt cx="2152345" cy="2152345"/>
          </a:xfrm>
        </p:grpSpPr>
        <p:pic>
          <p:nvPicPr>
            <p:cNvPr id="6" name="Obrázek 5" descr="Obsah obrázku text, displej, elektronika, snímek obrazovky&#10;&#10;Popis byl vytvořen automaticky">
              <a:extLst>
                <a:ext uri="{FF2B5EF4-FFF2-40B4-BE49-F238E27FC236}">
                  <a16:creationId xmlns:a16="http://schemas.microsoft.com/office/drawing/2014/main" id="{B6808744-33F2-543D-3770-582FD4442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11" y="4069965"/>
              <a:ext cx="2152345" cy="2152345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7FC8BB9-6ED8-D204-49EF-32C479B90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147" y="4541683"/>
              <a:ext cx="787471" cy="787471"/>
            </a:xfrm>
            <a:prstGeom prst="rect">
              <a:avLst/>
            </a:prstGeom>
          </p:spPr>
        </p:pic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DCF46BAB-C82C-17C6-7209-F83F23ADF253}"/>
              </a:ext>
            </a:extLst>
          </p:cNvPr>
          <p:cNvGrpSpPr/>
          <p:nvPr/>
        </p:nvGrpSpPr>
        <p:grpSpPr>
          <a:xfrm>
            <a:off x="5027034" y="5106830"/>
            <a:ext cx="1574575" cy="1574575"/>
            <a:chOff x="5027033" y="4621302"/>
            <a:chExt cx="1574575" cy="1574575"/>
          </a:xfrm>
        </p:grpSpPr>
        <p:pic>
          <p:nvPicPr>
            <p:cNvPr id="23" name="Obrázek 22" descr="Obsah obrázku text, displej, elektronika, snímek obrazovky&#10;&#10;Popis byl vytvořen automaticky">
              <a:extLst>
                <a:ext uri="{FF2B5EF4-FFF2-40B4-BE49-F238E27FC236}">
                  <a16:creationId xmlns:a16="http://schemas.microsoft.com/office/drawing/2014/main" id="{78A83779-E7BB-8CC8-853F-A4B367533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33" y="4621302"/>
              <a:ext cx="1574575" cy="1574575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A04F3F42-840F-C402-6945-2A9C0571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475" y="4991265"/>
              <a:ext cx="541525" cy="541525"/>
            </a:xfrm>
            <a:prstGeom prst="rect">
              <a:avLst/>
            </a:prstGeom>
          </p:spPr>
        </p:pic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1E6BBEE-4D90-899C-9019-6E90C2451855}"/>
              </a:ext>
            </a:extLst>
          </p:cNvPr>
          <p:cNvSpPr txBox="1"/>
          <p:nvPr/>
        </p:nvSpPr>
        <p:spPr>
          <a:xfrm>
            <a:off x="4924562" y="2730485"/>
            <a:ext cx="181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C2661C5-7CFD-C198-E03B-FA04EB2A4810}"/>
              </a:ext>
            </a:extLst>
          </p:cNvPr>
          <p:cNvSpPr txBox="1"/>
          <p:nvPr/>
        </p:nvSpPr>
        <p:spPr>
          <a:xfrm>
            <a:off x="4924562" y="4685192"/>
            <a:ext cx="1818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0849881-AD38-F589-2BB4-EFAD0B811093}"/>
              </a:ext>
            </a:extLst>
          </p:cNvPr>
          <p:cNvSpPr txBox="1"/>
          <p:nvPr/>
        </p:nvSpPr>
        <p:spPr>
          <a:xfrm>
            <a:off x="9835116" y="6427488"/>
            <a:ext cx="26336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Photo by Anni Roenkae on Pexels </a:t>
            </a:r>
            <a:endParaRPr lang="cs-CZ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7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00321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manipulated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factor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has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i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on Y?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65E3B30-C74C-AE6F-B5FD-99DC05199064}"/>
              </a:ext>
            </a:extLst>
          </p:cNvPr>
          <p:cNvGrpSpPr/>
          <p:nvPr/>
        </p:nvGrpSpPr>
        <p:grpSpPr>
          <a:xfrm>
            <a:off x="5210440" y="2864856"/>
            <a:ext cx="1265655" cy="1254549"/>
            <a:chOff x="330711" y="4069965"/>
            <a:chExt cx="2152345" cy="2152345"/>
          </a:xfrm>
        </p:grpSpPr>
        <p:pic>
          <p:nvPicPr>
            <p:cNvPr id="6" name="Obrázek 5" descr="Obsah obrázku text, displej, elektronika, snímek obrazovky&#10;&#10;Popis byl vytvořen automaticky">
              <a:extLst>
                <a:ext uri="{FF2B5EF4-FFF2-40B4-BE49-F238E27FC236}">
                  <a16:creationId xmlns:a16="http://schemas.microsoft.com/office/drawing/2014/main" id="{B6808744-33F2-543D-3770-582FD4442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11" y="4069965"/>
              <a:ext cx="2152345" cy="2152345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77FC8BB9-6ED8-D204-49EF-32C479B90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147" y="4541683"/>
              <a:ext cx="787471" cy="787471"/>
            </a:xfrm>
            <a:prstGeom prst="rect">
              <a:avLst/>
            </a:prstGeom>
          </p:spPr>
        </p:pic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DCF46BAB-C82C-17C6-7209-F83F23ADF253}"/>
              </a:ext>
            </a:extLst>
          </p:cNvPr>
          <p:cNvGrpSpPr/>
          <p:nvPr/>
        </p:nvGrpSpPr>
        <p:grpSpPr>
          <a:xfrm>
            <a:off x="5167974" y="5420700"/>
            <a:ext cx="1349517" cy="1349517"/>
            <a:chOff x="5027033" y="4621302"/>
            <a:chExt cx="1574575" cy="1574575"/>
          </a:xfrm>
        </p:grpSpPr>
        <p:pic>
          <p:nvPicPr>
            <p:cNvPr id="23" name="Obrázek 22" descr="Obsah obrázku text, displej, elektronika, snímek obrazovky&#10;&#10;Popis byl vytvořen automaticky">
              <a:extLst>
                <a:ext uri="{FF2B5EF4-FFF2-40B4-BE49-F238E27FC236}">
                  <a16:creationId xmlns:a16="http://schemas.microsoft.com/office/drawing/2014/main" id="{78A83779-E7BB-8CC8-853F-A4B367533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033" y="4621302"/>
              <a:ext cx="1574575" cy="1574575"/>
            </a:xfrm>
            <a:prstGeom prst="rect">
              <a:avLst/>
            </a:prstGeom>
          </p:spPr>
        </p:pic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A04F3F42-840F-C402-6945-2A9C05711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4475" y="4991265"/>
              <a:ext cx="541525" cy="541525"/>
            </a:xfrm>
            <a:prstGeom prst="rect">
              <a:avLst/>
            </a:prstGeom>
          </p:spPr>
        </p:pic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4CD99B9-082B-4236-18B7-187E1A64CAB8}"/>
              </a:ext>
            </a:extLst>
          </p:cNvPr>
          <p:cNvGrpSpPr/>
          <p:nvPr/>
        </p:nvGrpSpPr>
        <p:grpSpPr>
          <a:xfrm>
            <a:off x="5210440" y="4119405"/>
            <a:ext cx="1273233" cy="1341892"/>
            <a:chOff x="5400526" y="3443008"/>
            <a:chExt cx="1588515" cy="1574576"/>
          </a:xfrm>
        </p:grpSpPr>
        <p:pic>
          <p:nvPicPr>
            <p:cNvPr id="7" name="Obrázek 6" descr="Obsah obrázku text, displej, elektronika, snímek obrazovky&#10;&#10;Popis byl vytvořen automaticky">
              <a:extLst>
                <a:ext uri="{FF2B5EF4-FFF2-40B4-BE49-F238E27FC236}">
                  <a16:creationId xmlns:a16="http://schemas.microsoft.com/office/drawing/2014/main" id="{591B14C9-3569-FAE0-DA39-DD4C679B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526" y="3443008"/>
              <a:ext cx="1588515" cy="1574576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C09181FC-A403-9DD4-770F-05D8BD16E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529" y="3864306"/>
              <a:ext cx="435580" cy="435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85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8" y="2915803"/>
            <a:ext cx="60032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Dependent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  <a:endParaRPr lang="cs-CZ" b="1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X on </a:t>
            </a:r>
            <a:r>
              <a:rPr lang="cs-CZ" sz="2000" b="1" i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940433E-6D35-43CB-E469-A2FB97F45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99" y="3187566"/>
            <a:ext cx="1528730" cy="152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09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C69E02B-F337-FEC7-D08D-218BB4F51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1181" y="959443"/>
            <a:ext cx="6504808" cy="493911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0C4EC074-F09A-4281-8AC3-CCAC53F16A0E}"/>
              </a:ext>
            </a:extLst>
          </p:cNvPr>
          <p:cNvSpPr/>
          <p:nvPr/>
        </p:nvSpPr>
        <p:spPr bwMode="auto">
          <a:xfrm>
            <a:off x="5522" y="956291"/>
            <a:ext cx="6610027" cy="1782305"/>
          </a:xfrm>
          <a:prstGeom prst="rect">
            <a:avLst/>
          </a:prstGeom>
          <a:solidFill>
            <a:srgbClr val="0000D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Nadpis 3">
            <a:extLst>
              <a:ext uri="{FF2B5EF4-FFF2-40B4-BE49-F238E27FC236}">
                <a16:creationId xmlns:a16="http://schemas.microsoft.com/office/drawing/2014/main" id="{CCE36236-8DE3-4E6D-861E-D6258FCC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858" y="1548339"/>
            <a:ext cx="6032863" cy="64602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Terminology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2E7A62-388E-98F6-5DA9-9B6DD8FE2BCA}"/>
              </a:ext>
            </a:extLst>
          </p:cNvPr>
          <p:cNvSpPr txBox="1"/>
          <p:nvPr/>
        </p:nvSpPr>
        <p:spPr>
          <a:xfrm>
            <a:off x="228859" y="2915804"/>
            <a:ext cx="56722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Extraneous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b="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„3rd </a:t>
            </a:r>
            <a:r>
              <a:rPr lang="cs-CZ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lvl="1">
              <a:lnSpc>
                <a:spcPct val="150000"/>
              </a:lnSpc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researcher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They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might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influence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studied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hold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Standardisation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situation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5CF2038E-85CC-1947-0BAE-A5D52299DA04}"/>
              </a:ext>
            </a:extLst>
          </p:cNvPr>
          <p:cNvGrpSpPr/>
          <p:nvPr/>
        </p:nvGrpSpPr>
        <p:grpSpPr>
          <a:xfrm>
            <a:off x="3582625" y="5158709"/>
            <a:ext cx="3675455" cy="1611300"/>
            <a:chOff x="247491" y="5272622"/>
            <a:chExt cx="3605207" cy="1551657"/>
          </a:xfrm>
        </p:grpSpPr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82E1C387-F3E7-6211-4AD5-E6FDB1AB2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50" y="5477803"/>
              <a:ext cx="3071648" cy="1346476"/>
            </a:xfrm>
            <a:prstGeom prst="rect">
              <a:avLst/>
            </a:prstGeom>
          </p:spPr>
        </p:pic>
        <p:sp>
          <p:nvSpPr>
            <p:cNvPr id="36" name="Šipka: dolů 35">
              <a:extLst>
                <a:ext uri="{FF2B5EF4-FFF2-40B4-BE49-F238E27FC236}">
                  <a16:creationId xmlns:a16="http://schemas.microsoft.com/office/drawing/2014/main" id="{6CD5EA18-CC73-0E46-0229-215A600081A8}"/>
                </a:ext>
              </a:extLst>
            </p:cNvPr>
            <p:cNvSpPr/>
            <p:nvPr/>
          </p:nvSpPr>
          <p:spPr>
            <a:xfrm>
              <a:off x="1213833" y="5272622"/>
              <a:ext cx="409575" cy="414793"/>
            </a:xfrm>
            <a:prstGeom prst="downArrow">
              <a:avLst/>
            </a:prstGeom>
            <a:solidFill>
              <a:srgbClr val="5AC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Šipka: dolů 36">
              <a:extLst>
                <a:ext uri="{FF2B5EF4-FFF2-40B4-BE49-F238E27FC236}">
                  <a16:creationId xmlns:a16="http://schemas.microsoft.com/office/drawing/2014/main" id="{86890B4B-4EB4-75CE-5536-8A023463EB74}"/>
                </a:ext>
              </a:extLst>
            </p:cNvPr>
            <p:cNvSpPr/>
            <p:nvPr/>
          </p:nvSpPr>
          <p:spPr>
            <a:xfrm rot="17729320">
              <a:off x="277330" y="5542265"/>
              <a:ext cx="409575" cy="414793"/>
            </a:xfrm>
            <a:prstGeom prst="downArrow">
              <a:avLst/>
            </a:prstGeom>
            <a:solidFill>
              <a:srgbClr val="5AC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Šipka: dolů 37">
              <a:extLst>
                <a:ext uri="{FF2B5EF4-FFF2-40B4-BE49-F238E27FC236}">
                  <a16:creationId xmlns:a16="http://schemas.microsoft.com/office/drawing/2014/main" id="{E8F777B6-8090-2148-805B-148E17E57E6B}"/>
                </a:ext>
              </a:extLst>
            </p:cNvPr>
            <p:cNvSpPr/>
            <p:nvPr/>
          </p:nvSpPr>
          <p:spPr>
            <a:xfrm rot="2739404">
              <a:off x="2015697" y="5307763"/>
              <a:ext cx="409575" cy="414793"/>
            </a:xfrm>
            <a:prstGeom prst="downArrow">
              <a:avLst/>
            </a:prstGeom>
            <a:solidFill>
              <a:srgbClr val="5AC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Šipka: dolů 38">
              <a:extLst>
                <a:ext uri="{FF2B5EF4-FFF2-40B4-BE49-F238E27FC236}">
                  <a16:creationId xmlns:a16="http://schemas.microsoft.com/office/drawing/2014/main" id="{6E148B42-BC99-049E-3974-323BE60D164D}"/>
                </a:ext>
              </a:extLst>
            </p:cNvPr>
            <p:cNvSpPr/>
            <p:nvPr/>
          </p:nvSpPr>
          <p:spPr>
            <a:xfrm rot="16200000">
              <a:off x="250100" y="6324606"/>
              <a:ext cx="409575" cy="414793"/>
            </a:xfrm>
            <a:prstGeom prst="downArrow">
              <a:avLst/>
            </a:prstGeom>
            <a:solidFill>
              <a:srgbClr val="5AC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2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cz-v11.potx" id="{1A432768-ED11-4D80-BB7B-F2DE57BF66BD}" vid="{70834B49-2483-4B2E-9811-25D90AF36237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16-9-en-v10.potx" id="{91BA684A-571E-4290-AA1F-7F6E4E7B701C}" vid="{6009CD1B-FCA8-4117-8FF2-5CE0D16AC381}"/>
    </a:ext>
  </a:extLst>
</a:theme>
</file>

<file path=ppt/theme/theme4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cyberaggression</Template>
  <TotalTime>1102</TotalTime>
  <Words>3408</Words>
  <Application>Microsoft Office PowerPoint</Application>
  <PresentationFormat>Širokoúhlá obrazovka</PresentationFormat>
  <Paragraphs>606</Paragraphs>
  <Slides>55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Tahoma</vt:lpstr>
      <vt:lpstr>Wingdings</vt:lpstr>
      <vt:lpstr>Prezentace_MU_CZ</vt:lpstr>
      <vt:lpstr>Vlastní návrh</vt:lpstr>
      <vt:lpstr>Presentation_MU_EN</vt:lpstr>
      <vt:lpstr>Experimental research in cyberaggression and media aggression</vt:lpstr>
      <vt:lpstr>What research methods can we use to study cyber/media aggression?</vt:lpstr>
      <vt:lpstr>Why do we use experiments?</vt:lpstr>
      <vt:lpstr>Why do we use experiments?</vt:lpstr>
      <vt:lpstr>Why do we use experiments?</vt:lpstr>
      <vt:lpstr>Terminology</vt:lpstr>
      <vt:lpstr>Terminology</vt:lpstr>
      <vt:lpstr>Terminology</vt:lpstr>
      <vt:lpstr>Terminology</vt:lpstr>
      <vt:lpstr>Terminology</vt:lpstr>
      <vt:lpstr>Terminology</vt:lpstr>
      <vt:lpstr>Terminology</vt:lpstr>
      <vt:lpstr>How to deal with confounding variables?</vt:lpstr>
      <vt:lpstr>Summary</vt:lpstr>
      <vt:lpstr>Summary</vt:lpstr>
      <vt:lpstr>Group task</vt:lpstr>
      <vt:lpstr>Advantages of experiments</vt:lpstr>
      <vt:lpstr>Disadvantages of experiments</vt:lpstr>
      <vt:lpstr>Disadvantages of experiments</vt:lpstr>
      <vt:lpstr>Disadvantages of experiments</vt:lpstr>
      <vt:lpstr>Types of experiments</vt:lpstr>
      <vt:lpstr>Types of experiments</vt:lpstr>
      <vt:lpstr>Types of experiments</vt:lpstr>
      <vt:lpstr>Types of experiments</vt:lpstr>
      <vt:lpstr>Ethics</vt:lpstr>
      <vt:lpstr>Ethics</vt:lpstr>
      <vt:lpstr>Experimental design</vt:lpstr>
      <vt:lpstr>Examples of experiments researching media aggression and cyberaggression</vt:lpstr>
      <vt:lpstr>Bobo doll experiments – social learning</vt:lpstr>
      <vt:lpstr>Prezentace aplikace PowerPoint</vt:lpstr>
      <vt:lpstr>Desensitisation theory</vt:lpstr>
      <vt:lpstr>Desensitization and hate speech</vt:lpstr>
      <vt:lpstr>Exposure to hate speech increases prejudice through desensitization</vt:lpstr>
      <vt:lpstr>Exposure to hate speech increases prejudice through desensitization</vt:lpstr>
      <vt:lpstr>Comfortably numb: Desensitizing effects of violent media on helping others </vt:lpstr>
      <vt:lpstr>Comfortably numb: Desensitizing effects of violent media on helping others </vt:lpstr>
      <vt:lpstr>Comfortably numb: Desensitizing effects of violent media on helping others </vt:lpstr>
      <vt:lpstr>Comfortably numb: Desensitizing effects of violent media on helping others </vt:lpstr>
      <vt:lpstr>Violent video games and hostile expectations: A test of the General Aggression Model</vt:lpstr>
      <vt:lpstr>BUT – do media cause violence?</vt:lpstr>
      <vt:lpstr>BUT – do media cause violence?</vt:lpstr>
      <vt:lpstr>Other examples of experiments: Bystanders of Instagram aggression and their moral disengagement</vt:lpstr>
      <vt:lpstr>Bystanders of Instagram aggression and their moral disengagement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Other examples of experiments: Cyberostracism: Emotional and behavioral consequences in social media interactions</vt:lpstr>
      <vt:lpstr>Cyberostracism: Emotional and behavioral consequences in social media interactions</vt:lpstr>
      <vt:lpstr>Cyberostracism: Emotional and behavioral consequences in social media interactions</vt:lpstr>
      <vt:lpstr>Experimental research in cyberaggression and media aggression</vt:lpstr>
      <vt:lpstr>References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research in cyberaggression and media aggression</dc:title>
  <dc:creator>Marie Bedrošová</dc:creator>
  <cp:lastModifiedBy>Marie Bedrošová</cp:lastModifiedBy>
  <cp:revision>493</cp:revision>
  <cp:lastPrinted>1601-01-01T00:00:00Z</cp:lastPrinted>
  <dcterms:created xsi:type="dcterms:W3CDTF">2022-11-16T14:05:14Z</dcterms:created>
  <dcterms:modified xsi:type="dcterms:W3CDTF">2023-09-25T10:18:13Z</dcterms:modified>
</cp:coreProperties>
</file>