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7" r:id="rId2"/>
    <p:sldId id="413" r:id="rId3"/>
    <p:sldId id="464" r:id="rId4"/>
    <p:sldId id="442" r:id="rId5"/>
    <p:sldId id="465" r:id="rId6"/>
    <p:sldId id="430" r:id="rId7"/>
    <p:sldId id="475" r:id="rId8"/>
    <p:sldId id="476" r:id="rId9"/>
    <p:sldId id="472" r:id="rId10"/>
    <p:sldId id="473" r:id="rId11"/>
    <p:sldId id="470" r:id="rId12"/>
    <p:sldId id="471" r:id="rId13"/>
    <p:sldId id="455" r:id="rId14"/>
    <p:sldId id="466" r:id="rId15"/>
    <p:sldId id="448" r:id="rId16"/>
    <p:sldId id="450" r:id="rId17"/>
    <p:sldId id="451" r:id="rId18"/>
    <p:sldId id="452" r:id="rId19"/>
    <p:sldId id="462" r:id="rId20"/>
    <p:sldId id="463" r:id="rId21"/>
    <p:sldId id="461" r:id="rId22"/>
    <p:sldId id="456" r:id="rId23"/>
    <p:sldId id="457" r:id="rId24"/>
    <p:sldId id="458" r:id="rId25"/>
    <p:sldId id="449" r:id="rId26"/>
    <p:sldId id="474" r:id="rId27"/>
    <p:sldId id="459" r:id="rId28"/>
    <p:sldId id="447" r:id="rId29"/>
    <p:sldId id="460" r:id="rId30"/>
    <p:sldId id="422" r:id="rId31"/>
    <p:sldId id="435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ED3D69F-5CD5-45FF-8927-B23B7D9F2551}">
          <p14:sldIdLst>
            <p14:sldId id="257"/>
            <p14:sldId id="413"/>
            <p14:sldId id="464"/>
            <p14:sldId id="442"/>
            <p14:sldId id="465"/>
            <p14:sldId id="430"/>
            <p14:sldId id="475"/>
            <p14:sldId id="476"/>
            <p14:sldId id="472"/>
            <p14:sldId id="473"/>
            <p14:sldId id="470"/>
            <p14:sldId id="471"/>
            <p14:sldId id="455"/>
            <p14:sldId id="466"/>
            <p14:sldId id="448"/>
            <p14:sldId id="450"/>
            <p14:sldId id="451"/>
            <p14:sldId id="452"/>
            <p14:sldId id="462"/>
            <p14:sldId id="463"/>
            <p14:sldId id="461"/>
            <p14:sldId id="456"/>
            <p14:sldId id="457"/>
            <p14:sldId id="458"/>
            <p14:sldId id="449"/>
            <p14:sldId id="474"/>
            <p14:sldId id="459"/>
            <p14:sldId id="447"/>
            <p14:sldId id="460"/>
            <p14:sldId id="422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a" initials="A" lastIdx="1" clrIdx="0">
    <p:extLst>
      <p:ext uri="{19B8F6BF-5375-455C-9EA6-DF929625EA0E}">
        <p15:presenceInfo xmlns:p15="http://schemas.microsoft.com/office/powerpoint/2012/main" userId="A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007A53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34D82-9DE5-BE45-A951-FDCB537CC7BB}" v="142" dt="2022-11-29T18:54:48.302"/>
    <p1510:client id="{BABE3316-3BB9-8559-B420-88B9E4BABD38}" v="478" dt="2023-10-10T12:19:27.745"/>
    <p1510:client id="{EB1479BB-70C7-6B23-1090-A3E4C4BBE671}" v="98" dt="2023-10-11T09:19:12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89596" autoAdjust="0"/>
  </p:normalViewPr>
  <p:slideViewPr>
    <p:cSldViewPr snapToGrid="0">
      <p:cViewPr>
        <p:scale>
          <a:sx n="103" d="100"/>
          <a:sy n="103" d="100"/>
        </p:scale>
        <p:origin x="920" y="3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na Kluknavská" userId="S::368265@muni.cz::ec5f7b07-3995-4a80-a98b-7aba5fe77794" providerId="AD" clId="Web-{EB1479BB-70C7-6B23-1090-A3E4C4BBE671}"/>
    <pc:docChg chg="addSld modSld sldOrd modSection">
      <pc:chgData name="Alena Kluknavská" userId="S::368265@muni.cz::ec5f7b07-3995-4a80-a98b-7aba5fe77794" providerId="AD" clId="Web-{EB1479BB-70C7-6B23-1090-A3E4C4BBE671}" dt="2023-10-11T09:19:12.827" v="94"/>
      <pc:docMkLst>
        <pc:docMk/>
      </pc:docMkLst>
      <pc:sldChg chg="modSp">
        <pc:chgData name="Alena Kluknavská" userId="S::368265@muni.cz::ec5f7b07-3995-4a80-a98b-7aba5fe77794" providerId="AD" clId="Web-{EB1479BB-70C7-6B23-1090-A3E4C4BBE671}" dt="2023-10-11T09:16:13.494" v="93" actId="20577"/>
        <pc:sldMkLst>
          <pc:docMk/>
          <pc:sldMk cId="993993154" sldId="455"/>
        </pc:sldMkLst>
        <pc:spChg chg="mod">
          <ac:chgData name="Alena Kluknavská" userId="S::368265@muni.cz::ec5f7b07-3995-4a80-a98b-7aba5fe77794" providerId="AD" clId="Web-{EB1479BB-70C7-6B23-1090-A3E4C4BBE671}" dt="2023-10-11T09:16:13.494" v="93" actId="20577"/>
          <ac:spMkLst>
            <pc:docMk/>
            <pc:sldMk cId="993993154" sldId="455"/>
            <ac:spMk id="6" creationId="{08C26610-7C5D-9445-A71B-471EC22DC4FD}"/>
          </ac:spMkLst>
        </pc:spChg>
      </pc:sldChg>
      <pc:sldChg chg="ord">
        <pc:chgData name="Alena Kluknavská" userId="S::368265@muni.cz::ec5f7b07-3995-4a80-a98b-7aba5fe77794" providerId="AD" clId="Web-{EB1479BB-70C7-6B23-1090-A3E4C4BBE671}" dt="2023-10-11T09:19:12.827" v="94"/>
        <pc:sldMkLst>
          <pc:docMk/>
          <pc:sldMk cId="3115642435" sldId="459"/>
        </pc:sldMkLst>
      </pc:sldChg>
      <pc:sldChg chg="modSp">
        <pc:chgData name="Alena Kluknavská" userId="S::368265@muni.cz::ec5f7b07-3995-4a80-a98b-7aba5fe77794" providerId="AD" clId="Web-{EB1479BB-70C7-6B23-1090-A3E4C4BBE671}" dt="2023-10-11T08:51:54.809" v="86" actId="20577"/>
        <pc:sldMkLst>
          <pc:docMk/>
          <pc:sldMk cId="167521794" sldId="472"/>
        </pc:sldMkLst>
        <pc:spChg chg="mod">
          <ac:chgData name="Alena Kluknavská" userId="S::368265@muni.cz::ec5f7b07-3995-4a80-a98b-7aba5fe77794" providerId="AD" clId="Web-{EB1479BB-70C7-6B23-1090-A3E4C4BBE671}" dt="2023-10-11T08:51:54.809" v="86" actId="20577"/>
          <ac:spMkLst>
            <pc:docMk/>
            <pc:sldMk cId="167521794" sldId="472"/>
            <ac:spMk id="6" creationId="{A31D5383-8165-C53B-E784-4E2BA5CC88E7}"/>
          </ac:spMkLst>
        </pc:spChg>
      </pc:sldChg>
      <pc:sldChg chg="delSp modSp new">
        <pc:chgData name="Alena Kluknavská" userId="S::368265@muni.cz::ec5f7b07-3995-4a80-a98b-7aba5fe77794" providerId="AD" clId="Web-{EB1479BB-70C7-6B23-1090-A3E4C4BBE671}" dt="2023-10-11T08:52:13.341" v="88" actId="20577"/>
        <pc:sldMkLst>
          <pc:docMk/>
          <pc:sldMk cId="290754739" sldId="475"/>
        </pc:sldMkLst>
        <pc:spChg chg="del">
          <ac:chgData name="Alena Kluknavská" userId="S::368265@muni.cz::ec5f7b07-3995-4a80-a98b-7aba5fe77794" providerId="AD" clId="Web-{EB1479BB-70C7-6B23-1090-A3E4C4BBE671}" dt="2023-10-11T08:42:36.855" v="1"/>
          <ac:spMkLst>
            <pc:docMk/>
            <pc:sldMk cId="290754739" sldId="475"/>
            <ac:spMk id="2" creationId="{C9C26802-35E1-5C46-84AF-EF3408947592}"/>
          </ac:spMkLst>
        </pc:spChg>
        <pc:spChg chg="del">
          <ac:chgData name="Alena Kluknavská" userId="S::368265@muni.cz::ec5f7b07-3995-4a80-a98b-7aba5fe77794" providerId="AD" clId="Web-{EB1479BB-70C7-6B23-1090-A3E4C4BBE671}" dt="2023-10-11T08:43:03.684" v="11"/>
          <ac:spMkLst>
            <pc:docMk/>
            <pc:sldMk cId="290754739" sldId="475"/>
            <ac:spMk id="4" creationId="{39873DF3-433A-10A0-A5EF-D4A4ECFF9FC6}"/>
          </ac:spMkLst>
        </pc:spChg>
        <pc:spChg chg="mod">
          <ac:chgData name="Alena Kluknavská" userId="S::368265@muni.cz::ec5f7b07-3995-4a80-a98b-7aba5fe77794" providerId="AD" clId="Web-{EB1479BB-70C7-6B23-1090-A3E4C4BBE671}" dt="2023-10-11T08:42:59.027" v="10" actId="20577"/>
          <ac:spMkLst>
            <pc:docMk/>
            <pc:sldMk cId="290754739" sldId="475"/>
            <ac:spMk id="5" creationId="{E964ABF8-C468-DBC5-7594-3160FED71E9D}"/>
          </ac:spMkLst>
        </pc:spChg>
        <pc:spChg chg="mod">
          <ac:chgData name="Alena Kluknavská" userId="S::368265@muni.cz::ec5f7b07-3995-4a80-a98b-7aba5fe77794" providerId="AD" clId="Web-{EB1479BB-70C7-6B23-1090-A3E4C4BBE671}" dt="2023-10-11T08:52:13.341" v="88" actId="20577"/>
          <ac:spMkLst>
            <pc:docMk/>
            <pc:sldMk cId="290754739" sldId="475"/>
            <ac:spMk id="6" creationId="{DC104BB7-AC27-27A3-1A95-29CCD1AEC1AF}"/>
          </ac:spMkLst>
        </pc:spChg>
      </pc:sldChg>
      <pc:sldChg chg="delSp modSp new">
        <pc:chgData name="Alena Kluknavská" userId="S::368265@muni.cz::ec5f7b07-3995-4a80-a98b-7aba5fe77794" providerId="AD" clId="Web-{EB1479BB-70C7-6B23-1090-A3E4C4BBE671}" dt="2023-10-11T08:50:03.946" v="75" actId="20577"/>
        <pc:sldMkLst>
          <pc:docMk/>
          <pc:sldMk cId="4146643458" sldId="476"/>
        </pc:sldMkLst>
        <pc:spChg chg="del">
          <ac:chgData name="Alena Kluknavská" userId="S::368265@muni.cz::ec5f7b07-3995-4a80-a98b-7aba5fe77794" providerId="AD" clId="Web-{EB1479BB-70C7-6B23-1090-A3E4C4BBE671}" dt="2023-10-11T08:43:39.372" v="15"/>
          <ac:spMkLst>
            <pc:docMk/>
            <pc:sldMk cId="4146643458" sldId="476"/>
            <ac:spMk id="2" creationId="{D86D97D0-8B9B-DA09-7C30-0E00A47EBECD}"/>
          </ac:spMkLst>
        </pc:spChg>
        <pc:spChg chg="del">
          <ac:chgData name="Alena Kluknavská" userId="S::368265@muni.cz::ec5f7b07-3995-4a80-a98b-7aba5fe77794" providerId="AD" clId="Web-{EB1479BB-70C7-6B23-1090-A3E4C4BBE671}" dt="2023-10-11T08:43:35.325" v="14"/>
          <ac:spMkLst>
            <pc:docMk/>
            <pc:sldMk cId="4146643458" sldId="476"/>
            <ac:spMk id="4" creationId="{1CF1EA33-FA93-64AF-4C40-CB9B9346ABB0}"/>
          </ac:spMkLst>
        </pc:spChg>
        <pc:spChg chg="mod">
          <ac:chgData name="Alena Kluknavská" userId="S::368265@muni.cz::ec5f7b07-3995-4a80-a98b-7aba5fe77794" providerId="AD" clId="Web-{EB1479BB-70C7-6B23-1090-A3E4C4BBE671}" dt="2023-10-11T08:43:59.217" v="27" actId="20577"/>
          <ac:spMkLst>
            <pc:docMk/>
            <pc:sldMk cId="4146643458" sldId="476"/>
            <ac:spMk id="5" creationId="{C1F2A217-AC5F-79A0-A596-65B34DE400B4}"/>
          </ac:spMkLst>
        </pc:spChg>
        <pc:spChg chg="mod">
          <ac:chgData name="Alena Kluknavská" userId="S::368265@muni.cz::ec5f7b07-3995-4a80-a98b-7aba5fe77794" providerId="AD" clId="Web-{EB1479BB-70C7-6B23-1090-A3E4C4BBE671}" dt="2023-10-11T08:50:03.946" v="75" actId="20577"/>
          <ac:spMkLst>
            <pc:docMk/>
            <pc:sldMk cId="4146643458" sldId="476"/>
            <ac:spMk id="6" creationId="{93D12DE6-C431-AA0A-D457-C3BA7D6A3EEC}"/>
          </ac:spMkLst>
        </pc:spChg>
      </pc:sldChg>
    </pc:docChg>
  </pc:docChgLst>
  <pc:docChgLst>
    <pc:chgData name="Alena Kluknavská" userId="S::368265@muni.cz::ec5f7b07-3995-4a80-a98b-7aba5fe77794" providerId="AD" clId="Web-{BABE3316-3BB9-8559-B420-88B9E4BABD38}"/>
    <pc:docChg chg="addSld delSld modSld sldOrd modSection">
      <pc:chgData name="Alena Kluknavská" userId="S::368265@muni.cz::ec5f7b07-3995-4a80-a98b-7aba5fe77794" providerId="AD" clId="Web-{BABE3316-3BB9-8559-B420-88B9E4BABD38}" dt="2023-10-10T12:19:27.745" v="456" actId="20577"/>
      <pc:docMkLst>
        <pc:docMk/>
      </pc:docMkLst>
      <pc:sldChg chg="del">
        <pc:chgData name="Alena Kluknavská" userId="S::368265@muni.cz::ec5f7b07-3995-4a80-a98b-7aba5fe77794" providerId="AD" clId="Web-{BABE3316-3BB9-8559-B420-88B9E4BABD38}" dt="2023-10-10T11:11:58.790" v="210"/>
        <pc:sldMkLst>
          <pc:docMk/>
          <pc:sldMk cId="3438194281" sldId="446"/>
        </pc:sldMkLst>
      </pc:sldChg>
      <pc:sldChg chg="modSp">
        <pc:chgData name="Alena Kluknavská" userId="S::368265@muni.cz::ec5f7b07-3995-4a80-a98b-7aba5fe77794" providerId="AD" clId="Web-{BABE3316-3BB9-8559-B420-88B9E4BABD38}" dt="2023-10-10T12:15:15.658" v="440" actId="20577"/>
        <pc:sldMkLst>
          <pc:docMk/>
          <pc:sldMk cId="176154684" sldId="447"/>
        </pc:sldMkLst>
        <pc:spChg chg="mod">
          <ac:chgData name="Alena Kluknavská" userId="S::368265@muni.cz::ec5f7b07-3995-4a80-a98b-7aba5fe77794" providerId="AD" clId="Web-{BABE3316-3BB9-8559-B420-88B9E4BABD38}" dt="2023-10-10T12:01:31.960" v="366" actId="20577"/>
          <ac:spMkLst>
            <pc:docMk/>
            <pc:sldMk cId="176154684" sldId="447"/>
            <ac:spMk id="5" creationId="{63F112C4-B14E-6448-9CD3-63499DDC76CA}"/>
          </ac:spMkLst>
        </pc:spChg>
        <pc:spChg chg="mod">
          <ac:chgData name="Alena Kluknavská" userId="S::368265@muni.cz::ec5f7b07-3995-4a80-a98b-7aba5fe77794" providerId="AD" clId="Web-{BABE3316-3BB9-8559-B420-88B9E4BABD38}" dt="2023-10-10T12:15:15.658" v="440" actId="20577"/>
          <ac:spMkLst>
            <pc:docMk/>
            <pc:sldMk cId="176154684" sldId="447"/>
            <ac:spMk id="6" creationId="{2EDF25BA-577D-F341-904E-D1EFF22A7882}"/>
          </ac:spMkLst>
        </pc:spChg>
      </pc:sldChg>
      <pc:sldChg chg="modSp">
        <pc:chgData name="Alena Kluknavská" userId="S::368265@muni.cz::ec5f7b07-3995-4a80-a98b-7aba5fe77794" providerId="AD" clId="Web-{BABE3316-3BB9-8559-B420-88B9E4BABD38}" dt="2023-10-10T11:03:08.610" v="189" actId="1076"/>
        <pc:sldMkLst>
          <pc:docMk/>
          <pc:sldMk cId="1945302192" sldId="449"/>
        </pc:sldMkLst>
        <pc:spChg chg="mod">
          <ac:chgData name="Alena Kluknavská" userId="S::368265@muni.cz::ec5f7b07-3995-4a80-a98b-7aba5fe77794" providerId="AD" clId="Web-{BABE3316-3BB9-8559-B420-88B9E4BABD38}" dt="2023-10-10T11:03:08.610" v="189" actId="1076"/>
          <ac:spMkLst>
            <pc:docMk/>
            <pc:sldMk cId="1945302192" sldId="449"/>
            <ac:spMk id="5" creationId="{A8E5BAE8-A3AD-F849-A9EA-2295777E2AA9}"/>
          </ac:spMkLst>
        </pc:spChg>
      </pc:sldChg>
      <pc:sldChg chg="del">
        <pc:chgData name="Alena Kluknavská" userId="S::368265@muni.cz::ec5f7b07-3995-4a80-a98b-7aba5fe77794" providerId="AD" clId="Web-{BABE3316-3BB9-8559-B420-88B9E4BABD38}" dt="2023-10-10T11:11:58.774" v="209"/>
        <pc:sldMkLst>
          <pc:docMk/>
          <pc:sldMk cId="1620750184" sldId="453"/>
        </pc:sldMkLst>
      </pc:sldChg>
      <pc:sldChg chg="modSp del">
        <pc:chgData name="Alena Kluknavská" userId="S::368265@muni.cz::ec5f7b07-3995-4a80-a98b-7aba5fe77794" providerId="AD" clId="Web-{BABE3316-3BB9-8559-B420-88B9E4BABD38}" dt="2023-10-10T11:11:58.743" v="208"/>
        <pc:sldMkLst>
          <pc:docMk/>
          <pc:sldMk cId="3447909655" sldId="454"/>
        </pc:sldMkLst>
        <pc:spChg chg="mod">
          <ac:chgData name="Alena Kluknavská" userId="S::368265@muni.cz::ec5f7b07-3995-4a80-a98b-7aba5fe77794" providerId="AD" clId="Web-{BABE3316-3BB9-8559-B420-88B9E4BABD38}" dt="2023-10-10T11:01:22.699" v="180" actId="20577"/>
          <ac:spMkLst>
            <pc:docMk/>
            <pc:sldMk cId="3447909655" sldId="454"/>
            <ac:spMk id="6" creationId="{08C26610-7C5D-9445-A71B-471EC22DC4FD}"/>
          </ac:spMkLst>
        </pc:spChg>
      </pc:sldChg>
      <pc:sldChg chg="modSp">
        <pc:chgData name="Alena Kluknavská" userId="S::368265@muni.cz::ec5f7b07-3995-4a80-a98b-7aba5fe77794" providerId="AD" clId="Web-{BABE3316-3BB9-8559-B420-88B9E4BABD38}" dt="2023-10-10T11:23:23.727" v="219" actId="20577"/>
        <pc:sldMkLst>
          <pc:docMk/>
          <pc:sldMk cId="993993154" sldId="455"/>
        </pc:sldMkLst>
        <pc:spChg chg="mod">
          <ac:chgData name="Alena Kluknavská" userId="S::368265@muni.cz::ec5f7b07-3995-4a80-a98b-7aba5fe77794" providerId="AD" clId="Web-{BABE3316-3BB9-8559-B420-88B9E4BABD38}" dt="2023-10-10T11:23:23.727" v="219" actId="20577"/>
          <ac:spMkLst>
            <pc:docMk/>
            <pc:sldMk cId="993993154" sldId="455"/>
            <ac:spMk id="6" creationId="{08C26610-7C5D-9445-A71B-471EC22DC4FD}"/>
          </ac:spMkLst>
        </pc:spChg>
      </pc:sldChg>
      <pc:sldChg chg="modSp">
        <pc:chgData name="Alena Kluknavská" userId="S::368265@muni.cz::ec5f7b07-3995-4a80-a98b-7aba5fe77794" providerId="AD" clId="Web-{BABE3316-3BB9-8559-B420-88B9E4BABD38}" dt="2023-10-10T11:52:33.052" v="222" actId="20577"/>
        <pc:sldMkLst>
          <pc:docMk/>
          <pc:sldMk cId="2673805417" sldId="456"/>
        </pc:sldMkLst>
        <pc:spChg chg="mod">
          <ac:chgData name="Alena Kluknavská" userId="S::368265@muni.cz::ec5f7b07-3995-4a80-a98b-7aba5fe77794" providerId="AD" clId="Web-{BABE3316-3BB9-8559-B420-88B9E4BABD38}" dt="2023-10-10T11:52:33.052" v="222" actId="20577"/>
          <ac:spMkLst>
            <pc:docMk/>
            <pc:sldMk cId="2673805417" sldId="456"/>
            <ac:spMk id="4" creationId="{3EC0631F-F469-0E42-9400-6ED9CF191A8A}"/>
          </ac:spMkLst>
        </pc:spChg>
      </pc:sldChg>
      <pc:sldChg chg="modSp">
        <pc:chgData name="Alena Kluknavská" userId="S::368265@muni.cz::ec5f7b07-3995-4a80-a98b-7aba5fe77794" providerId="AD" clId="Web-{BABE3316-3BB9-8559-B420-88B9E4BABD38}" dt="2023-10-10T12:16:24.364" v="447" actId="20577"/>
        <pc:sldMkLst>
          <pc:docMk/>
          <pc:sldMk cId="3115642435" sldId="459"/>
        </pc:sldMkLst>
        <pc:spChg chg="mod">
          <ac:chgData name="Alena Kluknavská" userId="S::368265@muni.cz::ec5f7b07-3995-4a80-a98b-7aba5fe77794" providerId="AD" clId="Web-{BABE3316-3BB9-8559-B420-88B9E4BABD38}" dt="2023-10-10T12:01:38.007" v="368" actId="20577"/>
          <ac:spMkLst>
            <pc:docMk/>
            <pc:sldMk cId="3115642435" sldId="459"/>
            <ac:spMk id="5" creationId="{25F28B83-3B00-904E-A363-45FE49C97C41}"/>
          </ac:spMkLst>
        </pc:spChg>
        <pc:spChg chg="mod">
          <ac:chgData name="Alena Kluknavská" userId="S::368265@muni.cz::ec5f7b07-3995-4a80-a98b-7aba5fe77794" providerId="AD" clId="Web-{BABE3316-3BB9-8559-B420-88B9E4BABD38}" dt="2023-10-10T12:16:24.364" v="447" actId="20577"/>
          <ac:spMkLst>
            <pc:docMk/>
            <pc:sldMk cId="3115642435" sldId="459"/>
            <ac:spMk id="6" creationId="{13C1E030-B34E-FE41-9AD1-708D2A63D90B}"/>
          </ac:spMkLst>
        </pc:spChg>
      </pc:sldChg>
      <pc:sldChg chg="modSp">
        <pc:chgData name="Alena Kluknavská" userId="S::368265@muni.cz::ec5f7b07-3995-4a80-a98b-7aba5fe77794" providerId="AD" clId="Web-{BABE3316-3BB9-8559-B420-88B9E4BABD38}" dt="2023-10-10T12:19:27.745" v="456" actId="20577"/>
        <pc:sldMkLst>
          <pc:docMk/>
          <pc:sldMk cId="2754341419" sldId="460"/>
        </pc:sldMkLst>
        <pc:spChg chg="mod">
          <ac:chgData name="Alena Kluknavská" userId="S::368265@muni.cz::ec5f7b07-3995-4a80-a98b-7aba5fe77794" providerId="AD" clId="Web-{BABE3316-3BB9-8559-B420-88B9E4BABD38}" dt="2023-10-10T12:01:42.820" v="370" actId="20577"/>
          <ac:spMkLst>
            <pc:docMk/>
            <pc:sldMk cId="2754341419" sldId="460"/>
            <ac:spMk id="5" creationId="{B2079FD5-C7B0-6F48-9374-E9203A885129}"/>
          </ac:spMkLst>
        </pc:spChg>
        <pc:spChg chg="mod">
          <ac:chgData name="Alena Kluknavská" userId="S::368265@muni.cz::ec5f7b07-3995-4a80-a98b-7aba5fe77794" providerId="AD" clId="Web-{BABE3316-3BB9-8559-B420-88B9E4BABD38}" dt="2023-10-10T12:19:27.745" v="456" actId="20577"/>
          <ac:spMkLst>
            <pc:docMk/>
            <pc:sldMk cId="2754341419" sldId="460"/>
            <ac:spMk id="6" creationId="{DE72F584-B9B1-5342-A4F9-8149225FA08D}"/>
          </ac:spMkLst>
        </pc:spChg>
      </pc:sldChg>
      <pc:sldChg chg="modSp ord">
        <pc:chgData name="Alena Kluknavská" userId="S::368265@muni.cz::ec5f7b07-3995-4a80-a98b-7aba5fe77794" providerId="AD" clId="Web-{BABE3316-3BB9-8559-B420-88B9E4BABD38}" dt="2023-10-10T11:01:53.513" v="183" actId="20577"/>
        <pc:sldMkLst>
          <pc:docMk/>
          <pc:sldMk cId="1456579285" sldId="466"/>
        </pc:sldMkLst>
        <pc:spChg chg="mod">
          <ac:chgData name="Alena Kluknavská" userId="S::368265@muni.cz::ec5f7b07-3995-4a80-a98b-7aba5fe77794" providerId="AD" clId="Web-{BABE3316-3BB9-8559-B420-88B9E4BABD38}" dt="2023-10-10T11:01:53.513" v="183" actId="20577"/>
          <ac:spMkLst>
            <pc:docMk/>
            <pc:sldMk cId="1456579285" sldId="466"/>
            <ac:spMk id="5" creationId="{024A0CE5-23EE-F24F-B0E6-BE275DC3E802}"/>
          </ac:spMkLst>
        </pc:spChg>
      </pc:sldChg>
      <pc:sldChg chg="del">
        <pc:chgData name="Alena Kluknavská" userId="S::368265@muni.cz::ec5f7b07-3995-4a80-a98b-7aba5fe77794" providerId="AD" clId="Web-{BABE3316-3BB9-8559-B420-88B9E4BABD38}" dt="2023-10-10T10:33:30.289" v="0"/>
        <pc:sldMkLst>
          <pc:docMk/>
          <pc:sldMk cId="274559953" sldId="467"/>
        </pc:sldMkLst>
      </pc:sldChg>
      <pc:sldChg chg="del">
        <pc:chgData name="Alena Kluknavská" userId="S::368265@muni.cz::ec5f7b07-3995-4a80-a98b-7aba5fe77794" providerId="AD" clId="Web-{BABE3316-3BB9-8559-B420-88B9E4BABD38}" dt="2023-10-10T10:43:10.210" v="1"/>
        <pc:sldMkLst>
          <pc:docMk/>
          <pc:sldMk cId="2481720160" sldId="468"/>
        </pc:sldMkLst>
      </pc:sldChg>
      <pc:sldChg chg="modSp">
        <pc:chgData name="Alena Kluknavská" userId="S::368265@muni.cz::ec5f7b07-3995-4a80-a98b-7aba5fe77794" providerId="AD" clId="Web-{BABE3316-3BB9-8559-B420-88B9E4BABD38}" dt="2023-10-10T10:55:56.544" v="140" actId="20577"/>
        <pc:sldMkLst>
          <pc:docMk/>
          <pc:sldMk cId="2110550077" sldId="470"/>
        </pc:sldMkLst>
        <pc:spChg chg="mod">
          <ac:chgData name="Alena Kluknavská" userId="S::368265@muni.cz::ec5f7b07-3995-4a80-a98b-7aba5fe77794" providerId="AD" clId="Web-{BABE3316-3BB9-8559-B420-88B9E4BABD38}" dt="2023-10-10T10:55:45.981" v="137" actId="20577"/>
          <ac:spMkLst>
            <pc:docMk/>
            <pc:sldMk cId="2110550077" sldId="470"/>
            <ac:spMk id="5" creationId="{10F83DBF-88AF-F448-A28C-7865CA9FFFB3}"/>
          </ac:spMkLst>
        </pc:spChg>
        <pc:spChg chg="mod">
          <ac:chgData name="Alena Kluknavská" userId="S::368265@muni.cz::ec5f7b07-3995-4a80-a98b-7aba5fe77794" providerId="AD" clId="Web-{BABE3316-3BB9-8559-B420-88B9E4BABD38}" dt="2023-10-10T10:55:56.544" v="140" actId="20577"/>
          <ac:spMkLst>
            <pc:docMk/>
            <pc:sldMk cId="2110550077" sldId="470"/>
            <ac:spMk id="6" creationId="{41835F43-816B-3B4F-AB4C-C435FD7EA4CE}"/>
          </ac:spMkLst>
        </pc:spChg>
      </pc:sldChg>
      <pc:sldChg chg="addSp delSp modSp mod modClrScheme chgLayout">
        <pc:chgData name="Alena Kluknavská" userId="S::368265@muni.cz::ec5f7b07-3995-4a80-a98b-7aba5fe77794" providerId="AD" clId="Web-{BABE3316-3BB9-8559-B420-88B9E4BABD38}" dt="2023-10-10T11:09:57.863" v="202" actId="20577"/>
        <pc:sldMkLst>
          <pc:docMk/>
          <pc:sldMk cId="4087196028" sldId="471"/>
        </pc:sldMkLst>
        <pc:spChg chg="mod">
          <ac:chgData name="Alena Kluknavská" userId="S::368265@muni.cz::ec5f7b07-3995-4a80-a98b-7aba5fe77794" providerId="AD" clId="Web-{BABE3316-3BB9-8559-B420-88B9E4BABD38}" dt="2023-10-10T10:58:19.082" v="170"/>
          <ac:spMkLst>
            <pc:docMk/>
            <pc:sldMk cId="4087196028" sldId="471"/>
            <ac:spMk id="3" creationId="{BC7E5CDF-F3DF-7A4B-A06B-8D7EDA04813C}"/>
          </ac:spMkLst>
        </pc:spChg>
        <pc:spChg chg="mod">
          <ac:chgData name="Alena Kluknavská" userId="S::368265@muni.cz::ec5f7b07-3995-4a80-a98b-7aba5fe77794" providerId="AD" clId="Web-{BABE3316-3BB9-8559-B420-88B9E4BABD38}" dt="2023-10-10T10:58:19.082" v="170"/>
          <ac:spMkLst>
            <pc:docMk/>
            <pc:sldMk cId="4087196028" sldId="471"/>
            <ac:spMk id="5" creationId="{10F83DBF-88AF-F448-A28C-7865CA9FFFB3}"/>
          </ac:spMkLst>
        </pc:spChg>
        <pc:spChg chg="add del mod">
          <ac:chgData name="Alena Kluknavská" userId="S::368265@muni.cz::ec5f7b07-3995-4a80-a98b-7aba5fe77794" providerId="AD" clId="Web-{BABE3316-3BB9-8559-B420-88B9E4BABD38}" dt="2023-10-10T11:09:57.863" v="202" actId="20577"/>
          <ac:spMkLst>
            <pc:docMk/>
            <pc:sldMk cId="4087196028" sldId="471"/>
            <ac:spMk id="6" creationId="{41835F43-816B-3B4F-AB4C-C435FD7EA4CE}"/>
          </ac:spMkLst>
        </pc:spChg>
        <pc:spChg chg="add del mod">
          <ac:chgData name="Alena Kluknavská" userId="S::368265@muni.cz::ec5f7b07-3995-4a80-a98b-7aba5fe77794" providerId="AD" clId="Web-{BABE3316-3BB9-8559-B420-88B9E4BABD38}" dt="2023-10-10T10:58:19.082" v="170"/>
          <ac:spMkLst>
            <pc:docMk/>
            <pc:sldMk cId="4087196028" sldId="471"/>
            <ac:spMk id="12" creationId="{105819A3-BB34-3FCD-EFB1-FA955C3FD223}"/>
          </ac:spMkLst>
        </pc:spChg>
        <pc:spChg chg="add del">
          <ac:chgData name="Alena Kluknavská" userId="S::368265@muni.cz::ec5f7b07-3995-4a80-a98b-7aba5fe77794" providerId="AD" clId="Web-{BABE3316-3BB9-8559-B420-88B9E4BABD38}" dt="2023-10-10T10:58:19.082" v="170"/>
          <ac:spMkLst>
            <pc:docMk/>
            <pc:sldMk cId="4087196028" sldId="471"/>
            <ac:spMk id="14" creationId="{397B24F3-B0A8-9D54-F69D-7653455EB253}"/>
          </ac:spMkLst>
        </pc:spChg>
        <pc:spChg chg="add del">
          <ac:chgData name="Alena Kluknavská" userId="S::368265@muni.cz::ec5f7b07-3995-4a80-a98b-7aba5fe77794" providerId="AD" clId="Web-{BABE3316-3BB9-8559-B420-88B9E4BABD38}" dt="2023-10-10T10:57:44.721" v="161"/>
          <ac:spMkLst>
            <pc:docMk/>
            <pc:sldMk cId="4087196028" sldId="471"/>
            <ac:spMk id="19" creationId="{CFBD6DED-08D9-C543-3716-8EDA65CCFCB0}"/>
          </ac:spMkLst>
        </pc:spChg>
        <pc:spChg chg="add del">
          <ac:chgData name="Alena Kluknavská" userId="S::368265@muni.cz::ec5f7b07-3995-4a80-a98b-7aba5fe77794" providerId="AD" clId="Web-{BABE3316-3BB9-8559-B420-88B9E4BABD38}" dt="2023-10-10T10:57:44.721" v="161"/>
          <ac:spMkLst>
            <pc:docMk/>
            <pc:sldMk cId="4087196028" sldId="471"/>
            <ac:spMk id="21" creationId="{A89E22F2-FCFD-AF2F-EEF1-8C6CBCBF9BE1}"/>
          </ac:spMkLst>
        </pc:spChg>
        <pc:spChg chg="add del mod">
          <ac:chgData name="Alena Kluknavská" userId="S::368265@muni.cz::ec5f7b07-3995-4a80-a98b-7aba5fe77794" providerId="AD" clId="Web-{BABE3316-3BB9-8559-B420-88B9E4BABD38}" dt="2023-10-10T10:57:52.877" v="163"/>
          <ac:spMkLst>
            <pc:docMk/>
            <pc:sldMk cId="4087196028" sldId="471"/>
            <ac:spMk id="23" creationId="{BBA75854-E3AF-D54D-021B-5CD30BA04E9F}"/>
          </ac:spMkLst>
        </pc:spChg>
        <pc:spChg chg="add del mod">
          <ac:chgData name="Alena Kluknavská" userId="S::368265@muni.cz::ec5f7b07-3995-4a80-a98b-7aba5fe77794" providerId="AD" clId="Web-{BABE3316-3BB9-8559-B420-88B9E4BABD38}" dt="2023-10-10T10:57:52.877" v="163"/>
          <ac:spMkLst>
            <pc:docMk/>
            <pc:sldMk cId="4087196028" sldId="471"/>
            <ac:spMk id="24" creationId="{6D3082D9-D099-9B77-8BFA-51FE1E14A1BC}"/>
          </ac:spMkLst>
        </pc:spChg>
        <pc:spChg chg="add del">
          <ac:chgData name="Alena Kluknavská" userId="S::368265@muni.cz::ec5f7b07-3995-4a80-a98b-7aba5fe77794" providerId="AD" clId="Web-{BABE3316-3BB9-8559-B420-88B9E4BABD38}" dt="2023-10-10T10:57:56.737" v="165"/>
          <ac:spMkLst>
            <pc:docMk/>
            <pc:sldMk cId="4087196028" sldId="471"/>
            <ac:spMk id="26" creationId="{EA369D0D-7ED1-D6B6-1FB5-1BFB2FF35923}"/>
          </ac:spMkLst>
        </pc:spChg>
        <pc:spChg chg="add del">
          <ac:chgData name="Alena Kluknavská" userId="S::368265@muni.cz::ec5f7b07-3995-4a80-a98b-7aba5fe77794" providerId="AD" clId="Web-{BABE3316-3BB9-8559-B420-88B9E4BABD38}" dt="2023-10-10T10:57:56.737" v="165"/>
          <ac:spMkLst>
            <pc:docMk/>
            <pc:sldMk cId="4087196028" sldId="471"/>
            <ac:spMk id="27" creationId="{E1D13217-A543-97C2-5506-54ADF206F544}"/>
          </ac:spMkLst>
        </pc:spChg>
        <pc:spChg chg="add del">
          <ac:chgData name="Alena Kluknavská" userId="S::368265@muni.cz::ec5f7b07-3995-4a80-a98b-7aba5fe77794" providerId="AD" clId="Web-{BABE3316-3BB9-8559-B420-88B9E4BABD38}" dt="2023-10-10T10:58:13.519" v="167"/>
          <ac:spMkLst>
            <pc:docMk/>
            <pc:sldMk cId="4087196028" sldId="471"/>
            <ac:spMk id="29" creationId="{CFBD6DED-08D9-C543-3716-8EDA65CCFCB0}"/>
          </ac:spMkLst>
        </pc:spChg>
        <pc:spChg chg="add del">
          <ac:chgData name="Alena Kluknavská" userId="S::368265@muni.cz::ec5f7b07-3995-4a80-a98b-7aba5fe77794" providerId="AD" clId="Web-{BABE3316-3BB9-8559-B420-88B9E4BABD38}" dt="2023-10-10T10:58:13.519" v="167"/>
          <ac:spMkLst>
            <pc:docMk/>
            <pc:sldMk cId="4087196028" sldId="471"/>
            <ac:spMk id="30" creationId="{A89E22F2-FCFD-AF2F-EEF1-8C6CBCBF9BE1}"/>
          </ac:spMkLst>
        </pc:spChg>
        <pc:graphicFrameChg chg="add del mod modGraphic">
          <ac:chgData name="Alena Kluknavská" userId="S::368265@muni.cz::ec5f7b07-3995-4a80-a98b-7aba5fe77794" providerId="AD" clId="Web-{BABE3316-3BB9-8559-B420-88B9E4BABD38}" dt="2023-10-10T10:58:19.082" v="170"/>
          <ac:graphicFrameMkLst>
            <pc:docMk/>
            <pc:sldMk cId="4087196028" sldId="471"/>
            <ac:graphicFrameMk id="8" creationId="{F61BF863-0839-2273-F997-43DB00048697}"/>
          </ac:graphicFrameMkLst>
        </pc:graphicFrameChg>
      </pc:sldChg>
      <pc:sldChg chg="delSp modSp new">
        <pc:chgData name="Alena Kluknavská" userId="S::368265@muni.cz::ec5f7b07-3995-4a80-a98b-7aba5fe77794" providerId="AD" clId="Web-{BABE3316-3BB9-8559-B420-88B9E4BABD38}" dt="2023-10-10T10:53:26.522" v="99" actId="20577"/>
        <pc:sldMkLst>
          <pc:docMk/>
          <pc:sldMk cId="167521794" sldId="472"/>
        </pc:sldMkLst>
        <pc:spChg chg="del">
          <ac:chgData name="Alena Kluknavská" userId="S::368265@muni.cz::ec5f7b07-3995-4a80-a98b-7aba5fe77794" providerId="AD" clId="Web-{BABE3316-3BB9-8559-B420-88B9E4BABD38}" dt="2023-10-10T10:44:13.133" v="24"/>
          <ac:spMkLst>
            <pc:docMk/>
            <pc:sldMk cId="167521794" sldId="472"/>
            <ac:spMk id="2" creationId="{464A3AFF-F5BE-A36F-1797-9B1CAB143719}"/>
          </ac:spMkLst>
        </pc:spChg>
        <pc:spChg chg="del">
          <ac:chgData name="Alena Kluknavská" userId="S::368265@muni.cz::ec5f7b07-3995-4a80-a98b-7aba5fe77794" providerId="AD" clId="Web-{BABE3316-3BB9-8559-B420-88B9E4BABD38}" dt="2023-10-10T10:44:10.914" v="23"/>
          <ac:spMkLst>
            <pc:docMk/>
            <pc:sldMk cId="167521794" sldId="472"/>
            <ac:spMk id="4" creationId="{67970C68-B47B-0025-C048-5A9EF4D0A421}"/>
          </ac:spMkLst>
        </pc:spChg>
        <pc:spChg chg="mod">
          <ac:chgData name="Alena Kluknavská" userId="S::368265@muni.cz::ec5f7b07-3995-4a80-a98b-7aba5fe77794" providerId="AD" clId="Web-{BABE3316-3BB9-8559-B420-88B9E4BABD38}" dt="2023-10-10T10:53:26.522" v="99" actId="20577"/>
          <ac:spMkLst>
            <pc:docMk/>
            <pc:sldMk cId="167521794" sldId="472"/>
            <ac:spMk id="5" creationId="{2507DF81-6AF5-30E5-FFA7-8C1E14FC14B3}"/>
          </ac:spMkLst>
        </pc:spChg>
        <pc:spChg chg="mod">
          <ac:chgData name="Alena Kluknavská" userId="S::368265@muni.cz::ec5f7b07-3995-4a80-a98b-7aba5fe77794" providerId="AD" clId="Web-{BABE3316-3BB9-8559-B420-88B9E4BABD38}" dt="2023-10-10T10:53:13.724" v="94" actId="20577"/>
          <ac:spMkLst>
            <pc:docMk/>
            <pc:sldMk cId="167521794" sldId="472"/>
            <ac:spMk id="6" creationId="{A31D5383-8165-C53B-E784-4E2BA5CC88E7}"/>
          </ac:spMkLst>
        </pc:spChg>
      </pc:sldChg>
      <pc:sldChg chg="addSp delSp modSp add ord replId">
        <pc:chgData name="Alena Kluknavská" userId="S::368265@muni.cz::ec5f7b07-3995-4a80-a98b-7aba5fe77794" providerId="AD" clId="Web-{BABE3316-3BB9-8559-B420-88B9E4BABD38}" dt="2023-10-10T11:00:28.900" v="173" actId="20577"/>
        <pc:sldMkLst>
          <pc:docMk/>
          <pc:sldMk cId="4211679533" sldId="473"/>
        </pc:sldMkLst>
        <pc:spChg chg="add del mod">
          <ac:chgData name="Alena Kluknavská" userId="S::368265@muni.cz::ec5f7b07-3995-4a80-a98b-7aba5fe77794" providerId="AD" clId="Web-{BABE3316-3BB9-8559-B420-88B9E4BABD38}" dt="2023-10-10T10:55:34.543" v="133"/>
          <ac:spMkLst>
            <pc:docMk/>
            <pc:sldMk cId="4211679533" sldId="473"/>
            <ac:spMk id="4" creationId="{212F5E97-CB56-3F21-840C-74BE0413AC0C}"/>
          </ac:spMkLst>
        </pc:spChg>
        <pc:spChg chg="mod">
          <ac:chgData name="Alena Kluknavská" userId="S::368265@muni.cz::ec5f7b07-3995-4a80-a98b-7aba5fe77794" providerId="AD" clId="Web-{BABE3316-3BB9-8559-B420-88B9E4BABD38}" dt="2023-10-10T11:00:28.900" v="173" actId="20577"/>
          <ac:spMkLst>
            <pc:docMk/>
            <pc:sldMk cId="4211679533" sldId="473"/>
            <ac:spMk id="5" creationId="{10F83DBF-88AF-F448-A28C-7865CA9FFFB3}"/>
          </ac:spMkLst>
        </pc:spChg>
        <pc:spChg chg="del">
          <ac:chgData name="Alena Kluknavská" userId="S::368265@muni.cz::ec5f7b07-3995-4a80-a98b-7aba5fe77794" providerId="AD" clId="Web-{BABE3316-3BB9-8559-B420-88B9E4BABD38}" dt="2023-10-10T10:55:04.589" v="121"/>
          <ac:spMkLst>
            <pc:docMk/>
            <pc:sldMk cId="4211679533" sldId="473"/>
            <ac:spMk id="6" creationId="{41835F43-816B-3B4F-AB4C-C435FD7EA4CE}"/>
          </ac:spMkLst>
        </pc:spChg>
      </pc:sldChg>
      <pc:sldChg chg="addSp delSp modSp new">
        <pc:chgData name="Alena Kluknavská" userId="S::368265@muni.cz::ec5f7b07-3995-4a80-a98b-7aba5fe77794" providerId="AD" clId="Web-{BABE3316-3BB9-8559-B420-88B9E4BABD38}" dt="2023-10-10T12:01:22.053" v="364" actId="20577"/>
        <pc:sldMkLst>
          <pc:docMk/>
          <pc:sldMk cId="2517994054" sldId="474"/>
        </pc:sldMkLst>
        <pc:spChg chg="del mod">
          <ac:chgData name="Alena Kluknavská" userId="S::368265@muni.cz::ec5f7b07-3995-4a80-a98b-7aba5fe77794" providerId="AD" clId="Web-{BABE3316-3BB9-8559-B420-88B9E4BABD38}" dt="2023-10-10T11:56:58.467" v="248"/>
          <ac:spMkLst>
            <pc:docMk/>
            <pc:sldMk cId="2517994054" sldId="474"/>
            <ac:spMk id="2" creationId="{33483272-1373-A843-41F1-181DE4F5D7D6}"/>
          </ac:spMkLst>
        </pc:spChg>
        <pc:spChg chg="del">
          <ac:chgData name="Alena Kluknavská" userId="S::368265@muni.cz::ec5f7b07-3995-4a80-a98b-7aba5fe77794" providerId="AD" clId="Web-{BABE3316-3BB9-8559-B420-88B9E4BABD38}" dt="2023-10-10T11:56:55.748" v="247"/>
          <ac:spMkLst>
            <pc:docMk/>
            <pc:sldMk cId="2517994054" sldId="474"/>
            <ac:spMk id="4" creationId="{55E322FC-632C-E41A-812C-ACE6F985F19A}"/>
          </ac:spMkLst>
        </pc:spChg>
        <pc:spChg chg="add del mod">
          <ac:chgData name="Alena Kluknavská" userId="S::368265@muni.cz::ec5f7b07-3995-4a80-a98b-7aba5fe77794" providerId="AD" clId="Web-{BABE3316-3BB9-8559-B420-88B9E4BABD38}" dt="2023-10-10T11:56:55.342" v="246"/>
          <ac:spMkLst>
            <pc:docMk/>
            <pc:sldMk cId="2517994054" sldId="474"/>
            <ac:spMk id="5" creationId="{24A28324-B6E6-23C0-41C4-BD1D616E3F50}"/>
          </ac:spMkLst>
        </pc:spChg>
        <pc:spChg chg="mod">
          <ac:chgData name="Alena Kluknavská" userId="S::368265@muni.cz::ec5f7b07-3995-4a80-a98b-7aba5fe77794" providerId="AD" clId="Web-{BABE3316-3BB9-8559-B420-88B9E4BABD38}" dt="2023-10-10T12:01:22.053" v="364" actId="20577"/>
          <ac:spMkLst>
            <pc:docMk/>
            <pc:sldMk cId="2517994054" sldId="474"/>
            <ac:spMk id="6" creationId="{1F40E6AF-40CF-0A6B-2686-B14CC9954CF4}"/>
          </ac:spMkLst>
        </pc:spChg>
        <pc:spChg chg="add del mod">
          <ac:chgData name="Alena Kluknavská" userId="S::368265@muni.cz::ec5f7b07-3995-4a80-a98b-7aba5fe77794" providerId="AD" clId="Web-{BABE3316-3BB9-8559-B420-88B9E4BABD38}" dt="2023-10-10T11:56:55.342" v="246"/>
          <ac:spMkLst>
            <pc:docMk/>
            <pc:sldMk cId="2517994054" sldId="474"/>
            <ac:spMk id="8" creationId="{0EF49530-871A-2BEF-59D5-5AA60CDB704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AC403-A4D1-4481-8696-DBE1BC125094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9F33D44-F942-41FB-A779-2E7700655D0D}">
      <dgm:prSet/>
      <dgm:spPr/>
      <dgm:t>
        <a:bodyPr/>
        <a:lstStyle/>
        <a:p>
          <a:pPr algn="ctr"/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Ideological polarization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834AB7-E2E0-43C0-86BF-89AD77BEB320}" type="parTrans" cxnId="{993498FC-0BC3-48F3-B3A0-5A7FF5B30FDA}">
      <dgm:prSet/>
      <dgm:spPr/>
      <dgm:t>
        <a:bodyPr/>
        <a:lstStyle/>
        <a:p>
          <a:endParaRPr lang="en-US"/>
        </a:p>
      </dgm:t>
    </dgm:pt>
    <dgm:pt modelId="{5D14389F-2835-46AD-8A9F-09755D7B0CD6}" type="sibTrans" cxnId="{993498FC-0BC3-48F3-B3A0-5A7FF5B30FDA}">
      <dgm:prSet/>
      <dgm:spPr/>
      <dgm:t>
        <a:bodyPr/>
        <a:lstStyle/>
        <a:p>
          <a:endParaRPr lang="en-US"/>
        </a:p>
      </dgm:t>
    </dgm:pt>
    <dgm:pt modelId="{47D605C6-6517-4406-B8D6-255BEAD90063}">
      <dgm:prSet/>
      <dgm:spPr/>
      <dgm:t>
        <a:bodyPr/>
        <a:lstStyle/>
        <a:p>
          <a:pPr algn="ctr"/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Affective polarization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2DE374-2E73-4EA4-BE64-BA6CF2EC2D6F}" type="parTrans" cxnId="{55F08234-C9DB-436F-B586-97D7FBC78D43}">
      <dgm:prSet/>
      <dgm:spPr/>
      <dgm:t>
        <a:bodyPr/>
        <a:lstStyle/>
        <a:p>
          <a:endParaRPr lang="en-US"/>
        </a:p>
      </dgm:t>
    </dgm:pt>
    <dgm:pt modelId="{FEC31E97-C320-4905-B99E-2A3686FE74E4}" type="sibTrans" cxnId="{55F08234-C9DB-436F-B586-97D7FBC78D43}">
      <dgm:prSet/>
      <dgm:spPr/>
      <dgm:t>
        <a:bodyPr/>
        <a:lstStyle/>
        <a:p>
          <a:endParaRPr lang="en-US"/>
        </a:p>
      </dgm:t>
    </dgm:pt>
    <dgm:pt modelId="{C5810E73-D081-2041-90A4-6B9EA47B90CC}" type="pres">
      <dgm:prSet presAssocID="{CE4AC403-A4D1-4481-8696-DBE1BC125094}" presName="linear" presStyleCnt="0">
        <dgm:presLayoutVars>
          <dgm:animLvl val="lvl"/>
          <dgm:resizeHandles val="exact"/>
        </dgm:presLayoutVars>
      </dgm:prSet>
      <dgm:spPr/>
    </dgm:pt>
    <dgm:pt modelId="{791274F0-86D0-D341-ACBA-7CF00472BBD2}" type="pres">
      <dgm:prSet presAssocID="{69F33D44-F942-41FB-A779-2E7700655D0D}" presName="parentText" presStyleLbl="node1" presStyleIdx="0" presStyleCnt="2" custScaleX="44990" custScaleY="126149" custLinFactY="24713" custLinFactNeighborX="-27505" custLinFactNeighborY="100000">
        <dgm:presLayoutVars>
          <dgm:chMax val="0"/>
          <dgm:bulletEnabled val="1"/>
        </dgm:presLayoutVars>
      </dgm:prSet>
      <dgm:spPr/>
    </dgm:pt>
    <dgm:pt modelId="{E590879F-897D-A74C-B185-FD07AADE437B}" type="pres">
      <dgm:prSet presAssocID="{5D14389F-2835-46AD-8A9F-09755D7B0CD6}" presName="spacer" presStyleCnt="0"/>
      <dgm:spPr/>
    </dgm:pt>
    <dgm:pt modelId="{77F3433C-96B0-C641-92BA-3D863849CC14}" type="pres">
      <dgm:prSet presAssocID="{47D605C6-6517-4406-B8D6-255BEAD90063}" presName="parentText" presStyleLbl="node1" presStyleIdx="1" presStyleCnt="2" custFlipHor="1" custScaleX="42568" custScaleY="130543" custLinFactY="-89177" custLinFactNeighborX="22548" custLinFactNeighborY="-100000">
        <dgm:presLayoutVars>
          <dgm:chMax val="0"/>
          <dgm:bulletEnabled val="1"/>
        </dgm:presLayoutVars>
      </dgm:prSet>
      <dgm:spPr/>
    </dgm:pt>
  </dgm:ptLst>
  <dgm:cxnLst>
    <dgm:cxn modelId="{C4B89726-B95A-D24A-829F-415390ADA6DB}" type="presOf" srcId="{CE4AC403-A4D1-4481-8696-DBE1BC125094}" destId="{C5810E73-D081-2041-90A4-6B9EA47B90CC}" srcOrd="0" destOrd="0" presId="urn:microsoft.com/office/officeart/2005/8/layout/vList2"/>
    <dgm:cxn modelId="{55F08234-C9DB-436F-B586-97D7FBC78D43}" srcId="{CE4AC403-A4D1-4481-8696-DBE1BC125094}" destId="{47D605C6-6517-4406-B8D6-255BEAD90063}" srcOrd="1" destOrd="0" parTransId="{E42DE374-2E73-4EA4-BE64-BA6CF2EC2D6F}" sibTransId="{FEC31E97-C320-4905-B99E-2A3686FE74E4}"/>
    <dgm:cxn modelId="{3A12A391-1D32-4948-9239-3D40BD935E68}" type="presOf" srcId="{69F33D44-F942-41FB-A779-2E7700655D0D}" destId="{791274F0-86D0-D341-ACBA-7CF00472BBD2}" srcOrd="0" destOrd="0" presId="urn:microsoft.com/office/officeart/2005/8/layout/vList2"/>
    <dgm:cxn modelId="{164C97F2-E3C1-254A-9D61-AD2057B2E039}" type="presOf" srcId="{47D605C6-6517-4406-B8D6-255BEAD90063}" destId="{77F3433C-96B0-C641-92BA-3D863849CC14}" srcOrd="0" destOrd="0" presId="urn:microsoft.com/office/officeart/2005/8/layout/vList2"/>
    <dgm:cxn modelId="{993498FC-0BC3-48F3-B3A0-5A7FF5B30FDA}" srcId="{CE4AC403-A4D1-4481-8696-DBE1BC125094}" destId="{69F33D44-F942-41FB-A779-2E7700655D0D}" srcOrd="0" destOrd="0" parTransId="{AD834AB7-E2E0-43C0-86BF-89AD77BEB320}" sibTransId="{5D14389F-2835-46AD-8A9F-09755D7B0CD6}"/>
    <dgm:cxn modelId="{82CF11BE-BD92-F04C-B177-A233D99F72E0}" type="presParOf" srcId="{C5810E73-D081-2041-90A4-6B9EA47B90CC}" destId="{791274F0-86D0-D341-ACBA-7CF00472BBD2}" srcOrd="0" destOrd="0" presId="urn:microsoft.com/office/officeart/2005/8/layout/vList2"/>
    <dgm:cxn modelId="{2CEC16FB-E4EB-3D4B-AE00-70E0C7E9B59E}" type="presParOf" srcId="{C5810E73-D081-2041-90A4-6B9EA47B90CC}" destId="{E590879F-897D-A74C-B185-FD07AADE437B}" srcOrd="1" destOrd="0" presId="urn:microsoft.com/office/officeart/2005/8/layout/vList2"/>
    <dgm:cxn modelId="{D30CB3A8-36D6-FA48-8E90-1F5A6883FB3B}" type="presParOf" srcId="{C5810E73-D081-2041-90A4-6B9EA47B90CC}" destId="{77F3433C-96B0-C641-92BA-3D863849CC1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274F0-86D0-D341-ACBA-7CF00472BBD2}">
      <dsp:nvSpPr>
        <dsp:cNvPr id="0" name=""/>
        <dsp:cNvSpPr/>
      </dsp:nvSpPr>
      <dsp:spPr>
        <a:xfrm>
          <a:off x="0" y="571350"/>
          <a:ext cx="4837864" cy="19364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0" kern="1200" dirty="0">
              <a:latin typeface="Calibri" panose="020F0502020204030204" pitchFamily="34" charset="0"/>
              <a:cs typeface="Calibri" panose="020F0502020204030204" pitchFamily="34" charset="0"/>
            </a:rPr>
            <a:t>Ideological polarization</a:t>
          </a:r>
          <a:endParaRPr lang="en-US" sz="4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529" y="665879"/>
        <a:ext cx="4648806" cy="1747379"/>
      </dsp:txXfrm>
    </dsp:sp>
    <dsp:sp modelId="{77F3433C-96B0-C641-92BA-3D863849CC14}">
      <dsp:nvSpPr>
        <dsp:cNvPr id="0" name=""/>
        <dsp:cNvSpPr/>
      </dsp:nvSpPr>
      <dsp:spPr>
        <a:xfrm flipH="1">
          <a:off x="5512520" y="575211"/>
          <a:ext cx="4577422" cy="20038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0" kern="1200" dirty="0">
              <a:latin typeface="Calibri" panose="020F0502020204030204" pitchFamily="34" charset="0"/>
              <a:cs typeface="Calibri" panose="020F0502020204030204" pitchFamily="34" charset="0"/>
            </a:rPr>
            <a:t>Affective polarization</a:t>
          </a:r>
          <a:endParaRPr lang="en-US" sz="4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10342" y="673033"/>
        <a:ext cx="4381778" cy="1808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-press.org/2017/10/05/the-partisan-divide-on-political-values-grows-even-wider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-press.org/2017/10/05/the-partisan-divide-on-political-values-grows-even-wider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-press.org/2017/10/05/the-partisan-divide-on-political-values-grows-even-wider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Pew Research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Center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(2017). </a:t>
            </a:r>
            <a:r>
              <a:rPr lang="en-GB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partisan divide on political values grows even wider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Retrieved March 9 2021, from </a:t>
            </a:r>
            <a:r>
              <a:rPr lang="en-GB" b="0" i="0" u="none" strike="noStrike" dirty="0"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3"/>
              </a:rPr>
              <a:t>https://www.people-press.org/2017/10/05/the-partisan-divide-on-political-values-grows-even-wider/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Pew Research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Center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(2019).</a:t>
            </a:r>
            <a:r>
              <a:rPr lang="en-GB" b="1" dirty="0">
                <a:solidFill>
                  <a:srgbClr val="000000"/>
                </a:solidFill>
                <a:effectLst/>
                <a:latin typeface="var(--wp--preset--font-family--serif)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var(--wp--preset--font-family--serif)"/>
              </a:rPr>
              <a:t>Social Media Fact Sheet. Retrieved from https://</a:t>
            </a:r>
            <a:r>
              <a:rPr lang="en-GB" b="0" dirty="0" err="1">
                <a:solidFill>
                  <a:srgbClr val="000000"/>
                </a:solidFill>
                <a:effectLst/>
                <a:latin typeface="var(--wp--preset--font-family--serif)"/>
              </a:rPr>
              <a:t>www.pewresearch.org</a:t>
            </a:r>
            <a:r>
              <a:rPr lang="en-GB" b="0" dirty="0">
                <a:solidFill>
                  <a:srgbClr val="000000"/>
                </a:solidFill>
                <a:effectLst/>
                <a:latin typeface="var(--wp--preset--font-family--serif)"/>
              </a:rPr>
              <a:t>/internet/fact-sheet/social-media/</a:t>
            </a:r>
          </a:p>
          <a:p>
            <a:pPr algn="l"/>
            <a:br>
              <a:rPr lang="en-GB" b="0" i="0" dirty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</a:br>
            <a:endParaRPr lang="en-GB" b="0" i="0" dirty="0">
              <a:solidFill>
                <a:srgbClr val="2A2A2A"/>
              </a:solidFill>
              <a:effectLst/>
              <a:latin typeface="Georgia" panose="02040502050405020303" pitchFamily="18" charset="0"/>
            </a:endParaRPr>
          </a:p>
          <a:p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657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Pew Research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Center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(2017). </a:t>
            </a:r>
            <a:r>
              <a:rPr lang="en-GB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partisan divide on political values grows even wider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Retrieved March 9 2021, from </a:t>
            </a:r>
            <a:r>
              <a:rPr lang="en-GB" b="0" i="0" u="none" strike="noStrike" dirty="0"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3"/>
              </a:rPr>
              <a:t>https://www.people-press.org/2017/10/05/the-partisan-divide-on-political-values-grows-even-wider/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Pew Research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Center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(2019).</a:t>
            </a:r>
            <a:r>
              <a:rPr lang="en-GB" b="1" dirty="0">
                <a:solidFill>
                  <a:srgbClr val="000000"/>
                </a:solidFill>
                <a:effectLst/>
                <a:latin typeface="var(--wp--preset--font-family--serif)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var(--wp--preset--font-family--serif)"/>
              </a:rPr>
              <a:t>Social Media Fact Sheet. Retrieved from https://</a:t>
            </a:r>
            <a:r>
              <a:rPr lang="en-GB" b="0" dirty="0" err="1">
                <a:solidFill>
                  <a:srgbClr val="000000"/>
                </a:solidFill>
                <a:effectLst/>
                <a:latin typeface="var(--wp--preset--font-family--serif)"/>
              </a:rPr>
              <a:t>www.pewresearch.org</a:t>
            </a:r>
            <a:r>
              <a:rPr lang="en-GB" b="0" dirty="0">
                <a:solidFill>
                  <a:srgbClr val="000000"/>
                </a:solidFill>
                <a:effectLst/>
                <a:latin typeface="var(--wp--preset--font-family--serif)"/>
              </a:rPr>
              <a:t>/internet/fact-sheet/social-media/</a:t>
            </a:r>
          </a:p>
          <a:p>
            <a:pPr algn="l"/>
            <a:br>
              <a:rPr lang="en-GB" b="0" i="0" dirty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</a:br>
            <a:endParaRPr lang="en-GB" b="0" i="0" dirty="0">
              <a:solidFill>
                <a:srgbClr val="2A2A2A"/>
              </a:solidFill>
              <a:effectLst/>
              <a:latin typeface="Georgia" panose="02040502050405020303" pitchFamily="18" charset="0"/>
            </a:endParaRPr>
          </a:p>
          <a:p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5316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Pew Research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Center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(2017). </a:t>
            </a:r>
            <a:r>
              <a:rPr lang="en-GB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partisan divide on political values grows even wider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Retrieved from </a:t>
            </a:r>
            <a:r>
              <a:rPr lang="en-GB" b="0" i="0" u="none" strike="noStrike" dirty="0"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3"/>
              </a:rPr>
              <a:t>https://www.people-press.org/2017/10/05/the-partisan-divide-on-political-values-grows-even-wider/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Pew Research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Center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(2019).</a:t>
            </a:r>
            <a:r>
              <a:rPr lang="en-GB" b="1" dirty="0">
                <a:solidFill>
                  <a:srgbClr val="000000"/>
                </a:solidFill>
                <a:effectLst/>
                <a:latin typeface="var(--wp--preset--font-family--serif)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var(--wp--preset--font-family--serif)"/>
              </a:rPr>
              <a:t>Social Media Fact Sheet. Retrieved from https://</a:t>
            </a:r>
            <a:r>
              <a:rPr lang="en-GB" b="0" dirty="0" err="1">
                <a:solidFill>
                  <a:srgbClr val="000000"/>
                </a:solidFill>
                <a:effectLst/>
                <a:latin typeface="var(--wp--preset--font-family--serif)"/>
              </a:rPr>
              <a:t>www.pewresearch.org</a:t>
            </a:r>
            <a:r>
              <a:rPr lang="en-GB" b="0" dirty="0">
                <a:solidFill>
                  <a:srgbClr val="000000"/>
                </a:solidFill>
                <a:effectLst/>
                <a:latin typeface="var(--wp--preset--font-family--serif)"/>
              </a:rPr>
              <a:t>/internet/fact-sheet/social-media/</a:t>
            </a:r>
          </a:p>
          <a:p>
            <a:pPr algn="l"/>
            <a:br>
              <a:rPr lang="en-GB" b="0" i="0" dirty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</a:br>
            <a:endParaRPr lang="en-GB" b="0" i="0" dirty="0">
              <a:solidFill>
                <a:srgbClr val="2A2A2A"/>
              </a:solidFill>
              <a:effectLst/>
              <a:latin typeface="Georgia" panose="02040502050405020303" pitchFamily="18" charset="0"/>
            </a:endParaRPr>
          </a:p>
          <a:p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429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Pew Research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Center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(2021). </a:t>
            </a:r>
            <a:r>
              <a:rPr lang="en-GB" b="0" i="0" dirty="0">
                <a:solidFill>
                  <a:srgbClr val="000000"/>
                </a:solidFill>
                <a:effectLst/>
                <a:latin typeface="var(--wp--preset--font-family--serif)"/>
              </a:rPr>
              <a:t>Social Media Use in 2021. Retrieved from https://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wp--preset--font-family--serif)"/>
              </a:rPr>
              <a:t>www.pewresearch.org</a:t>
            </a:r>
            <a:r>
              <a:rPr lang="en-GB" b="0" i="0" dirty="0">
                <a:solidFill>
                  <a:srgbClr val="000000"/>
                </a:solidFill>
                <a:effectLst/>
                <a:latin typeface="var(--wp--preset--font-family--serif)"/>
              </a:rPr>
              <a:t>/internet/2021/04/07/social-media-use-in-2021/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513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484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BF3E9BB0-C9A8-0D42-8082-E684BB358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ED853E5D-CE41-C24B-B695-F75562B63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A8CB90C7-DC53-CB48-8EE9-763EEE19C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prezentace">
  <p:cSld name="Nadpis prezentac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1850" y="2865673"/>
            <a:ext cx="7570278" cy="130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1850" y="4194136"/>
            <a:ext cx="7570278" cy="74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rgbClr val="0000D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225" y="683344"/>
            <a:ext cx="2263775" cy="647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673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92B08038-A43C-7947-B5D5-96D4BA54A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AE90AE3-CA26-6242-B44B-5D78FEDFE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A88DAA54-62BA-824B-9269-960989BD8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140FA6A8-029F-5A47-9477-E66CDF1D8B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8EC9A8C-9A7D-0648-80D4-E55B7A225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F59E0C50-82EB-EE48-9CB7-DD9454AE8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153292E3-F882-5A47-8FA9-5E70F7623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F9D2FD2-22DE-E642-8ED3-82CD1B4FD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23808985.2021.197607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wresearch.org/internet/2021/04/07/social-media-use-in-2021/" TargetMode="External"/><Relationship Id="rId5" Type="http://schemas.openxmlformats.org/officeDocument/2006/relationships/hyperlink" Target="https://www.pewresearch.org/internet/fact-sheet/social-media/" TargetMode="External"/><Relationship Id="rId4" Type="http://schemas.openxmlformats.org/officeDocument/2006/relationships/hyperlink" Target="https://www.people-press.org/2017/10/05/the-partisan-divide-on-political-values-grows-even-wide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title"/>
          </p:nvPr>
        </p:nvSpPr>
        <p:spPr>
          <a:xfrm>
            <a:off x="831850" y="2288140"/>
            <a:ext cx="10900367" cy="195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29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sk-SK" sz="4000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Social</a:t>
            </a:r>
            <a:r>
              <a:rPr lang="sk-SK" sz="4000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 </a:t>
            </a:r>
            <a:r>
              <a:rPr lang="sk-SK" sz="4000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media</a:t>
            </a:r>
            <a:r>
              <a:rPr lang="sk-SK" sz="4000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and </a:t>
            </a:r>
            <a:r>
              <a:rPr lang="sk-SK" sz="4000" dirty="0" err="1">
                <a:solidFill>
                  <a:schemeClr val="accent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political</a:t>
            </a:r>
            <a:r>
              <a:rPr lang="sk-SK" sz="4000" dirty="0">
                <a:solidFill>
                  <a:schemeClr val="accent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sk-SK" sz="4000" dirty="0" err="1">
                <a:solidFill>
                  <a:schemeClr val="accent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polarization</a:t>
            </a:r>
            <a:endParaRPr sz="4000" dirty="0">
              <a:solidFill>
                <a:schemeClr val="accent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41" name="Google Shape;141;p1"/>
          <p:cNvSpPr txBox="1">
            <a:spLocks noGrp="1"/>
          </p:cNvSpPr>
          <p:nvPr>
            <p:ph type="body" idx="1"/>
          </p:nvPr>
        </p:nvSpPr>
        <p:spPr>
          <a:xfrm>
            <a:off x="831850" y="4241368"/>
            <a:ext cx="5800444" cy="112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lang="cs-CZ" sz="2600" dirty="0">
                <a:latin typeface="Calibri"/>
                <a:ea typeface="Calibri"/>
                <a:cs typeface="Calibri"/>
                <a:sym typeface="Calibri"/>
              </a:rPr>
              <a:t>Alena Kluknavská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 dirty="0"/>
          </a:p>
        </p:txBody>
      </p:sp>
      <p:sp>
        <p:nvSpPr>
          <p:cNvPr id="145" name="Google Shape;145;p1"/>
          <p:cNvSpPr txBox="1"/>
          <p:nvPr/>
        </p:nvSpPr>
        <p:spPr>
          <a:xfrm>
            <a:off x="666000" y="6287650"/>
            <a:ext cx="147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#MUNI</a:t>
            </a:r>
            <a:r>
              <a:rPr lang="cs-CZ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E5CDF-F3DF-7A4B-A06B-8D7EDA048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F83DBF-88AF-F448-A28C-7865CA9F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48800"/>
            <a:ext cx="10753200" cy="451576"/>
          </a:xfrm>
        </p:spPr>
        <p:txBody>
          <a:bodyPr/>
          <a:lstStyle/>
          <a:p>
            <a:pPr algn="ctr"/>
            <a:r>
              <a:rPr lang="en-US" sz="3000" dirty="0">
                <a:latin typeface="Calibri"/>
                <a:cs typeface="Calibri"/>
              </a:rPr>
              <a:t>How can we measure political polarization empirically?</a:t>
            </a:r>
            <a:endParaRPr lang="cs-CZ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67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E5CDF-F3DF-7A4B-A06B-8D7EDA048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F83DBF-88AF-F448-A28C-7865CA9F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0000DC"/>
                </a:solidFill>
                <a:latin typeface="Calibri"/>
                <a:cs typeface="Calibri"/>
              </a:rPr>
              <a:t>Ideological polarization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35F43-816B-3B4F-AB4C-C435FD7E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3383"/>
            <a:ext cx="10753200" cy="4324476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200000"/>
              </a:lnSpc>
            </a:pPr>
            <a:r>
              <a:rPr lang="en-US" sz="2100" dirty="0">
                <a:latin typeface="Calibri"/>
                <a:cs typeface="Calibri"/>
              </a:rPr>
              <a:t>Usually surveys </a:t>
            </a:r>
            <a:endParaRPr lang="en-US" sz="2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503555" lvl="1" indent="-179705">
              <a:lnSpc>
                <a:spcPct val="200000"/>
              </a:lnSpc>
              <a:buFont typeface="Arial"/>
              <a:buChar char="•"/>
            </a:pPr>
            <a:r>
              <a:rPr lang="en-US" sz="2100" dirty="0">
                <a:solidFill>
                  <a:schemeClr val="accent6"/>
                </a:solidFill>
                <a:latin typeface="Calibri"/>
                <a:cs typeface="Calibri"/>
              </a:rPr>
              <a:t>Liberal-conservative scale</a:t>
            </a:r>
          </a:p>
          <a:p>
            <a:pPr marL="503555" lvl="1" indent="-179705">
              <a:lnSpc>
                <a:spcPct val="200000"/>
              </a:lnSpc>
              <a:buFont typeface="Arial"/>
              <a:buChar char="•"/>
            </a:pPr>
            <a:r>
              <a:rPr lang="en-US" sz="2100" dirty="0">
                <a:solidFill>
                  <a:schemeClr val="accent6"/>
                </a:solidFill>
                <a:latin typeface="Calibri"/>
                <a:cs typeface="Calibri"/>
              </a:rPr>
              <a:t>The extent to which they support/agree or do not support/agree </a:t>
            </a:r>
            <a:r>
              <a:rPr lang="en-US" sz="2100" dirty="0">
                <a:latin typeface="Calibri"/>
                <a:cs typeface="Calibri"/>
              </a:rPr>
              <a:t>(with) a specific political topic (e.g., climate change)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55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E5CDF-F3DF-7A4B-A06B-8D7EDA048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dirty="0" smtClean="0"/>
              <a:pPr/>
              <a:t>12</a:t>
            </a:fld>
            <a:endParaRPr lang="en-GB" altLang="cs-CZ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F83DBF-88AF-F448-A28C-7865CA9F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Calibri"/>
                <a:cs typeface="Calibri"/>
              </a:rPr>
              <a:t>Affective polarization</a:t>
            </a:r>
            <a:endParaRPr lang="cs-CZ" dirty="0">
              <a:latin typeface="Calibri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35F43-816B-3B4F-AB4C-C435FD7E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3383"/>
            <a:ext cx="10753200" cy="4324476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en-US" sz="2000" b="1" dirty="0">
                <a:solidFill>
                  <a:schemeClr val="accent6"/>
                </a:solidFill>
                <a:latin typeface="Calibri"/>
                <a:cs typeface="Calibri"/>
              </a:rPr>
              <a:t>Warmth and favorability ratings, sentiments</a:t>
            </a:r>
            <a:endParaRPr lang="cs-CZ" sz="2000" b="1">
              <a:solidFill>
                <a:schemeClr val="accent6"/>
              </a:solidFill>
              <a:latin typeface="Calibri"/>
              <a:cs typeface="Calibri"/>
            </a:endParaRPr>
          </a:p>
          <a:p>
            <a:pPr marL="251460" indent="-179705"/>
            <a:r>
              <a:rPr lang="en-US" sz="2000" b="1" dirty="0">
                <a:latin typeface="Calibri"/>
                <a:cs typeface="Calibri"/>
              </a:rPr>
              <a:t>Examples in empirical studies:</a:t>
            </a:r>
          </a:p>
          <a:p>
            <a:pPr marL="251460" indent="-179705"/>
            <a:r>
              <a:rPr lang="en-US" sz="2000" dirty="0">
                <a:latin typeface="Calibri"/>
                <a:cs typeface="Calibri"/>
              </a:rPr>
              <a:t>Iyengar et al. (2012): </a:t>
            </a:r>
            <a:r>
              <a:rPr lang="en-US" sz="2000" dirty="0">
                <a:solidFill>
                  <a:schemeClr val="accent6"/>
                </a:solidFill>
                <a:latin typeface="Calibri"/>
                <a:cs typeface="Calibri"/>
              </a:rPr>
              <a:t>“feeling thermometer” </a:t>
            </a:r>
            <a:r>
              <a:rPr lang="en-US" sz="2000" dirty="0">
                <a:latin typeface="Calibri"/>
                <a:cs typeface="Calibri"/>
              </a:rPr>
              <a:t>– warmth/favorability ratings of political allies vs. political opponents (</a:t>
            </a:r>
            <a:r>
              <a:rPr lang="en-GB" sz="2000" b="0" i="0" dirty="0">
                <a:effectLst/>
                <a:latin typeface="Calibri"/>
                <a:cs typeface="Calibri"/>
              </a:rPr>
              <a:t>how warm or cold they feel toward each party)</a:t>
            </a:r>
          </a:p>
          <a:p>
            <a:pPr marL="251460" indent="-179705"/>
            <a:r>
              <a:rPr lang="en-GB" sz="2000" b="0" i="0" dirty="0">
                <a:effectLst/>
                <a:latin typeface="Calibri"/>
                <a:cs typeface="Calibri"/>
              </a:rPr>
              <a:t>One’s own positive/negative </a:t>
            </a:r>
            <a:r>
              <a:rPr lang="en-GB" sz="2000" b="0" i="0" dirty="0">
                <a:solidFill>
                  <a:schemeClr val="accent6"/>
                </a:solidFill>
                <a:effectLst/>
                <a:latin typeface="Calibri"/>
                <a:cs typeface="Calibri"/>
              </a:rPr>
              <a:t>emotional valence </a:t>
            </a:r>
            <a:r>
              <a:rPr lang="en-GB" sz="2000" b="0" i="0" dirty="0">
                <a:effectLst/>
                <a:latin typeface="Calibri"/>
                <a:cs typeface="Calibri"/>
              </a:rPr>
              <a:t>before and after seeing a video of a politician </a:t>
            </a:r>
          </a:p>
          <a:p>
            <a:pPr marL="251460" indent="-179705"/>
            <a:r>
              <a:rPr lang="en-GB" sz="2000" dirty="0">
                <a:latin typeface="Calibri"/>
                <a:cs typeface="Calibri"/>
              </a:rPr>
              <a:t>Content: the positive and negative </a:t>
            </a:r>
            <a:r>
              <a:rPr lang="en-GB" sz="2000" dirty="0">
                <a:solidFill>
                  <a:schemeClr val="accent6"/>
                </a:solidFill>
                <a:latin typeface="Calibri"/>
                <a:cs typeface="Calibri"/>
              </a:rPr>
              <a:t>sentiment</a:t>
            </a:r>
            <a:r>
              <a:rPr lang="en-GB" sz="2000" dirty="0">
                <a:latin typeface="Calibri"/>
                <a:cs typeface="Calibri"/>
              </a:rPr>
              <a:t> used in Tweets about political allies and opponents</a:t>
            </a:r>
            <a:endParaRPr lang="en-GB" sz="2000" b="0" i="0" dirty="0">
              <a:effectLst/>
              <a:latin typeface="Calibri"/>
              <a:cs typeface="Calibri"/>
            </a:endParaRPr>
          </a:p>
          <a:p>
            <a:pPr marL="251460" indent="-179705"/>
            <a:r>
              <a:rPr lang="en-GB" sz="2000" dirty="0">
                <a:solidFill>
                  <a:schemeClr val="accent6"/>
                </a:solidFill>
                <a:latin typeface="Calibri"/>
                <a:cs typeface="Calibri"/>
              </a:rPr>
              <a:t>Social distance</a:t>
            </a:r>
            <a:r>
              <a:rPr lang="en-GB" sz="2000" dirty="0">
                <a:latin typeface="Calibri"/>
                <a:cs typeface="Calibri"/>
              </a:rPr>
              <a:t>: </a:t>
            </a:r>
            <a:r>
              <a:rPr lang="en-GB" sz="2000" b="0" i="0" dirty="0">
                <a:effectLst/>
                <a:latin typeface="Calibri"/>
                <a:cs typeface="Calibri"/>
              </a:rPr>
              <a:t>Respondents were asked whether they would be happy or unhappy if their son or daughter married a member of the other party; questions about accepting members of the opposite group as close personal friends, </a:t>
            </a:r>
            <a:r>
              <a:rPr lang="en-GB" sz="2000" b="0" i="0" err="1">
                <a:effectLst/>
                <a:latin typeface="Calibri"/>
                <a:cs typeface="Calibri"/>
              </a:rPr>
              <a:t>neighbors</a:t>
            </a:r>
            <a:r>
              <a:rPr lang="en-GB" sz="2000" b="0" i="0" dirty="0">
                <a:effectLst/>
                <a:latin typeface="Calibri"/>
                <a:cs typeface="Calibri"/>
              </a:rPr>
              <a:t> on the same street, coworkers in the same occupation, citizens in their country, visitors in their country, or whether they would exclude them from their country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19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04B2E7-C921-9C42-BF65-B545431D77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CE0201-029D-AB4A-BF51-47258A4F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role of (social) media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26610-7C5D-9445-A71B-471EC22D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66741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50000"/>
              </a:lnSpc>
              <a:spcAft>
                <a:spcPts val="0"/>
              </a:spcAft>
            </a:pPr>
            <a:r>
              <a:rPr lang="en-US" sz="2200" dirty="0">
                <a:latin typeface="Calibri"/>
                <a:cs typeface="Calibri"/>
              </a:rPr>
              <a:t>Accelerated and amplified changes in media and political communication in recent years</a:t>
            </a:r>
            <a:endParaRPr lang="cs-CZ" dirty="0"/>
          </a:p>
          <a:p>
            <a:pPr marL="251460" indent="-179705">
              <a:lnSpc>
                <a:spcPct val="150000"/>
              </a:lnSpc>
              <a:spcAft>
                <a:spcPts val="0"/>
              </a:spcAft>
            </a:pPr>
            <a:r>
              <a:rPr lang="en-US" sz="2200" dirty="0">
                <a:latin typeface="Calibri"/>
                <a:cs typeface="Calibri"/>
              </a:rPr>
              <a:t>Media becoming more fragmented and partisan = people becoming more polarized (</a:t>
            </a:r>
            <a:r>
              <a:rPr lang="en-US" sz="2200" i="1" dirty="0">
                <a:latin typeface="Calibri"/>
                <a:cs typeface="Calibri"/>
              </a:rPr>
              <a:t>ideologically</a:t>
            </a:r>
            <a:r>
              <a:rPr lang="en-US" sz="2200" dirty="0">
                <a:latin typeface="Calibri"/>
                <a:cs typeface="Calibri"/>
              </a:rPr>
              <a:t> and </a:t>
            </a:r>
            <a:r>
              <a:rPr lang="en-US" sz="2200" i="1" dirty="0">
                <a:latin typeface="Calibri"/>
                <a:cs typeface="Calibri"/>
              </a:rPr>
              <a:t>affectively</a:t>
            </a:r>
            <a:r>
              <a:rPr lang="en-US" sz="2200" dirty="0">
                <a:latin typeface="Calibri"/>
                <a:cs typeface="Calibri"/>
              </a:rPr>
              <a:t>)</a:t>
            </a:r>
          </a:p>
          <a:p>
            <a:pPr marL="251460" indent="-179705">
              <a:lnSpc>
                <a:spcPct val="150000"/>
              </a:lnSpc>
              <a:spcAft>
                <a:spcPts val="0"/>
              </a:spcAft>
            </a:pPr>
            <a:r>
              <a:rPr lang="en-US" sz="2200" dirty="0">
                <a:latin typeface="Calibri"/>
                <a:ea typeface="Calibri"/>
                <a:cs typeface="Calibri"/>
              </a:rPr>
              <a:t>Social media can shape perception of political environment</a:t>
            </a:r>
            <a:endParaRPr lang="cs-CZ" sz="2200" dirty="0">
              <a:latin typeface="Calibri"/>
              <a:ea typeface="Calibri"/>
              <a:cs typeface="Calibri"/>
            </a:endParaRPr>
          </a:p>
          <a:p>
            <a:pPr marL="251460" indent="-179705">
              <a:lnSpc>
                <a:spcPct val="150000"/>
              </a:lnSpc>
              <a:spcAft>
                <a:spcPts val="0"/>
              </a:spcAft>
            </a:pPr>
            <a:r>
              <a:rPr lang="en-US" sz="2200" i="1" dirty="0">
                <a:latin typeface="Calibri"/>
                <a:cs typeface="Calibri"/>
              </a:rPr>
              <a:t>Good or bad for democracy?</a:t>
            </a:r>
          </a:p>
          <a:p>
            <a:pPr marL="251460" indent="-179705">
              <a:lnSpc>
                <a:spcPct val="150000"/>
              </a:lnSpc>
              <a:spcAft>
                <a:spcPts val="0"/>
              </a:spcAft>
            </a:pPr>
            <a:r>
              <a:rPr lang="en-US" sz="2200" dirty="0">
                <a:latin typeface="Calibri"/>
                <a:cs typeface="Calibri"/>
              </a:rPr>
              <a:t>Yet, mixed results: no effect on political polarization; and in certain circumstances, depolarizing effects</a:t>
            </a:r>
          </a:p>
          <a:p>
            <a:pPr marL="251460" indent="-179705">
              <a:lnSpc>
                <a:spcPct val="150000"/>
              </a:lnSpc>
              <a:spcAft>
                <a:spcPts val="0"/>
              </a:spcAft>
            </a:pPr>
            <a:r>
              <a:rPr lang="en-US" sz="2200" dirty="0">
                <a:latin typeface="Calibri"/>
                <a:cs typeface="Calibri"/>
              </a:rPr>
              <a:t>Prior (2013): suggests media may not significantly affect polarization of the person – but no distinction between type of polarization + focus solely on the U.S., and importantly – </a:t>
            </a:r>
            <a:r>
              <a:rPr lang="en-US" sz="2200" dirty="0">
                <a:solidFill>
                  <a:schemeClr val="accent6"/>
                </a:solidFill>
                <a:latin typeface="Calibri"/>
                <a:cs typeface="Calibri"/>
              </a:rPr>
              <a:t>so much has changed since 2013</a:t>
            </a:r>
          </a:p>
        </p:txBody>
      </p:sp>
    </p:spTree>
    <p:extLst>
      <p:ext uri="{BB962C8B-B14F-4D97-AF65-F5344CB8AC3E}">
        <p14:creationId xmlns:p14="http://schemas.microsoft.com/office/powerpoint/2010/main" val="99399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9CF34-550A-244A-86AB-BA73F6968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4A0CE5-23EE-F24F-B0E6-BE275DC3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178" y="1994941"/>
            <a:ext cx="8263362" cy="643106"/>
          </a:xfrm>
        </p:spPr>
        <p:txBody>
          <a:bodyPr/>
          <a:lstStyle/>
          <a:p>
            <a:pPr algn="ctr"/>
            <a:r>
              <a:rPr lang="en-US" dirty="0">
                <a:latin typeface="Calibri"/>
                <a:cs typeface="Calibri"/>
              </a:rPr>
              <a:t>What do you think has changed in the last 10 years?</a:t>
            </a:r>
            <a:br>
              <a:rPr lang="en-US" dirty="0">
                <a:latin typeface="Calibri"/>
              </a:rPr>
            </a:br>
            <a:br>
              <a:rPr lang="en-US" dirty="0">
                <a:latin typeface="Calibri"/>
              </a:rPr>
            </a:br>
            <a:r>
              <a:rPr lang="en-US" sz="3000" i="1" dirty="0">
                <a:solidFill>
                  <a:schemeClr val="accent6"/>
                </a:solidFill>
                <a:latin typeface="Calibri"/>
                <a:cs typeface="Calibri"/>
              </a:rPr>
              <a:t>Political, economic, media environments…</a:t>
            </a:r>
          </a:p>
        </p:txBody>
      </p:sp>
    </p:spTree>
    <p:extLst>
      <p:ext uri="{BB962C8B-B14F-4D97-AF65-F5344CB8AC3E}">
        <p14:creationId xmlns:p14="http://schemas.microsoft.com/office/powerpoint/2010/main" val="145657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B69FE6-4FD2-9B4E-88F8-7B4253294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15</a:t>
            </a:fld>
            <a:endParaRPr lang="en-GB" altLang="cs-CZ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4622A5-328B-1944-84D8-7C54A78E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9221"/>
            <a:ext cx="10753200" cy="451576"/>
          </a:xfrm>
        </p:spPr>
        <p:txBody>
          <a:bodyPr anchor="t">
            <a:no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What has changed, you ask?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11C9F1-C59D-4246-B588-EC6964C5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8046" y="19603"/>
            <a:ext cx="1841166" cy="681879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9917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B69FE6-4FD2-9B4E-88F8-7B4253294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16</a:t>
            </a:fld>
            <a:endParaRPr lang="en-GB" altLang="cs-CZ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4622A5-328B-1944-84D8-7C54A78E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9221"/>
            <a:ext cx="10753200" cy="451576"/>
          </a:xfrm>
        </p:spPr>
        <p:txBody>
          <a:bodyPr anchor="t">
            <a:no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What has changed, you ask?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11C9F1-C59D-4246-B588-EC6964C5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8046" y="19603"/>
            <a:ext cx="1841166" cy="681879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895DEC1D-3CF7-F64E-8B0B-B766FBAB9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87" y="1067617"/>
            <a:ext cx="6490315" cy="56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B69FE6-4FD2-9B4E-88F8-7B4253294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17</a:t>
            </a:fld>
            <a:endParaRPr lang="en-GB" altLang="cs-CZ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4622A5-328B-1944-84D8-7C54A78E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9221"/>
            <a:ext cx="10753200" cy="451576"/>
          </a:xfrm>
        </p:spPr>
        <p:txBody>
          <a:bodyPr anchor="t">
            <a:no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What has changed, you ask?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8AE11-3E86-AE49-95A2-2AE23A11D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39" y="910797"/>
            <a:ext cx="6816730" cy="57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8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3D6AA7-0A77-7B4F-A532-FD1B64093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FDA9E7-8770-6649-AD94-8B98E20C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A9FBD157-CB10-0D4A-BCFD-21F50C1F3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47" y="0"/>
            <a:ext cx="6441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2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CB7723-B3C2-8E4C-BC2B-FC5EA88F8E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pic>
        <p:nvPicPr>
          <p:cNvPr id="10242" name="Picture 2" descr="Premium Vector | World financial crisis, economic fall illustration. going  down graph of finance, business bancrupcy. concept for finance failure,  economy financed stock. investments risk, decline, depression.">
            <a:extLst>
              <a:ext uri="{FF2B5EF4-FFF2-40B4-BE49-F238E27FC236}">
                <a16:creationId xmlns:a16="http://schemas.microsoft.com/office/drawing/2014/main" id="{C26EF59E-3164-914D-97CC-FE760394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299563"/>
            <a:ext cx="39751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U calls a new refugee crisis summit for next Wednesday">
            <a:extLst>
              <a:ext uri="{FF2B5EF4-FFF2-40B4-BE49-F238E27FC236}">
                <a16:creationId xmlns:a16="http://schemas.microsoft.com/office/drawing/2014/main" id="{DC4F00AA-3976-CC45-82A4-46A454E1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51" y="1299562"/>
            <a:ext cx="592894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ktuality - Nová mimořádná opatření MZČR ke covid-19 - Oficiální stránky  města Hulín">
            <a:extLst>
              <a:ext uri="{FF2B5EF4-FFF2-40B4-BE49-F238E27FC236}">
                <a16:creationId xmlns:a16="http://schemas.microsoft.com/office/drawing/2014/main" id="{AD51A651-C6B6-C54D-90AB-C49CDD8B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50" y="4244770"/>
            <a:ext cx="4568118" cy="21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68A2978-A572-3947-84F5-F74E8DCD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0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F49124-82DF-44DC-A19E-8D67049D9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4C3B44-4032-4D85-A3ED-C693BFF1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Overview of the lecture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F95387-C36B-40FD-A1DB-F3294B171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</a:rPr>
              <a:t>What is political polarization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role of (social) media in polarization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Broader context which affects polarization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current state of research on the media and political polarization</a:t>
            </a:r>
          </a:p>
        </p:txBody>
      </p:sp>
    </p:spTree>
    <p:extLst>
      <p:ext uri="{BB962C8B-B14F-4D97-AF65-F5344CB8AC3E}">
        <p14:creationId xmlns:p14="http://schemas.microsoft.com/office/powerpoint/2010/main" val="3318880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38F976-00CE-8B4A-A5A8-3D6045AA5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F2B4D-D417-274D-9374-7785EBF8E093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A2B8D0-2536-1842-A591-A6959BEC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Why do people spread disinformation on social media?">
            <a:extLst>
              <a:ext uri="{FF2B5EF4-FFF2-40B4-BE49-F238E27FC236}">
                <a16:creationId xmlns:a16="http://schemas.microsoft.com/office/drawing/2014/main" id="{84D95201-E7FB-DB43-9642-4C8BF2EDD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2" y="630194"/>
            <a:ext cx="6474940" cy="36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HRM Journal Special Issue: Disinformation in the OSCE Context">
            <a:extLst>
              <a:ext uri="{FF2B5EF4-FFF2-40B4-BE49-F238E27FC236}">
                <a16:creationId xmlns:a16="http://schemas.microsoft.com/office/drawing/2014/main" id="{C079AD54-BCCC-3C43-858D-5AFE44E2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79" y="2467314"/>
            <a:ext cx="6759121" cy="41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3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E774D-52EB-D245-8F9B-33B059C224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356B82F-0D3F-CF44-AB05-B14FAC3F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Why Trump's Election Loss Is Historic: Populist Authoritarians Are Rarely  Voted Out">
            <a:extLst>
              <a:ext uri="{FF2B5EF4-FFF2-40B4-BE49-F238E27FC236}">
                <a16:creationId xmlns:a16="http://schemas.microsoft.com/office/drawing/2014/main" id="{7388557B-D086-8141-9EA8-71987872F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43" y="3366771"/>
            <a:ext cx="5144250" cy="3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Why the Dutch Are Drawn to Right-Wing Populist Geert Wilders | The Nation">
            <a:extLst>
              <a:ext uri="{FF2B5EF4-FFF2-40B4-BE49-F238E27FC236}">
                <a16:creationId xmlns:a16="http://schemas.microsoft.com/office/drawing/2014/main" id="{DECDDCEE-A0DD-D448-B1D5-B7CDC0F9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75" y="3176499"/>
            <a:ext cx="5445125" cy="3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ourquoi Marine Le Pen n'a pas pris part au vote de l'Assemblée sur l'">
            <a:extLst>
              <a:ext uri="{FF2B5EF4-FFF2-40B4-BE49-F238E27FC236}">
                <a16:creationId xmlns:a16="http://schemas.microsoft.com/office/drawing/2014/main" id="{749DA254-2933-AA40-9B8A-2C6C32E0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44" y="120363"/>
            <a:ext cx="4742965" cy="305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Nigel Farage: Why you should vote for Brexit this Thursday | The  Independent | The Independent">
            <a:extLst>
              <a:ext uri="{FF2B5EF4-FFF2-40B4-BE49-F238E27FC236}">
                <a16:creationId xmlns:a16="http://schemas.microsoft.com/office/drawing/2014/main" id="{B98FD8F8-65A1-1D48-9A70-A474B953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76" y="120363"/>
            <a:ext cx="3899243" cy="292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20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8BAE8-9B3C-A54C-893F-DDE789CBA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C0631F-F469-0E42-9400-6ED9CF19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037" y="1587974"/>
            <a:ext cx="9078908" cy="45157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600" dirty="0">
                <a:latin typeface="Calibri"/>
                <a:ea typeface="Calibri"/>
                <a:cs typeface="Calibri"/>
              </a:rPr>
              <a:t>The current state of research on media and political polarization</a:t>
            </a:r>
            <a:endParaRPr lang="cs-CZ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805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76460-4810-7344-9C4B-232F2D5D3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945508-91EA-B446-BCCC-5E9D21E0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596433"/>
            <a:ext cx="11179557" cy="451576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development of the field ‘media and polarization’ over time</a:t>
            </a:r>
          </a:p>
        </p:txBody>
      </p:sp>
      <p:pic>
        <p:nvPicPr>
          <p:cNvPr id="6146" name="Picture 2" descr="Figure">
            <a:extLst>
              <a:ext uri="{FF2B5EF4-FFF2-40B4-BE49-F238E27FC236}">
                <a16:creationId xmlns:a16="http://schemas.microsoft.com/office/drawing/2014/main" id="{2004F207-1E4C-0A47-AE46-D300D23C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60" y="1413410"/>
            <a:ext cx="9151680" cy="52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62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A52FD-D02C-7845-9179-A5108DD4D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B855-9666-7642-8336-ADFECF71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48" y="485222"/>
            <a:ext cx="10753200" cy="451576"/>
          </a:xfrm>
        </p:spPr>
        <p:txBody>
          <a:bodyPr/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 country of samples: ‘media and polarization’</a:t>
            </a:r>
          </a:p>
        </p:txBody>
      </p:sp>
      <p:pic>
        <p:nvPicPr>
          <p:cNvPr id="7170" name="Picture 2" descr="Figure">
            <a:extLst>
              <a:ext uri="{FF2B5EF4-FFF2-40B4-BE49-F238E27FC236}">
                <a16:creationId xmlns:a16="http://schemas.microsoft.com/office/drawing/2014/main" id="{F1443AFC-5D81-304B-8894-AFF460EE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97" y="1332187"/>
            <a:ext cx="11386703" cy="55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414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0DAC3-7BE1-A240-B042-B262B1E05D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E5BAE8-A3AD-F849-A9EA-2295777E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051124"/>
            <a:ext cx="10753200" cy="45157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Calibri"/>
                <a:cs typeface="Calibri"/>
              </a:rPr>
              <a:t>Areas of research: What do we know about the (social) media and polarization? (Kubin &amp; von Sikorski, 2021)</a:t>
            </a:r>
          </a:p>
        </p:txBody>
      </p:sp>
    </p:spTree>
    <p:extLst>
      <p:ext uri="{BB962C8B-B14F-4D97-AF65-F5344CB8AC3E}">
        <p14:creationId xmlns:p14="http://schemas.microsoft.com/office/powerpoint/2010/main" val="1945302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35B98D-1ABF-16B9-FDF8-DD4A20FF7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4A28324-B6E6-23C0-41C4-BD1D616E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err="1">
                <a:latin typeface="Calibri"/>
                <a:ea typeface="Calibri"/>
                <a:cs typeface="Arial"/>
              </a:rPr>
              <a:t>Areas</a:t>
            </a:r>
            <a:r>
              <a:rPr lang="cs-CZ" sz="3000" dirty="0">
                <a:latin typeface="Calibri"/>
                <a:ea typeface="Calibri"/>
                <a:cs typeface="Arial"/>
              </a:rPr>
              <a:t> </a:t>
            </a:r>
            <a:r>
              <a:rPr lang="cs-CZ" sz="3000" err="1">
                <a:latin typeface="Calibri"/>
                <a:ea typeface="Calibri"/>
                <a:cs typeface="Arial"/>
              </a:rPr>
              <a:t>of</a:t>
            </a:r>
            <a:r>
              <a:rPr lang="cs-CZ" sz="3000" dirty="0">
                <a:latin typeface="Calibri"/>
                <a:ea typeface="Calibri"/>
                <a:cs typeface="Arial"/>
              </a:rPr>
              <a:t> </a:t>
            </a:r>
            <a:r>
              <a:rPr lang="cs-CZ" sz="3000" err="1">
                <a:latin typeface="Calibri"/>
                <a:ea typeface="Calibri"/>
                <a:cs typeface="Arial"/>
              </a:rPr>
              <a:t>research</a:t>
            </a:r>
            <a:endParaRPr lang="cs-CZ" sz="3000">
              <a:latin typeface="Calibri"/>
              <a:ea typeface="Calibri"/>
              <a:cs typeface="Calibri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40E6AF-40CF-0A6B-2686-B14CC9954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8896"/>
            <a:ext cx="10995247" cy="4113104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200000"/>
              </a:lnSpc>
            </a:pPr>
            <a:r>
              <a:rPr lang="en-US" sz="2400" dirty="0">
                <a:latin typeface="Calibri"/>
                <a:ea typeface="Calibri"/>
                <a:cs typeface="Arial"/>
              </a:rPr>
              <a:t>Media content: polarization of media content</a:t>
            </a:r>
          </a:p>
          <a:p>
            <a:pPr marL="251460" indent="-179705">
              <a:lnSpc>
                <a:spcPct val="200000"/>
              </a:lnSpc>
            </a:pPr>
            <a:r>
              <a:rPr lang="en-US" sz="2400" dirty="0">
                <a:latin typeface="Calibri"/>
                <a:ea typeface="Calibri"/>
                <a:cs typeface="Arial"/>
              </a:rPr>
              <a:t>Media exposure: link between exposure to media and polarization of audiences</a:t>
            </a:r>
          </a:p>
          <a:p>
            <a:pPr marL="251460" indent="-179705">
              <a:lnSpc>
                <a:spcPct val="200000"/>
              </a:lnSpc>
            </a:pPr>
            <a:r>
              <a:rPr lang="en-US" sz="2400" dirty="0">
                <a:latin typeface="Calibri"/>
                <a:ea typeface="Calibri"/>
                <a:cs typeface="Arial"/>
              </a:rPr>
              <a:t>Media effects: link between media (use, content, features) and polarization</a:t>
            </a:r>
          </a:p>
          <a:p>
            <a:pPr marL="251460" indent="-179705">
              <a:lnSpc>
                <a:spcPct val="200000"/>
              </a:lnSpc>
            </a:pPr>
            <a:endParaRPr lang="en-US" sz="24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994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9E4343-992E-CC4D-ACD6-73DE930342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27</a:t>
            </a:fld>
            <a:endParaRPr lang="en-GB" altLang="cs-CZ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F28B83-3B00-904E-A363-45FE49C9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Calibri"/>
                <a:ea typeface="Calibri"/>
                <a:cs typeface="Calibri"/>
              </a:rPr>
              <a:t>Media exposure: How does exposure to certain media content link to political polarization?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1E030-B34E-FE41-9AD1-708D2A63D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899148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50000"/>
              </a:lnSpc>
            </a:pPr>
            <a:r>
              <a:rPr lang="en-US" sz="2000" dirty="0">
                <a:latin typeface="Calibri"/>
                <a:ea typeface="Calibri"/>
                <a:cs typeface="Calibri"/>
              </a:rPr>
              <a:t>Effect of exposure to the media source on audiences</a:t>
            </a:r>
            <a:endParaRPr lang="cs-CZ" sz="2000">
              <a:latin typeface="Calibri"/>
              <a:ea typeface="Calibri"/>
              <a:cs typeface="Calibri"/>
            </a:endParaRPr>
          </a:p>
          <a:p>
            <a:pPr marL="251460" indent="-179705"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 increased use of traditional media can reduce ideological polarization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51460" indent="-179705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Fake news and disinformation – driving ideological polarization</a:t>
            </a:r>
          </a:p>
          <a:p>
            <a:pPr marL="251460" indent="-179705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Pre-selective exposure</a:t>
            </a:r>
            <a:r>
              <a:rPr lang="en-US" sz="2000" dirty="0">
                <a:latin typeface="Calibri"/>
                <a:ea typeface="Calibri"/>
                <a:cs typeface="Calibri"/>
              </a:rPr>
              <a:t>: decisions made outside of the viewers discretion (e.g., algorithms)</a:t>
            </a:r>
          </a:p>
          <a:p>
            <a:pPr marL="251460" indent="-179705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</a:rPr>
              <a:t>Selective exposure</a:t>
            </a:r>
            <a:r>
              <a:rPr lang="en-US" sz="2000" dirty="0">
                <a:latin typeface="Calibri"/>
                <a:ea typeface="Calibri"/>
                <a:cs typeface="Calibri"/>
              </a:rPr>
              <a:t>: decisions made by the viewer, selection on pre-existing beliefs</a:t>
            </a:r>
          </a:p>
          <a:p>
            <a:pPr marL="251460" indent="-179705">
              <a:lnSpc>
                <a:spcPct val="150000"/>
              </a:lnSpc>
            </a:pPr>
            <a:r>
              <a:rPr lang="en-GB" sz="2000" dirty="0">
                <a:latin typeface="Calibri"/>
                <a:ea typeface="Calibri"/>
                <a:cs typeface="Calibri"/>
              </a:rPr>
              <a:t> </a:t>
            </a:r>
            <a:r>
              <a:rPr lang="en-GB" sz="2000" b="0" i="0" dirty="0">
                <a:effectLst/>
                <a:latin typeface="Calibri"/>
                <a:ea typeface="Calibri"/>
                <a:cs typeface="Calibri"/>
              </a:rPr>
              <a:t>The effects of selectively consuming certain media content on polarization</a:t>
            </a:r>
          </a:p>
          <a:p>
            <a:pPr marL="503555" lvl="1" indent="-179705">
              <a:lnSpc>
                <a:spcPct val="150000"/>
              </a:lnSpc>
            </a:pPr>
            <a:r>
              <a:rPr lang="en-GB" dirty="0">
                <a:latin typeface="Calibri"/>
                <a:ea typeface="Calibri"/>
                <a:cs typeface="Calibri"/>
              </a:rPr>
              <a:t>Tends</a:t>
            </a:r>
            <a:r>
              <a:rPr lang="en-GB" b="0" i="0" dirty="0">
                <a:effectLst/>
                <a:latin typeface="Calibri"/>
                <a:ea typeface="Calibri"/>
                <a:cs typeface="Calibri"/>
              </a:rPr>
              <a:t> to increase both ideological and affective polarization</a:t>
            </a:r>
          </a:p>
          <a:p>
            <a:pPr marL="503555" lvl="1" indent="-179705">
              <a:lnSpc>
                <a:spcPct val="150000"/>
              </a:lnSpc>
            </a:pPr>
            <a:r>
              <a:rPr lang="en-GB" b="0" i="0" dirty="0">
                <a:effectLst/>
                <a:latin typeface="Calibri"/>
                <a:ea typeface="Calibri"/>
                <a:cs typeface="Calibri"/>
              </a:rPr>
              <a:t>Partisan media especially polarizing</a:t>
            </a:r>
          </a:p>
          <a:p>
            <a:pPr marL="503555" lvl="1" indent="-179705">
              <a:lnSpc>
                <a:spcPct val="150000"/>
              </a:lnSpc>
            </a:pPr>
            <a:r>
              <a:rPr lang="en-GB" b="0" i="0" dirty="0">
                <a:effectLst/>
                <a:latin typeface="Calibri"/>
                <a:ea typeface="Calibri"/>
                <a:cs typeface="Calibri"/>
              </a:rPr>
              <a:t>Like-minded media makes people more ideologically and affectively polarized</a:t>
            </a:r>
          </a:p>
          <a:p>
            <a:pPr marL="503555" lvl="1" indent="-179705">
              <a:lnSpc>
                <a:spcPct val="150000"/>
              </a:lnSpc>
            </a:pPr>
            <a:r>
              <a:rPr lang="en-GB" b="0" i="0" dirty="0">
                <a:effectLst/>
                <a:latin typeface="Calibri"/>
                <a:ea typeface="Calibri"/>
                <a:cs typeface="Calibri"/>
              </a:rPr>
              <a:t>Less clear whether exposure to counter-attitudinal media increases polarization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642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CC194F-6BFE-B440-8672-2FF73767F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F112C4-B14E-6448-9CD3-63499DDC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Calibri"/>
                <a:ea typeface="Calibri"/>
                <a:cs typeface="Calibri"/>
              </a:rPr>
              <a:t>Media content: Has media coverage been increasingly polarized?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F25BA-577D-F341-904E-D1EFF22A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7524"/>
            <a:ext cx="10753200" cy="4324476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50000"/>
              </a:lnSpc>
            </a:pPr>
            <a:r>
              <a:rPr lang="en-US" sz="2600" dirty="0">
                <a:latin typeface="Calibri"/>
                <a:ea typeface="Calibri"/>
                <a:cs typeface="Calibri"/>
              </a:rPr>
              <a:t>Exploring the content of media sources (different media)</a:t>
            </a:r>
            <a:endParaRPr lang="cs-CZ" sz="2600" dirty="0">
              <a:latin typeface="Calibri"/>
              <a:ea typeface="Calibri"/>
              <a:cs typeface="Calibri"/>
            </a:endParaRPr>
          </a:p>
          <a:p>
            <a:pPr marL="251460" indent="-179705">
              <a:lnSpc>
                <a:spcPct val="150000"/>
              </a:lnSpc>
            </a:pPr>
            <a:r>
              <a:rPr lang="en-US" sz="2600" dirty="0">
                <a:latin typeface="Calibri"/>
                <a:ea typeface="Calibri"/>
                <a:cs typeface="Calibri"/>
              </a:rPr>
              <a:t>Conducting content analyses of social media posts and news content</a:t>
            </a:r>
          </a:p>
          <a:p>
            <a:pPr marL="251460" indent="-179705">
              <a:lnSpc>
                <a:spcPct val="150000"/>
              </a:lnSpc>
            </a:pPr>
            <a:r>
              <a:rPr lang="en-US" sz="2600" dirty="0">
                <a:latin typeface="Calibri"/>
                <a:ea typeface="Calibri"/>
                <a:cs typeface="Calibri"/>
              </a:rPr>
              <a:t>Focus: the extent to which media content is politically polarized</a:t>
            </a:r>
          </a:p>
          <a:p>
            <a:pPr marL="251460" indent="-179705">
              <a:lnSpc>
                <a:spcPct val="150000"/>
              </a:lnSpc>
            </a:pPr>
            <a:r>
              <a:rPr lang="en-US" sz="2600" dirty="0">
                <a:latin typeface="Calibri"/>
                <a:ea typeface="Calibri"/>
                <a:cs typeface="Calibri"/>
              </a:rPr>
              <a:t>Social media (often Twitter) + traditional media</a:t>
            </a:r>
          </a:p>
          <a:p>
            <a:pPr marL="251460" indent="-179705">
              <a:lnSpc>
                <a:spcPct val="150000"/>
              </a:lnSpc>
            </a:pPr>
            <a:r>
              <a:rPr lang="en-US" sz="2600" dirty="0">
                <a:latin typeface="Calibri"/>
                <a:ea typeface="Calibri"/>
                <a:cs typeface="Calibri"/>
              </a:rPr>
              <a:t>Evidence of increasingly polarized content</a:t>
            </a:r>
          </a:p>
          <a:p>
            <a:pPr marL="251460" indent="-179705">
              <a:lnSpc>
                <a:spcPct val="150000"/>
              </a:lnSpc>
            </a:pPr>
            <a:r>
              <a:rPr lang="en-US" sz="2600" dirty="0">
                <a:latin typeface="Calibri"/>
                <a:ea typeface="Calibri"/>
                <a:cs typeface="Calibri"/>
              </a:rPr>
              <a:t>Empirical study: Tweets by U.S. politicians - Republican politicians used more polarizing language and rhetoric than Democratic counterparts</a:t>
            </a:r>
          </a:p>
        </p:txBody>
      </p:sp>
    </p:spTree>
    <p:extLst>
      <p:ext uri="{BB962C8B-B14F-4D97-AF65-F5344CB8AC3E}">
        <p14:creationId xmlns:p14="http://schemas.microsoft.com/office/powerpoint/2010/main" val="176154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E8AC86-4BD4-7145-BB16-D8F00DF001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29</a:t>
            </a:fld>
            <a:endParaRPr lang="en-GB" altLang="cs-CZ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079FD5-C7B0-6F48-9374-E9203A88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90147"/>
            <a:ext cx="10753200" cy="451576"/>
          </a:xfrm>
        </p:spPr>
        <p:txBody>
          <a:bodyPr/>
          <a:lstStyle/>
          <a:p>
            <a:r>
              <a:rPr lang="en-US" sz="3000" dirty="0">
                <a:latin typeface="Calibri"/>
                <a:ea typeface="Calibri"/>
                <a:cs typeface="Calibri"/>
              </a:rPr>
              <a:t>Media effects: How do (can certain types of) media affect political polarization?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72F584-B9B1-5342-A4F9-8149225FA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02067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50000"/>
              </a:lnSpc>
            </a:pPr>
            <a:r>
              <a:rPr lang="en-US" sz="1800" b="1" dirty="0">
                <a:latin typeface="Calibri"/>
                <a:ea typeface="Calibri"/>
                <a:cs typeface="Calibri"/>
              </a:rPr>
              <a:t>Effects of social media</a:t>
            </a:r>
            <a:r>
              <a:rPr lang="en-US" sz="1800" dirty="0">
                <a:latin typeface="Calibri"/>
                <a:ea typeface="Calibri"/>
                <a:cs typeface="Calibri"/>
              </a:rPr>
              <a:t>: </a:t>
            </a:r>
            <a:endParaRPr lang="en-US" sz="18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en-GB" sz="1800" dirty="0">
                <a:latin typeface="Calibri"/>
                <a:ea typeface="Calibri"/>
                <a:cs typeface="Calibri"/>
              </a:rPr>
              <a:t>Can</a:t>
            </a:r>
            <a:r>
              <a:rPr lang="en-GB" sz="1800" b="0" i="0" dirty="0">
                <a:effectLst/>
                <a:latin typeface="Calibri"/>
                <a:ea typeface="Calibri"/>
                <a:cs typeface="Calibri"/>
              </a:rPr>
              <a:t> further ideologically polarize people - negative Tweets about candidates, uncivil FB comments, counter-attitudinal Twitter posts – make people more ideologically polarized</a:t>
            </a:r>
          </a:p>
          <a:p>
            <a:pPr marL="503555" lvl="1" indent="-179705">
              <a:lnSpc>
                <a:spcPct val="150000"/>
              </a:lnSpc>
            </a:pPr>
            <a:r>
              <a:rPr lang="en-GB" sz="1800" dirty="0">
                <a:latin typeface="Calibri"/>
                <a:ea typeface="Calibri"/>
                <a:cs typeface="Calibri"/>
              </a:rPr>
              <a:t>Can also affectively polarize people: </a:t>
            </a:r>
            <a:r>
              <a:rPr lang="en-GB" sz="1800" b="0" i="0" dirty="0">
                <a:effectLst/>
                <a:latin typeface="Calibri"/>
                <a:ea typeface="Calibri"/>
                <a:cs typeface="Calibri"/>
              </a:rPr>
              <a:t>social media comments that derogate political adversaries increase affective polarization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251460" indent="-179705">
              <a:lnSpc>
                <a:spcPct val="150000"/>
              </a:lnSpc>
            </a:pPr>
            <a:r>
              <a:rPr lang="en-US" sz="1800" b="1" dirty="0">
                <a:latin typeface="Calibri"/>
                <a:ea typeface="Calibri"/>
                <a:cs typeface="Calibri"/>
              </a:rPr>
              <a:t>Effects of traditional media</a:t>
            </a:r>
            <a:r>
              <a:rPr lang="en-US" sz="1800" dirty="0">
                <a:latin typeface="Calibri"/>
                <a:ea typeface="Calibri"/>
                <a:cs typeface="Calibri"/>
              </a:rPr>
              <a:t>: </a:t>
            </a:r>
            <a:endParaRPr lang="en-US" sz="18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en-GB" sz="1800" dirty="0">
                <a:latin typeface="Calibri"/>
                <a:ea typeface="Calibri"/>
                <a:cs typeface="Calibri"/>
              </a:rPr>
              <a:t>Ideological</a:t>
            </a:r>
            <a:r>
              <a:rPr lang="en-GB" sz="1800" b="0" i="0" dirty="0">
                <a:effectLst/>
                <a:latin typeface="Calibri"/>
                <a:ea typeface="Calibri"/>
                <a:cs typeface="Calibri"/>
              </a:rPr>
              <a:t> talk shows tend to increase ideological polarization</a:t>
            </a:r>
          </a:p>
          <a:p>
            <a:pPr marL="503555" lvl="1" indent="-179705">
              <a:lnSpc>
                <a:spcPct val="150000"/>
              </a:lnSpc>
            </a:pPr>
            <a:r>
              <a:rPr lang="en-GB" sz="1800" dirty="0">
                <a:latin typeface="Calibri"/>
                <a:ea typeface="Calibri"/>
                <a:cs typeface="Calibri"/>
              </a:rPr>
              <a:t>Fact-checkers reduce ideological polarization</a:t>
            </a:r>
          </a:p>
          <a:p>
            <a:pPr marL="503555" lvl="1" indent="-179705">
              <a:lnSpc>
                <a:spcPct val="150000"/>
              </a:lnSpc>
            </a:pPr>
            <a:r>
              <a:rPr lang="en-GB" sz="1800" b="0" i="0" dirty="0">
                <a:effectLst/>
                <a:latin typeface="Calibri"/>
                <a:ea typeface="Calibri"/>
                <a:cs typeface="Calibri"/>
              </a:rPr>
              <a:t>Reading a news article about an in-party scandal, being exposed to likeminded news media, incivility on news media from out-party sources (e.g., Fox News for Democrats) – associated with increased affective polarization</a:t>
            </a:r>
          </a:p>
        </p:txBody>
      </p:sp>
    </p:spTree>
    <p:extLst>
      <p:ext uri="{BB962C8B-B14F-4D97-AF65-F5344CB8AC3E}">
        <p14:creationId xmlns:p14="http://schemas.microsoft.com/office/powerpoint/2010/main" val="275434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2BAC3-142B-1D45-938E-B5AF8F363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3</a:t>
            </a:fld>
            <a:endParaRPr lang="en-GB" altLang="cs-CZ" noProof="0"/>
          </a:p>
        </p:txBody>
      </p:sp>
      <p:sp>
        <p:nvSpPr>
          <p:cNvPr id="8201" name="Title 3">
            <a:extLst>
              <a:ext uri="{FF2B5EF4-FFF2-40B4-BE49-F238E27FC236}">
                <a16:creationId xmlns:a16="http://schemas.microsoft.com/office/drawing/2014/main" id="{7AD365B5-DE1B-BB92-688D-889B6DE5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Polarization</a:t>
            </a:r>
          </a:p>
        </p:txBody>
      </p:sp>
      <p:pic>
        <p:nvPicPr>
          <p:cNvPr id="8194" name="Picture 2" descr="Electromagnetic Waves Polarization | PhysicsOpenLab">
            <a:extLst>
              <a:ext uri="{FF2B5EF4-FFF2-40B4-BE49-F238E27FC236}">
                <a16:creationId xmlns:a16="http://schemas.microsoft.com/office/drawing/2014/main" id="{3D98070E-3E5D-ED44-A5EF-F1D1A3DE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670" y="1605505"/>
            <a:ext cx="8078043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96909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3E5041-5B23-C04E-AA85-4042B1237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A3B328-A39A-1E46-B153-77FF9B32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106584"/>
            <a:ext cx="10753200" cy="451576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Thank you for participating!</a:t>
            </a:r>
          </a:p>
        </p:txBody>
      </p:sp>
    </p:spTree>
    <p:extLst>
      <p:ext uri="{BB962C8B-B14F-4D97-AF65-F5344CB8AC3E}">
        <p14:creationId xmlns:p14="http://schemas.microsoft.com/office/powerpoint/2010/main" val="1410170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E6B0A9-D6B7-2C4E-8A06-B4D2F2FCD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E887B1-A516-2243-B293-BA1CD42F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5FDD2D-5F32-6D45-B56B-0B24A103E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Emily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Kubin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Christian von Sikorski (2021) The role of (social) media in political polarization: a systematic review, Annals of the International Communication Association, 45:3, 188-206, DOI: </a:t>
            </a:r>
            <a:r>
              <a:rPr lang="en-GB" sz="1600" b="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10.1080/23808985.2021.1976070</a:t>
            </a:r>
            <a:endParaRPr lang="en-GB" sz="1600" b="0" i="0" u="sng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Pew Research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(2017). </a:t>
            </a:r>
            <a:r>
              <a:rPr lang="en-GB" sz="1600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partisan divide on political values grows even wider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Retrieved from </a:t>
            </a:r>
            <a:r>
              <a:rPr lang="en-GB" sz="1600" b="0" i="0" u="none" strike="noStrike" dirty="0">
                <a:solidFill>
                  <a:srgbClr val="10147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https://www.people-press.org/2017/10/05/the-partisan-divide-on-political-values-grows-even-wider/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600" b="0" i="0" u="sng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Pew Research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(2019).</a:t>
            </a:r>
            <a:r>
              <a:rPr lang="en-GB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Social Media Fact Sheet. Retrieved from </a:t>
            </a:r>
            <a:r>
              <a:rPr lang="en-GB" sz="16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https://www.pewresearch.org/internet/fact-sheet/social-media/</a:t>
            </a:r>
            <a:endParaRPr lang="en-GB" sz="1600" b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Pew Research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(2021). 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Social Media Use in 2021. Retrieved from 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https://www.pewresearch.org/internet/2021/04/07/social-media-use-in-2021/</a:t>
            </a:r>
            <a:endParaRPr lang="en-GB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0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65A688-36A2-44F5-825E-F829F1BAE0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F350F6-7E14-4BCD-808A-F43F8D9F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85" y="2673583"/>
            <a:ext cx="10753200" cy="451576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Political polarization: How would you define it?</a:t>
            </a:r>
          </a:p>
        </p:txBody>
      </p:sp>
    </p:spTree>
    <p:extLst>
      <p:ext uri="{BB962C8B-B14F-4D97-AF65-F5344CB8AC3E}">
        <p14:creationId xmlns:p14="http://schemas.microsoft.com/office/powerpoint/2010/main" val="107607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32B6FF-1384-8048-B18B-4071C6704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5</a:t>
            </a:fld>
            <a:endParaRPr lang="en-GB" altLang="cs-CZ" noProof="0"/>
          </a:p>
        </p:txBody>
      </p:sp>
      <p:pic>
        <p:nvPicPr>
          <p:cNvPr id="9218" name="Picture 2" descr="U.S. is polarizing faster than other democracies, study finds | Brown  University">
            <a:extLst>
              <a:ext uri="{FF2B5EF4-FFF2-40B4-BE49-F238E27FC236}">
                <a16:creationId xmlns:a16="http://schemas.microsoft.com/office/drawing/2014/main" id="{51058D13-1220-A84D-8B85-A64210583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5"/>
          <a:stretch/>
        </p:blipFill>
        <p:spPr bwMode="auto">
          <a:xfrm>
            <a:off x="720000" y="692150"/>
            <a:ext cx="10753200" cy="51398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8838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A8C908-EDB6-43D1-A1CD-C98E5B3AA7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6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97B7A4-1D91-4855-9CB9-16AB2A531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Political polarization: two distinct forms</a:t>
            </a:r>
          </a:p>
        </p:txBody>
      </p:sp>
      <p:graphicFrame>
        <p:nvGraphicFramePr>
          <p:cNvPr id="16" name="Zástupný obsah 4">
            <a:extLst>
              <a:ext uri="{FF2B5EF4-FFF2-40B4-BE49-F238E27FC236}">
                <a16:creationId xmlns:a16="http://schemas.microsoft.com/office/drawing/2014/main" id="{B8F64790-4964-82FB-CC83-7FDC85749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67302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1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91CBF-EA3C-E52F-7C64-2685CBF101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964ABF8-C468-DBC5-7594-3160FED7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err="1">
                <a:latin typeface="Calibri"/>
                <a:ea typeface="Calibri"/>
                <a:cs typeface="Arial"/>
              </a:rPr>
              <a:t>Ideological</a:t>
            </a:r>
            <a:r>
              <a:rPr lang="cs-CZ" sz="3000" dirty="0">
                <a:latin typeface="Calibri"/>
                <a:ea typeface="Calibri"/>
                <a:cs typeface="Arial"/>
              </a:rPr>
              <a:t> </a:t>
            </a:r>
            <a:r>
              <a:rPr lang="cs-CZ" sz="3000" err="1">
                <a:latin typeface="Calibri"/>
                <a:ea typeface="Calibri"/>
                <a:cs typeface="Arial"/>
              </a:rPr>
              <a:t>polarization</a:t>
            </a:r>
            <a:endParaRPr lang="cs-CZ" sz="3000">
              <a:latin typeface="Calibri"/>
              <a:ea typeface="Calibri"/>
              <a:cs typeface="Calibri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104BB7-AC27-27A3-1A95-29CCD1AEC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5814"/>
            <a:ext cx="10753200" cy="4346186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50000"/>
              </a:lnSpc>
            </a:pPr>
            <a:r>
              <a:rPr lang="cs-CZ" sz="2000" b="1" dirty="0">
                <a:latin typeface="Calibri"/>
                <a:ea typeface="Calibri"/>
                <a:cs typeface="Arial"/>
              </a:rPr>
              <a:t>Divergence </a:t>
            </a:r>
            <a:r>
              <a:rPr lang="cs-CZ" sz="2000" b="1" dirty="0" err="1">
                <a:latin typeface="Calibri"/>
                <a:ea typeface="Calibri"/>
                <a:cs typeface="Arial"/>
              </a:rPr>
              <a:t>perspective</a:t>
            </a:r>
            <a:r>
              <a:rPr lang="cs-CZ" sz="2000" b="1" dirty="0">
                <a:latin typeface="Calibri"/>
                <a:ea typeface="Calibri"/>
                <a:cs typeface="Arial"/>
              </a:rPr>
              <a:t>: </a:t>
            </a:r>
          </a:p>
          <a:p>
            <a:pPr marL="503555" lvl="1" indent="-179705">
              <a:lnSpc>
                <a:spcPct val="150000"/>
              </a:lnSpc>
            </a:pPr>
            <a:r>
              <a:rPr lang="cs-CZ" sz="1700" dirty="0" err="1">
                <a:latin typeface="Calibri"/>
                <a:ea typeface="Calibri"/>
                <a:cs typeface="Arial"/>
              </a:rPr>
              <a:t>the</a:t>
            </a:r>
            <a:r>
              <a:rPr lang="cs-CZ" sz="1700" dirty="0">
                <a:latin typeface="Calibri"/>
                <a:ea typeface="Calibri"/>
                <a:cs typeface="Arial"/>
              </a:rPr>
              <a:t> divergence </a:t>
            </a:r>
            <a:r>
              <a:rPr lang="cs-CZ" sz="1700" dirty="0" err="1">
                <a:latin typeface="Calibri"/>
                <a:ea typeface="Calibri"/>
                <a:cs typeface="Arial"/>
              </a:rPr>
              <a:t>of</a:t>
            </a:r>
            <a:r>
              <a:rPr lang="cs-CZ" sz="1700" dirty="0">
                <a:latin typeface="Calibri"/>
                <a:ea typeface="Calibri"/>
                <a:cs typeface="Arial"/>
              </a:rPr>
              <a:t> </a:t>
            </a:r>
            <a:r>
              <a:rPr lang="cs-CZ" sz="1700" dirty="0" err="1">
                <a:latin typeface="Calibri"/>
                <a:ea typeface="Calibri"/>
                <a:cs typeface="Arial"/>
              </a:rPr>
              <a:t>political</a:t>
            </a:r>
            <a:r>
              <a:rPr lang="cs-CZ" sz="1700" dirty="0">
                <a:latin typeface="Calibri"/>
                <a:ea typeface="Calibri"/>
                <a:cs typeface="Arial"/>
              </a:rPr>
              <a:t> </a:t>
            </a:r>
            <a:r>
              <a:rPr lang="cs-CZ" sz="1700" dirty="0" err="1">
                <a:latin typeface="Calibri"/>
                <a:ea typeface="Calibri"/>
                <a:cs typeface="Arial"/>
              </a:rPr>
              <a:t>opinions</a:t>
            </a:r>
            <a:r>
              <a:rPr lang="cs-CZ" sz="1700" dirty="0">
                <a:latin typeface="Calibri"/>
                <a:ea typeface="Calibri"/>
                <a:cs typeface="Arial"/>
              </a:rPr>
              <a:t>, </a:t>
            </a:r>
            <a:r>
              <a:rPr lang="cs-CZ" sz="1700" dirty="0" err="1">
                <a:latin typeface="Calibri"/>
                <a:ea typeface="Calibri"/>
                <a:cs typeface="Arial"/>
              </a:rPr>
              <a:t>beliefs</a:t>
            </a:r>
            <a:r>
              <a:rPr lang="cs-CZ" sz="1700" dirty="0">
                <a:latin typeface="Calibri"/>
                <a:ea typeface="Calibri"/>
                <a:cs typeface="Arial"/>
              </a:rPr>
              <a:t>, </a:t>
            </a:r>
            <a:r>
              <a:rPr lang="cs-CZ" sz="1700" dirty="0" err="1">
                <a:latin typeface="Calibri"/>
                <a:ea typeface="Calibri"/>
                <a:cs typeface="Arial"/>
              </a:rPr>
              <a:t>attitudes</a:t>
            </a:r>
            <a:r>
              <a:rPr lang="cs-CZ" sz="1700" dirty="0">
                <a:latin typeface="Calibri"/>
                <a:ea typeface="Calibri"/>
                <a:cs typeface="Arial"/>
              </a:rPr>
              <a:t>, and </a:t>
            </a:r>
            <a:r>
              <a:rPr lang="cs-CZ" sz="1700" dirty="0" err="1">
                <a:latin typeface="Calibri"/>
                <a:ea typeface="Calibri"/>
                <a:cs typeface="Arial"/>
              </a:rPr>
              <a:t>stances</a:t>
            </a:r>
            <a:r>
              <a:rPr lang="cs-CZ" sz="1700" dirty="0">
                <a:latin typeface="Calibri"/>
                <a:ea typeface="Calibri"/>
                <a:cs typeface="Arial"/>
              </a:rPr>
              <a:t> </a:t>
            </a:r>
            <a:r>
              <a:rPr lang="cs-CZ" sz="1700" dirty="0" err="1">
                <a:latin typeface="Calibri"/>
                <a:ea typeface="Calibri"/>
                <a:cs typeface="Arial"/>
              </a:rPr>
              <a:t>of</a:t>
            </a:r>
            <a:r>
              <a:rPr lang="cs-CZ" sz="1700" dirty="0">
                <a:latin typeface="Calibri"/>
                <a:ea typeface="Calibri"/>
                <a:cs typeface="Arial"/>
              </a:rPr>
              <a:t> </a:t>
            </a:r>
            <a:r>
              <a:rPr lang="cs-CZ" sz="1700" dirty="0" err="1">
                <a:latin typeface="Calibri"/>
                <a:ea typeface="Calibri"/>
                <a:cs typeface="Arial"/>
              </a:rPr>
              <a:t>political</a:t>
            </a:r>
            <a:r>
              <a:rPr lang="cs-CZ" sz="1700" dirty="0">
                <a:latin typeface="Calibri"/>
                <a:ea typeface="Calibri"/>
                <a:cs typeface="Arial"/>
              </a:rPr>
              <a:t> </a:t>
            </a:r>
            <a:r>
              <a:rPr lang="cs-CZ" sz="1700" dirty="0" err="1">
                <a:latin typeface="Calibri"/>
                <a:ea typeface="Calibri"/>
                <a:cs typeface="Arial"/>
              </a:rPr>
              <a:t>adversaries</a:t>
            </a:r>
            <a:endParaRPr lang="cs-CZ" sz="1700" dirty="0">
              <a:latin typeface="Calibri"/>
              <a:ea typeface="Calibri"/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en-GB" sz="1700" dirty="0">
                <a:latin typeface="Calibri"/>
                <a:ea typeface="Calibri"/>
                <a:cs typeface="Calibri"/>
              </a:rPr>
              <a:t>division into two sharply contrasting groups or sets of opinions or beliefs</a:t>
            </a:r>
          </a:p>
          <a:p>
            <a:pPr marL="503555" lvl="1" indent="-179705">
              <a:lnSpc>
                <a:spcPct val="150000"/>
              </a:lnSpc>
            </a:pPr>
            <a:r>
              <a:rPr lang="en-GB" sz="1700" dirty="0">
                <a:latin typeface="Calibri"/>
                <a:ea typeface="Calibri"/>
                <a:cs typeface="Calibri"/>
              </a:rPr>
              <a:t>more politically divided and societal groups ideologically opposed to each other</a:t>
            </a:r>
          </a:p>
          <a:p>
            <a:pPr marL="503555" lvl="1" indent="-179705">
              <a:lnSpc>
                <a:spcPct val="150000"/>
              </a:lnSpc>
            </a:pPr>
            <a:r>
              <a:rPr lang="en-GB" sz="1700" dirty="0">
                <a:latin typeface="Calibri"/>
                <a:ea typeface="Calibri"/>
                <a:cs typeface="Calibri"/>
              </a:rPr>
              <a:t>these positions become more extreme and entrenched over time</a:t>
            </a:r>
          </a:p>
          <a:p>
            <a:pPr marL="251460" indent="-179705">
              <a:lnSpc>
                <a:spcPct val="150000"/>
              </a:lnSpc>
            </a:pPr>
            <a:r>
              <a:rPr lang="en-GB" sz="2000" b="1" dirty="0">
                <a:latin typeface="Calibri"/>
                <a:ea typeface="Calibri"/>
                <a:cs typeface="Calibri"/>
              </a:rPr>
              <a:t>Alignment perspective:</a:t>
            </a:r>
          </a:p>
          <a:p>
            <a:pPr marL="503555" lvl="1" indent="-179705">
              <a:lnSpc>
                <a:spcPct val="150000"/>
              </a:lnSpc>
            </a:pPr>
            <a:r>
              <a:rPr lang="en-GB" sz="1700" dirty="0">
                <a:latin typeface="Calibri"/>
                <a:ea typeface="Calibri"/>
                <a:cs typeface="Calibri"/>
              </a:rPr>
              <a:t>the degree to which citizens’ positions on a given issue are defined by their partisan or ideological identity</a:t>
            </a:r>
          </a:p>
          <a:p>
            <a:pPr marL="503555" lvl="1" indent="-179705">
              <a:lnSpc>
                <a:spcPct val="150000"/>
              </a:lnSpc>
            </a:pPr>
            <a:r>
              <a:rPr lang="en-GB" sz="1700" dirty="0">
                <a:latin typeface="Calibri"/>
                <a:ea typeface="Calibri"/>
                <a:cs typeface="Calibri"/>
              </a:rPr>
              <a:t>views have become increasingly connected to citizens’ political identity</a:t>
            </a:r>
          </a:p>
          <a:p>
            <a:pPr marL="503555" lvl="1" indent="-179705">
              <a:lnSpc>
                <a:spcPct val="150000"/>
              </a:lnSpc>
            </a:pPr>
            <a:r>
              <a:rPr lang="en-GB" sz="1700" dirty="0">
                <a:latin typeface="Calibri"/>
                <a:ea typeface="Calibri"/>
                <a:cs typeface="Calibri"/>
              </a:rPr>
              <a:t>ideological </a:t>
            </a:r>
            <a:r>
              <a:rPr lang="en-GB" sz="1700" dirty="0" err="1">
                <a:latin typeface="Calibri"/>
                <a:ea typeface="Calibri"/>
                <a:cs typeface="Calibri"/>
              </a:rPr>
              <a:t>constistency</a:t>
            </a:r>
            <a:r>
              <a:rPr lang="en-GB" sz="1700" dirty="0">
                <a:latin typeface="Calibri"/>
                <a:ea typeface="Calibri"/>
                <a:cs typeface="Calibri"/>
              </a:rPr>
              <a:t>: the degree to which people consistently align themselves with one side or another</a:t>
            </a:r>
          </a:p>
          <a:p>
            <a:pPr marL="503555" lvl="1" indent="-179705">
              <a:lnSpc>
                <a:spcPct val="150000"/>
              </a:lnSpc>
            </a:pPr>
            <a:r>
              <a:rPr lang="en-GB" sz="1700" dirty="0">
                <a:latin typeface="Calibri"/>
                <a:ea typeface="Calibri"/>
                <a:cs typeface="Calibri"/>
              </a:rPr>
              <a:t>often leading to a sharp divide along ideological or partisan lines</a:t>
            </a:r>
            <a:endParaRPr lang="en-US" sz="1700">
              <a:latin typeface="Calibri"/>
              <a:ea typeface="Calibri"/>
              <a:cs typeface="Calibri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en-GB" sz="1700" dirty="0">
                <a:latin typeface="Calibri"/>
                <a:ea typeface="Calibri"/>
                <a:cs typeface="Calibri"/>
              </a:rPr>
              <a:t>people tend to align themselves with one of two opposing positions, such as conservative vs. liberal</a:t>
            </a:r>
            <a:endParaRPr lang="en-US" sz="1700">
              <a:latin typeface="Calibri"/>
              <a:ea typeface="Calibri"/>
              <a:cs typeface="Calibri"/>
            </a:endParaRPr>
          </a:p>
          <a:p>
            <a:pPr marL="251460" indent="-179705">
              <a:lnSpc>
                <a:spcPct val="150000"/>
              </a:lnSpc>
            </a:pPr>
            <a:endParaRPr lang="cs-CZ" sz="24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5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C0596E-7B54-1228-C32F-B8590D1ABA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1F2A217-AC5F-79A0-A596-65B34DE4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err="1">
                <a:latin typeface="Calibri"/>
                <a:ea typeface="Calibri"/>
                <a:cs typeface="Arial"/>
              </a:rPr>
              <a:t>Affective</a:t>
            </a:r>
            <a:r>
              <a:rPr lang="cs-CZ" sz="3000" dirty="0">
                <a:latin typeface="Calibri"/>
                <a:ea typeface="Calibri"/>
                <a:cs typeface="Arial"/>
              </a:rPr>
              <a:t> </a:t>
            </a:r>
            <a:r>
              <a:rPr lang="cs-CZ" sz="3000" err="1">
                <a:latin typeface="Calibri"/>
                <a:ea typeface="Calibri"/>
                <a:cs typeface="Arial"/>
              </a:rPr>
              <a:t>polarization</a:t>
            </a:r>
            <a:endParaRPr lang="cs-CZ" sz="3000">
              <a:latin typeface="Calibri"/>
              <a:ea typeface="Calibri"/>
              <a:cs typeface="Arial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D12DE6-C431-AA0A-D457-C3BA7D6A3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8567"/>
            <a:ext cx="10753200" cy="4283433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en-GB" sz="2200" dirty="0">
                <a:latin typeface="Calibri"/>
                <a:ea typeface="Calibri"/>
                <a:cs typeface="Calibri"/>
              </a:rPr>
              <a:t>Based on work considering the role of identity in politics and how identity felt towards some groups (e.g., political parties) can worsen animosity towards other groups</a:t>
            </a:r>
            <a:endParaRPr lang="cs-CZ" sz="2200" dirty="0">
              <a:latin typeface="Calibri"/>
              <a:ea typeface="Calibri"/>
              <a:cs typeface="Calibri"/>
            </a:endParaRPr>
          </a:p>
          <a:p>
            <a:pPr marL="251460" indent="-179705"/>
            <a:r>
              <a:rPr lang="en-GB" sz="2200" dirty="0">
                <a:latin typeface="Calibri"/>
                <a:ea typeface="Calibri"/>
                <a:cs typeface="Calibri"/>
              </a:rPr>
              <a:t>It relates to interparty hostility</a:t>
            </a:r>
            <a:endParaRPr lang="cs-CZ" sz="2200" dirty="0">
              <a:latin typeface="Calibri"/>
              <a:ea typeface="Calibri"/>
              <a:cs typeface="Calibri"/>
            </a:endParaRPr>
          </a:p>
          <a:p>
            <a:pPr marL="251460" indent="-179705"/>
            <a:r>
              <a:rPr lang="en-GB" sz="2200" dirty="0">
                <a:latin typeface="Calibri"/>
                <a:ea typeface="Calibri"/>
                <a:cs typeface="Calibri"/>
              </a:rPr>
              <a:t>Assesses the extent to which people like (or feel warmth towards) their political allies and dislike (or feel lack of warmth towards) their political opponents</a:t>
            </a:r>
            <a:endParaRPr lang="cs-CZ" sz="2200" dirty="0">
              <a:latin typeface="Calibri"/>
              <a:ea typeface="Calibri"/>
              <a:cs typeface="Calibri"/>
            </a:endParaRPr>
          </a:p>
          <a:p>
            <a:pPr marL="251460" indent="-179705"/>
            <a:r>
              <a:rPr lang="en-GB" sz="2200" dirty="0">
                <a:latin typeface="Calibri"/>
                <a:ea typeface="Calibri"/>
                <a:cs typeface="Calibri"/>
              </a:rPr>
              <a:t>How warm or cold they feel toward each party</a:t>
            </a:r>
            <a:endParaRPr lang="cs-CZ" sz="2200" dirty="0">
              <a:latin typeface="Calibri"/>
              <a:ea typeface="Calibri"/>
              <a:cs typeface="Calibri"/>
            </a:endParaRPr>
          </a:p>
          <a:p>
            <a:pPr marL="251460" indent="-179705"/>
            <a:endParaRPr lang="cs-CZ" sz="2200" dirty="0">
              <a:latin typeface="Calibri"/>
              <a:ea typeface="Calibri"/>
              <a:cs typeface="Calibri"/>
            </a:endParaRPr>
          </a:p>
          <a:p>
            <a:pPr marL="251460" indent="-179705"/>
            <a:endParaRPr lang="cs-CZ" sz="22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664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D0F2E7-2705-6147-CCD4-4B471CA10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507DF81-6AF5-30E5-FFA7-8C1E14FC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Calibri"/>
                <a:cs typeface="Arial"/>
              </a:rPr>
              <a:t>Implications of political polarization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1D5383-8165-C53B-E784-4E2BA5CC8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en-US" sz="2000" dirty="0">
                <a:latin typeface="Calibri"/>
                <a:cs typeface="Arial"/>
              </a:rPr>
              <a:t>Political gridlock (in bipartisan political systems especially)</a:t>
            </a:r>
          </a:p>
          <a:p>
            <a:pPr marL="251460" indent="-179705"/>
            <a:r>
              <a:rPr lang="en-US" sz="2000" dirty="0">
                <a:latin typeface="Calibri"/>
                <a:cs typeface="Arial"/>
              </a:rPr>
              <a:t>Reduced cooperation of political parties</a:t>
            </a:r>
          </a:p>
          <a:p>
            <a:pPr marL="251460" indent="-179705"/>
            <a:r>
              <a:rPr lang="en-US" sz="2000" dirty="0">
                <a:latin typeface="Calibri"/>
                <a:ea typeface="+mn-lt"/>
                <a:cs typeface="+mn-lt"/>
              </a:rPr>
              <a:t>Negative campaigning</a:t>
            </a:r>
          </a:p>
          <a:p>
            <a:pPr marL="251460" indent="-179705"/>
            <a:r>
              <a:rPr lang="en-US" sz="2000" dirty="0">
                <a:latin typeface="Calibri"/>
                <a:cs typeface="Arial"/>
              </a:rPr>
              <a:t>Media fragmentation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251460" indent="-179705"/>
            <a:r>
              <a:rPr lang="en-US" sz="2000" dirty="0">
                <a:latin typeface="Calibri"/>
                <a:cs typeface="Arial"/>
              </a:rPr>
              <a:t>Social and societal divisions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251460" indent="-179705"/>
            <a:r>
              <a:rPr lang="en-US" sz="2000" dirty="0">
                <a:latin typeface="Calibri"/>
                <a:cs typeface="Arial"/>
              </a:rPr>
              <a:t>Erosion of trust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251460" indent="-179705"/>
            <a:r>
              <a:rPr lang="en-US" sz="2000" dirty="0">
                <a:latin typeface="Calibri"/>
                <a:cs typeface="Arial"/>
              </a:rPr>
              <a:t>Radicalization</a:t>
            </a:r>
          </a:p>
          <a:p>
            <a:pPr marL="251460" indent="-179705"/>
            <a:r>
              <a:rPr lang="en-US" sz="2000" dirty="0">
                <a:latin typeface="Calibri"/>
                <a:cs typeface="Arial"/>
              </a:rPr>
              <a:t>Ineffective policy solutions</a:t>
            </a:r>
            <a:endParaRPr lang="en-US" sz="20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2179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en-v10.potx" id="{91BA684A-571E-4290-AA1F-7F6E4E7B701C}" vid="{6009CD1B-FCA8-4117-8FF2-5CE0D16AC3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4044</TotalTime>
  <Words>1324</Words>
  <Application>Microsoft Office PowerPoint</Application>
  <PresentationFormat>Širokoúhlá obrazovka</PresentationFormat>
  <Paragraphs>136</Paragraphs>
  <Slides>31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Presentation_MU_EN</vt:lpstr>
      <vt:lpstr>(Social) media and political polarization</vt:lpstr>
      <vt:lpstr>Overview of the lecture</vt:lpstr>
      <vt:lpstr>Polarization</vt:lpstr>
      <vt:lpstr>Political polarization: How would you define it?</vt:lpstr>
      <vt:lpstr>Prezentace aplikace PowerPoint</vt:lpstr>
      <vt:lpstr>Political polarization: two distinct forms</vt:lpstr>
      <vt:lpstr>Ideological polarization</vt:lpstr>
      <vt:lpstr>Affective polarization</vt:lpstr>
      <vt:lpstr>Implications of political polarization</vt:lpstr>
      <vt:lpstr>How can we measure political polarization empirically?</vt:lpstr>
      <vt:lpstr>Ideological polarization</vt:lpstr>
      <vt:lpstr>Affective polarization</vt:lpstr>
      <vt:lpstr>The role of (social) media</vt:lpstr>
      <vt:lpstr>What do you think has changed in the last 10 years?  Political, economic, media environments…</vt:lpstr>
      <vt:lpstr>What has changed, you ask?</vt:lpstr>
      <vt:lpstr>What has changed, you ask?</vt:lpstr>
      <vt:lpstr>What has changed, you ask?</vt:lpstr>
      <vt:lpstr>Prezentace aplikace PowerPoint</vt:lpstr>
      <vt:lpstr>Prezentace aplikace PowerPoint</vt:lpstr>
      <vt:lpstr>Prezentace aplikace PowerPoint</vt:lpstr>
      <vt:lpstr>Prezentace aplikace PowerPoint</vt:lpstr>
      <vt:lpstr>The current state of research on media and political polarization</vt:lpstr>
      <vt:lpstr>The development of the field ‘media and polarization’ over time</vt:lpstr>
      <vt:lpstr>The country of samples: ‘media and polarization’</vt:lpstr>
      <vt:lpstr>Areas of research: What do we know about the (social) media and polarization? (Kubin &amp; von Sikorski, 2021)</vt:lpstr>
      <vt:lpstr>Areas of research</vt:lpstr>
      <vt:lpstr>Media exposure: How does exposure to certain media content link to political polarization?</vt:lpstr>
      <vt:lpstr>Media content: Has media coverage been increasingly polarized?</vt:lpstr>
      <vt:lpstr>Media effects: How do (can certain types of) media affect political polarization?</vt:lpstr>
      <vt:lpstr>Thank you for participating!</vt:lpstr>
      <vt:lpstr>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‘Liar, Liar, Pants on Fire!’  An Automated Analysis of the Dynamics of Truth Contestation in  Austrian and Czech News Media</dc:title>
  <dc:creator>Alena Kluknavská</dc:creator>
  <cp:lastModifiedBy>Alena Kluknavská</cp:lastModifiedBy>
  <cp:revision>217</cp:revision>
  <cp:lastPrinted>1601-01-01T00:00:00Z</cp:lastPrinted>
  <dcterms:created xsi:type="dcterms:W3CDTF">2022-09-13T07:05:10Z</dcterms:created>
  <dcterms:modified xsi:type="dcterms:W3CDTF">2023-10-11T09:19:15Z</dcterms:modified>
</cp:coreProperties>
</file>