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6"/>
  </p:notesMasterIdLst>
  <p:handoutMasterIdLst>
    <p:handoutMasterId r:id="rId37"/>
  </p:handoutMasterIdLst>
  <p:sldIdLst>
    <p:sldId id="274" r:id="rId5"/>
    <p:sldId id="256" r:id="rId6"/>
    <p:sldId id="257" r:id="rId7"/>
    <p:sldId id="258" r:id="rId8"/>
    <p:sldId id="259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3" r:id="rId19"/>
    <p:sldId id="325" r:id="rId20"/>
    <p:sldId id="309" r:id="rId21"/>
    <p:sldId id="310" r:id="rId22"/>
    <p:sldId id="312" r:id="rId23"/>
    <p:sldId id="311" r:id="rId24"/>
    <p:sldId id="313" r:id="rId25"/>
    <p:sldId id="314" r:id="rId26"/>
    <p:sldId id="288" r:id="rId27"/>
    <p:sldId id="315" r:id="rId28"/>
    <p:sldId id="316" r:id="rId29"/>
    <p:sldId id="319" r:id="rId30"/>
    <p:sldId id="318" r:id="rId31"/>
    <p:sldId id="275" r:id="rId32"/>
    <p:sldId id="276" r:id="rId33"/>
    <p:sldId id="270" r:id="rId34"/>
    <p:sldId id="271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C4F4F-6552-6709-E536-D593657047E3}" v="14" dt="2023-12-08T11:09:57.727"/>
    <p1510:client id="{B997E53A-802E-C925-93BB-483FCCA7AF91}" v="8" dt="2023-12-06T13:54:47.486"/>
    <p1510:client id="{BE132717-A6F0-F700-CD9E-6646534047AE}" v="8" dt="2021-12-03T09:56:13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>
                <a:solidFill>
                  <a:srgbClr val="FF0000"/>
                </a:solidFill>
              </a:rPr>
              <a:t>Česká společnost chudne! Útrata za potraviny se v českých domácnostech snížila za poslední 4 roky o 30 %!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Útrata za potraviny se v českých domácnostech snížila za poslední 4 roky o 30 %!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List1!$B$2:$B$5</c:f>
              <c:numCache>
                <c:formatCode>0%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5-4E01-A0BF-0A763A1C1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0432096"/>
        <c:axId val="400432752"/>
      </c:barChart>
      <c:catAx>
        <c:axId val="4004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432752"/>
        <c:crosses val="autoZero"/>
        <c:auto val="1"/>
        <c:lblAlgn val="ctr"/>
        <c:lblOffset val="100"/>
        <c:noMultiLvlLbl val="0"/>
      </c:catAx>
      <c:valAx>
        <c:axId val="40043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043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396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26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848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818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821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simar.cz/agentury/profily/tns-aisa-s.r.o.html" TargetMode="External"/><Relationship Id="rId13" Type="http://schemas.openxmlformats.org/officeDocument/2006/relationships/hyperlink" Target="https://simar.cz/agentury/profily/stem/mark,-a.s.html" TargetMode="External"/><Relationship Id="rId3" Type="http://schemas.openxmlformats.org/officeDocument/2006/relationships/hyperlink" Target="https://simar.cz/assets/media/files/standardy/asimar_standard_LONG_21.pdf" TargetMode="External"/><Relationship Id="rId7" Type="http://schemas.openxmlformats.org/officeDocument/2006/relationships/hyperlink" Target="https://simar.cz/agentury/profily/ipsos-s.r.o.html" TargetMode="External"/><Relationship Id="rId12" Type="http://schemas.openxmlformats.org/officeDocument/2006/relationships/hyperlink" Target="https://simar.cz/agentury/profily/scandc-s.r.o.html" TargetMode="External"/><Relationship Id="rId2" Type="http://schemas.openxmlformats.org/officeDocument/2006/relationships/hyperlink" Target="https://sima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mar.cz/agentury/profily/data-collect-s.r.o.html" TargetMode="External"/><Relationship Id="rId11" Type="http://schemas.openxmlformats.org/officeDocument/2006/relationships/hyperlink" Target="https://simar.cz/agentury/profily/nms-market-research,-s.r.o.html" TargetMode="External"/><Relationship Id="rId5" Type="http://schemas.openxmlformats.org/officeDocument/2006/relationships/hyperlink" Target="https://simar.cz/agentury/profily/cvvm-akademicky-partner.html" TargetMode="External"/><Relationship Id="rId10" Type="http://schemas.openxmlformats.org/officeDocument/2006/relationships/hyperlink" Target="https://simar.cz/agentury/profily/nielsen-admosphere-a.s.html" TargetMode="External"/><Relationship Id="rId4" Type="http://schemas.openxmlformats.org/officeDocument/2006/relationships/hyperlink" Target="https://simar.cz/agentury/profily/confess-research,-s.r.o.html" TargetMode="External"/><Relationship Id="rId9" Type="http://schemas.openxmlformats.org/officeDocument/2006/relationships/hyperlink" Target="https://simar.cz/agentury/profily/median,-s.r.o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stbrno.cz/slepe-skvrny/" TargetMode="External"/><Relationship Id="rId7" Type="http://schemas.openxmlformats.org/officeDocument/2006/relationships/image" Target="../media/image43.jpeg"/><Relationship Id="rId2" Type="http://schemas.openxmlformats.org/officeDocument/2006/relationships/hyperlink" Target="https://www.youtube.com/watch?v=0Rnq1NpHdm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www.czso.cz/documents/10180/111112819/99020519.pdf/68406c94-f327-4b60-a8ec-3499ebf3e94c?version=1.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vvm.soc.cas.cz/cz/cvvm/caste-dotazy/4579-na-co-si-dat-pozor-pri-interpretaci-vysledku-vyzkumu-verejneho-minen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39CC9D-041A-44E5-A7BF-F8604C8E8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87AA51-FA78-4D06-8DBB-6441A712C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E71C87-45D4-4CD7-AEB6-83106774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cs typeface="Arial"/>
              </a:rPr>
              <a:t>Započtový</a:t>
            </a:r>
            <a:r>
              <a:rPr lang="cs-CZ" dirty="0">
                <a:cs typeface="Arial"/>
              </a:rPr>
              <a:t> test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8D5A7A-1963-4FF4-BB2C-D44013D2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9211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3 termíny ve zkouškovém období</a:t>
            </a:r>
          </a:p>
          <a:p>
            <a:pPr marL="251460" indent="-179705"/>
            <a:r>
              <a:rPr lang="cs-CZ" dirty="0" err="1">
                <a:cs typeface="Arial"/>
              </a:rPr>
              <a:t>Předtermín</a:t>
            </a:r>
            <a:r>
              <a:rPr lang="cs-CZ" dirty="0">
                <a:cs typeface="Arial"/>
              </a:rPr>
              <a:t>???</a:t>
            </a:r>
          </a:p>
          <a:p>
            <a:pPr marL="251460" indent="-179705"/>
            <a:r>
              <a:rPr lang="cs-CZ" dirty="0">
                <a:cs typeface="Arial"/>
              </a:rPr>
              <a:t>Obsah:</a:t>
            </a:r>
          </a:p>
          <a:p>
            <a:pPr marL="503555" lvl="1" indent="-179705"/>
            <a:r>
              <a:rPr lang="cs-CZ" dirty="0">
                <a:cs typeface="Arial"/>
              </a:rPr>
              <a:t>Znalost pojmů a teorie pojící se s deskriptivní analýzou </a:t>
            </a:r>
            <a:r>
              <a:rPr lang="cs-CZ" dirty="0" err="1">
                <a:cs typeface="Arial"/>
              </a:rPr>
              <a:t>kvantidat</a:t>
            </a:r>
          </a:p>
          <a:p>
            <a:pPr marL="503555" lvl="1" indent="-179705"/>
            <a:r>
              <a:rPr lang="cs-CZ" dirty="0">
                <a:cs typeface="Arial"/>
              </a:rPr>
              <a:t>12 otázek: 2 otevřené, 10 uzavřených</a:t>
            </a:r>
          </a:p>
          <a:p>
            <a:pPr marL="503555" lvl="1" indent="-179705"/>
            <a:r>
              <a:rPr lang="cs-CZ" dirty="0">
                <a:cs typeface="Arial"/>
              </a:rPr>
              <a:t>25 minut</a:t>
            </a:r>
          </a:p>
          <a:p>
            <a:pPr marL="503555" lvl="1" indent="-179705"/>
            <a:r>
              <a:rPr lang="cs-CZ" dirty="0">
                <a:cs typeface="Arial"/>
              </a:rPr>
              <a:t>Online - </a:t>
            </a:r>
            <a:r>
              <a:rPr lang="cs-CZ" dirty="0" err="1">
                <a:cs typeface="Arial"/>
              </a:rPr>
              <a:t>odpovědník</a:t>
            </a:r>
            <a:r>
              <a:rPr lang="cs-CZ" dirty="0">
                <a:cs typeface="Arial"/>
              </a:rPr>
              <a:t> v </a:t>
            </a:r>
            <a:r>
              <a:rPr lang="cs-CZ" dirty="0" err="1">
                <a:cs typeface="Arial"/>
              </a:rPr>
              <a:t>ISu</a:t>
            </a:r>
            <a:r>
              <a:rPr lang="cs-CZ" dirty="0">
                <a:cs typeface="Arial"/>
              </a:rPr>
              <a:t> --&gt; možnost vyplňovat odkudkoliv, ale pouze v zadaném čase</a:t>
            </a:r>
          </a:p>
          <a:p>
            <a:pPr marL="251460" indent="-179705"/>
            <a:r>
              <a:rPr lang="cs-CZ" dirty="0">
                <a:cs typeface="Arial"/>
              </a:rPr>
              <a:t>Kritéria</a:t>
            </a:r>
          </a:p>
          <a:p>
            <a:pPr marL="503555" lvl="1" indent="-179705"/>
            <a:r>
              <a:rPr lang="cs-CZ" dirty="0">
                <a:cs typeface="Arial"/>
              </a:rPr>
              <a:t>60 % správně</a:t>
            </a:r>
          </a:p>
          <a:p>
            <a:pPr marL="503555" lvl="1" indent="-179705"/>
            <a:r>
              <a:rPr lang="cs-CZ" dirty="0">
                <a:cs typeface="Arial"/>
              </a:rPr>
              <a:t>Možnost dvou opravných termínů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05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F4CD73-9189-4F8B-87D9-9CE0C9BBEA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DF0A2B-AFDF-47B8-946A-F9D4254E7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F835A6-76DC-4C95-BF29-6921DE6E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A4F842E-9109-4150-BB7D-EA38476D4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4BE526D-A6F1-4AEB-B4E8-492DDE37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8" y="879490"/>
            <a:ext cx="7012104" cy="509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5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B5568C-B892-4F77-AA30-977DABFAB9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839114-8683-4F57-928B-3ED322CE8F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258676-1F17-4DFC-ABD9-DCE6EF06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7F87862-B402-4104-B1BD-98C4BCC6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26101574-C728-49E7-BB4C-CC411CE85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02" y="1096103"/>
            <a:ext cx="6832796" cy="50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5B9C4C-3A18-4E6A-B014-E2A143269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BA06B2-5168-4723-81FB-FFDAE8EF9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3DBD7F-4AAD-435F-BDB6-6BA2A0DD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5340DB4-CB48-475C-BBEE-B6389DAF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4" descr="Obsah obrázku osoba, žena, monitor, mobilní telefon&#10;&#10;Popis byl vytvořen automaticky">
            <a:extLst>
              <a:ext uri="{FF2B5EF4-FFF2-40B4-BE49-F238E27FC236}">
                <a16:creationId xmlns:a16="http://schemas.microsoft.com/office/drawing/2014/main" id="{0DEB6792-A2A9-4076-8693-FE70C9FF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34" y="1253331"/>
            <a:ext cx="7612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F4CB5-CFA9-485D-B8C7-7FEDB4BB6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EB8E86-17B4-430D-B00B-520ACE99AC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0D8BBC-0952-4A9E-A25A-31F0A097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028739B-C953-4DF1-BE99-6B12959D0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000" dirty="0"/>
              <a:t>Zdroj: O složitém jednoduše – populárně naučná příručka Českého statistického úřadu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62097F-9CA3-48E1-8210-C541072DD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35"/>
          <a:stretch/>
        </p:blipFill>
        <p:spPr>
          <a:xfrm>
            <a:off x="339543" y="2079460"/>
            <a:ext cx="11132457" cy="282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CD15BA-AE84-4B7F-8615-F16355EA6A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A75DA5-DF9F-4CAC-982A-F46D039C3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E2EA22-3440-475C-BB30-39A6389A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grafů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81BE6D9-429D-4F85-862F-F99C9137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85512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400" dirty="0"/>
              <a:t>Histogram – distribuce hodnot </a:t>
            </a:r>
            <a:r>
              <a:rPr lang="cs-CZ" sz="1050" dirty="0"/>
              <a:t>(</a:t>
            </a:r>
            <a:r>
              <a:rPr lang="cs-CZ" sz="1050" dirty="0">
                <a:ea typeface="+mn-lt"/>
                <a:cs typeface="+mn-lt"/>
              </a:rPr>
              <a:t> Histogram je na první pohled podobný normálnímu sloupcovému grafu, na rozdíl od něj ale sloupce nepředstavují konkrétní hodnoty, ale právě intervaly hodnot. Histogram tedy použijeme v situaci, když na horizontální ose máme </a:t>
            </a:r>
            <a:r>
              <a:rPr lang="cs-CZ" sz="1050" b="1" dirty="0">
                <a:ea typeface="+mn-lt"/>
                <a:cs typeface="+mn-lt"/>
              </a:rPr>
              <a:t>příliš mnoho hodnot</a:t>
            </a:r>
            <a:r>
              <a:rPr lang="cs-CZ" sz="1050" dirty="0">
                <a:ea typeface="+mn-lt"/>
                <a:cs typeface="+mn-lt"/>
              </a:rPr>
              <a:t> a zobrazování každé jednotlivé z nich v grafu by nedávalo smysl.)</a:t>
            </a:r>
            <a:endParaRPr lang="cs-CZ" sz="1050" dirty="0">
              <a:cs typeface="Arial"/>
            </a:endParaRPr>
          </a:p>
          <a:p>
            <a:pPr marL="251460" indent="-179705"/>
            <a:r>
              <a:rPr lang="cs-CZ" sz="2400" dirty="0"/>
              <a:t>Sloupcový graf – nejvíce univerzální, ideální pro porovnání četností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Koláčový graf/sloupcový poměrový – zajímá nás poměr mezi hodnotami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Krabičkový graf (box plot) – distribuce hodnot s důrazem na odlehlé a střední hodnoty</a:t>
            </a:r>
            <a:endParaRPr lang="cs-CZ" sz="2400" dirty="0">
              <a:cs typeface="Arial"/>
            </a:endParaRPr>
          </a:p>
          <a:p>
            <a:pPr marL="251460" indent="-179705"/>
            <a:r>
              <a:rPr lang="cs-CZ" sz="2400" dirty="0"/>
              <a:t>Čárový graf – trendy, časové řady</a:t>
            </a:r>
            <a:endParaRPr lang="cs-CZ" sz="2400" dirty="0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  <p:pic>
        <p:nvPicPr>
          <p:cNvPr id="6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2311C36-C72F-464A-A927-8D08D0968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2" y="698774"/>
            <a:ext cx="4265288" cy="51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39B2FA-7CB7-4D17-A092-F59F0B2CB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559C38-A328-4FEF-8AD3-A246A7E97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9CF0CB-9B6E-4B3B-A4D9-CF4DC58C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" y="161791"/>
            <a:ext cx="10832944" cy="1089529"/>
          </a:xfrm>
        </p:spPr>
        <p:txBody>
          <a:bodyPr/>
          <a:lstStyle/>
          <a:p>
            <a:r>
              <a:rPr lang="cs-CZ" dirty="0">
                <a:cs typeface="Arial"/>
              </a:rPr>
              <a:t>Příklady správného použití jednotlivých typů grafů</a:t>
            </a:r>
            <a:endParaRPr lang="cs-CZ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6C0A60CD-6DB1-424F-AD84-B1A3B4627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57" y="1219379"/>
            <a:ext cx="3979458" cy="2666337"/>
          </a:xfr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7220D0DE-3E7C-459A-A4A6-A714AE59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53" y="4164418"/>
            <a:ext cx="7164572" cy="2498650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EF93244B-BF9A-400D-9A7E-8A94C9F0E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97" y="1296520"/>
            <a:ext cx="4524153" cy="2714378"/>
          </a:xfrm>
          <a:prstGeom prst="rect">
            <a:avLst/>
          </a:prstGeom>
        </p:spPr>
      </p:pic>
      <p:pic>
        <p:nvPicPr>
          <p:cNvPr id="9" name="Obrázek 9">
            <a:extLst>
              <a:ext uri="{FF2B5EF4-FFF2-40B4-BE49-F238E27FC236}">
                <a16:creationId xmlns:a16="http://schemas.microsoft.com/office/drawing/2014/main" id="{7A84382B-8F99-445D-AD75-179ABF5F5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27" y="3888642"/>
            <a:ext cx="4134292" cy="2775530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EC22C21D-A123-4150-86F6-D47BD1D11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4121" y="1534938"/>
            <a:ext cx="2743200" cy="20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D3383E-0C8A-4F3C-BE52-55E2D7F26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5970C-7C9E-6886-6CCC-FF2E517D5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C04A21-4B52-0B3F-C960-A451A284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Náležitosti grafů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A40B4E1-56C0-421E-8E9C-8A524837D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728"/>
            <a:ext cx="5096600" cy="4139998"/>
          </a:xfrm>
        </p:spPr>
        <p:txBody>
          <a:bodyPr/>
          <a:lstStyle/>
          <a:p>
            <a:r>
              <a:rPr lang="cs-CZ" dirty="0"/>
              <a:t>Nadpis</a:t>
            </a:r>
          </a:p>
          <a:p>
            <a:r>
              <a:rPr lang="cs-CZ" dirty="0"/>
              <a:t>Procenta od 0 do 100</a:t>
            </a:r>
          </a:p>
          <a:p>
            <a:pPr lvl="1"/>
            <a:r>
              <a:rPr lang="cs-CZ" dirty="0"/>
              <a:t>Často se nedodržuje</a:t>
            </a:r>
          </a:p>
          <a:p>
            <a:r>
              <a:rPr lang="cs-CZ" dirty="0"/>
              <a:t>Legenda</a:t>
            </a:r>
          </a:p>
          <a:p>
            <a:r>
              <a:rPr lang="cs-CZ" dirty="0"/>
              <a:t>Popisky</a:t>
            </a:r>
          </a:p>
          <a:p>
            <a:r>
              <a:rPr lang="cs-CZ" dirty="0"/>
              <a:t>Celkové N</a:t>
            </a:r>
          </a:p>
          <a:p>
            <a:pPr lvl="1"/>
            <a:r>
              <a:rPr lang="cs-CZ" dirty="0"/>
              <a:t>v případě procent takové N, ke kterým jsou vztažená jednotlivá procenta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A266EE9-CD1C-F6E8-BAAF-9BEE6FC46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05" y="1413361"/>
            <a:ext cx="5873695" cy="35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9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ED5629-710D-279D-2D55-CAB1BE902A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0326D1-68E0-19AF-E3AE-1B13593F2D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A46D76-728E-A3FD-0223-A470E594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574424"/>
            <a:ext cx="10753200" cy="451576"/>
          </a:xfrm>
        </p:spPr>
        <p:txBody>
          <a:bodyPr/>
          <a:lstStyle/>
          <a:p>
            <a:r>
              <a:rPr lang="cs-CZ" sz="3200" dirty="0"/>
              <a:t>Zobrazení dat z tabulek v grafu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09C53C-218B-1947-448C-917D73C7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692002"/>
            <a:ext cx="6232131" cy="4139998"/>
          </a:xfrm>
        </p:spPr>
        <p:txBody>
          <a:bodyPr/>
          <a:lstStyle/>
          <a:p>
            <a:r>
              <a:rPr lang="cs-CZ" dirty="0"/>
              <a:t>Někdy si chceme rozložení dvou proměnných ukázat graficky. Máme 2 možnosti:</a:t>
            </a:r>
          </a:p>
          <a:p>
            <a:endParaRPr lang="cs-CZ" dirty="0"/>
          </a:p>
          <a:p>
            <a:pPr lvl="1"/>
            <a:r>
              <a:rPr lang="cs-CZ" dirty="0"/>
              <a:t>Jedná se o dvě kategorické položky a/nebo chceme jen základní sloupcový graf</a:t>
            </a:r>
          </a:p>
          <a:p>
            <a:pPr lvl="2"/>
            <a:r>
              <a:rPr lang="cs-CZ" b="1" dirty="0" err="1">
                <a:solidFill>
                  <a:schemeClr val="accent1"/>
                </a:solidFill>
              </a:rPr>
              <a:t>Analyze</a:t>
            </a:r>
            <a:r>
              <a:rPr lang="cs-CZ" b="1" dirty="0">
                <a:solidFill>
                  <a:schemeClr val="accent1"/>
                </a:solidFill>
              </a:rPr>
              <a:t> →  </a:t>
            </a:r>
            <a:r>
              <a:rPr lang="cs-CZ" b="1" dirty="0" err="1">
                <a:solidFill>
                  <a:schemeClr val="accent1"/>
                </a:solidFill>
              </a:rPr>
              <a:t>Crosstabs</a:t>
            </a:r>
            <a:r>
              <a:rPr lang="cs-CZ" b="1" dirty="0">
                <a:solidFill>
                  <a:schemeClr val="accent1"/>
                </a:solidFill>
              </a:rPr>
              <a:t> → Display </a:t>
            </a:r>
            <a:r>
              <a:rPr lang="cs-CZ" b="1" dirty="0" err="1">
                <a:solidFill>
                  <a:schemeClr val="accent1"/>
                </a:solidFill>
              </a:rPr>
              <a:t>clustered</a:t>
            </a:r>
            <a:r>
              <a:rPr lang="cs-CZ" b="1" dirty="0">
                <a:solidFill>
                  <a:schemeClr val="accent1"/>
                </a:solidFill>
              </a:rPr>
              <a:t> bar </a:t>
            </a:r>
            <a:r>
              <a:rPr lang="cs-CZ" b="1" dirty="0" err="1">
                <a:solidFill>
                  <a:schemeClr val="accent1"/>
                </a:solidFill>
              </a:rPr>
              <a:t>charts</a:t>
            </a:r>
            <a:endParaRPr lang="cs-CZ" b="1" dirty="0">
              <a:solidFill>
                <a:schemeClr val="accent1"/>
              </a:solidFill>
            </a:endParaRPr>
          </a:p>
          <a:p>
            <a:pPr lvl="2"/>
            <a:endParaRPr lang="cs-CZ" dirty="0"/>
          </a:p>
          <a:p>
            <a:pPr lvl="1"/>
            <a:r>
              <a:rPr lang="cs-CZ" dirty="0"/>
              <a:t>Nejedná se o dvě kategorické položky a/nebo chceme jiný druh grafu</a:t>
            </a:r>
          </a:p>
          <a:p>
            <a:pPr lvl="2"/>
            <a:r>
              <a:rPr lang="cs-CZ" b="1" dirty="0" err="1">
                <a:solidFill>
                  <a:schemeClr val="accent1"/>
                </a:solidFill>
              </a:rPr>
              <a:t>Graphs</a:t>
            </a:r>
            <a:r>
              <a:rPr lang="cs-CZ" b="1" dirty="0">
                <a:solidFill>
                  <a:schemeClr val="accent1"/>
                </a:solidFill>
              </a:rPr>
              <a:t> → Chart </a:t>
            </a:r>
            <a:r>
              <a:rPr lang="cs-CZ" b="1" dirty="0" err="1">
                <a:solidFill>
                  <a:schemeClr val="accent1"/>
                </a:solidFill>
              </a:rPr>
              <a:t>builder</a:t>
            </a:r>
            <a:endParaRPr lang="cs-CZ" b="1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56D1E0-144E-0A97-1C33-FC9F3A4C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960" y="213182"/>
            <a:ext cx="4808916" cy="391506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F2ACC4F-1498-8946-A7A4-EEA4E5CD12CF}"/>
              </a:ext>
            </a:extLst>
          </p:cNvPr>
          <p:cNvSpPr/>
          <p:nvPr/>
        </p:nvSpPr>
        <p:spPr bwMode="auto">
          <a:xfrm>
            <a:off x="7194177" y="3271330"/>
            <a:ext cx="1640542" cy="285418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48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70C96C-B190-8BB9-2B78-5CD9387B0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66D006-1883-261A-128E-48D0D88151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A48156-C567-0DA7-19EA-7267B4CA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Clustered</a:t>
            </a:r>
            <a:r>
              <a:rPr lang="cs-CZ" dirty="0"/>
              <a:t> bar chart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AB3795-218D-C696-511E-4EC5F512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42" y="1652206"/>
            <a:ext cx="7578116" cy="458317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0883BC5-0C1A-47DF-2E03-675D29DABEE5}"/>
              </a:ext>
            </a:extLst>
          </p:cNvPr>
          <p:cNvSpPr txBox="1"/>
          <p:nvPr/>
        </p:nvSpPr>
        <p:spPr>
          <a:xfrm>
            <a:off x="6910086" y="622622"/>
            <a:ext cx="4561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cs-CZ" sz="1800" dirty="0" err="1">
                <a:solidFill>
                  <a:schemeClr val="accent1"/>
                </a:solidFill>
              </a:rPr>
              <a:t>Analyze</a:t>
            </a:r>
            <a:r>
              <a:rPr lang="cs-CZ" sz="1800" dirty="0">
                <a:solidFill>
                  <a:schemeClr val="accent1"/>
                </a:solidFill>
              </a:rPr>
              <a:t> →  </a:t>
            </a:r>
            <a:r>
              <a:rPr lang="cs-CZ" sz="1800" dirty="0" err="1">
                <a:solidFill>
                  <a:schemeClr val="accent1"/>
                </a:solidFill>
              </a:rPr>
              <a:t>Crosstabs</a:t>
            </a:r>
            <a:r>
              <a:rPr lang="cs-CZ" sz="1800" dirty="0">
                <a:solidFill>
                  <a:schemeClr val="accent1"/>
                </a:solidFill>
              </a:rPr>
              <a:t> → Display </a:t>
            </a:r>
            <a:r>
              <a:rPr lang="cs-CZ" sz="1800" dirty="0" err="1">
                <a:solidFill>
                  <a:schemeClr val="accent1"/>
                </a:solidFill>
              </a:rPr>
              <a:t>clustered</a:t>
            </a:r>
            <a:r>
              <a:rPr lang="cs-CZ" sz="1800" dirty="0">
                <a:solidFill>
                  <a:schemeClr val="accent1"/>
                </a:solidFill>
              </a:rPr>
              <a:t> bar </a:t>
            </a:r>
            <a:r>
              <a:rPr lang="cs-CZ" sz="1800" dirty="0" err="1">
                <a:solidFill>
                  <a:schemeClr val="accent1"/>
                </a:solidFill>
              </a:rPr>
              <a:t>charts</a:t>
            </a:r>
            <a:endParaRPr lang="cs-CZ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0882AA-6DE8-15C5-C671-951FA4156E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3D9C08-81D4-AF8E-15B2-FEE3382AB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A19E92-BABA-78F4-456F-3ABB7766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Clustered</a:t>
            </a:r>
            <a:r>
              <a:rPr lang="cs-CZ" dirty="0"/>
              <a:t> bar chart s procenty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07E1D31-77E8-DDA1-63CD-A82ECF8F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062" y="1698044"/>
            <a:ext cx="4130704" cy="153057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Jak ten graf udělat?</a:t>
            </a:r>
          </a:p>
          <a:p>
            <a:pPr marL="72000" indent="0">
              <a:buNone/>
            </a:pPr>
            <a:endParaRPr lang="cs-CZ" sz="2400" dirty="0">
              <a:solidFill>
                <a:schemeClr val="accent1"/>
              </a:solidFill>
            </a:endParaRPr>
          </a:p>
          <a:p>
            <a:r>
              <a:rPr lang="cs-CZ" sz="2000" dirty="0" err="1">
                <a:solidFill>
                  <a:schemeClr val="accent1"/>
                </a:solidFill>
              </a:rPr>
              <a:t>Graphs</a:t>
            </a:r>
            <a:r>
              <a:rPr lang="cs-CZ" sz="2000" dirty="0">
                <a:solidFill>
                  <a:schemeClr val="accent1"/>
                </a:solidFill>
              </a:rPr>
              <a:t> → Chart </a:t>
            </a:r>
            <a:r>
              <a:rPr lang="cs-CZ" sz="2000" dirty="0" err="1">
                <a:solidFill>
                  <a:schemeClr val="accent1"/>
                </a:solidFill>
              </a:rPr>
              <a:t>builder</a:t>
            </a:r>
            <a:endParaRPr lang="cs-CZ" sz="20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334E81-C6E4-57CC-7C06-D6A3906A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57" y="1712622"/>
            <a:ext cx="7182830" cy="43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kvantitativních dat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697498" cy="1171580"/>
          </a:xfrm>
        </p:spPr>
        <p:txBody>
          <a:bodyPr/>
          <a:lstStyle/>
          <a:p>
            <a:r>
              <a:rPr lang="cs-CZ" dirty="0"/>
              <a:t>Lže statistika?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697498" cy="698497"/>
          </a:xfrm>
        </p:spPr>
        <p:txBody>
          <a:bodyPr/>
          <a:lstStyle/>
          <a:p>
            <a:r>
              <a:rPr lang="cs-CZ" cap="all" dirty="0"/>
              <a:t>ANEB JAK REPORTOVAT DATA A NEKAZIT SOCIOLOGŮM POVĚST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AB11675-BAE1-4483-A019-1C1E9ECD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891" y="721443"/>
            <a:ext cx="5357607" cy="54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17A6B0-FDE7-ECFD-64B6-E6314D95CF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9B7702-BF2F-4A96-09F3-73C249C55A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6E5AE80A-C6EE-BF8F-AFED-F911A177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71" y="364351"/>
            <a:ext cx="5091190" cy="5875128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D6D8DACA-E020-C7E1-B438-FB8C2D9E0C01}"/>
              </a:ext>
            </a:extLst>
          </p:cNvPr>
          <p:cNvSpPr/>
          <p:nvPr/>
        </p:nvSpPr>
        <p:spPr bwMode="auto">
          <a:xfrm>
            <a:off x="1851378" y="4043576"/>
            <a:ext cx="605454" cy="618735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FECB28F6-4CF2-3693-B4CD-86E5EC204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172" y="607411"/>
            <a:ext cx="6524503" cy="4701654"/>
          </a:xfrm>
          <a:prstGeom prst="rect">
            <a:avLst/>
          </a:prstGeo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D928B488-32E6-2BFD-A21D-48C06BE68A66}"/>
              </a:ext>
            </a:extLst>
          </p:cNvPr>
          <p:cNvSpPr/>
          <p:nvPr/>
        </p:nvSpPr>
        <p:spPr bwMode="auto">
          <a:xfrm>
            <a:off x="7003575" y="3123063"/>
            <a:ext cx="2058538" cy="221776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60553228-5B2B-532B-42EC-24AB6DD98F65}"/>
              </a:ext>
            </a:extLst>
          </p:cNvPr>
          <p:cNvSpPr/>
          <p:nvPr/>
        </p:nvSpPr>
        <p:spPr bwMode="auto">
          <a:xfrm>
            <a:off x="9062113" y="1158837"/>
            <a:ext cx="682623" cy="221777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ACED8CF8-4A4F-6C7D-671C-B7545F062F74}"/>
              </a:ext>
            </a:extLst>
          </p:cNvPr>
          <p:cNvCxnSpPr>
            <a:cxnSpLocks/>
            <a:stCxn id="25" idx="0"/>
          </p:cNvCxnSpPr>
          <p:nvPr/>
        </p:nvCxnSpPr>
        <p:spPr bwMode="auto">
          <a:xfrm flipV="1">
            <a:off x="2154105" y="2822222"/>
            <a:ext cx="498784" cy="122135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29D2133D-6F43-7BA1-5A0F-E49FE8F14B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45689" y="3429000"/>
            <a:ext cx="94311" cy="227610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D102B27B-5989-ABEC-50CD-2958913F5163}"/>
              </a:ext>
            </a:extLst>
          </p:cNvPr>
          <p:cNvCxnSpPr>
            <a:cxnSpLocks/>
          </p:cNvCxnSpPr>
          <p:nvPr/>
        </p:nvCxnSpPr>
        <p:spPr bwMode="auto">
          <a:xfrm flipV="1">
            <a:off x="8640000" y="1464775"/>
            <a:ext cx="698844" cy="42343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Zástupný obsah 4">
            <a:extLst>
              <a:ext uri="{FF2B5EF4-FFF2-40B4-BE49-F238E27FC236}">
                <a16:creationId xmlns:a16="http://schemas.microsoft.com/office/drawing/2014/main" id="{94C4CB6A-7E9B-2C8E-6B4E-058215F9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994" y="5809554"/>
            <a:ext cx="3074012" cy="58114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chemeClr val="accent2"/>
                </a:solidFill>
              </a:rPr>
              <a:t>Sem přetáhneme proměnné, které chceme v grafu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95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CD22AD-381F-F08C-A17B-F523E3A93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B1CE40-1031-A3D0-A204-E79B3D014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FF1C070-303B-8B35-F3EF-6B013C9F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013" y="250556"/>
            <a:ext cx="8482105" cy="610344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88D0220-0DF2-178C-39F6-154349FAA2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34667" y="3160889"/>
            <a:ext cx="2205333" cy="24697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2F738C11-F5CE-9981-5CD4-06D2BBE1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0" y="5630641"/>
            <a:ext cx="754073" cy="41844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800" b="1" dirty="0">
                <a:solidFill>
                  <a:schemeClr val="accent1"/>
                </a:solidFill>
              </a:rPr>
              <a:t>KLIK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536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F5A438-D625-52C8-1C2E-41F111526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8BECCC-AAC9-F893-A8FA-955C8A61A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F6FE13-1B8D-3E8A-CA54-E3420B34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5" y="430012"/>
            <a:ext cx="4117545" cy="468314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25132E-D355-EBE0-046B-10056C64D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135" y="245747"/>
            <a:ext cx="3935016" cy="29919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9BE79E9-936B-60F3-4A4B-1FB8BF43E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135" y="3535025"/>
            <a:ext cx="4117545" cy="164701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579ED8F-030C-1162-A1CB-CA630F8710D3}"/>
              </a:ext>
            </a:extLst>
          </p:cNvPr>
          <p:cNvSpPr txBox="1"/>
          <p:nvPr/>
        </p:nvSpPr>
        <p:spPr>
          <a:xfrm>
            <a:off x="9597077" y="3696815"/>
            <a:ext cx="217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Procenta se vypočítají podle kategorií, které jsou na X-ose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D1BF1B4-3C7B-7F34-13C7-6C23C82928F0}"/>
              </a:ext>
            </a:extLst>
          </p:cNvPr>
          <p:cNvSpPr/>
          <p:nvPr/>
        </p:nvSpPr>
        <p:spPr bwMode="auto">
          <a:xfrm>
            <a:off x="422800" y="3490370"/>
            <a:ext cx="1029156" cy="206445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54A2BF8-6269-C237-9D05-914597D56B76}"/>
              </a:ext>
            </a:extLst>
          </p:cNvPr>
          <p:cNvSpPr/>
          <p:nvPr/>
        </p:nvSpPr>
        <p:spPr bwMode="auto">
          <a:xfrm>
            <a:off x="5237511" y="4749101"/>
            <a:ext cx="3612977" cy="271153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19EFF33-ED3F-5F50-4E92-7F30FEC98E7A}"/>
              </a:ext>
            </a:extLst>
          </p:cNvPr>
          <p:cNvCxnSpPr>
            <a:cxnSpLocks/>
          </p:cNvCxnSpPr>
          <p:nvPr/>
        </p:nvCxnSpPr>
        <p:spPr bwMode="auto">
          <a:xfrm flipH="1">
            <a:off x="8979151" y="2794000"/>
            <a:ext cx="617926" cy="2286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7ECA70D-7183-C608-1120-F3F80298C2D8}"/>
              </a:ext>
            </a:extLst>
          </p:cNvPr>
          <p:cNvCxnSpPr>
            <a:cxnSpLocks/>
            <a:stCxn id="12" idx="1"/>
            <a:endCxn id="15" idx="3"/>
          </p:cNvCxnSpPr>
          <p:nvPr/>
        </p:nvCxnSpPr>
        <p:spPr bwMode="auto">
          <a:xfrm flipH="1">
            <a:off x="8850488" y="4296980"/>
            <a:ext cx="746589" cy="58769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Obdélník 22">
            <a:extLst>
              <a:ext uri="{FF2B5EF4-FFF2-40B4-BE49-F238E27FC236}">
                <a16:creationId xmlns:a16="http://schemas.microsoft.com/office/drawing/2014/main" id="{E836CEAD-1F57-5BEC-CC61-FD4A71181D0B}"/>
              </a:ext>
            </a:extLst>
          </p:cNvPr>
          <p:cNvSpPr/>
          <p:nvPr/>
        </p:nvSpPr>
        <p:spPr bwMode="auto">
          <a:xfrm>
            <a:off x="9597077" y="3755518"/>
            <a:ext cx="1872434" cy="1141626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209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CEF386-EE77-E56E-D679-905856378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E2055F-21AE-F5D6-D9DB-57F13BE3A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8AF664-1569-2BBF-8F8F-F612F436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5369AA-FABF-6970-EE5B-05CCDA19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256172"/>
            <a:ext cx="10753200" cy="2837247"/>
          </a:xfrm>
        </p:spPr>
        <p:txBody>
          <a:bodyPr/>
          <a:lstStyle/>
          <a:p>
            <a:pPr marL="72000" indent="0">
              <a:buNone/>
            </a:pPr>
            <a:r>
              <a:rPr lang="cs-CZ" sz="1800" dirty="0"/>
              <a:t>Zde si můžeme vybrat z několika druhů procent</a:t>
            </a:r>
          </a:p>
          <a:p>
            <a:pPr marL="414900" indent="-342900">
              <a:buAutoNum type="arabicPeriod"/>
            </a:pPr>
            <a:r>
              <a:rPr lang="cs-CZ" sz="1800" b="1" dirty="0">
                <a:solidFill>
                  <a:schemeClr val="tx2"/>
                </a:solidFill>
              </a:rPr>
              <a:t>Grand </a:t>
            </a:r>
            <a:r>
              <a:rPr lang="cs-CZ" sz="1800" b="1" dirty="0" err="1">
                <a:solidFill>
                  <a:schemeClr val="tx2"/>
                </a:solidFill>
              </a:rPr>
              <a:t>total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/>
              <a:t>- % hodnoty k celému </a:t>
            </a:r>
            <a:r>
              <a:rPr lang="cs-CZ" sz="1800" dirty="0" err="1"/>
              <a:t>datasetu</a:t>
            </a:r>
            <a:endParaRPr lang="cs-CZ" sz="1800" dirty="0"/>
          </a:p>
          <a:p>
            <a:pPr marL="414900" indent="-342900">
              <a:buAutoNum type="arabicPeriod"/>
            </a:pPr>
            <a:r>
              <a:rPr lang="cs-CZ" sz="1800" b="1" dirty="0" err="1">
                <a:solidFill>
                  <a:schemeClr val="tx2"/>
                </a:solidFill>
              </a:rPr>
              <a:t>Total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for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each</a:t>
            </a:r>
            <a:r>
              <a:rPr lang="cs-CZ" sz="1800" b="1" dirty="0">
                <a:solidFill>
                  <a:schemeClr val="tx2"/>
                </a:solidFill>
              </a:rPr>
              <a:t> X-axis </a:t>
            </a:r>
            <a:r>
              <a:rPr lang="cs-CZ" sz="1800" b="1" dirty="0" err="1">
                <a:solidFill>
                  <a:schemeClr val="tx2"/>
                </a:solidFill>
              </a:rPr>
              <a:t>category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/>
              <a:t>– % vzhledem k hodnotám proměnné na ose X (v našem případě pohlaví)</a:t>
            </a:r>
          </a:p>
          <a:p>
            <a:pPr marL="414900" indent="-342900">
              <a:buAutoNum type="arabicPeriod"/>
            </a:pPr>
            <a:r>
              <a:rPr lang="cs-CZ" sz="1800" b="1" dirty="0" err="1">
                <a:solidFill>
                  <a:schemeClr val="tx2"/>
                </a:solidFill>
              </a:rPr>
              <a:t>Total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for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b="1" dirty="0" err="1">
                <a:solidFill>
                  <a:schemeClr val="tx2"/>
                </a:solidFill>
              </a:rPr>
              <a:t>each</a:t>
            </a:r>
            <a:r>
              <a:rPr lang="cs-CZ" sz="1800" b="1" dirty="0">
                <a:solidFill>
                  <a:schemeClr val="tx2"/>
                </a:solidFill>
              </a:rPr>
              <a:t> legend </a:t>
            </a:r>
            <a:r>
              <a:rPr lang="cs-CZ" sz="1800" b="1" dirty="0" err="1">
                <a:solidFill>
                  <a:schemeClr val="tx2"/>
                </a:solidFill>
              </a:rPr>
              <a:t>category</a:t>
            </a:r>
            <a:r>
              <a:rPr lang="cs-CZ" sz="1800" b="1" dirty="0">
                <a:solidFill>
                  <a:schemeClr val="tx2"/>
                </a:solidFill>
              </a:rPr>
              <a:t> </a:t>
            </a:r>
            <a:r>
              <a:rPr lang="cs-CZ" sz="1800" dirty="0"/>
              <a:t>- % </a:t>
            </a:r>
            <a:r>
              <a:rPr lang="cs-CZ" sz="1800" dirty="0" err="1"/>
              <a:t>vzledem</a:t>
            </a:r>
            <a:r>
              <a:rPr lang="cs-CZ" sz="1800" dirty="0"/>
              <a:t> k hodnotám proměnné v legendě (v našem případě </a:t>
            </a:r>
            <a:r>
              <a:rPr lang="cs-CZ" sz="1800" dirty="0" err="1"/>
              <a:t>education</a:t>
            </a:r>
            <a:r>
              <a:rPr lang="cs-CZ" sz="1800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4E9026-418E-A542-B25C-9DBA39B4C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567577"/>
            <a:ext cx="4048125" cy="1066800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EB251D1-FE96-5DEB-DA4B-B7E96FDBD5AB}"/>
              </a:ext>
            </a:extLst>
          </p:cNvPr>
          <p:cNvSpPr/>
          <p:nvPr/>
        </p:nvSpPr>
        <p:spPr bwMode="auto">
          <a:xfrm>
            <a:off x="4979623" y="1927952"/>
            <a:ext cx="973157" cy="28643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2D1BB2-7188-1998-E7D3-B1607C43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22" y="1642546"/>
            <a:ext cx="39909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14E504-E071-EA43-C73A-3AC706029F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CDEE5C-69C8-FFA8-564B-87382DA4E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BD6325-5011-C749-818B-E19CED13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Jak graf upravit?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5E37F3-D88A-364E-2180-2E77FA151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Double </a:t>
            </a:r>
            <a:r>
              <a:rPr lang="cs-CZ" sz="2400" dirty="0" err="1">
                <a:solidFill>
                  <a:schemeClr val="accent1"/>
                </a:solidFill>
              </a:rPr>
              <a:t>click</a:t>
            </a:r>
            <a:r>
              <a:rPr lang="cs-CZ" sz="2400" dirty="0">
                <a:solidFill>
                  <a:schemeClr val="accent1"/>
                </a:solidFill>
              </a:rPr>
              <a:t> na graf v Outputu → Chart editor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CA98B4-A1E8-25FA-E862-9DEE27A7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67" y="2652699"/>
            <a:ext cx="4325996" cy="3530588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8484161-BC82-052B-1322-A64B124E7616}"/>
              </a:ext>
            </a:extLst>
          </p:cNvPr>
          <p:cNvCxnSpPr>
            <a:cxnSpLocks/>
          </p:cNvCxnSpPr>
          <p:nvPr/>
        </p:nvCxnSpPr>
        <p:spPr bwMode="auto">
          <a:xfrm>
            <a:off x="6920089" y="2099733"/>
            <a:ext cx="508000" cy="55296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9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5BB300-C15A-AA3B-A2B5-2BECE24CDA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6A25A6-7FE6-2657-7810-CC8C95897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8E6C0E4-A076-FB3D-C725-27B15F821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9" y="255709"/>
            <a:ext cx="5932209" cy="38250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4CBD17F-E8E4-FD55-EB13-929F47BBC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38" y="100222"/>
            <a:ext cx="5932209" cy="4267273"/>
          </a:xfrm>
          <a:prstGeom prst="rect">
            <a:avLst/>
          </a:prstGeom>
        </p:spPr>
      </p:pic>
      <p:sp>
        <p:nvSpPr>
          <p:cNvPr id="14" name="Zástupný obsah 4">
            <a:extLst>
              <a:ext uri="{FF2B5EF4-FFF2-40B4-BE49-F238E27FC236}">
                <a16:creationId xmlns:a16="http://schemas.microsoft.com/office/drawing/2014/main" id="{E89A38E4-45AC-7AE3-5548-E16C98B4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621036"/>
            <a:ext cx="5148537" cy="606964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 err="1">
                <a:solidFill>
                  <a:schemeClr val="accent1"/>
                </a:solidFill>
              </a:rPr>
              <a:t>Options</a:t>
            </a:r>
            <a:r>
              <a:rPr lang="cs-CZ" sz="2400" dirty="0">
                <a:solidFill>
                  <a:schemeClr val="accent1"/>
                </a:solidFill>
              </a:rPr>
              <a:t> → můžete upravit </a:t>
            </a:r>
            <a:r>
              <a:rPr lang="cs-CZ" sz="2400" dirty="0" err="1">
                <a:solidFill>
                  <a:schemeClr val="accent1"/>
                </a:solidFill>
              </a:rPr>
              <a:t>Title</a:t>
            </a:r>
            <a:r>
              <a:rPr lang="cs-CZ" sz="2400" dirty="0">
                <a:solidFill>
                  <a:schemeClr val="accent1"/>
                </a:solidFill>
              </a:rPr>
              <a:t> atd.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BFC22AB-B73C-E89E-4866-8900ABD0A22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6000" y="1964267"/>
            <a:ext cx="846711" cy="257386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2FF873D-B9A6-893F-4A8E-BFD0465CC7D5}"/>
              </a:ext>
            </a:extLst>
          </p:cNvPr>
          <p:cNvSpPr txBox="1"/>
          <p:nvPr/>
        </p:nvSpPr>
        <p:spPr>
          <a:xfrm>
            <a:off x="414000" y="4506565"/>
            <a:ext cx="514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solidFill>
                  <a:schemeClr val="accent1"/>
                </a:solidFill>
                <a:latin typeface="+mn-lt"/>
              </a:rPr>
              <a:t>Double </a:t>
            </a:r>
            <a:r>
              <a:rPr lang="cs-CZ" sz="1800" dirty="0" err="1">
                <a:solidFill>
                  <a:schemeClr val="accent1"/>
                </a:solidFill>
                <a:latin typeface="+mn-lt"/>
              </a:rPr>
              <a:t>click</a:t>
            </a:r>
            <a:r>
              <a:rPr lang="cs-CZ" sz="1800" dirty="0">
                <a:solidFill>
                  <a:schemeClr val="accent1"/>
                </a:solidFill>
                <a:latin typeface="+mn-lt"/>
              </a:rPr>
              <a:t> na osu → </a:t>
            </a:r>
            <a:r>
              <a:rPr lang="cs-CZ" sz="1800" dirty="0" err="1">
                <a:solidFill>
                  <a:schemeClr val="accent1"/>
                </a:solidFill>
                <a:latin typeface="+mn-lt"/>
              </a:rPr>
              <a:t>Scale</a:t>
            </a:r>
            <a:r>
              <a:rPr lang="cs-CZ" sz="1800" dirty="0">
                <a:solidFill>
                  <a:schemeClr val="accent1"/>
                </a:solidFill>
                <a:latin typeface="+mn-lt"/>
              </a:rPr>
              <a:t> → nastavte 0 - 100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1EDF13C7-264A-F7F7-7E09-E2BA3E696B31}"/>
              </a:ext>
            </a:extLst>
          </p:cNvPr>
          <p:cNvCxnSpPr>
            <a:cxnSpLocks/>
          </p:cNvCxnSpPr>
          <p:nvPr/>
        </p:nvCxnSpPr>
        <p:spPr bwMode="auto">
          <a:xfrm flipV="1">
            <a:off x="4515556" y="1524000"/>
            <a:ext cx="0" cy="29825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29003936-4C49-406B-AB8E-6043E13D3623}"/>
              </a:ext>
            </a:extLst>
          </p:cNvPr>
          <p:cNvSpPr txBox="1"/>
          <p:nvPr/>
        </p:nvSpPr>
        <p:spPr>
          <a:xfrm>
            <a:off x="6527864" y="4760078"/>
            <a:ext cx="514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 err="1">
                <a:solidFill>
                  <a:schemeClr val="accent1"/>
                </a:solidFill>
                <a:latin typeface="+mn-lt"/>
              </a:rPr>
              <a:t>Click</a:t>
            </a:r>
            <a:r>
              <a:rPr lang="cs-CZ" sz="1800" dirty="0">
                <a:solidFill>
                  <a:schemeClr val="accent1"/>
                </a:solidFill>
                <a:latin typeface="+mn-lt"/>
              </a:rPr>
              <a:t> na </a:t>
            </a:r>
            <a:r>
              <a:rPr lang="cs-CZ" sz="1800" dirty="0" err="1">
                <a:solidFill>
                  <a:schemeClr val="accent1"/>
                </a:solidFill>
                <a:latin typeface="+mn-lt"/>
              </a:rPr>
              <a:t>bars</a:t>
            </a:r>
            <a:r>
              <a:rPr lang="cs-CZ" sz="1800" dirty="0">
                <a:solidFill>
                  <a:schemeClr val="accent1"/>
                </a:solidFill>
                <a:latin typeface="+mn-lt"/>
              </a:rPr>
              <a:t> → </a:t>
            </a:r>
            <a:r>
              <a:rPr lang="cs-CZ" sz="1800" dirty="0" err="1">
                <a:solidFill>
                  <a:schemeClr val="accent1"/>
                </a:solidFill>
                <a:latin typeface="+mn-lt"/>
              </a:rPr>
              <a:t>Elements</a:t>
            </a:r>
            <a:r>
              <a:rPr lang="cs-CZ" sz="1800" dirty="0">
                <a:solidFill>
                  <a:schemeClr val="accent1"/>
                </a:solidFill>
                <a:latin typeface="+mn-lt"/>
              </a:rPr>
              <a:t> → Show data </a:t>
            </a:r>
            <a:r>
              <a:rPr lang="cs-CZ" sz="1800" dirty="0" err="1">
                <a:solidFill>
                  <a:schemeClr val="accent1"/>
                </a:solidFill>
                <a:latin typeface="+mn-lt"/>
              </a:rPr>
              <a:t>labels</a:t>
            </a:r>
            <a:endParaRPr lang="cs-CZ" sz="180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9EF382E5-F35E-6C6A-57CB-A854CBAEFD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64096" y="3770489"/>
            <a:ext cx="210479" cy="104017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id="{7C86C6B3-7FB0-B5ED-DD93-C44110559ABD}"/>
              </a:ext>
            </a:extLst>
          </p:cNvPr>
          <p:cNvSpPr/>
          <p:nvPr/>
        </p:nvSpPr>
        <p:spPr bwMode="auto">
          <a:xfrm>
            <a:off x="7645275" y="761821"/>
            <a:ext cx="1284236" cy="163867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4525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FA538F-8FBD-4BB0-EF46-22889E8C5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BF9273-C829-18FC-C742-DEECEE95E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66EEFB-F790-D272-99F1-51BB2C58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 v Excelu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389645-27BB-447B-4B79-2EBE4A35F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3580610"/>
            <a:ext cx="7087214" cy="2385267"/>
          </a:xfrm>
          <a:prstGeom prst="rect">
            <a:avLst/>
          </a:prstGeom>
        </p:spPr>
      </p:pic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84701010-C7D1-635D-C525-2064886DD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529021"/>
            <a:ext cx="5556000" cy="1432275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solidFill>
                <a:schemeClr val="accent1"/>
              </a:solidFill>
            </a:endParaRPr>
          </a:p>
          <a:p>
            <a:pPr marL="72000" indent="0">
              <a:buNone/>
            </a:pPr>
            <a:r>
              <a:rPr lang="cs-CZ" sz="2000" dirty="0" err="1">
                <a:solidFill>
                  <a:schemeClr val="accent1"/>
                </a:solidFill>
              </a:rPr>
              <a:t>Crosstabs</a:t>
            </a:r>
            <a:r>
              <a:rPr lang="cs-CZ" sz="2000" dirty="0">
                <a:solidFill>
                  <a:schemeClr val="accent1"/>
                </a:solidFill>
              </a:rPr>
              <a:t> → Vzdělání + Pohlaví</a:t>
            </a:r>
          </a:p>
          <a:p>
            <a:pPr marL="7200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Copy → Excel → Vložit (Přizpůsobit formátování) → Označit data → Vložit graf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099F7E-FED8-13F6-AA11-5FE969DDF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749" y="315743"/>
            <a:ext cx="6047669" cy="34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66F18E-A013-64D3-4E38-D35ADD56C9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4EFD0C-74DE-3720-A803-FAA856D3EC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E6FC3F-F4AE-14A6-E4D2-5D5C95F82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Grafy v Excelu 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AB856DBD-7898-9237-B648-3309BBB2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6" y="4043621"/>
            <a:ext cx="7204371" cy="1432275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solidFill>
                <a:schemeClr val="accent1"/>
              </a:solidFill>
            </a:endParaRPr>
          </a:p>
          <a:p>
            <a:pPr marL="72000" indent="0">
              <a:buNone/>
            </a:pPr>
            <a:r>
              <a:rPr lang="cs-CZ" sz="2000" dirty="0" err="1">
                <a:solidFill>
                  <a:schemeClr val="accent1"/>
                </a:solidFill>
              </a:rPr>
              <a:t>Crosstabs</a:t>
            </a:r>
            <a:r>
              <a:rPr lang="cs-CZ" sz="2000" dirty="0">
                <a:solidFill>
                  <a:schemeClr val="accent1"/>
                </a:solidFill>
              </a:rPr>
              <a:t> → Důvěra v novináře + pohlaví</a:t>
            </a:r>
          </a:p>
          <a:p>
            <a:pPr marL="7200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Copy → Excel → Vložit (Přizpůsobit formátování) → Označit data → Vložit graf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67892CB-2DEC-E561-F226-34071229A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77" y="1719798"/>
            <a:ext cx="6272170" cy="259596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3D5B520-3328-4E76-F431-C87DFC7F0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39" y="378000"/>
            <a:ext cx="4897024" cy="3758571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9181530-711C-5DC0-76EF-3CD8E98D3FDA}"/>
              </a:ext>
            </a:extLst>
          </p:cNvPr>
          <p:cNvCxnSpPr>
            <a:cxnSpLocks/>
          </p:cNvCxnSpPr>
          <p:nvPr/>
        </p:nvCxnSpPr>
        <p:spPr bwMode="auto">
          <a:xfrm flipV="1">
            <a:off x="7330662" y="4407501"/>
            <a:ext cx="1545772" cy="96296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904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C0808CC-B14E-4A4C-9118-3461F4B0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výzkumné zprávy?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46DB7A-63A9-4798-BDB9-D54A14F08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287905"/>
          </a:xfrm>
        </p:spPr>
        <p:txBody>
          <a:bodyPr/>
          <a:lstStyle/>
          <a:p>
            <a:r>
              <a:rPr lang="cs-CZ" dirty="0"/>
              <a:t>Sdružení SIMAR - </a:t>
            </a:r>
            <a:r>
              <a:rPr lang="cs-CZ" dirty="0">
                <a:hlinkClick r:id="rId2"/>
              </a:rPr>
              <a:t>https://simar.cz/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Neziskovka, která sdružuje výzkumné agentury, jež se zavázaly k dodržování etických a profesních </a:t>
            </a:r>
            <a:r>
              <a:rPr lang="cs-CZ" dirty="0">
                <a:hlinkClick r:id="rId3"/>
              </a:rPr>
              <a:t>standardů</a:t>
            </a:r>
            <a:endParaRPr lang="cs-CZ" dirty="0"/>
          </a:p>
          <a:p>
            <a:r>
              <a:rPr lang="cs-CZ" b="1" dirty="0"/>
              <a:t>Přehled aktuálních členů SIMAR</a:t>
            </a:r>
          </a:p>
          <a:p>
            <a:pPr lvl="1"/>
            <a:r>
              <a:rPr lang="cs-CZ" u="sng" dirty="0">
                <a:hlinkClick r:id="rId4"/>
              </a:rPr>
              <a:t>CONFESS </a:t>
            </a:r>
            <a:r>
              <a:rPr lang="cs-CZ" u="sng" dirty="0" err="1">
                <a:hlinkClick r:id="rId4"/>
              </a:rPr>
              <a:t>Research</a:t>
            </a:r>
            <a:r>
              <a:rPr lang="cs-CZ" u="sng" dirty="0">
                <a:hlinkClick r:id="rId4"/>
              </a:rPr>
              <a:t> s.r.o.</a:t>
            </a:r>
            <a:endParaRPr lang="cs-CZ" dirty="0"/>
          </a:p>
          <a:p>
            <a:pPr lvl="1"/>
            <a:r>
              <a:rPr lang="cs-CZ" u="sng" dirty="0">
                <a:hlinkClick r:id="rId5"/>
              </a:rPr>
              <a:t>CVVM - akademický partner</a:t>
            </a:r>
            <a:r>
              <a:rPr lang="cs-CZ" u="sng" dirty="0"/>
              <a:t> (při AV)</a:t>
            </a:r>
            <a:endParaRPr lang="cs-CZ" dirty="0"/>
          </a:p>
          <a:p>
            <a:pPr lvl="1"/>
            <a:r>
              <a:rPr lang="cs-CZ" u="sng" dirty="0">
                <a:hlinkClick r:id="rId6"/>
              </a:rPr>
              <a:t>Data </a:t>
            </a:r>
            <a:r>
              <a:rPr lang="cs-CZ" u="sng" dirty="0" err="1">
                <a:hlinkClick r:id="rId6"/>
              </a:rPr>
              <a:t>Collect</a:t>
            </a:r>
            <a:r>
              <a:rPr lang="cs-CZ" u="sng" dirty="0">
                <a:hlinkClick r:id="rId6"/>
              </a:rPr>
              <a:t> s.r.o.</a:t>
            </a:r>
            <a:endParaRPr lang="cs-CZ" dirty="0"/>
          </a:p>
          <a:p>
            <a:pPr lvl="1"/>
            <a:r>
              <a:rPr lang="cs-CZ" u="sng" dirty="0">
                <a:hlinkClick r:id="rId7"/>
              </a:rPr>
              <a:t>IPSOS s.r.o.</a:t>
            </a:r>
            <a:endParaRPr lang="cs-CZ" dirty="0"/>
          </a:p>
          <a:p>
            <a:pPr lvl="1"/>
            <a:r>
              <a:rPr lang="cs-CZ" u="sng" dirty="0" err="1">
                <a:hlinkClick r:id="rId8"/>
              </a:rPr>
              <a:t>Kantar</a:t>
            </a:r>
            <a:r>
              <a:rPr lang="cs-CZ" u="sng" dirty="0">
                <a:hlinkClick r:id="rId8"/>
              </a:rPr>
              <a:t> CZ s.r.o.</a:t>
            </a:r>
            <a:endParaRPr lang="cs-CZ" dirty="0"/>
          </a:p>
          <a:p>
            <a:pPr lvl="1"/>
            <a:r>
              <a:rPr lang="cs-CZ" u="sng" dirty="0">
                <a:hlinkClick r:id="rId9"/>
              </a:rPr>
              <a:t>MEDIAN s.r.o.</a:t>
            </a:r>
            <a:endParaRPr lang="cs-CZ" dirty="0"/>
          </a:p>
          <a:p>
            <a:pPr lvl="1"/>
            <a:r>
              <a:rPr lang="cs-CZ" u="sng" dirty="0" err="1">
                <a:hlinkClick r:id="rId10"/>
              </a:rPr>
              <a:t>Nielsen</a:t>
            </a:r>
            <a:r>
              <a:rPr lang="cs-CZ" u="sng" dirty="0">
                <a:hlinkClick r:id="rId10"/>
              </a:rPr>
              <a:t> </a:t>
            </a:r>
            <a:r>
              <a:rPr lang="cs-CZ" u="sng" dirty="0" err="1">
                <a:hlinkClick r:id="rId10"/>
              </a:rPr>
              <a:t>Admosphere</a:t>
            </a:r>
            <a:r>
              <a:rPr lang="cs-CZ" u="sng" dirty="0">
                <a:hlinkClick r:id="rId10"/>
              </a:rPr>
              <a:t> a.s.</a:t>
            </a:r>
            <a:endParaRPr lang="cs-CZ" dirty="0"/>
          </a:p>
          <a:p>
            <a:pPr lvl="1"/>
            <a:r>
              <a:rPr lang="cs-CZ" u="sng" dirty="0">
                <a:hlinkClick r:id="rId11"/>
              </a:rPr>
              <a:t>NMS Market </a:t>
            </a:r>
            <a:r>
              <a:rPr lang="cs-CZ" u="sng" dirty="0" err="1">
                <a:hlinkClick r:id="rId11"/>
              </a:rPr>
              <a:t>Research</a:t>
            </a:r>
            <a:r>
              <a:rPr lang="cs-CZ" u="sng" dirty="0">
                <a:hlinkClick r:id="rId11"/>
              </a:rPr>
              <a:t> s.r.o.</a:t>
            </a:r>
            <a:endParaRPr lang="cs-CZ" dirty="0"/>
          </a:p>
          <a:p>
            <a:pPr lvl="1"/>
            <a:r>
              <a:rPr lang="cs-CZ" u="sng" dirty="0">
                <a:hlinkClick r:id="rId12"/>
              </a:rPr>
              <a:t>SC&amp;C s.r.o.</a:t>
            </a:r>
            <a:endParaRPr lang="cs-CZ" dirty="0"/>
          </a:p>
          <a:p>
            <a:pPr lvl="1"/>
            <a:r>
              <a:rPr lang="cs-CZ" u="sng" dirty="0">
                <a:hlinkClick r:id="rId13"/>
              </a:rPr>
              <a:t>STEM/MARK a.s.</a:t>
            </a:r>
            <a:endParaRPr lang="cs-CZ" dirty="0"/>
          </a:p>
          <a:p>
            <a:pPr lvl="1"/>
            <a:endParaRPr lang="cs-CZ" sz="12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562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CD6253-2977-4740-AAD4-8AE1BAEC4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7F6EDF-3E53-4C4D-943D-1488F8197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502FF9-3066-4E20-BA32-71EB09C2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instituce a úřady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B6A08DA-C464-4FF9-A9D2-F18736E6C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Katedry žurnalistiky (Brno, Praha, Olomouc), sociologie, psychologie</a:t>
            </a:r>
          </a:p>
          <a:p>
            <a:r>
              <a:rPr lang="cs-CZ" dirty="0"/>
              <a:t>Výzkumné instituty – IRTIS, IVDMR, IKSŽ</a:t>
            </a:r>
          </a:p>
          <a:p>
            <a:r>
              <a:rPr lang="cs-CZ" dirty="0"/>
              <a:t>Český statistický úřad</a:t>
            </a:r>
          </a:p>
        </p:txBody>
      </p:sp>
    </p:spTree>
    <p:extLst>
      <p:ext uri="{BB962C8B-B14F-4D97-AF65-F5344CB8AC3E}">
        <p14:creationId xmlns:p14="http://schemas.microsoft.com/office/powerpoint/2010/main" val="127070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B0F9C7-8864-4E02-AA6E-95882CC50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9EFB34-B8DD-4CF0-8198-B8746E45B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B68DED-E59E-4E24-9016-DCC9733F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7D1B5F-F3F5-4FD1-AA68-2AA55345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15" y="602618"/>
            <a:ext cx="9244169" cy="55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6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F9542A-639A-4801-BED3-6C7BD5B47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86538-E83B-4127-BC4D-E382B7FC2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F7B7ED-A39F-4CFD-95ED-3DE61F07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mrknout dál, pokud mě data baví?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DDC9A52-F512-4825-B8C9-4D70E276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5375275" cy="414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>
                <a:hlinkClick r:id="rId2"/>
              </a:rPr>
              <a:t>Last </a:t>
            </a:r>
            <a:r>
              <a:rPr lang="cs-CZ" dirty="0" err="1">
                <a:hlinkClick r:id="rId2"/>
              </a:rPr>
              <a:t>week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tonight</a:t>
            </a:r>
            <a:r>
              <a:rPr lang="cs-CZ" dirty="0">
                <a:hlinkClick r:id="rId2"/>
              </a:rPr>
              <a:t> a věda </a:t>
            </a:r>
            <a:r>
              <a:rPr lang="cs-CZ" dirty="0"/>
              <a:t>– jak interpretovat a nebýt za blbce </a:t>
            </a:r>
          </a:p>
          <a:p>
            <a:pPr>
              <a:lnSpc>
                <a:spcPct val="120000"/>
              </a:lnSpc>
            </a:pPr>
            <a:r>
              <a:rPr lang="cs-CZ" dirty="0">
                <a:hlinkClick r:id="rId3"/>
              </a:rPr>
              <a:t>Slepé skvrny</a:t>
            </a:r>
            <a:r>
              <a:rPr lang="cs-CZ" dirty="0"/>
              <a:t> od Daniela Prokopa (bývalého šéfa výzkumu v </a:t>
            </a:r>
            <a:r>
              <a:rPr lang="cs-CZ" dirty="0" err="1"/>
              <a:t>Medianu</a:t>
            </a:r>
            <a:r>
              <a:rPr lang="cs-CZ" dirty="0"/>
              <a:t>) – o chudobě, vzdělávání, populismu a dalších výzvách české společnosti</a:t>
            </a:r>
          </a:p>
          <a:p>
            <a:pPr>
              <a:lnSpc>
                <a:spcPct val="120000"/>
              </a:lnSpc>
            </a:pPr>
            <a:r>
              <a:rPr lang="cs-CZ" dirty="0">
                <a:hlinkClick r:id="rId4"/>
              </a:rPr>
              <a:t>O složitém jednoduše</a:t>
            </a:r>
            <a:r>
              <a:rPr lang="cs-CZ" dirty="0"/>
              <a:t> – populárně naučná příručka Českého statistického úřadu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6AC67C8-3DDF-47CF-98AD-ABCFE3F26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299" y="3290086"/>
            <a:ext cx="2587784" cy="258778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F50A94-C290-4B03-8CF5-DF0520C75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859" y="3290086"/>
            <a:ext cx="1745268" cy="2577314"/>
          </a:xfrm>
          <a:prstGeom prst="rect">
            <a:avLst/>
          </a:prstGeom>
        </p:spPr>
      </p:pic>
      <p:pic>
        <p:nvPicPr>
          <p:cNvPr id="12" name="Picture 2" descr="John Oliver in Last Week Tonight with John Oliver (2014)">
            <a:extLst>
              <a:ext uri="{FF2B5EF4-FFF2-40B4-BE49-F238E27FC236}">
                <a16:creationId xmlns:a16="http://schemas.microsoft.com/office/drawing/2014/main" id="{06E9EA54-B247-474D-BA9B-CCCFD314A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80" y="1503270"/>
            <a:ext cx="2783038" cy="15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33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F9379A-4EB3-4B29-88EC-83115CEDA3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DE9FCA-A94E-4BC3-AD5C-3DB27A462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2C0D9D-0DFC-425F-AA46-4A17FDFF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048673D-77E0-4DD0-A399-D67B4A268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7" y="928931"/>
            <a:ext cx="7706305" cy="5000137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73966C2-C8DD-43A6-86B3-DE292DB55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61" y="3951255"/>
            <a:ext cx="4137658" cy="16392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2D3B8E0-2C72-4651-8104-4BD35A697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12" y="1229712"/>
            <a:ext cx="4179075" cy="18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F4B57B-36F2-47AD-AE1A-1408E8A93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A8118D-5529-44EE-BE97-9FB8F9076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B5603C-948A-4605-8D5D-B24FAF14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při interpretaci výzkumů </a:t>
            </a:r>
            <a:br>
              <a:rPr lang="cs-CZ" dirty="0"/>
            </a:br>
            <a:r>
              <a:rPr lang="cs-CZ" dirty="0"/>
              <a:t>v médiích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0F9BC6-8AB8-4E0C-8BA2-B60F65953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04653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Záměna ankety se seriózním výzkumem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Zobecnění výsledků výzkumu z konkrétní cílové skupiny na běžnou populaci (či širší cílovou skupinu)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Interpretace výsledků nad rámec zjišťovaných údajů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Nepřesná interpretace znění otázky (či variant odpovědí)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Neúplné sdělení (Důvěra ve veřejného činitele „X“ klesla; ale klesla v rámci statistické chyby a zároveň je důvěra v něj stále nejvyšší v porovnání s ostatními veřejnými činiteli)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Srovnávání výsledků metodicky nesrovnatelných výzkumů (jiný vzorek, jiná metoda – např. anketa versus kvótní sběr)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Uvedení výsledků výzkumu bez zdroje (kdo a jak realizoval…)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Použití časově zastaralých či věcně překonaných dat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000" dirty="0"/>
              <a:t>Neověření si původu výzkumu, solidnosti realizátora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 marL="251460" indent="-179705">
              <a:lnSpc>
                <a:spcPct val="100000"/>
              </a:lnSpc>
            </a:pPr>
            <a:endParaRPr lang="cs-CZ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13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49585E-E28E-49AD-9F0A-98C2F254CC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FC0CB3-182C-440D-89BA-982891C37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355F04-3D0B-4A8B-A16B-E5EF1B4F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zpráva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91677AF-342A-46D2-9B4B-FB6156FC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Většinou směsice textů, tabulek a grafů</a:t>
            </a:r>
          </a:p>
          <a:p>
            <a:pPr marL="251460" indent="-179705"/>
            <a:r>
              <a:rPr lang="cs-CZ" dirty="0"/>
              <a:t>Obecně platí: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Pište srozumitelně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Preferujte psaní v 1. osobě (autorský plurál vědecká komunita nerada vidí, pokud je autorem jen jeden člověk)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Tabulky a grafy určitě uvádějte – jednak tím ušetříte místo, jednak je to přehlednější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Do textu ideálně nepište, to co je v tabulce a naopak – je to zbytečné dublování obsahu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Účelem textové části je INTERPRETOVAT</a:t>
            </a:r>
            <a:endParaRPr lang="cs-CZ" dirty="0">
              <a:cs typeface="Arial"/>
            </a:endParaRPr>
          </a:p>
          <a:p>
            <a:pPr marL="457200" lvl="1" indent="0">
              <a:buNone/>
            </a:pPr>
            <a:r>
              <a:rPr lang="cs-CZ" dirty="0">
                <a:sym typeface="Wingdings" panose="05000000000000000000" pitchFamily="2" charset="2"/>
              </a:rPr>
              <a:t>	 TRENDY, GENERALIZACE, ASOCIACE</a:t>
            </a:r>
          </a:p>
          <a:p>
            <a:pPr marL="457200" lvl="1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pPr marL="800100" lvl="1" indent="-342900"/>
            <a:r>
              <a:rPr lang="cs-CZ" dirty="0">
                <a:sym typeface="Wingdings" panose="05000000000000000000" pitchFamily="2" charset="2"/>
              </a:rPr>
              <a:t>Další doporučení najdete </a:t>
            </a:r>
            <a:r>
              <a:rPr lang="cs-CZ" dirty="0">
                <a:sym typeface="Wingdings" panose="05000000000000000000" pitchFamily="2" charset="2"/>
                <a:hlinkClick r:id="rId2"/>
              </a:rPr>
              <a:t>zde</a:t>
            </a:r>
            <a:endParaRPr lang="cs-CZ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dirty="0"/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34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0D523-F73E-4FE0-9EB8-3A8C4B3B6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AFBED6-D648-4A02-81BF-D738B97F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Příklad reportu </a:t>
            </a:r>
            <a:br>
              <a:rPr lang="cs-CZ" dirty="0"/>
            </a:br>
            <a:r>
              <a:rPr lang="cs-CZ" dirty="0"/>
              <a:t>z praxe</a:t>
            </a:r>
          </a:p>
        </p:txBody>
      </p:sp>
      <p:pic>
        <p:nvPicPr>
          <p:cNvPr id="9" name="Obrázek 9" descr="Obsah obrázku stůl&#10;&#10;Popis se vygeneroval automaticky.">
            <a:extLst>
              <a:ext uri="{FF2B5EF4-FFF2-40B4-BE49-F238E27FC236}">
                <a16:creationId xmlns:a16="http://schemas.microsoft.com/office/drawing/2014/main" id="{E37275E5-58F1-47D8-99BE-EFFB0AEDA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tretch/>
        </p:blipFill>
        <p:spPr>
          <a:xfrm>
            <a:off x="6060558" y="392696"/>
            <a:ext cx="6096000" cy="4389119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8101B1-50E2-4989-BA64-C6F330CA4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2C4B35ED-FAC3-4599-AC07-7A53022F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51515"/>
              </p:ext>
            </p:extLst>
          </p:nvPr>
        </p:nvGraphicFramePr>
        <p:xfrm>
          <a:off x="6494720" y="5608674"/>
          <a:ext cx="5140357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357">
                  <a:extLst>
                    <a:ext uri="{9D8B030D-6E8A-4147-A177-3AD203B41FA5}">
                      <a16:colId xmlns:a16="http://schemas.microsoft.com/office/drawing/2014/main" val="3312420416"/>
                    </a:ext>
                  </a:extLst>
                </a:gridCol>
              </a:tblGrid>
              <a:tr h="418880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dirty="0">
                          <a:effectLst/>
                        </a:rPr>
                        <a:t>MACEK, Jakub, Alena MACKOVÁ, Kateřina ŠKAŘUPOVÁ a Lenka WASCHKOVÁ CÍSAŘOVÁ. Stará a nová </a:t>
                      </a:r>
                      <a:r>
                        <a:rPr lang="cs-CZ" sz="1100" dirty="0" err="1">
                          <a:effectLst/>
                        </a:rPr>
                        <a:t>média</a:t>
                      </a:r>
                      <a:r>
                        <a:rPr lang="cs-CZ" sz="1100" dirty="0">
                          <a:effectLst/>
                        </a:rPr>
                        <a:t> v </a:t>
                      </a:r>
                      <a:r>
                        <a:rPr lang="cs-CZ" sz="1100" dirty="0" err="1">
                          <a:effectLst/>
                        </a:rPr>
                        <a:t>každodennosti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českých</a:t>
                      </a:r>
                      <a:r>
                        <a:rPr lang="cs-CZ" sz="1100" dirty="0">
                          <a:effectLst/>
                        </a:rPr>
                        <a:t> publik (</a:t>
                      </a:r>
                      <a:r>
                        <a:rPr lang="cs-CZ" sz="1100" dirty="0" err="1">
                          <a:effectLst/>
                        </a:rPr>
                        <a:t>výzkumna</a:t>
                      </a:r>
                      <a:r>
                        <a:rPr lang="cs-CZ" sz="1100" dirty="0">
                          <a:effectLst/>
                        </a:rPr>
                        <a:t>́ </a:t>
                      </a:r>
                      <a:r>
                        <a:rPr lang="cs-CZ" sz="1100" dirty="0" err="1">
                          <a:effectLst/>
                        </a:rPr>
                        <a:t>zpráva</a:t>
                      </a:r>
                      <a:r>
                        <a:rPr lang="cs-CZ" sz="1100" dirty="0">
                          <a:effectLst/>
                        </a:rPr>
                        <a:t>). Brno: Masarykova univerzita, 2015. 24 s.</a:t>
                      </a:r>
                      <a:endParaRPr lang="cs-CZ" sz="1100" b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3978766241"/>
                  </a:ext>
                </a:extLst>
              </a:tr>
              <a:tr h="106283">
                <a:tc>
                  <a:txBody>
                    <a:bodyPr/>
                    <a:lstStyle/>
                    <a:p>
                      <a:pPr algn="l" fontAlgn="t"/>
                      <a:endParaRPr lang="cs-CZ" sz="600" b="0" dirty="0">
                        <a:effectLst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2161087346"/>
                  </a:ext>
                </a:extLst>
              </a:tr>
            </a:tbl>
          </a:graphicData>
        </a:graphic>
      </p:graphicFrame>
      <p:pic>
        <p:nvPicPr>
          <p:cNvPr id="17" name="Obrázek 17" descr="Obsah obrázku text, interiér&#10;&#10;Popis se vygeneroval automaticky.">
            <a:extLst>
              <a:ext uri="{FF2B5EF4-FFF2-40B4-BE49-F238E27FC236}">
                <a16:creationId xmlns:a16="http://schemas.microsoft.com/office/drawing/2014/main" id="{B6F530E0-1536-4512-A01E-FD991F575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07" y="4683568"/>
            <a:ext cx="5498803" cy="7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A71C20-A524-42DC-9D85-3B766FA12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Deskriptivní analýza </a:t>
            </a:r>
            <a:r>
              <a:rPr lang="cs-CZ" dirty="0" err="1"/>
              <a:t>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5ED67C-4499-4110-9827-74C70FCBA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AC0B01-8EB0-460D-8C76-EB9711A7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A1F4301-205B-4ADE-A72D-44F60F394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B121B49-A955-4EE6-946F-6A086B8EA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03597"/>
              </p:ext>
            </p:extLst>
          </p:nvPr>
        </p:nvGraphicFramePr>
        <p:xfrm>
          <a:off x="1295400" y="16383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DCCFF6-518B-4770-BBA9-3C7D70D40F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07D588-24B2-4A22-BF8D-CF14B7061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B47982-9EBA-4A70-83FC-628A15E3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zapisovat výsledky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92E4F9-0D32-4909-AEF7-DBB6F76C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63824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Minimum objektivity vyžaduje vždy alespoň jedno srovnání</a:t>
            </a:r>
          </a:p>
          <a:p>
            <a:pPr marL="503555" lvl="1" indent="-179705"/>
            <a:r>
              <a:rPr lang="cs-CZ" dirty="0"/>
              <a:t>když uvádíme nějaká čísla, vždy musíme zjistit, k čemu se vztahují a co je ten celek (absolutní čísla)</a:t>
            </a:r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503555" lvl="1" indent="-179705"/>
            <a:endParaRPr lang="cs-CZ" dirty="0">
              <a:cs typeface="Arial"/>
            </a:endParaRPr>
          </a:p>
          <a:p>
            <a:pPr marL="323850" lvl="1" indent="0">
              <a:buNone/>
            </a:pPr>
            <a:endParaRPr lang="cs-CZ" dirty="0"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1C5B9B-54AD-4346-818F-6383AAD66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93" y="3577885"/>
            <a:ext cx="4254537" cy="375165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87A9F836-82C1-4924-A64E-C4D94BE49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/>
          <a:stretch/>
        </p:blipFill>
        <p:spPr>
          <a:xfrm>
            <a:off x="1109959" y="3973126"/>
            <a:ext cx="4254537" cy="772812"/>
          </a:xfrm>
          <a:prstGeom prst="rect">
            <a:avLst/>
          </a:prstGeom>
        </p:spPr>
      </p:pic>
      <p:pic>
        <p:nvPicPr>
          <p:cNvPr id="10" name="Obrázek 10" descr="Obsah obrázku stůl&#10;&#10;Popis se vygeneroval automaticky.">
            <a:extLst>
              <a:ext uri="{FF2B5EF4-FFF2-40B4-BE49-F238E27FC236}">
                <a16:creationId xmlns:a16="http://schemas.microsoft.com/office/drawing/2014/main" id="{736CBA52-2C02-4D06-BE04-175E6D72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269" y="1694448"/>
            <a:ext cx="4938963" cy="20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F3A4F4-3FC6-4481-BA46-A0E0FCA420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Deskriptivní analýza kvantidat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546085C-2BA8-4F5B-9428-D04B25F6D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F46E18A-4D27-49E3-87E5-0335C589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Grafy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FE8379B-8B7B-4364-AB86-EC74C7B87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56094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6E67C5EBE5EC4E92F91ACDB95ED51E" ma:contentTypeVersion="14" ma:contentTypeDescription="Vytvoří nový dokument" ma:contentTypeScope="" ma:versionID="4ee5d3cf4ebaa47ce2898ffe91ab6b6f">
  <xsd:schema xmlns:xsd="http://www.w3.org/2001/XMLSchema" xmlns:xs="http://www.w3.org/2001/XMLSchema" xmlns:p="http://schemas.microsoft.com/office/2006/metadata/properties" xmlns:ns3="1099ea8a-9cf7-4a59-9a65-427adb4d03e3" xmlns:ns4="0cf14308-77e4-4f1d-b3eb-93b2bda9a9b2" targetNamespace="http://schemas.microsoft.com/office/2006/metadata/properties" ma:root="true" ma:fieldsID="6fe68b07c88cdbd19a217f9d7fdc965d" ns3:_="" ns4:_="">
    <xsd:import namespace="1099ea8a-9cf7-4a59-9a65-427adb4d03e3"/>
    <xsd:import namespace="0cf14308-77e4-4f1d-b3eb-93b2bda9a9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9ea8a-9cf7-4a59-9a65-427adb4d0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4308-77e4-4f1d-b3eb-93b2bda9a9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694E48-85BC-48D5-A0D9-69E13C9E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99ea8a-9cf7-4a59-9a65-427adb4d03e3"/>
    <ds:schemaRef ds:uri="0cf14308-77e4-4f1d-b3eb-93b2bda9a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DDAE9A-521D-4DAE-B64C-F8CF061B3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188FEF-69BB-4420-842D-DE5994B1DE30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1099ea8a-9cf7-4a59-9a65-427adb4d03e3"/>
    <ds:schemaRef ds:uri="http://purl.org/dc/dcmitype/"/>
    <ds:schemaRef ds:uri="http://schemas.openxmlformats.org/package/2006/metadata/core-properties"/>
    <ds:schemaRef ds:uri="0cf14308-77e4-4f1d-b3eb-93b2bda9a9b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604</TotalTime>
  <Words>788</Words>
  <Application>Microsoft Office PowerPoint</Application>
  <PresentationFormat>Širokoúhlá obrazovka</PresentationFormat>
  <Paragraphs>125</Paragraphs>
  <Slides>31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Prezentace_MU_CZ</vt:lpstr>
      <vt:lpstr>Započtový test</vt:lpstr>
      <vt:lpstr>Lže statistika?</vt:lpstr>
      <vt:lpstr>Prezentace aplikace PowerPoint</vt:lpstr>
      <vt:lpstr>Nejčastější chyby při interpretaci výzkumů  v médiích</vt:lpstr>
      <vt:lpstr>Výzkumná zpráva</vt:lpstr>
      <vt:lpstr>Příklad reportu  z praxe</vt:lpstr>
      <vt:lpstr>Prezentace aplikace PowerPoint</vt:lpstr>
      <vt:lpstr>Jak zapisovat výsledky</vt:lpstr>
      <vt:lpstr>Grafy</vt:lpstr>
      <vt:lpstr>Prezentace aplikace PowerPoint</vt:lpstr>
      <vt:lpstr>Prezentace aplikace PowerPoint</vt:lpstr>
      <vt:lpstr>Prezentace aplikace PowerPoint</vt:lpstr>
      <vt:lpstr>Prezentace aplikace PowerPoint</vt:lpstr>
      <vt:lpstr>Shrnutí grafů</vt:lpstr>
      <vt:lpstr>Příklady správného použití jednotlivých typů grafů</vt:lpstr>
      <vt:lpstr>Náležitosti grafů</vt:lpstr>
      <vt:lpstr>Zobrazení dat z tabulek v grafu</vt:lpstr>
      <vt:lpstr>Clustered bar chart</vt:lpstr>
      <vt:lpstr>Clustered bar chart s procenty</vt:lpstr>
      <vt:lpstr>Prezentace aplikace PowerPoint</vt:lpstr>
      <vt:lpstr>Prezentace aplikace PowerPoint</vt:lpstr>
      <vt:lpstr>Prezentace aplikace PowerPoint</vt:lpstr>
      <vt:lpstr>Prezentace aplikace PowerPoint</vt:lpstr>
      <vt:lpstr>Jak graf upravit?</vt:lpstr>
      <vt:lpstr>Prezentace aplikace PowerPoint</vt:lpstr>
      <vt:lpstr>Grafy v Excelu</vt:lpstr>
      <vt:lpstr>Grafy v Excelu </vt:lpstr>
      <vt:lpstr>Kde hledat výzkumné zprávy?</vt:lpstr>
      <vt:lpstr>Výzkumné instituce a úřady</vt:lpstr>
      <vt:lpstr>Kam mrknout dál, pokud mě data baví?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Lže statistika?</dc:title>
  <dc:creator>Klára Procházková</dc:creator>
  <cp:lastModifiedBy>Klára Smejkal</cp:lastModifiedBy>
  <cp:revision>141</cp:revision>
  <cp:lastPrinted>1601-01-01T00:00:00Z</cp:lastPrinted>
  <dcterms:created xsi:type="dcterms:W3CDTF">2021-01-05T09:27:27Z</dcterms:created>
  <dcterms:modified xsi:type="dcterms:W3CDTF">2023-12-08T11:13:56Z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0x010100736E67C5EBE5EC4E92F91ACDB95ED51E</vt:lpwstr>
  </property>
</Properties>
</file>