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82" r:id="rId6"/>
    <p:sldId id="294" r:id="rId7"/>
    <p:sldId id="264" r:id="rId8"/>
    <p:sldId id="260" r:id="rId9"/>
    <p:sldId id="261" r:id="rId10"/>
    <p:sldId id="262" r:id="rId11"/>
    <p:sldId id="263" r:id="rId12"/>
    <p:sldId id="295" r:id="rId13"/>
    <p:sldId id="276" r:id="rId14"/>
    <p:sldId id="297" r:id="rId15"/>
    <p:sldId id="298" r:id="rId16"/>
    <p:sldId id="299" r:id="rId17"/>
    <p:sldId id="296" r:id="rId18"/>
    <p:sldId id="258" r:id="rId19"/>
    <p:sldId id="281" r:id="rId20"/>
    <p:sldId id="268" r:id="rId21"/>
    <p:sldId id="290" r:id="rId22"/>
    <p:sldId id="289" r:id="rId23"/>
    <p:sldId id="269" r:id="rId24"/>
    <p:sldId id="271" r:id="rId25"/>
    <p:sldId id="272" r:id="rId26"/>
    <p:sldId id="270" r:id="rId27"/>
    <p:sldId id="288" r:id="rId28"/>
    <p:sldId id="273" r:id="rId29"/>
    <p:sldId id="275" r:id="rId30"/>
    <p:sldId id="280" r:id="rId31"/>
    <p:sldId id="277" r:id="rId32"/>
    <p:sldId id="278" r:id="rId33"/>
    <p:sldId id="287" r:id="rId34"/>
    <p:sldId id="279" r:id="rId35"/>
    <p:sldId id="284" r:id="rId36"/>
    <p:sldId id="285" r:id="rId37"/>
    <p:sldId id="293" r:id="rId38"/>
    <p:sldId id="292" r:id="rId39"/>
    <p:sldId id="286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4" autoAdjust="0"/>
    <p:restoredTop sz="76113" autoAdjust="0"/>
  </p:normalViewPr>
  <p:slideViewPr>
    <p:cSldViewPr snapToGrid="0">
      <p:cViewPr varScale="1">
        <p:scale>
          <a:sx n="87" d="100"/>
          <a:sy n="87" d="100"/>
        </p:scale>
        <p:origin x="96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44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6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22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36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Zobecňující postupy (coby kdyby – „pokud byste byl člověk, který by se choval rizikově, co by to znamenalo“?; Setkali jste se někdy s něčím, jako…)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8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EUM0000000005902" TargetMode="External"/><Relationship Id="rId2" Type="http://schemas.openxmlformats.org/officeDocument/2006/relationships/hyperlink" Target="https://doi.org/10.4135/97814129918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documents/files/PDF%20Focus%20Group%20Toolki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m/url?sa=t&amp;rct=j&amp;q=&amp;esrc=s&amp;source=web&amp;cd=&amp;ved=2ahUKEwjcjOODlLr9AhXJg_0HHYLoBj0QFnoECC0QAQ&amp;url=https%3A%2F%2Fwww.pacwrc.pitt.edu%2FCQI%2FFocus%2520Group%2520Note%2520Taking%2520Template.docx&amp;usg=AOvVaw1ofMwK_d38rvdThKRCW2s4" TargetMode="Externa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 už volá! Příprava, prostředí, role a kompetence, realizace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F1D1C8-2E0E-451B-9357-EC10E54FA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F1199D8-0B02-471B-A104-80E8206224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B6E10A-2C85-4E8C-8BD9-42C60F9C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FA4C906-634C-49EB-A0BC-1BFFC6B33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Uspořádání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C4712C-28D2-405F-987C-DEED056C3F4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Soukromé</a:t>
            </a:r>
          </a:p>
          <a:p>
            <a:pPr lvl="1"/>
            <a:r>
              <a:rPr lang="cs-CZ" sz="1600" dirty="0"/>
              <a:t>Průhledné příčky, zvuková izolace, venkovní FG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Tiché</a:t>
            </a:r>
          </a:p>
          <a:p>
            <a:pPr lvl="1"/>
            <a:r>
              <a:rPr lang="cs-CZ" sz="1600" dirty="0"/>
              <a:t>Soustředění, vzájemné porozumění, kvalita záznamu, pocit důvěrnosti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Snadno přístupné, používané, známé</a:t>
            </a:r>
          </a:p>
          <a:p>
            <a:pPr lvl="1"/>
            <a:r>
              <a:rPr lang="cs-CZ" sz="1600" dirty="0"/>
              <a:t>Disability, hrozba navádění, opožďování, neúčast, nutnost řešit tuto logistiku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Neutrální</a:t>
            </a:r>
          </a:p>
          <a:p>
            <a:pPr lvl="1"/>
            <a:r>
              <a:rPr lang="cs-CZ" sz="1600" dirty="0"/>
              <a:t>Pocit důvěrnosti</a:t>
            </a:r>
          </a:p>
          <a:p>
            <a:pPr lvl="1"/>
            <a:r>
              <a:rPr lang="cs-CZ" sz="1600" dirty="0"/>
              <a:t>Zmapovat „výzdobu“, přítomnost kamer, umístění ve firmě, vč trasy k místnosti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Vybavené</a:t>
            </a:r>
          </a:p>
          <a:p>
            <a:pPr lvl="1"/>
            <a:r>
              <a:rPr lang="cs-CZ" sz="1600" dirty="0"/>
              <a:t>Židle/polštářky, možnost sedět v kruhu, </a:t>
            </a:r>
            <a:r>
              <a:rPr lang="cs-CZ" sz="1600" dirty="0" err="1"/>
              <a:t>flipchart</a:t>
            </a:r>
            <a:r>
              <a:rPr lang="cs-CZ" sz="1600" dirty="0"/>
              <a:t>, další pomůcky</a:t>
            </a:r>
          </a:p>
          <a:p>
            <a:pPr lvl="1"/>
            <a:r>
              <a:rPr lang="cs-CZ" sz="1600" dirty="0"/>
              <a:t>Občerstvení</a:t>
            </a:r>
          </a:p>
          <a:p>
            <a:pPr lvl="2"/>
            <a:r>
              <a:rPr lang="cs-CZ" sz="1200" dirty="0"/>
              <a:t>Bezpečné (bez hrozby ušpinění), dostupné (do středu nebo na více míst), nic velkého (ovoce, sušenky, drobné pečivo)</a:t>
            </a:r>
          </a:p>
          <a:p>
            <a:pPr lvl="2"/>
            <a:r>
              <a:rPr lang="cs-CZ" sz="1200" dirty="0"/>
              <a:t>Voda, čaj, káva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FA2D85-D9BB-4DDC-B493-E10398734C9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400" dirty="0"/>
              <a:t>Kruhové/půlkruhové:</a:t>
            </a:r>
          </a:p>
          <a:p>
            <a:pPr lvl="1"/>
            <a:r>
              <a:rPr lang="cs-CZ" sz="1800" dirty="0"/>
              <a:t>Podněcuje diskusi</a:t>
            </a:r>
          </a:p>
          <a:p>
            <a:pPr lvl="1"/>
            <a:r>
              <a:rPr lang="cs-CZ" sz="1800" dirty="0"/>
              <a:t>Pohled na sebe navzájem</a:t>
            </a:r>
          </a:p>
          <a:p>
            <a:pPr lvl="1"/>
            <a:r>
              <a:rPr lang="cs-CZ" sz="1800" dirty="0"/>
              <a:t>Bez dominantního člena</a:t>
            </a:r>
          </a:p>
          <a:p>
            <a:pPr lvl="1"/>
            <a:r>
              <a:rPr lang="cs-CZ" sz="1800" dirty="0"/>
              <a:t>Bez člověka na okraji</a:t>
            </a:r>
          </a:p>
          <a:p>
            <a:pPr lvl="1"/>
            <a:r>
              <a:rPr lang="cs-CZ" sz="1800" dirty="0"/>
              <a:t>Adresnější moderace (natáčení, pohled)</a:t>
            </a:r>
          </a:p>
          <a:p>
            <a:r>
              <a:rPr lang="cs-CZ" sz="2400" dirty="0"/>
              <a:t>Podélné</a:t>
            </a:r>
          </a:p>
          <a:p>
            <a:pPr lvl="1"/>
            <a:r>
              <a:rPr lang="cs-CZ" sz="1800" dirty="0"/>
              <a:t>Brzdí diskusi</a:t>
            </a:r>
          </a:p>
          <a:p>
            <a:pPr lvl="1"/>
            <a:r>
              <a:rPr lang="cs-CZ" sz="1800" dirty="0"/>
              <a:t>Pohled na moderátora (sériový rozhovor)</a:t>
            </a:r>
          </a:p>
          <a:p>
            <a:pPr lvl="2"/>
            <a:r>
              <a:rPr lang="cs-CZ" sz="1400" dirty="0"/>
              <a:t>Začlenit mezi účastníky</a:t>
            </a:r>
          </a:p>
          <a:p>
            <a:pPr lvl="1"/>
            <a:r>
              <a:rPr lang="cs-CZ" sz="1800" dirty="0"/>
              <a:t>Špatný přehled o ostatních účastnících (pohled, jmenovky)</a:t>
            </a:r>
          </a:p>
          <a:p>
            <a:pPr lvl="1"/>
            <a:r>
              <a:rPr lang="cs-CZ" sz="1800" dirty="0"/>
              <a:t>Dominantní člen (moderátor, očekávání prezentace)</a:t>
            </a:r>
          </a:p>
          <a:p>
            <a:pPr lvl="1"/>
            <a:r>
              <a:rPr lang="cs-CZ" sz="1800" dirty="0"/>
              <a:t>Lidé na okraji (odstrčenost, nízké zapojení)</a:t>
            </a:r>
          </a:p>
          <a:p>
            <a:pPr lvl="1"/>
            <a:r>
              <a:rPr lang="cs-CZ" sz="1800" dirty="0"/>
              <a:t>Obtížná moderace</a:t>
            </a:r>
          </a:p>
        </p:txBody>
      </p:sp>
    </p:spTree>
    <p:extLst>
      <p:ext uri="{BB962C8B-B14F-4D97-AF65-F5344CB8AC3E}">
        <p14:creationId xmlns:p14="http://schemas.microsoft.com/office/powerpoint/2010/main" val="30009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Diktafon – stačí jeden? </a:t>
            </a:r>
          </a:p>
          <a:p>
            <a:endParaRPr lang="cs-CZ" dirty="0"/>
          </a:p>
          <a:p>
            <a:r>
              <a:rPr lang="cs-CZ" dirty="0"/>
              <a:t>Baterky, kabely, nabíječky…</a:t>
            </a:r>
          </a:p>
          <a:p>
            <a:endParaRPr lang="cs-CZ" dirty="0"/>
          </a:p>
          <a:p>
            <a:r>
              <a:rPr lang="cs-CZ" dirty="0"/>
              <a:t>Alternativy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Budete potřebovat wifi? Zařídit dopředu!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526722C-7C37-E9DE-B11C-A506102C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171576"/>
            <a:ext cx="3136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materiály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Podnětové materiály/ prezenční listina, …</a:t>
            </a:r>
          </a:p>
          <a:p>
            <a:endParaRPr lang="cs-CZ" dirty="0"/>
          </a:p>
          <a:p>
            <a:r>
              <a:rPr lang="cs-CZ" dirty="0"/>
              <a:t>u PM pozor na počet a velikost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-&gt; všichni na ně musí dobře vidět (i moderátor)</a:t>
            </a:r>
          </a:p>
          <a:p>
            <a:pPr marL="72000" indent="0">
              <a:buNone/>
            </a:pPr>
            <a:r>
              <a:rPr lang="cs-CZ" dirty="0"/>
              <a:t>-&gt; očíslovat!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400" dirty="0"/>
              <a:t>Snažit se, </a:t>
            </a:r>
            <a:r>
              <a:rPr lang="cs-CZ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aby do diktafonu zaznělo, o kterém materiálu zrovna komunikační partneři mluví</a:t>
            </a:r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0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Jmenovky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Eliminace hej-ty-tam-</a:t>
            </a:r>
            <a:r>
              <a:rPr lang="cs-CZ" dirty="0" err="1"/>
              <a:t>ství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Stickers</a:t>
            </a:r>
            <a:r>
              <a:rPr lang="cs-CZ" dirty="0"/>
              <a:t> + fixy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Pozor na přezdívky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sz="2400" dirty="0"/>
              <a:t>(výhody i nevýhody)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1C12EC-37F2-0041-0C4A-35A5D3BEA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044" y="2374640"/>
            <a:ext cx="3228393" cy="2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Odpovědnosti a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31FB3-7879-4250-9C6A-DD6A5BB92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97DF2-5909-41F1-A9D0-ED9C886E4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Moderátor/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7A36EF-3397-481C-ACC2-97758AB7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7CF66-B977-4248-B957-541D767827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A31B35-9DD6-4154-B97D-5BF6B73EF4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Zajišťuje </a:t>
            </a:r>
            <a:r>
              <a:rPr lang="cs-CZ" dirty="0">
                <a:solidFill>
                  <a:schemeClr val="tx2"/>
                </a:solidFill>
              </a:rPr>
              <a:t>průběh FG</a:t>
            </a:r>
          </a:p>
          <a:p>
            <a:pPr lvl="1"/>
            <a:r>
              <a:rPr lang="cs-CZ" dirty="0"/>
              <a:t>Přivítání</a:t>
            </a:r>
          </a:p>
          <a:p>
            <a:pPr lvl="1"/>
            <a:r>
              <a:rPr lang="cs-CZ" dirty="0"/>
              <a:t>Instruktáž</a:t>
            </a:r>
          </a:p>
          <a:p>
            <a:pPr lvl="1"/>
            <a:r>
              <a:rPr lang="cs-CZ" dirty="0"/>
              <a:t>Zajištění formalit</a:t>
            </a:r>
          </a:p>
          <a:p>
            <a:pPr lvl="1"/>
            <a:r>
              <a:rPr lang="cs-CZ" dirty="0"/>
              <a:t>„Řídí“ diskusi</a:t>
            </a:r>
          </a:p>
          <a:p>
            <a:pPr lvl="1"/>
            <a:r>
              <a:rPr lang="cs-CZ" dirty="0"/>
              <a:t>Uzavření, rozloučení</a:t>
            </a:r>
          </a:p>
          <a:p>
            <a:r>
              <a:rPr lang="cs-CZ" dirty="0"/>
              <a:t>Udržuje </a:t>
            </a:r>
            <a:r>
              <a:rPr lang="cs-CZ" dirty="0">
                <a:solidFill>
                  <a:schemeClr val="tx2"/>
                </a:solidFill>
              </a:rPr>
              <a:t>integritu FG</a:t>
            </a:r>
          </a:p>
          <a:p>
            <a:pPr lvl="1"/>
            <a:r>
              <a:rPr lang="cs-CZ" dirty="0" err="1"/>
              <a:t>Rapport</a:t>
            </a:r>
            <a:endParaRPr lang="cs-CZ" dirty="0"/>
          </a:p>
          <a:p>
            <a:pPr lvl="1"/>
            <a:r>
              <a:rPr lang="cs-CZ" dirty="0"/>
              <a:t>Zjišťuje „obsah“ a hlídá </a:t>
            </a:r>
            <a:r>
              <a:rPr lang="cs-CZ" dirty="0" err="1"/>
              <a:t>focus</a:t>
            </a:r>
            <a:endParaRPr lang="cs-CZ" dirty="0"/>
          </a:p>
          <a:p>
            <a:pPr lvl="1"/>
            <a:r>
              <a:rPr lang="cs-CZ" dirty="0"/>
              <a:t>Hlídá dynamiku</a:t>
            </a:r>
          </a:p>
          <a:p>
            <a:pPr lvl="2"/>
            <a:r>
              <a:rPr lang="cs-CZ" dirty="0"/>
              <a:t>Atmosféra</a:t>
            </a:r>
          </a:p>
          <a:p>
            <a:pPr lvl="2"/>
            <a:r>
              <a:rPr lang="cs-CZ" dirty="0"/>
              <a:t>Mírní příliš průbojné</a:t>
            </a:r>
          </a:p>
          <a:p>
            <a:pPr lvl="2"/>
            <a:r>
              <a:rPr lang="cs-CZ" dirty="0"/>
              <a:t>Povzbuzuje tiché</a:t>
            </a:r>
          </a:p>
          <a:p>
            <a:pPr lvl="2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2C8272-BC99-42E1-A751-16587E780BB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Samostatný datový zdroj, záchrana</a:t>
            </a:r>
            <a:r>
              <a:rPr lang="cs-CZ" sz="1800" dirty="0"/>
              <a:t> v případě nemožnosti nebo selhání záznamu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zápis</a:t>
            </a:r>
          </a:p>
          <a:p>
            <a:pPr lvl="1"/>
            <a:r>
              <a:rPr lang="cs-CZ" sz="1400" dirty="0"/>
              <a:t>Témat diskuse</a:t>
            </a:r>
          </a:p>
          <a:p>
            <a:pPr lvl="1"/>
            <a:r>
              <a:rPr lang="cs-CZ" sz="1400" dirty="0"/>
              <a:t>Části důležitých promluv</a:t>
            </a:r>
          </a:p>
          <a:p>
            <a:pPr lvl="1"/>
            <a:r>
              <a:rPr lang="cs-CZ" sz="1400" dirty="0"/>
              <a:t>Obraty a změny v diskusi</a:t>
            </a:r>
          </a:p>
          <a:p>
            <a:pPr lvl="1"/>
            <a:r>
              <a:rPr lang="cs-CZ" sz="1400" dirty="0"/>
              <a:t>Návaznosti reakcí</a:t>
            </a:r>
          </a:p>
          <a:p>
            <a:pPr lvl="1"/>
            <a:r>
              <a:rPr lang="cs-CZ" sz="1400" dirty="0"/>
              <a:t>Nonverbální komunikace</a:t>
            </a:r>
          </a:p>
          <a:p>
            <a:pPr lvl="2"/>
            <a:r>
              <a:rPr lang="cs-CZ" sz="1100" dirty="0"/>
              <a:t>Tělo, tvář, kývání…</a:t>
            </a:r>
          </a:p>
          <a:p>
            <a:pPr lvl="1"/>
            <a:r>
              <a:rPr lang="cs-CZ" sz="1400" dirty="0"/>
              <a:t>„Síla“ (ne/souhlasu)</a:t>
            </a:r>
          </a:p>
          <a:p>
            <a:pPr lvl="1"/>
            <a:r>
              <a:rPr lang="cs-CZ" sz="1400" dirty="0"/>
              <a:t>Rušivé vlivy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Zápis </a:t>
            </a:r>
            <a:r>
              <a:rPr lang="cs-CZ" sz="1800" dirty="0">
                <a:solidFill>
                  <a:schemeClr val="tx2"/>
                </a:solidFill>
              </a:rPr>
              <a:t>bez interpretace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záznam</a:t>
            </a:r>
          </a:p>
          <a:p>
            <a:pPr lvl="1"/>
            <a:r>
              <a:rPr lang="cs-CZ" sz="1400" dirty="0"/>
              <a:t>Zajišťuje zařízení a jeho kondici</a:t>
            </a:r>
          </a:p>
          <a:p>
            <a:pPr lvl="1"/>
            <a:r>
              <a:rPr lang="cs-CZ" sz="1400" dirty="0"/>
              <a:t>Zapíná a vypíná záznam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Pomáhá</a:t>
            </a:r>
            <a:r>
              <a:rPr lang="cs-CZ" sz="1800" dirty="0"/>
              <a:t> s aktivitami (rozdává papíry, materiály, pokud to nedělá moderátor)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Sedí </a:t>
            </a:r>
            <a:r>
              <a:rPr lang="cs-CZ" sz="1800" dirty="0">
                <a:solidFill>
                  <a:schemeClr val="tx2"/>
                </a:solidFill>
              </a:rPr>
              <a:t>stranou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235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0ED35C-1807-4930-9811-4FFF41698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3CEA8F-A09F-4829-92FB-C4A6333A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66C2B-B70E-40E8-B26F-1DE43C29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Výzkumný tým může být i </a:t>
            </a:r>
            <a:r>
              <a:rPr lang="cs-CZ" sz="3200" dirty="0">
                <a:solidFill>
                  <a:schemeClr val="tx2"/>
                </a:solidFill>
              </a:rPr>
              <a:t>vícečlenný</a:t>
            </a:r>
          </a:p>
          <a:p>
            <a:pPr lvl="1"/>
            <a:r>
              <a:rPr lang="cs-CZ" sz="2400" dirty="0"/>
              <a:t>Několik moderátorů/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Několik zapisovatelů/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Při velmi složitých FG</a:t>
            </a:r>
          </a:p>
          <a:p>
            <a:pPr lvl="1"/>
            <a:r>
              <a:rPr lang="cs-CZ" sz="2400" dirty="0"/>
              <a:t>Více viz:</a:t>
            </a:r>
          </a:p>
          <a:p>
            <a:pPr lvl="2"/>
            <a:r>
              <a:rPr lang="en-US" sz="1800" dirty="0">
                <a:effectLst/>
              </a:rPr>
              <a:t>Stewart, D., Shamdasani, P., &amp; Rook, D. (2007). Conducting the Focus Group. In </a:t>
            </a:r>
            <a:r>
              <a:rPr lang="en-US" sz="1800" i="1" dirty="0">
                <a:effectLst/>
              </a:rPr>
              <a:t>Focus Groups</a:t>
            </a:r>
            <a:r>
              <a:rPr lang="en-US" sz="1800" dirty="0">
                <a:effectLst/>
              </a:rPr>
              <a:t>. SAGE Publications, Ltd. </a:t>
            </a:r>
            <a:r>
              <a:rPr lang="en-US" sz="1800" dirty="0">
                <a:effectLst/>
                <a:hlinkClick r:id="rId2"/>
              </a:rPr>
              <a:t>https://doi.org/10.4135/9781412991841</a:t>
            </a:r>
            <a:endParaRPr lang="cs-CZ" sz="1800" dirty="0">
              <a:effectLst/>
            </a:endParaRPr>
          </a:p>
          <a:p>
            <a:pPr lvl="2"/>
            <a:endParaRPr lang="cs-CZ" sz="1800" dirty="0"/>
          </a:p>
          <a:p>
            <a:pPr lvl="2"/>
            <a:r>
              <a:rPr lang="en-US" sz="1800" dirty="0">
                <a:effectLst/>
              </a:rPr>
              <a:t>Prince, M., &amp; Davies, M. (2001). Moderator teams: An extension to focus group methodology. </a:t>
            </a:r>
            <a:r>
              <a:rPr lang="en-US" sz="1800" i="1" dirty="0">
                <a:effectLst/>
              </a:rPr>
              <a:t>Qualitative Market Research: An International Journal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4</a:t>
            </a:r>
            <a:r>
              <a:rPr lang="en-US" sz="1800" dirty="0">
                <a:effectLst/>
              </a:rPr>
              <a:t>(4), 207–216. </a:t>
            </a:r>
            <a:r>
              <a:rPr lang="en-US" sz="1800" dirty="0">
                <a:effectLst/>
                <a:hlinkClick r:id="rId3"/>
              </a:rPr>
              <a:t>https://doi.org/10.1108/EUM0000000005902</a:t>
            </a:r>
            <a:endParaRPr lang="cs-CZ" sz="1800" dirty="0"/>
          </a:p>
          <a:p>
            <a:pPr lvl="2"/>
            <a:endParaRPr lang="en-US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82307-FE91-487A-A8F6-75D38F8F4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6E1071-C695-40F7-A8E5-63EC03B8C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Shrnutí role 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70ABE-4508-4E31-A058-48D3573E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moderátora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CA5C4C-C4E2-47BA-A3F4-69BD0A15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5488943" cy="4140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D471A1-43A9-46E0-917C-B5E192CD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04" y="1692002"/>
            <a:ext cx="4810796" cy="1209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88402-FC28-4397-A925-D44F9AD8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04" y="2901846"/>
            <a:ext cx="4900951" cy="30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Na </a:t>
            </a:r>
            <a:r>
              <a:rPr lang="en-US" dirty="0" err="1"/>
              <a:t>místě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2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včíl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04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Úvodní slovo – kdo, co, proč, jak, do kdy</a:t>
            </a:r>
          </a:p>
          <a:p>
            <a:endParaRPr lang="cs-CZ" dirty="0"/>
          </a:p>
          <a:p>
            <a:r>
              <a:rPr lang="cs-CZ" dirty="0"/>
              <a:t>Tykání/ vykání</a:t>
            </a:r>
          </a:p>
          <a:p>
            <a:endParaRPr lang="cs-CZ" dirty="0"/>
          </a:p>
          <a:p>
            <a:r>
              <a:rPr lang="cs-CZ" dirty="0"/>
              <a:t>Prostor pro dotazy před začátkem FG</a:t>
            </a:r>
          </a:p>
          <a:p>
            <a:endParaRPr lang="cs-CZ" dirty="0"/>
          </a:p>
          <a:p>
            <a:r>
              <a:rPr lang="cs-CZ" dirty="0"/>
              <a:t>Upozornění na nahrávání, nakládání s nahrávkou</a:t>
            </a:r>
          </a:p>
          <a:p>
            <a:endParaRPr lang="cs-CZ" dirty="0"/>
          </a:p>
          <a:p>
            <a:r>
              <a:rPr lang="cs-CZ" dirty="0"/>
              <a:t>Citlivá témata </a:t>
            </a:r>
            <a:r>
              <a:rPr lang="cs-CZ" sz="2400" dirty="0"/>
              <a:t>(je však lepší řešit předem!)</a:t>
            </a:r>
          </a:p>
          <a:p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059AD6-C9EC-4C76-8DD7-08EC10131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BD14E2-A5F6-4950-B2EC-4F8D2408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9F96D4-BC06-40AE-AC07-882C3560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účastníků/</a:t>
            </a:r>
            <a:r>
              <a:rPr lang="cs-CZ" dirty="0" err="1"/>
              <a:t>ic</a:t>
            </a:r>
            <a:endParaRPr lang="cs-CZ" dirty="0"/>
          </a:p>
          <a:p>
            <a:r>
              <a:rPr lang="cs-CZ" dirty="0"/>
              <a:t>Místo</a:t>
            </a:r>
          </a:p>
          <a:p>
            <a:r>
              <a:rPr lang="cs-CZ" dirty="0"/>
              <a:t>Role a kompetence</a:t>
            </a:r>
          </a:p>
          <a:p>
            <a:pPr lvl="1"/>
            <a:r>
              <a:rPr lang="cs-CZ" dirty="0" err="1"/>
              <a:t>Mederátor</a:t>
            </a:r>
            <a:r>
              <a:rPr lang="cs-CZ" dirty="0"/>
              <a:t>/</a:t>
            </a:r>
            <a:r>
              <a:rPr lang="cs-CZ" dirty="0" err="1"/>
              <a:t>ka</a:t>
            </a:r>
            <a:endParaRPr lang="cs-CZ" dirty="0"/>
          </a:p>
          <a:p>
            <a:pPr lvl="1"/>
            <a:r>
              <a:rPr lang="cs-CZ" dirty="0"/>
              <a:t>Zapisovatel/</a:t>
            </a:r>
            <a:r>
              <a:rPr lang="cs-CZ" dirty="0" err="1"/>
              <a:t>ka</a:t>
            </a:r>
            <a:endParaRPr lang="cs-CZ" dirty="0"/>
          </a:p>
          <a:p>
            <a:r>
              <a:rPr lang="cs-CZ" dirty="0"/>
              <a:t>Skupinová dynamika a práce s ní (moderování)</a:t>
            </a:r>
          </a:p>
          <a:p>
            <a:r>
              <a:rPr lang="cs-CZ" dirty="0"/>
              <a:t>Zapisování a podpora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65AC9-B334-4970-84AB-680138768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6F4BC3-E67E-45C6-9E99-990CFBAC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Moderování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3FF91-AC9B-4464-B2BE-A98D29DDA8C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Využívá dynamiku skupiny</a:t>
            </a:r>
            <a:r>
              <a:rPr lang="cs-CZ" dirty="0"/>
              <a:t>, ale neřídí jí (nejde o dotazník)</a:t>
            </a:r>
          </a:p>
          <a:p>
            <a:pPr lvl="1"/>
            <a:r>
              <a:rPr lang="cs-CZ" dirty="0"/>
              <a:t>Udržuje v </a:t>
            </a:r>
            <a:r>
              <a:rPr lang="cs-CZ" dirty="0">
                <a:solidFill>
                  <a:schemeClr val="tx2"/>
                </a:solidFill>
              </a:rPr>
              <a:t>mezích</a:t>
            </a:r>
            <a:r>
              <a:rPr lang="cs-CZ" dirty="0"/>
              <a:t> tématu a funkční atmosféry</a:t>
            </a:r>
          </a:p>
          <a:p>
            <a:pPr lvl="2"/>
            <a:r>
              <a:rPr lang="cs-CZ" dirty="0"/>
              <a:t>Ale ne každé odklonění je na obtíž (jde o míru)</a:t>
            </a:r>
          </a:p>
          <a:p>
            <a:pPr lvl="2"/>
            <a:r>
              <a:rPr lang="cs-CZ" dirty="0"/>
              <a:t>Konflikt není principiálně na škodu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Ideál</a:t>
            </a:r>
            <a:r>
              <a:rPr lang="cs-CZ" dirty="0"/>
              <a:t>: moderátor se v zásadě jen mírně doptává na důvod a význam a ošetřuje přechody, participanti/</a:t>
            </a:r>
            <a:r>
              <a:rPr lang="cs-CZ" dirty="0" err="1"/>
              <a:t>ky</a:t>
            </a:r>
            <a:r>
              <a:rPr lang="cs-CZ" dirty="0"/>
              <a:t> na sebe reagují plynule sami a vedou se k vysvětlování</a:t>
            </a:r>
          </a:p>
          <a:p>
            <a:pPr lvl="1"/>
            <a:r>
              <a:rPr lang="cs-CZ" dirty="0"/>
              <a:t>Moderace se </a:t>
            </a:r>
            <a:r>
              <a:rPr lang="cs-CZ" dirty="0">
                <a:solidFill>
                  <a:schemeClr val="tx2"/>
                </a:solidFill>
              </a:rPr>
              <a:t>mění v průběhu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Na počátku </a:t>
            </a:r>
            <a:r>
              <a:rPr lang="cs-CZ" dirty="0" err="1"/>
              <a:t>zpr</a:t>
            </a:r>
            <a:r>
              <a:rPr lang="cs-CZ" dirty="0"/>
              <a:t>. „direktivnější“, následně volnější.</a:t>
            </a:r>
          </a:p>
          <a:p>
            <a:pPr lvl="2"/>
            <a:r>
              <a:rPr lang="cs-CZ" dirty="0"/>
              <a:t>Aktivní/pasivní moderace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  <a:p>
            <a:pPr lvl="2"/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3DC5-B8EF-4B41-88AB-B8DE1629BEE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709645"/>
            <a:ext cx="5219998" cy="3131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Aktivní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Direktivnější</a:t>
            </a:r>
          </a:p>
          <a:p>
            <a:pPr lvl="1"/>
            <a:r>
              <a:rPr lang="cs-CZ" sz="1800" dirty="0"/>
              <a:t>Konstantní srovnávání toho, co bylo řečeno, jak a proč s cíli výzkumu</a:t>
            </a:r>
          </a:p>
          <a:p>
            <a:pPr lvl="1"/>
            <a:r>
              <a:rPr lang="cs-CZ" sz="1800" dirty="0"/>
              <a:t>Vztah situace „teď“ k celku zkoumání</a:t>
            </a:r>
          </a:p>
          <a:p>
            <a:pPr lvl="1"/>
            <a:r>
              <a:rPr lang="cs-CZ" sz="1800" dirty="0"/>
              <a:t>Založena na cíleném usměrňování 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Pasivní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„Neviditelnost“ moderátora/</a:t>
            </a:r>
            <a:r>
              <a:rPr lang="cs-CZ" sz="1800" dirty="0" err="1"/>
              <a:t>ky</a:t>
            </a:r>
            <a:endParaRPr lang="cs-CZ" sz="1800" dirty="0"/>
          </a:p>
          <a:p>
            <a:pPr lvl="1"/>
            <a:r>
              <a:rPr lang="cs-CZ" sz="1800" dirty="0"/>
              <a:t>Koncentrace uvnitř situace „teď“</a:t>
            </a:r>
          </a:p>
          <a:p>
            <a:pPr lvl="1"/>
            <a:r>
              <a:rPr lang="cs-CZ" sz="1800" dirty="0"/>
              <a:t>Aktivita založená na tichém naslouchání, oceňování debaty a její udržování nebo podněcování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D4FC8-18E4-41E5-9D3E-51E542CC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62" y="376229"/>
            <a:ext cx="4558227" cy="2229206"/>
          </a:xfrm>
          <a:prstGeom prst="rect">
            <a:avLst/>
          </a:prstGeom>
        </p:spPr>
      </p:pic>
      <p:pic>
        <p:nvPicPr>
          <p:cNvPr id="1026" name="Picture 2" descr="New James Bond Pinball Machines">
            <a:extLst>
              <a:ext uri="{FF2B5EF4-FFF2-40B4-BE49-F238E27FC236}">
                <a16:creationId xmlns:a16="http://schemas.microsoft.com/office/drawing/2014/main" id="{450141BE-D775-4644-ACA1-37BF237B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759" y="255592"/>
            <a:ext cx="1870239" cy="13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Krátká (non)verbální vodítka </a:t>
            </a:r>
            <a:r>
              <a:rPr lang="cs-CZ" sz="2400" dirty="0"/>
              <a:t>udržující a prohlubující diskusi</a:t>
            </a:r>
          </a:p>
          <a:p>
            <a:pPr>
              <a:lnSpc>
                <a:spcPct val="100000"/>
              </a:lnSpc>
            </a:pPr>
            <a:r>
              <a:rPr lang="cs-CZ" sz="2400" dirty="0" err="1">
                <a:solidFill>
                  <a:schemeClr val="tx2"/>
                </a:solidFill>
              </a:rPr>
              <a:t>Tématické</a:t>
            </a:r>
            <a:r>
              <a:rPr lang="cs-CZ" sz="2400" dirty="0"/>
              <a:t> (ve scénáři)</a:t>
            </a:r>
          </a:p>
          <a:p>
            <a:pPr lvl="1"/>
            <a:r>
              <a:rPr lang="cs-CZ" sz="1800" dirty="0"/>
              <a:t>Zajišťují, aby se na nic důležitého organizačního </a:t>
            </a:r>
            <a:r>
              <a:rPr lang="cs-CZ" sz="1800" dirty="0">
                <a:solidFill>
                  <a:schemeClr val="tx2"/>
                </a:solidFill>
              </a:rPr>
              <a:t>nezapomnělo</a:t>
            </a:r>
          </a:p>
          <a:p>
            <a:pPr lvl="1"/>
            <a:r>
              <a:rPr lang="cs-CZ" sz="1800" dirty="0"/>
              <a:t>Zajišťují pokrytí všeho důležitého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Motivační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Udržují chod diskuse</a:t>
            </a:r>
            <a:r>
              <a:rPr lang="cs-CZ" sz="1800" dirty="0"/>
              <a:t>, motivují účastníky/</a:t>
            </a:r>
            <a:r>
              <a:rPr lang="cs-CZ" sz="1800" dirty="0" err="1"/>
              <a:t>ce</a:t>
            </a:r>
            <a:r>
              <a:rPr lang="cs-CZ" sz="1800" dirty="0"/>
              <a:t> v diskusi, vyjadřují zájem</a:t>
            </a:r>
          </a:p>
          <a:p>
            <a:pPr lvl="1"/>
            <a:r>
              <a:rPr lang="cs-CZ" sz="1800" dirty="0"/>
              <a:t>Verbální: citoslovce zájmu, údivu, souhlasu, „chápu“, „zajímavé“, „Má to někdo podobně/jinak?“; </a:t>
            </a:r>
          </a:p>
          <a:p>
            <a:pPr lvl="1"/>
            <a:r>
              <a:rPr lang="cs-CZ" sz="1800" dirty="0"/>
              <a:t>Nonverbální: pokyvování hlavou</a:t>
            </a:r>
          </a:p>
          <a:p>
            <a:pPr lvl="1"/>
            <a:r>
              <a:rPr lang="cs-CZ" sz="1800" dirty="0"/>
              <a:t>Nepřehánět: </a:t>
            </a:r>
            <a:r>
              <a:rPr lang="cs-CZ" sz="1800" dirty="0" err="1"/>
              <a:t>návodnost</a:t>
            </a:r>
            <a:r>
              <a:rPr lang="cs-CZ" sz="1800" dirty="0"/>
              <a:t>, „přílišné divení se“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Reflexivní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Ujišťuje korektní pochopení</a:t>
            </a:r>
          </a:p>
          <a:p>
            <a:pPr lvl="1"/>
            <a:r>
              <a:rPr lang="cs-CZ" sz="1800" dirty="0"/>
              <a:t>Parafráze (+ ujištění): „Říkali jste, že…“; „Je to tedy tak, že…?“; „Rozumím tomu správně, že…?“</a:t>
            </a:r>
          </a:p>
          <a:p>
            <a:pPr lvl="1"/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F8AA15-6D2E-449B-A5CF-97BB0793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5" y="2940951"/>
            <a:ext cx="4467849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Expanzivní</a:t>
            </a:r>
          </a:p>
          <a:p>
            <a:pPr lvl="1"/>
            <a:r>
              <a:rPr lang="cs-CZ" dirty="0"/>
              <a:t>Pobízí k </a:t>
            </a:r>
            <a:r>
              <a:rPr lang="cs-CZ" dirty="0">
                <a:solidFill>
                  <a:schemeClr val="tx2"/>
                </a:solidFill>
              </a:rPr>
              <a:t>dovysvětlení, rozvedení, </a:t>
            </a:r>
            <a:r>
              <a:rPr lang="cs-CZ" dirty="0" err="1">
                <a:solidFill>
                  <a:schemeClr val="tx2"/>
                </a:solidFill>
              </a:rPr>
              <a:t>osmyslnění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/>
              <a:t>„Zajímavé, můžete nám o tom povědět více?“; „Říkali jste, že důležitá je objektivita, můžeme se u tohoto malinko zastavit? Pro různé lidi může toto slovo znamenat různé věci, můžete mi prosím říct, co znamená pro vás?“; „Jde vidět, že zde panují rozdílné pohledy, což je v pořádku, co je důvodem, že vidíte X jinak?“</a:t>
            </a:r>
          </a:p>
          <a:p>
            <a:r>
              <a:rPr lang="cs-CZ" dirty="0">
                <a:solidFill>
                  <a:schemeClr val="tx2"/>
                </a:solidFill>
              </a:rPr>
              <a:t>Tichá</a:t>
            </a:r>
          </a:p>
          <a:p>
            <a:pPr lvl="1"/>
            <a:r>
              <a:rPr lang="cs-CZ" dirty="0"/>
              <a:t>Účel jako u motivační a expanzivní, jiná technika</a:t>
            </a:r>
          </a:p>
          <a:p>
            <a:pPr lvl="1"/>
            <a:r>
              <a:rPr lang="cs-CZ" dirty="0"/>
              <a:t>Pro moderátora/ku náročná, ale účinná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Mlčení</a:t>
            </a:r>
            <a:r>
              <a:rPr lang="cs-CZ" dirty="0"/>
              <a:t>: vyvolává pocit očekávání, které „je nutno“ zaplnit</a:t>
            </a:r>
          </a:p>
          <a:p>
            <a:pPr lvl="1"/>
            <a:r>
              <a:rPr lang="cs-CZ" dirty="0"/>
              <a:t>Pozor na techniku: </a:t>
            </a:r>
          </a:p>
          <a:p>
            <a:pPr lvl="2"/>
            <a:r>
              <a:rPr lang="cs-CZ" dirty="0"/>
              <a:t>doplnit o účastný pohled na participující, např. je přejet pohledem s pokýváním (x koukání na jednu osobu, koukání jinam)</a:t>
            </a:r>
          </a:p>
          <a:p>
            <a:pPr lvl="2"/>
            <a:r>
              <a:rPr lang="cs-CZ" dirty="0"/>
              <a:t>Max cca 5 sekund, delší vytváří trapno, dusí diskusi nebo vyvolává vynucené nebo „plané odpovědi“ (opakování, bez hloubky)</a:t>
            </a:r>
          </a:p>
          <a:p>
            <a:pPr lvl="2"/>
            <a:r>
              <a:rPr lang="cs-CZ" dirty="0"/>
              <a:t>neaplikovat mnohokrát (jde o „koření“ diskuse)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9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2B5143-A4F0-4C71-A8E8-826FA2E87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E4752E7-BC9E-471A-914D-2F67491C6D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Účastníků/</a:t>
            </a:r>
            <a:r>
              <a:rPr lang="cs-CZ" dirty="0" err="1"/>
              <a:t>ic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F3E910-3C05-4EA0-97AA-C638D8E2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Nonverbální komunikace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8847B64-B63E-4A15-BB32-DD460DFD83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BF8929-08E7-431D-8D7E-1BC6BC2276A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Důležitá</a:t>
            </a:r>
            <a:r>
              <a:rPr lang="cs-CZ" sz="2400" dirty="0"/>
              <a:t> kontextuální i věcná </a:t>
            </a:r>
            <a:r>
              <a:rPr lang="cs-CZ" sz="2400" dirty="0">
                <a:solidFill>
                  <a:schemeClr val="tx2"/>
                </a:solidFill>
              </a:rPr>
              <a:t>součást </a:t>
            </a:r>
            <a:r>
              <a:rPr lang="cs-CZ" sz="2400" dirty="0"/>
              <a:t>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Kontextuální</a:t>
            </a:r>
            <a:r>
              <a:rPr lang="cs-CZ" sz="2400" dirty="0"/>
              <a:t> (důležité pro atmosféru)</a:t>
            </a:r>
          </a:p>
          <a:p>
            <a:pPr lvl="1"/>
            <a:r>
              <a:rPr lang="cs-CZ" sz="1800" dirty="0"/>
              <a:t>Zapojení (naklonění dopředu, pozorný pohled)</a:t>
            </a:r>
          </a:p>
          <a:p>
            <a:pPr lvl="1"/>
            <a:r>
              <a:rPr lang="cs-CZ" sz="1800" dirty="0"/>
              <a:t>Nezájem/dominance (chytání lelků, „</a:t>
            </a:r>
            <a:r>
              <a:rPr lang="cs-CZ" sz="1800" dirty="0" err="1"/>
              <a:t>rozvalenost</a:t>
            </a:r>
            <a:r>
              <a:rPr lang="cs-CZ" sz="1800" dirty="0"/>
              <a:t>“, hraní si s věcmi, nepřítomný výraz)</a:t>
            </a:r>
          </a:p>
          <a:p>
            <a:pPr lvl="1"/>
            <a:r>
              <a:rPr lang="cs-CZ" sz="1800" dirty="0"/>
              <a:t>Nervozita (třes, držení těla, těkání pohledem, uhýbání pohledem)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Věcná</a:t>
            </a:r>
            <a:r>
              <a:rPr lang="cs-CZ" sz="2400" dirty="0"/>
              <a:t> (lze využít pro dotazování nebo zjišťování informací)</a:t>
            </a:r>
          </a:p>
          <a:p>
            <a:pPr lvl="1"/>
            <a:r>
              <a:rPr lang="cs-CZ" sz="1800" dirty="0"/>
              <a:t>Souhlas x nesouhlas (kývání, přizvukování, výraz tváře, řeč těla)</a:t>
            </a:r>
          </a:p>
          <a:p>
            <a:pPr lvl="1"/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52F1EE-BFD0-4997-9753-E7F1F7E0ED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Ovlivňuje </a:t>
            </a:r>
            <a:r>
              <a:rPr lang="cs-CZ" dirty="0">
                <a:solidFill>
                  <a:schemeClr val="tx2"/>
                </a:solidFill>
              </a:rPr>
              <a:t>dojem a atmosféru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Výraz tváře</a:t>
            </a:r>
            <a:r>
              <a:rPr lang="cs-CZ" dirty="0"/>
              <a:t>: nemračit se, nekroutit hlavou, přímý oční kontakt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Řeč těla a pozice</a:t>
            </a:r>
            <a:r>
              <a:rPr lang="cs-CZ" dirty="0"/>
              <a:t>: nervozitu řešit předměty v ruce, nezakládat ruce, nestrkat do kapes nebo za záda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Pozice</a:t>
            </a:r>
            <a:r>
              <a:rPr lang="cs-CZ" dirty="0"/>
              <a:t>: nepoposedávat po nábytku, nenarušovat osobní zóny ani se příliš nevzdalovat</a:t>
            </a:r>
          </a:p>
        </p:txBody>
      </p:sp>
    </p:spTree>
    <p:extLst>
      <p:ext uri="{BB962C8B-B14F-4D97-AF65-F5344CB8AC3E}">
        <p14:creationId xmlns:p14="http://schemas.microsoft.com/office/powerpoint/2010/main" val="299288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7750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(non)verbální komunikace mezi zapisovatelem a moderátorem FG</a:t>
            </a:r>
          </a:p>
          <a:p>
            <a:endParaRPr lang="cs-CZ" dirty="0"/>
          </a:p>
          <a:p>
            <a:r>
              <a:rPr lang="cs-CZ" dirty="0"/>
              <a:t>Proč je to důležité a jak k nim přistupovat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91B2EF-E766-435E-51FF-7A7B94B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7" y="3540251"/>
            <a:ext cx="5002470" cy="33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C6BE28E-6393-5306-2617-7A7F66414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850838"/>
            <a:ext cx="5220000" cy="271576"/>
          </a:xfrm>
        </p:spPr>
        <p:txBody>
          <a:bodyPr/>
          <a:lstStyle/>
          <a:p>
            <a:r>
              <a:rPr lang="cs-CZ" sz="2000" dirty="0"/>
              <a:t>Tichý/á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12E70EB-C6F3-566D-DD99-9DAB3C8BA3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835145"/>
            <a:ext cx="5220000" cy="271576"/>
          </a:xfrm>
        </p:spPr>
        <p:txBody>
          <a:bodyPr/>
          <a:lstStyle/>
          <a:p>
            <a:r>
              <a:rPr lang="cs-CZ" sz="2000" dirty="0"/>
              <a:t>Dominantní/hlasitý/á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179483"/>
            <a:ext cx="5219998" cy="3662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Zábrany</a:t>
            </a:r>
            <a:r>
              <a:rPr lang="cs-CZ" sz="1800" dirty="0"/>
              <a:t> vyjádřit se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zřídkavé, tiché, úsporné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přehlédnutí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„vyhasínání“ </a:t>
            </a:r>
            <a:r>
              <a:rPr lang="cs-CZ" sz="1800" dirty="0"/>
              <a:t>(čím déle ticho, tím déle ticho)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Techniky: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Oční kontakt</a:t>
            </a:r>
            <a:r>
              <a:rPr lang="cs-CZ" sz="1200" dirty="0"/>
              <a:t>: přímý, mírně delší, ne příliš dlouhý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Výzva:</a:t>
            </a:r>
            <a:r>
              <a:rPr lang="cs-CZ" sz="1200" dirty="0"/>
              <a:t> nejdříve obecně „máme tady tedy několik pohledů, máte to ostatní stejně, nebo se naopak v něčem lišíte?“; </a:t>
            </a:r>
          </a:p>
          <a:p>
            <a:pPr lvl="1"/>
            <a:r>
              <a:rPr lang="cs-CZ" sz="1200" dirty="0"/>
              <a:t>	středně adresně „máme tady několik pohledů, pokud by rád kdokoliv přidal svůj další, ceníme pohledy všech…“; </a:t>
            </a:r>
          </a:p>
          <a:p>
            <a:pPr lvl="1"/>
            <a:r>
              <a:rPr lang="cs-CZ" sz="1200" dirty="0"/>
              <a:t>	vysoce adresně „</a:t>
            </a:r>
            <a:r>
              <a:rPr lang="cs-CZ" sz="1200" dirty="0" err="1"/>
              <a:t>Beřichu</a:t>
            </a:r>
            <a:r>
              <a:rPr lang="cs-CZ" sz="1200" dirty="0"/>
              <a:t>/Martino, jak to máte vy, budu moc rád, pokud se podělíte i o váš pohled, pokud nebudete proti…“</a:t>
            </a:r>
          </a:p>
          <a:p>
            <a:pPr lvl="1"/>
            <a:r>
              <a:rPr lang="cs-CZ" sz="1200" dirty="0"/>
              <a:t>Povzbuzení může přinést účastníkovi/</a:t>
            </a:r>
            <a:r>
              <a:rPr lang="cs-CZ" sz="1200" dirty="0" err="1"/>
              <a:t>ci</a:t>
            </a:r>
            <a:r>
              <a:rPr lang="cs-CZ" sz="1200" dirty="0"/>
              <a:t> </a:t>
            </a:r>
            <a:r>
              <a:rPr lang="cs-CZ" sz="1200" dirty="0">
                <a:solidFill>
                  <a:schemeClr val="tx2"/>
                </a:solidFill>
              </a:rPr>
              <a:t>úlevu, i větší stres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Více tichých účastníků/</a:t>
            </a:r>
            <a:r>
              <a:rPr lang="cs-CZ" sz="1800" dirty="0" err="1"/>
              <a:t>ic</a:t>
            </a:r>
            <a:r>
              <a:rPr lang="cs-CZ" sz="1800" dirty="0"/>
              <a:t> může ukazovat na </a:t>
            </a:r>
            <a:r>
              <a:rPr lang="cs-CZ" sz="1800" dirty="0">
                <a:solidFill>
                  <a:schemeClr val="tx2"/>
                </a:solidFill>
              </a:rPr>
              <a:t>problém v rekrutací nebo tématu </a:t>
            </a:r>
            <a:r>
              <a:rPr lang="cs-CZ" sz="1800" dirty="0"/>
              <a:t>(nebo jen na tabu, které je třeba lépe uchopit)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C57D452-94E6-CEE8-08CB-F61B6A0C7B7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179483"/>
            <a:ext cx="5219998" cy="3662020"/>
          </a:xfrm>
        </p:spPr>
        <p:txBody>
          <a:bodyPr/>
          <a:lstStyle/>
          <a:p>
            <a:pPr lvl="1"/>
            <a:r>
              <a:rPr lang="cs-CZ" sz="1200" dirty="0">
                <a:solidFill>
                  <a:schemeClr val="tx2"/>
                </a:solidFill>
              </a:rPr>
              <a:t>Bez zábran, snaha dominovat</a:t>
            </a:r>
            <a:r>
              <a:rPr lang="cs-CZ" sz="1200" dirty="0"/>
              <a:t>, být první, mít nejsilnější hlas</a:t>
            </a:r>
          </a:p>
          <a:p>
            <a:pPr lvl="1"/>
            <a:r>
              <a:rPr lang="cs-CZ" sz="1200" dirty="0"/>
              <a:t>Vyjádření </a:t>
            </a:r>
            <a:r>
              <a:rPr lang="cs-CZ" sz="1200" dirty="0">
                <a:solidFill>
                  <a:schemeClr val="tx2"/>
                </a:solidFill>
              </a:rPr>
              <a:t>ke všemu, hodně </a:t>
            </a:r>
            <a:r>
              <a:rPr lang="cs-CZ" sz="1200" dirty="0"/>
              <a:t>a co nejhlasitěji, případná agrese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Riziko zániku kolektivního narativu</a:t>
            </a:r>
            <a:r>
              <a:rPr lang="cs-CZ" sz="1200" dirty="0"/>
              <a:t> a negativní sociální moderace (utichání, zábrany se vyjádřit)</a:t>
            </a:r>
          </a:p>
          <a:p>
            <a:pPr lvl="1"/>
            <a:r>
              <a:rPr lang="cs-CZ" sz="1200" dirty="0"/>
              <a:t>Nutnost respektovat, ale zároveň moderovat</a:t>
            </a:r>
          </a:p>
          <a:p>
            <a:pPr lvl="1"/>
            <a:r>
              <a:rPr lang="cs-CZ" sz="1200" dirty="0"/>
              <a:t>Techniky: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Oční kontakt</a:t>
            </a:r>
            <a:r>
              <a:rPr lang="cs-CZ" sz="1050" dirty="0"/>
              <a:t>: po domluvení přechází k dalším účastníkům a u nich zůstává, sklopení zraku k poznámkám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Tělo</a:t>
            </a:r>
            <a:r>
              <a:rPr lang="cs-CZ" sz="1050" dirty="0"/>
              <a:t>: natočení bokem, čelo k ostatním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Verbální</a:t>
            </a:r>
            <a:r>
              <a:rPr lang="cs-CZ" sz="1050" dirty="0"/>
              <a:t>: Mírná „Děkuji za váš pohled, co na to ostatní?“; </a:t>
            </a:r>
          </a:p>
          <a:p>
            <a:pPr lvl="2"/>
            <a:r>
              <a:rPr lang="cs-CZ" sz="1050" dirty="0"/>
              <a:t>	Střední: „Děkuji, vidím, že k XY máte co říci a budu rád, pokud se budete zapojovat i dále, nicméně by bylo moc fajn kdybychom dali prostor i ostatním.“</a:t>
            </a:r>
          </a:p>
          <a:p>
            <a:pPr lvl="2"/>
            <a:r>
              <a:rPr lang="cs-CZ" sz="1050" dirty="0"/>
              <a:t>	Výrazná: „Marie/Petře, můžeme se prosím domluvit na tom, že budete více myslet i na ostatní a přenecháte jim také prostor?“</a:t>
            </a:r>
          </a:p>
          <a:p>
            <a:pPr lvl="2"/>
            <a:r>
              <a:rPr lang="cs-CZ" sz="1050" dirty="0"/>
              <a:t>Dobré </a:t>
            </a:r>
            <a:r>
              <a:rPr lang="cs-CZ" sz="1050" dirty="0">
                <a:solidFill>
                  <a:schemeClr val="tx2"/>
                </a:solidFill>
              </a:rPr>
              <a:t>kombinovat se zopakováním pravidel </a:t>
            </a:r>
            <a:r>
              <a:rPr lang="cs-CZ" sz="1050" dirty="0"/>
              <a:t>skupinové debaty, a se souhlasem s nimi na počátku.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 krajním případě přerušení </a:t>
            </a:r>
            <a:r>
              <a:rPr lang="cs-CZ" sz="1050" dirty="0"/>
              <a:t>a požádání o chvilku mezi čtyřma očima bokem: vyjasnění pravidel a nabídka nebo </a:t>
            </a:r>
            <a:r>
              <a:rPr lang="cs-CZ" sz="1050" dirty="0">
                <a:solidFill>
                  <a:schemeClr val="tx2"/>
                </a:solidFill>
              </a:rPr>
              <a:t>žádost o opuštění</a:t>
            </a:r>
            <a:endParaRPr lang="cs-CZ" sz="1200" dirty="0">
              <a:solidFill>
                <a:schemeClr val="tx2"/>
              </a:solidFill>
            </a:endParaRPr>
          </a:p>
          <a:p>
            <a:pPr lvl="1"/>
            <a:r>
              <a:rPr lang="cs-CZ" sz="1200" dirty="0"/>
              <a:t>Udržet profesionální vystupování</a:t>
            </a:r>
          </a:p>
          <a:p>
            <a:pPr lvl="1"/>
            <a:r>
              <a:rPr lang="cs-CZ" sz="1200" dirty="0"/>
              <a:t>Více dominantních účastníků/</a:t>
            </a:r>
            <a:r>
              <a:rPr lang="cs-CZ" sz="1200" dirty="0" err="1"/>
              <a:t>ic</a:t>
            </a:r>
            <a:r>
              <a:rPr lang="cs-CZ" sz="1200" dirty="0"/>
              <a:t> může naznačovat </a:t>
            </a:r>
            <a:r>
              <a:rPr lang="cs-CZ" sz="1200" dirty="0">
                <a:solidFill>
                  <a:schemeClr val="tx2"/>
                </a:solidFill>
              </a:rPr>
              <a:t>polaritu v tématu. </a:t>
            </a:r>
            <a:r>
              <a:rPr lang="cs-CZ" sz="1200" dirty="0"/>
              <a:t>Utišit hádku důrazem na pravidla a </a:t>
            </a:r>
            <a:r>
              <a:rPr lang="cs-CZ" sz="1200" dirty="0">
                <a:solidFill>
                  <a:schemeClr val="tx2"/>
                </a:solidFill>
              </a:rPr>
              <a:t>případně vytěžit</a:t>
            </a:r>
            <a:r>
              <a:rPr lang="cs-CZ" sz="1200" dirty="0"/>
              <a:t>, nebo odklonit k jinému tématu.</a:t>
            </a:r>
          </a:p>
          <a:p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B1B96F0-B278-1FF6-7307-52CFE1428616}"/>
              </a:ext>
            </a:extLst>
          </p:cNvPr>
          <p:cNvSpPr txBox="1"/>
          <p:nvPr/>
        </p:nvSpPr>
        <p:spPr>
          <a:xfrm>
            <a:off x="666000" y="1260031"/>
            <a:ext cx="8316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Daná mixem charakteristik účastníků a způsobem moderace</a:t>
            </a:r>
          </a:p>
          <a:p>
            <a:pPr algn="l"/>
            <a:endParaRPr lang="cs-CZ" dirty="0" err="1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1E07B-E461-4EE4-8E32-A558068F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116" y="222571"/>
            <a:ext cx="1662440" cy="1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B1463E-4FC9-770B-5C3D-AE1FF7D37D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„Bloumající“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pPr lvl="1"/>
            <a:r>
              <a:rPr lang="cs-CZ" sz="1800" dirty="0"/>
              <a:t>Snaha </a:t>
            </a:r>
            <a:r>
              <a:rPr lang="cs-CZ" sz="1800" dirty="0">
                <a:solidFill>
                  <a:schemeClr val="tx2"/>
                </a:solidFill>
              </a:rPr>
              <a:t>být dobrým účastníkem/</a:t>
            </a:r>
            <a:r>
              <a:rPr lang="cs-CZ" sz="1800" dirty="0" err="1">
                <a:solidFill>
                  <a:schemeClr val="tx2"/>
                </a:solidFill>
              </a:rPr>
              <a:t>cí</a:t>
            </a:r>
            <a:r>
              <a:rPr lang="cs-CZ" sz="1800" dirty="0"/>
              <a:t>, komunikativně řešená nervozita, výřečnost</a:t>
            </a:r>
          </a:p>
          <a:p>
            <a:pPr lvl="1"/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dlouhé, mimo téma, bez jasného směru </a:t>
            </a:r>
            <a:r>
              <a:rPr lang="cs-CZ" sz="1800" dirty="0"/>
              <a:t>a závěru</a:t>
            </a:r>
          </a:p>
          <a:p>
            <a:pPr lvl="1"/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zániku kolektivního narativu </a:t>
            </a:r>
            <a:r>
              <a:rPr lang="cs-CZ" sz="1800" dirty="0"/>
              <a:t>(únava) a šumu (nejistota směru a obsahu diskuse)</a:t>
            </a:r>
          </a:p>
          <a:p>
            <a:pPr lvl="1"/>
            <a:r>
              <a:rPr lang="cs-CZ" sz="1800" dirty="0"/>
              <a:t>Techniky (podle typu „bloumání“):</a:t>
            </a:r>
          </a:p>
          <a:p>
            <a:pPr lvl="2"/>
            <a:r>
              <a:rPr lang="cs-CZ" sz="1400" dirty="0"/>
              <a:t>Pro dlouhé/opakující se promluvy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Oční kontakt:</a:t>
            </a:r>
            <a:r>
              <a:rPr lang="cs-CZ" sz="1400" dirty="0"/>
              <a:t> po domluvení přechází k dalším účastníkům a u nich zůstává, sklopení zraku k poznámkám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Tělo:</a:t>
            </a:r>
            <a:r>
              <a:rPr lang="cs-CZ" sz="1400" dirty="0"/>
              <a:t> natočení bokem, čelo k ostatním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Verbální: 	</a:t>
            </a:r>
            <a:r>
              <a:rPr lang="cs-CZ" sz="1400" dirty="0"/>
              <a:t>Mírná „Děkuji za váš pohled, co na to ostatní?“; 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Střední: „To bylo velmi podrobné. Děkuji, vidím, že k XY máte co říci a budu rád, pokud se budete zapojovat i dále, nicméně by bylo moc fajn kdybychom se pokusili dát prostor i ostatním.“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Výrazná: „Marie/Petře, děkuji za váš podrobný pohled. Můžeme se domluvit, na větším prostoru pro ostatní?“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Přerušení, skočení do řeči, poděkování a zdvořilé zopakování nutnosti dát prostor i ostatním.</a:t>
            </a:r>
          </a:p>
          <a:p>
            <a:pPr lvl="2"/>
            <a:r>
              <a:rPr lang="cs-CZ" sz="1400" dirty="0"/>
              <a:t>Zmatené promluvy</a:t>
            </a:r>
          </a:p>
          <a:p>
            <a:pPr lvl="2"/>
            <a:r>
              <a:rPr lang="cs-CZ" sz="1400" dirty="0"/>
              <a:t>	Pokusit se jednu hlavní tezi shrnout pro ostatní, nechat validovat „Díky, rozumím tomu správně, že…?“ Případně pro vyhnutí se nové iteraci „Díky, Luboš/Zdena si tedy myslí, že…, co a to ostatní?</a:t>
            </a:r>
          </a:p>
          <a:p>
            <a:pPr lvl="1"/>
            <a:r>
              <a:rPr lang="cs-CZ" sz="1800" dirty="0"/>
              <a:t>Udržet profesionální vystupování</a:t>
            </a:r>
          </a:p>
        </p:txBody>
      </p:sp>
    </p:spTree>
    <p:extLst>
      <p:ext uri="{BB962C8B-B14F-4D97-AF65-F5344CB8AC3E}">
        <p14:creationId xmlns:p14="http://schemas.microsoft.com/office/powerpoint/2010/main" val="258091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76A972-E0B9-45CE-A052-BA5AF81A24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Citlivost, tabu, skupinové mlčení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Přimykání se </a:t>
            </a:r>
            <a:r>
              <a:rPr lang="cs-CZ" dirty="0"/>
              <a:t>k jednomu pohledu</a:t>
            </a:r>
          </a:p>
          <a:p>
            <a:pPr>
              <a:lnSpc>
                <a:spcPct val="100000"/>
              </a:lnSpc>
            </a:pPr>
            <a:r>
              <a:rPr lang="cs-CZ" dirty="0"/>
              <a:t>Podezřele </a:t>
            </a:r>
            <a:r>
              <a:rPr lang="cs-CZ" dirty="0">
                <a:solidFill>
                  <a:schemeClr val="tx2"/>
                </a:solidFill>
              </a:rPr>
              <a:t>intenzivní a rychlý konsenzus</a:t>
            </a:r>
          </a:p>
          <a:p>
            <a:pPr>
              <a:lnSpc>
                <a:spcPct val="100000"/>
              </a:lnSpc>
            </a:pPr>
            <a:r>
              <a:rPr lang="cs-CZ" dirty="0"/>
              <a:t>Podle některých </a:t>
            </a:r>
            <a:r>
              <a:rPr lang="cs-CZ" dirty="0">
                <a:solidFill>
                  <a:schemeClr val="tx2"/>
                </a:solidFill>
              </a:rPr>
              <a:t>přirozená součást</a:t>
            </a:r>
            <a:r>
              <a:rPr lang="cs-CZ" dirty="0"/>
              <a:t> sociální dynamiky, podle jiných </a:t>
            </a:r>
            <a:r>
              <a:rPr lang="cs-CZ" dirty="0">
                <a:solidFill>
                  <a:schemeClr val="tx2"/>
                </a:solidFill>
              </a:rPr>
              <a:t>nutné řešit</a:t>
            </a:r>
            <a:r>
              <a:rPr lang="cs-CZ" dirty="0"/>
              <a:t>:</a:t>
            </a:r>
          </a:p>
          <a:p>
            <a:pPr lvl="1"/>
            <a:r>
              <a:rPr lang="cs-CZ" sz="1400" dirty="0"/>
              <a:t>Využít odlehčenou verzi nějaké aktivizace: často napište si předem/vyznačte/ ohodnoťte sami pro sebe a následně přečtěte</a:t>
            </a:r>
          </a:p>
          <a:p>
            <a:pPr lvl="1"/>
            <a:r>
              <a:rPr lang="cs-CZ" sz="1400" dirty="0"/>
              <a:t>Jedna otázka poležená různě vícekrát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CE787FD-1B3F-408E-B8ED-2EAD74CBF6C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Citlivost/tabu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Odosobňující techniky</a:t>
            </a:r>
          </a:p>
          <a:p>
            <a:pPr lvl="2"/>
            <a:r>
              <a:rPr lang="cs-CZ" dirty="0"/>
              <a:t>„Hypotetické“ situace (osobní)</a:t>
            </a:r>
          </a:p>
          <a:p>
            <a:pPr lvl="2"/>
            <a:r>
              <a:rPr lang="cs-CZ" dirty="0"/>
              <a:t>„Coby kdyby“ (obecné)</a:t>
            </a:r>
          </a:p>
          <a:p>
            <a:pPr lvl="2"/>
            <a:r>
              <a:rPr lang="cs-CZ" dirty="0"/>
              <a:t>„Setkali jste se někdy?“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Osobní </a:t>
            </a:r>
            <a:r>
              <a:rPr lang="cs-CZ" dirty="0" err="1">
                <a:solidFill>
                  <a:schemeClr val="tx2"/>
                </a:solidFill>
              </a:rPr>
              <a:t>disclamer</a:t>
            </a:r>
            <a:endParaRPr lang="cs-CZ" dirty="0">
              <a:solidFill>
                <a:schemeClr val="tx2"/>
              </a:solidFill>
            </a:endParaRPr>
          </a:p>
          <a:p>
            <a:pPr lvl="2"/>
            <a:r>
              <a:rPr lang="cs-CZ" dirty="0"/>
              <a:t>Musí být dostatečně vtahující, ale ne příliš diskreditující</a:t>
            </a:r>
          </a:p>
          <a:p>
            <a:r>
              <a:rPr lang="cs-CZ" dirty="0"/>
              <a:t>Skupinové mlčení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Aktivizace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Reformulace</a:t>
            </a:r>
            <a:r>
              <a:rPr lang="cs-CZ" dirty="0"/>
              <a:t> otázky</a:t>
            </a:r>
          </a:p>
          <a:p>
            <a:pPr lvl="2"/>
            <a:r>
              <a:rPr lang="cs-CZ" dirty="0"/>
              <a:t>Snížení abstraktnosti</a:t>
            </a:r>
          </a:p>
          <a:p>
            <a:pPr lvl="2"/>
            <a:r>
              <a:rPr lang="cs-CZ" dirty="0"/>
              <a:t>Příklad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60B97E-0760-3135-AF92-CF4EDA5E46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„Skupinové myšlení“</a:t>
            </a:r>
          </a:p>
        </p:txBody>
      </p:sp>
    </p:spTree>
    <p:extLst>
      <p:ext uri="{BB962C8B-B14F-4D97-AF65-F5344CB8AC3E}">
        <p14:creationId xmlns:p14="http://schemas.microsoft.com/office/powerpoint/2010/main" val="201502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062" y="2151134"/>
            <a:ext cx="10752138" cy="271576"/>
          </a:xfrm>
        </p:spPr>
        <p:txBody>
          <a:bodyPr/>
          <a:lstStyle/>
          <a:p>
            <a:r>
              <a:rPr lang="cs-CZ" dirty="0"/>
              <a:t>Nahrávání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745786-F186-4F70-B72B-F80DA9F3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56932"/>
            <a:ext cx="10753200" cy="327506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Přesný a kontinuální </a:t>
            </a:r>
            <a:r>
              <a:rPr lang="cs-CZ" dirty="0"/>
              <a:t>záznam</a:t>
            </a:r>
          </a:p>
          <a:p>
            <a:r>
              <a:rPr lang="cs-CZ" dirty="0">
                <a:solidFill>
                  <a:schemeClr val="tx2"/>
                </a:solidFill>
              </a:rPr>
              <a:t>Audio:</a:t>
            </a:r>
            <a:r>
              <a:rPr lang="cs-CZ" dirty="0"/>
              <a:t> méně náročné na přepis, náročnější na poznámky, běžnější</a:t>
            </a:r>
          </a:p>
          <a:p>
            <a:r>
              <a:rPr lang="cs-CZ" dirty="0">
                <a:solidFill>
                  <a:schemeClr val="tx2"/>
                </a:solidFill>
              </a:rPr>
              <a:t>Video:</a:t>
            </a:r>
            <a:r>
              <a:rPr lang="cs-CZ" dirty="0"/>
              <a:t> velmi náročné na přepis, méně náročné na poznámky, méně běžné (vyjma marketingu, psychologie a behaviorálních věd), více stresující</a:t>
            </a:r>
          </a:p>
          <a:p>
            <a:r>
              <a:rPr lang="cs-CZ" dirty="0"/>
              <a:t>Nutné </a:t>
            </a:r>
            <a:r>
              <a:rPr lang="cs-CZ" dirty="0">
                <a:solidFill>
                  <a:schemeClr val="tx2"/>
                </a:solidFill>
              </a:rPr>
              <a:t>správné umístění</a:t>
            </a:r>
            <a:r>
              <a:rPr lang="cs-CZ" dirty="0"/>
              <a:t>: natočení, záběr všech</a:t>
            </a:r>
          </a:p>
          <a:p>
            <a:r>
              <a:rPr lang="cs-CZ" dirty="0">
                <a:solidFill>
                  <a:schemeClr val="tx2"/>
                </a:solidFill>
              </a:rPr>
              <a:t>Kvalitní technika:</a:t>
            </a:r>
            <a:r>
              <a:rPr lang="cs-CZ" dirty="0"/>
              <a:t> dnes i telefony (zvážit dojem a riziko notifikací apod.), kruhové/směrové diktafony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0EB48-4DA7-4764-A73A-F4738A0DB9BB}"/>
              </a:ext>
            </a:extLst>
          </p:cNvPr>
          <p:cNvSpPr txBox="1"/>
          <p:nvPr/>
        </p:nvSpPr>
        <p:spPr>
          <a:xfrm>
            <a:off x="666000" y="1253026"/>
            <a:ext cx="1080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r>
              <a:rPr lang="cs-CZ" dirty="0"/>
              <a:t>: V dostatečné vzdálenosti, aby vše slyšel/a viděl/a, ale ani „nezacláněl“ </a:t>
            </a:r>
            <a:r>
              <a:rPr lang="cs-CZ" sz="1800" dirty="0"/>
              <a:t>(může znervózňovat)</a:t>
            </a:r>
          </a:p>
        </p:txBody>
      </p:sp>
    </p:spTree>
    <p:extLst>
      <p:ext uri="{BB962C8B-B14F-4D97-AF65-F5344CB8AC3E}">
        <p14:creationId xmlns:p14="http://schemas.microsoft.com/office/powerpoint/2010/main" val="316280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Nutně </a:t>
            </a:r>
            <a:r>
              <a:rPr lang="cs-CZ" dirty="0">
                <a:solidFill>
                  <a:schemeClr val="tx2"/>
                </a:solidFill>
              </a:rPr>
              <a:t>reduktivní</a:t>
            </a:r>
          </a:p>
          <a:p>
            <a:r>
              <a:rPr lang="cs-CZ" dirty="0"/>
              <a:t>Nutné součásti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Hlavička:</a:t>
            </a:r>
            <a:r>
              <a:rPr lang="cs-CZ" dirty="0"/>
              <a:t> datum, čas, místo, téma, výzkumný projekt, účastníci/</a:t>
            </a:r>
            <a:r>
              <a:rPr lang="cs-CZ" dirty="0" err="1"/>
              <a:t>ce</a:t>
            </a:r>
            <a:r>
              <a:rPr lang="cs-CZ" dirty="0"/>
              <a:t>, moderace a asistence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chemeClr val="tx2"/>
                </a:solidFill>
              </a:rPr>
              <a:t>Obsah:</a:t>
            </a:r>
          </a:p>
          <a:p>
            <a:pPr lvl="2"/>
            <a:r>
              <a:rPr lang="cs-CZ" dirty="0"/>
              <a:t>Parafráze:</a:t>
            </a:r>
          </a:p>
          <a:p>
            <a:pPr lvl="2"/>
            <a:r>
              <a:rPr lang="cs-CZ" dirty="0"/>
              <a:t>	„X mluví o…“; „X a Y se shodli, že…“</a:t>
            </a:r>
          </a:p>
          <a:p>
            <a:pPr lvl="2"/>
            <a:r>
              <a:rPr lang="cs-CZ" dirty="0"/>
              <a:t>	četnější</a:t>
            </a:r>
          </a:p>
          <a:p>
            <a:pPr lvl="2"/>
            <a:r>
              <a:rPr lang="cs-CZ" dirty="0"/>
              <a:t>Citace:</a:t>
            </a:r>
          </a:p>
          <a:p>
            <a:pPr lvl="2"/>
            <a:r>
              <a:rPr lang="cs-CZ" dirty="0"/>
              <a:t>	„Tak nejdůležitější je ta objektivita, to, aby nikomu ten moderátor nestranil.“</a:t>
            </a:r>
          </a:p>
          <a:p>
            <a:pPr lvl="2"/>
            <a:r>
              <a:rPr lang="cs-CZ" dirty="0"/>
              <a:t>	Důležité promluvy 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5238998"/>
                  </p:ext>
                </p:extLst>
              </p:nvPr>
            </p:nvGraphicFramePr>
            <p:xfrm>
              <a:off x="6780374" y="314326"/>
              <a:ext cx="3048000" cy="1714500"/>
            </p:xfrm>
            <a:graphic>
              <a:graphicData uri="http://schemas.microsoft.com/office/powerpoint/2016/slidezoom">
                <pslz:sldZm>
                  <pslz:sldZmObj sldId="258" cId="1002351823">
                    <pslz:zmPr id="{6838FD0E-3F24-408B-A359-1724CDC9E6C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0374" y="3143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B72C21A-BF6F-13D9-460D-86508DE10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6" y="2930355"/>
            <a:ext cx="5508432" cy="16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Jak zajistit účastníky/</a:t>
            </a:r>
            <a:r>
              <a:rPr lang="cs-CZ" dirty="0" err="1"/>
              <a:t>ce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5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 fajn, pokud zapisovatel píše i o atmosféře, která v průběhu FG panuje </a:t>
            </a:r>
          </a:p>
          <a:p>
            <a:pPr marL="72000" indent="0">
              <a:buNone/>
            </a:pPr>
            <a:r>
              <a:rPr lang="cs-CZ" dirty="0"/>
              <a:t>		(kdo se s kým baví, kdo je znuděný, …)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Někdy může významně napomoci při tvorbě celkového obrazu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Strukturované/podrobné</a:t>
            </a:r>
          </a:p>
          <a:p>
            <a:pPr lvl="1"/>
            <a:r>
              <a:rPr lang="cs-CZ" dirty="0"/>
              <a:t>Např. </a:t>
            </a:r>
            <a:r>
              <a:rPr lang="cs-CZ" dirty="0">
                <a:solidFill>
                  <a:schemeClr val="tx2"/>
                </a:solidFill>
              </a:rPr>
              <a:t>vpisování přímo do scénáře </a:t>
            </a:r>
            <a:r>
              <a:rPr lang="cs-CZ" dirty="0"/>
              <a:t>pod jednotlivé otázky (vhodnější pro psaní na PC, ale možné i v papírové verzi)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Striktněji </a:t>
            </a:r>
            <a:r>
              <a:rPr lang="cs-CZ" dirty="0"/>
              <a:t>vymezený prostor (často tří sloupce = otázka, zápis, poznámka)</a:t>
            </a:r>
          </a:p>
          <a:p>
            <a:pPr lvl="1"/>
            <a:r>
              <a:rPr lang="cs-CZ" dirty="0"/>
              <a:t>Větší </a:t>
            </a:r>
            <a:r>
              <a:rPr lang="cs-CZ" dirty="0">
                <a:solidFill>
                  <a:schemeClr val="tx2"/>
                </a:solidFill>
              </a:rPr>
              <a:t>důraz na obsah </a:t>
            </a:r>
            <a:r>
              <a:rPr lang="cs-CZ" dirty="0"/>
              <a:t>(více citací), podrobné vymezení přechodů a okolností (slovní popisy)</a:t>
            </a:r>
          </a:p>
          <a:p>
            <a:r>
              <a:rPr lang="cs-CZ" dirty="0"/>
              <a:t>Méně strukturované/podrobné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Volné navazování </a:t>
            </a:r>
            <a:r>
              <a:rPr lang="cs-CZ" dirty="0"/>
              <a:t>na čísla otázek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Méně striktní </a:t>
            </a:r>
            <a:r>
              <a:rPr lang="cs-CZ" dirty="0"/>
              <a:t>práce s prostorem (např. jen číslo otázky a zápis)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Úspornější záznam </a:t>
            </a:r>
            <a:r>
              <a:rPr lang="cs-CZ" dirty="0"/>
              <a:t>(méně přímých citací), používání značek (pro typy reakcí a sílu) a grafických znázornění (návazností aktérů formou čísel, šipek apod.)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9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Strukturovanější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4EE03E-B963-4B35-8228-53BC5F2D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92002"/>
            <a:ext cx="4314524" cy="4140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540001" y="5903894"/>
            <a:ext cx="4314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</a:rPr>
              <a:t>Office of School Climate and Prevention Services. (n.d.). </a:t>
            </a:r>
            <a:r>
              <a:rPr lang="en-US" sz="1100" i="1" dirty="0">
                <a:effectLst/>
              </a:rPr>
              <a:t>Focus Group Toolkit</a:t>
            </a:r>
            <a:r>
              <a:rPr lang="en-US" sz="1100" dirty="0">
                <a:effectLst/>
              </a:rPr>
              <a:t>. Oklahoma Education. </a:t>
            </a:r>
            <a:r>
              <a:rPr lang="en-US" sz="1100" dirty="0">
                <a:effectLst/>
                <a:hlinkClick r:id="rId3"/>
              </a:rPr>
              <a:t>https://sde.ok.gov/sites/default/files/documents/files/PDF%20Focus%20Group%20Toolkit.pdf</a:t>
            </a:r>
            <a:endParaRPr lang="en-US" sz="11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50AC6-726C-4752-83AA-644430CC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33" y="1692002"/>
            <a:ext cx="5822327" cy="414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5FF26D-D59E-459F-9F35-06B3F783CAEE}"/>
              </a:ext>
            </a:extLst>
          </p:cNvPr>
          <p:cNvSpPr txBox="1"/>
          <p:nvPr/>
        </p:nvSpPr>
        <p:spPr>
          <a:xfrm>
            <a:off x="5427240" y="5734616"/>
            <a:ext cx="43145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hlinkClick r:id="rId5"/>
              </a:rPr>
              <a:t>https://www.google.com/url?sa=t&amp;rct=j&amp;q=&amp;esrc=s&amp;source=web&amp;cd=&amp;ved=2ahUKEwjcjOODlLr9AhXJg_0HHYLoBj0QFnoECC0QAQ&amp;url=https%3A%2F%2Fwww.pacwrc.pitt.edu%2FCQI%2FFocus%2520Group%2520Note%2520Taking%2520Template.docx&amp;usg=AOvVaw1ofMwK_d38rvdThKRCW2s4</a:t>
            </a:r>
            <a:endParaRPr lang="cs-CZ" sz="1100" dirty="0"/>
          </a:p>
          <a:p>
            <a:endParaRPr lang="cs-CZ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95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Méně strukturovaný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720000" y="5873884"/>
            <a:ext cx="4314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</a:rPr>
              <a:t>Valencia College. (2020). </a:t>
            </a:r>
            <a:r>
              <a:rPr lang="en-US" sz="1000" i="1" dirty="0">
                <a:effectLst/>
              </a:rPr>
              <a:t>Facilitator and Note Taker Guide</a:t>
            </a:r>
            <a:r>
              <a:rPr lang="en-US" sz="1000" dirty="0">
                <a:effectLst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578BC-C3F9-4086-AC5E-46236FE3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920007"/>
            <a:ext cx="5293421" cy="3641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005299-9B52-4C98-8F00-5B15C39C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10" y="1692002"/>
            <a:ext cx="4852096" cy="43049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3C9A0C-9C5D-4F11-B734-3602B8823F32}"/>
              </a:ext>
            </a:extLst>
          </p:cNvPr>
          <p:cNvSpPr txBox="1"/>
          <p:nvPr/>
        </p:nvSpPr>
        <p:spPr>
          <a:xfrm>
            <a:off x="6399810" y="6199975"/>
            <a:ext cx="43145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OMNI. (n.d.). </a:t>
            </a:r>
            <a:r>
              <a:rPr lang="en-US" sz="800" i="1" dirty="0">
                <a:effectLst/>
              </a:rPr>
              <a:t>Toolkit for Conducting Focus Groups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64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Hlídání času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Zvukové či jiné?</a:t>
            </a:r>
          </a:p>
          <a:p>
            <a:endParaRPr lang="cs-CZ" dirty="0"/>
          </a:p>
          <a:p>
            <a:r>
              <a:rPr lang="cs-CZ" dirty="0"/>
              <a:t>Výhody a nevýhody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6508BF-3EE1-95CF-E99D-E341847A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0" y="2279649"/>
            <a:ext cx="4334495" cy="32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skončení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Debriefing</a:t>
            </a:r>
            <a:endParaRPr lang="cs-CZ" dirty="0"/>
          </a:p>
          <a:p>
            <a:endParaRPr lang="cs-CZ" dirty="0"/>
          </a:p>
          <a:p>
            <a:r>
              <a:rPr lang="cs-CZ" dirty="0"/>
              <a:t>Co se bude dít dál + kontakty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Doplňující materiály k tématu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E510B-09A5-4347-BE7D-69096CF19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86044-29D6-4768-A9BB-DE9588C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EA9A8-670C-4AC2-A3AC-E69AA58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typech získávání účastníků/</a:t>
            </a:r>
            <a:r>
              <a:rPr lang="cs-CZ" dirty="0" err="1"/>
              <a:t>ic</a:t>
            </a:r>
            <a:r>
              <a:rPr lang="cs-CZ" dirty="0"/>
              <a:t> (</a:t>
            </a:r>
            <a:r>
              <a:rPr lang="cs-CZ" dirty="0" err="1"/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O odpovědnostech moderátora/</a:t>
            </a:r>
            <a:r>
              <a:rPr lang="cs-CZ" dirty="0" err="1"/>
              <a:t>ky</a:t>
            </a:r>
            <a:r>
              <a:rPr lang="cs-CZ" dirty="0"/>
              <a:t> a zapisovatele/</a:t>
            </a:r>
            <a:r>
              <a:rPr lang="cs-CZ" dirty="0" err="1"/>
              <a:t>ky</a:t>
            </a:r>
            <a:endParaRPr lang="cs-CZ" dirty="0"/>
          </a:p>
          <a:p>
            <a:r>
              <a:rPr lang="cs-CZ" dirty="0"/>
              <a:t>O tom, jak moderovat a opečovávat skupinovou dynamiku</a:t>
            </a:r>
          </a:p>
          <a:p>
            <a:r>
              <a:rPr lang="cs-CZ" dirty="0"/>
              <a:t>O tom, jak zapisovat</a:t>
            </a:r>
          </a:p>
        </p:txBody>
      </p:sp>
    </p:spTree>
    <p:extLst>
      <p:ext uri="{BB962C8B-B14F-4D97-AF65-F5344CB8AC3E}">
        <p14:creationId xmlns:p14="http://schemas.microsoft.com/office/powerpoint/2010/main" val="182956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552B0-FD5A-4901-8C8C-D3811942C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B7DCD-6641-4924-9713-4834B2F5D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B9223A-933E-4DD9-AC6F-C63D5C21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26710-7BE9-43CC-97A3-1CEC7DD2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Jde o techniky a způsoby </a:t>
            </a:r>
            <a:r>
              <a:rPr lang="cs-CZ" dirty="0">
                <a:solidFill>
                  <a:schemeClr val="tx2"/>
                </a:solidFill>
              </a:rPr>
              <a:t>získávání a motivace participantů/</a:t>
            </a:r>
            <a:r>
              <a:rPr lang="cs-CZ" dirty="0" err="1">
                <a:solidFill>
                  <a:schemeClr val="tx2"/>
                </a:solidFill>
              </a:rPr>
              <a:t>ek</a:t>
            </a:r>
            <a:r>
              <a:rPr lang="cs-CZ" dirty="0"/>
              <a:t> k účasti ve výzkumu.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Ovlivňuje složení souboru</a:t>
            </a:r>
            <a:r>
              <a:rPr lang="cs-CZ" dirty="0"/>
              <a:t>, a tedy i výsledky</a:t>
            </a:r>
          </a:p>
          <a:p>
            <a:pPr lvl="1"/>
            <a:r>
              <a:rPr lang="cs-CZ" sz="1600" dirty="0"/>
              <a:t>Doporučuje se spíše </a:t>
            </a:r>
            <a:r>
              <a:rPr lang="cs-CZ" sz="1600" dirty="0">
                <a:solidFill>
                  <a:schemeClr val="tx2"/>
                </a:solidFill>
              </a:rPr>
              <a:t>homogenní složení z hlediska backgroundu</a:t>
            </a:r>
            <a:r>
              <a:rPr lang="cs-CZ" sz="1600" dirty="0"/>
              <a:t>, nikoliv palety zkušenosti nebo názorů (tam heterogenita)</a:t>
            </a:r>
          </a:p>
          <a:p>
            <a:pPr lvl="1"/>
            <a:r>
              <a:rPr lang="cs-CZ" sz="1600" dirty="0" err="1"/>
              <a:t>Neheterogenizovat</a:t>
            </a:r>
            <a:r>
              <a:rPr lang="cs-CZ" sz="1600" dirty="0"/>
              <a:t> na základě </a:t>
            </a:r>
            <a:r>
              <a:rPr lang="cs-CZ" sz="1600" dirty="0">
                <a:solidFill>
                  <a:schemeClr val="tx2"/>
                </a:solidFill>
              </a:rPr>
              <a:t>více znaků </a:t>
            </a:r>
            <a:r>
              <a:rPr lang="cs-CZ" sz="1600" dirty="0"/>
              <a:t>(vybrat jeden, např. muži různého věku, nebo muži a ženy podobného věku)</a:t>
            </a:r>
          </a:p>
          <a:p>
            <a:pPr lvl="2"/>
            <a:r>
              <a:rPr lang="cs-CZ" dirty="0"/>
              <a:t>Vždy nutné rozvažovat s ohledem na výzkumné téma a možná rizika homogenity/heterogenity</a:t>
            </a:r>
          </a:p>
          <a:p>
            <a:pPr lvl="2"/>
            <a:r>
              <a:rPr lang="cs-CZ" dirty="0"/>
              <a:t>Vyhneme se potížím s rekrutací a roztříštěností diskuse</a:t>
            </a:r>
          </a:p>
          <a:p>
            <a:pPr lvl="1"/>
            <a:r>
              <a:rPr lang="cs-CZ" sz="1600" dirty="0"/>
              <a:t>Častější jsou </a:t>
            </a:r>
            <a:r>
              <a:rPr lang="cs-CZ" sz="1600" dirty="0">
                <a:solidFill>
                  <a:schemeClr val="tx2"/>
                </a:solidFill>
              </a:rPr>
              <a:t>anonymní skupiny</a:t>
            </a:r>
          </a:p>
          <a:p>
            <a:pPr lvl="2"/>
            <a:r>
              <a:rPr lang="cs-CZ" dirty="0"/>
              <a:t>Může posilovat, ale i snižovat pocit bezpečí, záleží na tématu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Skupiny známých lidí </a:t>
            </a:r>
            <a:r>
              <a:rPr lang="cs-CZ" dirty="0"/>
              <a:t>můžou jak pomáhat, tak zabraňovat </a:t>
            </a:r>
            <a:r>
              <a:rPr lang="cs-CZ" dirty="0" err="1"/>
              <a:t>bandwagon</a:t>
            </a:r>
            <a:r>
              <a:rPr lang="cs-CZ" dirty="0"/>
              <a:t> efektu</a:t>
            </a:r>
          </a:p>
          <a:p>
            <a:pPr lvl="3"/>
            <a:r>
              <a:rPr lang="cs-CZ" sz="1400" dirty="0"/>
              <a:t>Možné nastavit maximum blízkosti: např. nejblíže rozšířená rodina</a:t>
            </a:r>
          </a:p>
          <a:p>
            <a:pPr lvl="3"/>
            <a:r>
              <a:rPr lang="cs-CZ" sz="1400" dirty="0"/>
              <a:t>Šetří čas (rozehřívání)</a:t>
            </a:r>
          </a:p>
          <a:p>
            <a:pPr lvl="3"/>
            <a:r>
              <a:rPr lang="cs-CZ" sz="1400" dirty="0"/>
              <a:t>Větší jistota účasti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97AC-EFA5-4754-8610-254ACFD03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A083C-0289-4110-924F-17F17BE0F6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30011E-E63E-4CB9-A9A7-E0BFCCA6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(typicky)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5927C-85D5-4187-9D84-D15A3B32AC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ABB8DE-8EB5-4F6B-AECD-18783938228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Úsudkový/účelový </a:t>
            </a:r>
            <a:r>
              <a:rPr lang="cs-CZ" dirty="0"/>
              <a:t>výběr</a:t>
            </a:r>
          </a:p>
          <a:p>
            <a:pPr lvl="1"/>
            <a:r>
              <a:rPr lang="cs-CZ" dirty="0"/>
              <a:t>Kritéria „</a:t>
            </a:r>
            <a:r>
              <a:rPr lang="cs-CZ" dirty="0" err="1"/>
              <a:t>nositelství</a:t>
            </a:r>
            <a:r>
              <a:rPr lang="cs-CZ" dirty="0"/>
              <a:t>“ daného jevu</a:t>
            </a:r>
          </a:p>
          <a:p>
            <a:pPr lvl="1"/>
            <a:r>
              <a:rPr lang="cs-CZ" dirty="0"/>
              <a:t>Mezní, zvláštní, okrajová zkušenost/status může být vítán</a:t>
            </a:r>
          </a:p>
          <a:p>
            <a:pPr lvl="1"/>
            <a:r>
              <a:rPr lang="cs-CZ" dirty="0"/>
              <a:t>Víme co chceme zkoumat, hledáme populaci</a:t>
            </a:r>
          </a:p>
          <a:p>
            <a:r>
              <a:rPr lang="cs-CZ" dirty="0"/>
              <a:t>Flexibilní</a:t>
            </a:r>
          </a:p>
          <a:p>
            <a:pPr lvl="1"/>
            <a:r>
              <a:rPr lang="cs-CZ" dirty="0"/>
              <a:t>Lze upravovat podle vývoje výzkumu</a:t>
            </a:r>
          </a:p>
          <a:p>
            <a:r>
              <a:rPr lang="cs-CZ" dirty="0"/>
              <a:t>Množství dat závislé na jevu</a:t>
            </a:r>
          </a:p>
          <a:p>
            <a:pPr lvl="1"/>
            <a:r>
              <a:rPr lang="cs-CZ" dirty="0"/>
              <a:t>Ideálně do </a:t>
            </a:r>
            <a:r>
              <a:rPr lang="cs-CZ" dirty="0">
                <a:solidFill>
                  <a:schemeClr val="tx2"/>
                </a:solidFill>
              </a:rPr>
              <a:t>teoretické saturace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B00C4E-6934-4AAC-8338-D23776369A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Náhodný výběr</a:t>
            </a:r>
          </a:p>
          <a:p>
            <a:pPr lvl="1"/>
            <a:r>
              <a:rPr lang="cs-CZ" dirty="0"/>
              <a:t>Kritérium statistické </a:t>
            </a:r>
            <a:r>
              <a:rPr lang="cs-CZ" dirty="0" err="1"/>
              <a:t>reprezentativity</a:t>
            </a:r>
            <a:endParaRPr lang="cs-CZ" dirty="0"/>
          </a:p>
          <a:p>
            <a:pPr lvl="1"/>
            <a:r>
              <a:rPr lang="cs-CZ" dirty="0" err="1"/>
              <a:t>Outlieři</a:t>
            </a:r>
            <a:r>
              <a:rPr lang="cs-CZ" dirty="0"/>
              <a:t> nejsou příliš vítáni</a:t>
            </a:r>
          </a:p>
          <a:p>
            <a:pPr lvl="1"/>
            <a:r>
              <a:rPr lang="cs-CZ" dirty="0"/>
              <a:t>Máme populaci a sledujeme rozložení jevu v ní</a:t>
            </a:r>
          </a:p>
          <a:p>
            <a:r>
              <a:rPr lang="cs-CZ" dirty="0"/>
              <a:t>Rigidní</a:t>
            </a:r>
          </a:p>
          <a:p>
            <a:pPr lvl="1"/>
            <a:r>
              <a:rPr lang="cs-CZ" dirty="0"/>
              <a:t>Jakmile jsou data sebrána, nelze s nimi v zásadě nic dělat</a:t>
            </a:r>
          </a:p>
          <a:p>
            <a:r>
              <a:rPr lang="cs-CZ" dirty="0"/>
              <a:t>Množství dat závislé na počtu proměnných a statistickém využití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0B71-35F8-4695-BE45-F2241FB48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FB8D2-1AB0-4F65-8986-3A49F7E438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/výzkumná agentura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3C6F7-7BB4-4FBE-8079-BEDC99E1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 strategie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9E0EC3-F769-43A1-9E9B-673A4B61DB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Gatekeeper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95491-AD4B-406C-A535-995B1980EC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Běžné u profesionálních výzkumů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Ideálně pro </a:t>
            </a:r>
            <a:r>
              <a:rPr lang="cs-CZ" sz="2000" dirty="0">
                <a:solidFill>
                  <a:schemeClr val="tx2"/>
                </a:solidFill>
              </a:rPr>
              <a:t>jevy dobře dostupné </a:t>
            </a:r>
            <a:r>
              <a:rPr lang="cs-CZ" sz="2000" dirty="0"/>
              <a:t>v běžné populaci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Některé agentury samostatnou rekrutací </a:t>
            </a:r>
            <a:r>
              <a:rPr lang="cs-CZ" sz="2000" dirty="0">
                <a:solidFill>
                  <a:schemeClr val="tx2"/>
                </a:solidFill>
              </a:rPr>
              <a:t>nenabízí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Cena se odvíjí podle </a:t>
            </a:r>
            <a:r>
              <a:rPr lang="cs-CZ" sz="2000" dirty="0">
                <a:solidFill>
                  <a:schemeClr val="tx2"/>
                </a:solidFill>
              </a:rPr>
              <a:t>náročnosti </a:t>
            </a:r>
            <a:r>
              <a:rPr lang="cs-CZ" sz="2000" dirty="0" err="1">
                <a:solidFill>
                  <a:schemeClr val="tx2"/>
                </a:solidFill>
              </a:rPr>
              <a:t>rekrutace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a složitosti segmentace vzorku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Mohou poskytnout i </a:t>
            </a:r>
            <a:r>
              <a:rPr lang="cs-CZ" sz="2000" dirty="0">
                <a:solidFill>
                  <a:schemeClr val="tx2"/>
                </a:solidFill>
              </a:rPr>
              <a:t>doplňkové služby </a:t>
            </a:r>
            <a:r>
              <a:rPr lang="cs-CZ" sz="2000" dirty="0"/>
              <a:t>(místo, občerstvení, zapisovatel/</a:t>
            </a:r>
            <a:r>
              <a:rPr lang="cs-CZ" sz="2000" dirty="0" err="1"/>
              <a:t>ka</a:t>
            </a:r>
            <a:r>
              <a:rPr lang="cs-CZ" sz="2000" dirty="0"/>
              <a:t>,… výzkumná zpráva)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být </a:t>
            </a:r>
            <a:r>
              <a:rPr lang="cs-CZ" sz="2000" dirty="0">
                <a:solidFill>
                  <a:schemeClr val="tx2"/>
                </a:solidFill>
              </a:rPr>
              <a:t>praktické, ale má i limity</a:t>
            </a:r>
            <a:endParaRPr lang="cs-CZ" sz="1400" dirty="0">
              <a:solidFill>
                <a:schemeClr val="tx2"/>
              </a:solidFill>
            </a:endParaRPr>
          </a:p>
          <a:p>
            <a:pPr lvl="1"/>
            <a:r>
              <a:rPr lang="cs-CZ" sz="1400" dirty="0"/>
              <a:t>o nic se nemusíte starat</a:t>
            </a:r>
          </a:p>
          <a:p>
            <a:pPr lvl="1"/>
            <a:r>
              <a:rPr lang="cs-CZ" sz="1400" dirty="0"/>
              <a:t>někdy si neumí poradit s absentéry</a:t>
            </a:r>
          </a:p>
          <a:p>
            <a:pPr lvl="1"/>
            <a:r>
              <a:rPr lang="cs-CZ" sz="1400" dirty="0"/>
              <a:t>obtížný přehled o vzorku (profesionální účastníci/</a:t>
            </a:r>
            <a:r>
              <a:rPr lang="cs-CZ" sz="1400" dirty="0" err="1"/>
              <a:t>ce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nízká motivace (nízká odměna, nezajímavé téma)</a:t>
            </a:r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F8733-FD1D-4169-881B-A398D4233C7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Vhodné pro výzkum </a:t>
            </a:r>
            <a:r>
              <a:rPr lang="cs-CZ" sz="1800" dirty="0">
                <a:solidFill>
                  <a:schemeClr val="tx2"/>
                </a:solidFill>
              </a:rPr>
              <a:t>„přirozených jednotek“ </a:t>
            </a:r>
            <a:r>
              <a:rPr lang="cs-CZ" sz="1800" dirty="0"/>
              <a:t>(neformálního) charakteru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Vhodné pro </a:t>
            </a:r>
            <a:r>
              <a:rPr lang="cs-CZ" sz="1800" dirty="0">
                <a:solidFill>
                  <a:schemeClr val="tx2"/>
                </a:solidFill>
              </a:rPr>
              <a:t>těžko dostupné jevy a populace</a:t>
            </a:r>
          </a:p>
          <a:p>
            <a:pPr lvl="1"/>
            <a:r>
              <a:rPr lang="cs-CZ" sz="1400" dirty="0"/>
              <a:t>sousedství</a:t>
            </a:r>
          </a:p>
          <a:p>
            <a:pPr lvl="1"/>
            <a:r>
              <a:rPr lang="cs-CZ" sz="1400" dirty="0"/>
              <a:t>sociálně vyloučená oblast</a:t>
            </a:r>
          </a:p>
          <a:p>
            <a:pPr lvl="1"/>
            <a:r>
              <a:rPr lang="cs-CZ" sz="1400" dirty="0"/>
              <a:t>stigmatizovaní (minoritní sexuální preference)</a:t>
            </a:r>
          </a:p>
          <a:p>
            <a:pPr lvl="1"/>
            <a:r>
              <a:rPr lang="cs-CZ" sz="1400" dirty="0"/>
              <a:t>kriminální komunity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„Uzlový bod“ </a:t>
            </a:r>
            <a:r>
              <a:rPr lang="cs-CZ" sz="1800" dirty="0"/>
              <a:t>skupiny</a:t>
            </a:r>
          </a:p>
          <a:p>
            <a:pPr lvl="1"/>
            <a:r>
              <a:rPr lang="cs-CZ" sz="1400" dirty="0"/>
              <a:t>Vysoký sociální kapitál</a:t>
            </a:r>
          </a:p>
          <a:p>
            <a:pPr lvl="1"/>
            <a:r>
              <a:rPr lang="cs-CZ" sz="1400" dirty="0"/>
              <a:t>Vysoký symbolický kapitál (důvěryhodnost)</a:t>
            </a:r>
          </a:p>
          <a:p>
            <a:pPr lvl="1"/>
            <a:r>
              <a:rPr lang="cs-CZ" sz="1400" dirty="0"/>
              <a:t>Vysoký kulturní kapitál (znalost skupiny, pravidel apod.)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Příklad:</a:t>
            </a:r>
          </a:p>
          <a:p>
            <a:pPr lvl="1"/>
            <a:r>
              <a:rPr lang="cs-CZ" sz="1400" dirty="0"/>
              <a:t>sociální pracovník</a:t>
            </a:r>
          </a:p>
          <a:p>
            <a:pPr lvl="1"/>
            <a:r>
              <a:rPr lang="cs-CZ" sz="1400" dirty="0"/>
              <a:t>člen gangu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Pozor na </a:t>
            </a:r>
            <a:r>
              <a:rPr lang="cs-CZ" sz="1800" dirty="0">
                <a:solidFill>
                  <a:schemeClr val="tx2"/>
                </a:solidFill>
              </a:rPr>
              <a:t>přílišnou závislost</a:t>
            </a:r>
          </a:p>
          <a:p>
            <a:pPr lvl="1"/>
            <a:r>
              <a:rPr lang="cs-CZ" sz="1400" dirty="0"/>
              <a:t>Hrozba rozpadu </a:t>
            </a:r>
            <a:r>
              <a:rPr lang="cs-CZ" sz="1400" dirty="0" err="1"/>
              <a:t>rekrutace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1254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Formální organizace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Neformální sítě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populace silně spojené </a:t>
            </a:r>
            <a:r>
              <a:rPr lang="cs-CZ" sz="2000" dirty="0"/>
              <a:t>s danou organizací/užíváním jejich služeb</a:t>
            </a:r>
          </a:p>
          <a:p>
            <a:pPr lvl="1"/>
            <a:r>
              <a:rPr lang="cs-CZ" sz="1600" dirty="0"/>
              <a:t>Klienti zdravotnického zařízení</a:t>
            </a:r>
          </a:p>
          <a:p>
            <a:pPr lvl="1"/>
            <a:r>
              <a:rPr lang="cs-CZ" sz="1600" dirty="0"/>
              <a:t>Studující</a:t>
            </a:r>
          </a:p>
          <a:p>
            <a:pPr lvl="1"/>
            <a:r>
              <a:rPr lang="cs-CZ" sz="1600" dirty="0"/>
              <a:t>Vězni</a:t>
            </a:r>
          </a:p>
          <a:p>
            <a:pPr lvl="1"/>
            <a:r>
              <a:rPr lang="cs-CZ" sz="1600" dirty="0"/>
              <a:t>Členové fary</a:t>
            </a:r>
          </a:p>
          <a:p>
            <a:pPr lvl="1"/>
            <a:r>
              <a:rPr lang="cs-CZ" sz="1600" dirty="0"/>
              <a:t>Zaměstnanci/</a:t>
            </a:r>
            <a:r>
              <a:rPr lang="cs-CZ" sz="1600" dirty="0" err="1"/>
              <a:t>kyně</a:t>
            </a:r>
            <a:r>
              <a:rPr lang="cs-CZ" sz="1600" dirty="0"/>
              <a:t> firem</a:t>
            </a:r>
          </a:p>
          <a:p>
            <a:pPr lvl="1"/>
            <a:r>
              <a:rPr lang="cs-CZ" sz="1600" dirty="0"/>
              <a:t>Členové sportovních klubů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Organizace může </a:t>
            </a:r>
            <a:r>
              <a:rPr lang="cs-CZ" sz="2000" dirty="0">
                <a:solidFill>
                  <a:schemeClr val="tx2"/>
                </a:solidFill>
              </a:rPr>
              <a:t>pomoct s rekrutací</a:t>
            </a:r>
            <a:r>
              <a:rPr lang="cs-CZ" sz="2000" dirty="0"/>
              <a:t>:</a:t>
            </a:r>
          </a:p>
          <a:p>
            <a:pPr lvl="1"/>
            <a:r>
              <a:rPr lang="cs-CZ" sz="1600" dirty="0"/>
              <a:t>Rozesílá informace a žádost o participaci</a:t>
            </a:r>
          </a:p>
          <a:p>
            <a:pPr lvl="1"/>
            <a:r>
              <a:rPr lang="cs-CZ" sz="1600" dirty="0"/>
              <a:t>Poskytne prostor pro kontaktování/prezentaci</a:t>
            </a:r>
          </a:p>
          <a:p>
            <a:pPr lvl="1"/>
            <a:r>
              <a:rPr lang="cs-CZ" sz="1600" dirty="0"/>
              <a:t>Poskytne kontaktní a jiné údaje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ale i </a:t>
            </a:r>
            <a:r>
              <a:rPr lang="cs-CZ" sz="2000" dirty="0">
                <a:solidFill>
                  <a:schemeClr val="tx2"/>
                </a:solidFill>
              </a:rPr>
              <a:t>„škodit“:</a:t>
            </a:r>
          </a:p>
          <a:p>
            <a:pPr lvl="1"/>
            <a:r>
              <a:rPr lang="cs-CZ" sz="1400" dirty="0"/>
              <a:t>Trvání na předvýběru</a:t>
            </a:r>
          </a:p>
          <a:p>
            <a:pPr lvl="1"/>
            <a:r>
              <a:rPr lang="cs-CZ" sz="1400" dirty="0"/>
              <a:t>Trvání na kontrole </a:t>
            </a:r>
            <a:r>
              <a:rPr lang="cs-CZ" sz="1400" dirty="0" err="1"/>
              <a:t>rekrutace</a:t>
            </a:r>
            <a:r>
              <a:rPr lang="cs-CZ" sz="1400" dirty="0"/>
              <a:t> (HR firmy apod.)</a:t>
            </a:r>
          </a:p>
          <a:p>
            <a:pPr lvl="1"/>
            <a:endParaRPr lang="cs-CZ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situace, kdy </a:t>
            </a:r>
            <a:r>
              <a:rPr lang="cs-CZ" dirty="0">
                <a:solidFill>
                  <a:schemeClr val="tx2"/>
                </a:solidFill>
              </a:rPr>
              <a:t>formální a zprostředkovaná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není žádoucí nebo možná</a:t>
            </a:r>
          </a:p>
          <a:p>
            <a:pPr lvl="1"/>
            <a:r>
              <a:rPr lang="cs-CZ" dirty="0"/>
              <a:t>Jakékoliv populace</a:t>
            </a:r>
          </a:p>
          <a:p>
            <a:pPr lvl="1"/>
            <a:r>
              <a:rPr lang="cs-CZ" dirty="0"/>
              <a:t>Osobní známost (a následně sněhová koule)</a:t>
            </a:r>
          </a:p>
          <a:p>
            <a:pPr lvl="1"/>
            <a:r>
              <a:rPr lang="cs-CZ" dirty="0"/>
              <a:t>OSS skupiny</a:t>
            </a:r>
          </a:p>
          <a:p>
            <a:pPr lvl="1"/>
            <a:r>
              <a:rPr lang="cs-CZ" dirty="0"/>
              <a:t>Návštěva míst setkávání/pobytu (kina, knihovny, parky, nákupní střediska, kroužky, sportovní utkání)</a:t>
            </a:r>
          </a:p>
          <a:p>
            <a:pPr>
              <a:lnSpc>
                <a:spcPct val="100000"/>
              </a:lnSpc>
            </a:pPr>
            <a:r>
              <a:rPr lang="cs-CZ" dirty="0"/>
              <a:t>Může být velmi neúčinné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7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Reklama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Křížová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velké studie </a:t>
            </a:r>
            <a:r>
              <a:rPr lang="cs-CZ" sz="2000" dirty="0"/>
              <a:t>(velký počet participantů/</a:t>
            </a:r>
            <a:r>
              <a:rPr lang="cs-CZ" sz="2000" dirty="0" err="1"/>
              <a:t>ek</a:t>
            </a:r>
            <a:r>
              <a:rPr lang="cs-CZ" sz="2000" dirty="0"/>
              <a:t>, mnoho míst) nebo velmi těžko dosažitelná populace (velmi specifické vlastnosti)</a:t>
            </a:r>
          </a:p>
          <a:p>
            <a:pPr>
              <a:lnSpc>
                <a:spcPct val="100000"/>
              </a:lnSpc>
            </a:pPr>
            <a:endParaRPr lang="cs-CZ" sz="100" dirty="0"/>
          </a:p>
          <a:p>
            <a:pPr>
              <a:lnSpc>
                <a:spcPct val="100000"/>
              </a:lnSpc>
            </a:pPr>
            <a:r>
              <a:rPr lang="cs-CZ" sz="2000" dirty="0"/>
              <a:t>Různé typy</a:t>
            </a:r>
          </a:p>
          <a:p>
            <a:pPr lvl="1"/>
            <a:r>
              <a:rPr lang="cs-CZ" sz="1800" dirty="0"/>
              <a:t>Reklama v jakémkoliv médiu</a:t>
            </a:r>
          </a:p>
          <a:p>
            <a:pPr lvl="1"/>
            <a:r>
              <a:rPr lang="cs-CZ" sz="1800" dirty="0"/>
              <a:t>Reklama ve veřejném prostoru</a:t>
            </a:r>
          </a:p>
          <a:p>
            <a:pPr lvl="1"/>
            <a:r>
              <a:rPr lang="cs-CZ" sz="1800" dirty="0"/>
              <a:t>Kontextová reklama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Při plošném </a:t>
            </a:r>
            <a:r>
              <a:rPr lang="cs-CZ" sz="2600" dirty="0">
                <a:solidFill>
                  <a:schemeClr val="tx2"/>
                </a:solidFill>
              </a:rPr>
              <a:t>použití velmi nákladné a komplikované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Vyžaduje </a:t>
            </a:r>
            <a:r>
              <a:rPr lang="cs-CZ" sz="2600" dirty="0">
                <a:solidFill>
                  <a:schemeClr val="tx2"/>
                </a:solidFill>
              </a:rPr>
              <a:t>silné motivační nástroje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</a:t>
            </a:r>
            <a:r>
              <a:rPr lang="cs-CZ" dirty="0" err="1">
                <a:solidFill>
                  <a:schemeClr val="tx2"/>
                </a:solidFill>
              </a:rPr>
              <a:t>mixed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method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výzkum</a:t>
            </a:r>
          </a:p>
          <a:p>
            <a:pPr lvl="1"/>
            <a:r>
              <a:rPr lang="cs-CZ" dirty="0"/>
              <a:t>Jedna výzkumná populace slouží pro rekrutací do jiné (typicky dotazníkové šetření -&gt; FG-&gt; rozhovory)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Usnadňuje dostupnost a účelovost </a:t>
            </a:r>
            <a:r>
              <a:rPr lang="cs-CZ" dirty="0"/>
              <a:t>výběru</a:t>
            </a:r>
          </a:p>
          <a:p>
            <a:r>
              <a:rPr lang="cs-CZ" dirty="0"/>
              <a:t>Pozor na </a:t>
            </a:r>
            <a:r>
              <a:rPr lang="cs-CZ" dirty="0" err="1">
                <a:solidFill>
                  <a:schemeClr val="tx2"/>
                </a:solidFill>
              </a:rPr>
              <a:t>přezkoumanost</a:t>
            </a:r>
            <a:r>
              <a:rPr lang="cs-CZ" dirty="0"/>
              <a:t> a </a:t>
            </a:r>
            <a:r>
              <a:rPr lang="cs-CZ" dirty="0">
                <a:solidFill>
                  <a:schemeClr val="tx2"/>
                </a:solidFill>
              </a:rPr>
              <a:t>„obvyklé podezřelé“</a:t>
            </a:r>
          </a:p>
          <a:p>
            <a:pPr lvl="1"/>
            <a:r>
              <a:rPr lang="cs-CZ" dirty="0"/>
              <a:t>„Profesionální“ účastníci/e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Kde a čím realizovat?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23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  <SharedWithUsers xmlns="ffe0c3cd-96c8-4906-bde5-6a97e44c1ecb">
      <UserInfo>
        <DisplayName>Štěpán Žádník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599D1-787F-4A68-9933-63F1D0B67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B6D4B-5200-4985-A01A-7565F406F032}">
  <ds:schemaRefs>
    <ds:schemaRef ds:uri="http://schemas.microsoft.com/office/2006/metadata/properties"/>
    <ds:schemaRef ds:uri="http://schemas.microsoft.com/office/infopath/2007/PartnerControls"/>
    <ds:schemaRef ds:uri="f0683cf0-2f86-46a3-acfb-cef0b9bb6a0c"/>
    <ds:schemaRef ds:uri="ffe0c3cd-96c8-4906-bde5-6a97e44c1ecb"/>
  </ds:schemaRefs>
</ds:datastoreItem>
</file>

<file path=customXml/itemProps3.xml><?xml version="1.0" encoding="utf-8"?>
<ds:datastoreItem xmlns:ds="http://schemas.openxmlformats.org/officeDocument/2006/customXml" ds:itemID="{BE3532D9-49FC-4BC3-B77B-506D2173B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3097</Words>
  <Application>Microsoft Office PowerPoint</Application>
  <PresentationFormat>Širokoúhlá obrazovka</PresentationFormat>
  <Paragraphs>476</Paragraphs>
  <Slides>36</Slides>
  <Notes>5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Terén už volá! Příprava, prostředí, role a kompetence, realizace 1</vt:lpstr>
      <vt:lpstr>O čem to dnes bude?</vt:lpstr>
      <vt:lpstr>Jak zajistit účastníky/ce?</vt:lpstr>
      <vt:lpstr>Rekrutace</vt:lpstr>
      <vt:lpstr>Rekrutace (typicky)</vt:lpstr>
      <vt:lpstr>Rekrutační strategie</vt:lpstr>
      <vt:lpstr>Rekrutace</vt:lpstr>
      <vt:lpstr>Rekrutace</vt:lpstr>
      <vt:lpstr>Kde a čím realizovat?</vt:lpstr>
      <vt:lpstr>Místo</vt:lpstr>
      <vt:lpstr>Technika</vt:lpstr>
      <vt:lpstr>Tištěné materiály</vt:lpstr>
      <vt:lpstr>Jmenovky</vt:lpstr>
      <vt:lpstr>Odpovědnosti a role</vt:lpstr>
      <vt:lpstr>Klíčové role FG</vt:lpstr>
      <vt:lpstr>Klíčové role FG</vt:lpstr>
      <vt:lpstr>Úloha moderátora</vt:lpstr>
      <vt:lpstr>Na místě</vt:lpstr>
      <vt:lpstr>Co včíl</vt:lpstr>
      <vt:lpstr>Moderování</vt:lpstr>
      <vt:lpstr>Sondy (probes)</vt:lpstr>
      <vt:lpstr>Sondy (probes)</vt:lpstr>
      <vt:lpstr>Nonverbální komunikace</vt:lpstr>
      <vt:lpstr>Signály</vt:lpstr>
      <vt:lpstr>Skupinová dynamika</vt:lpstr>
      <vt:lpstr>Skupinová dynamika</vt:lpstr>
      <vt:lpstr>Skupinová dynamika</vt:lpstr>
      <vt:lpstr>Asistence a zajištění</vt:lpstr>
      <vt:lpstr>Asistence a zajištění</vt:lpstr>
      <vt:lpstr>Neverbální komunikace </vt:lpstr>
      <vt:lpstr>Asistence a zajištění</vt:lpstr>
      <vt:lpstr>Příklad archu zapisovatele/ky </vt:lpstr>
      <vt:lpstr>Příklad archu zapisovatele/ky </vt:lpstr>
      <vt:lpstr>Hlídání času </vt:lpstr>
      <vt:lpstr>Po skončení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2023-03-17T16:25:44Z</dcterms:created>
  <dcterms:modified xsi:type="dcterms:W3CDTF">2023-10-27T13:05:11Z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