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5" r:id="rId6"/>
    <p:sldId id="263" r:id="rId7"/>
    <p:sldId id="266" r:id="rId8"/>
    <p:sldId id="267" r:id="rId9"/>
    <p:sldId id="264" r:id="rId10"/>
  </p:sldIdLst>
  <p:sldSz cx="9144000" cy="6858000" type="screen4x3"/>
  <p:notesSz cx="6858000" cy="9144000"/>
  <p:defaultTextStyle>
    <a:defPPr>
      <a:defRPr lang="cs-CZ" alt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DE57DC89-192F-43DE-963F-01CD47A049FC}" type="datetimeFigureOut">
              <a:rPr lang="cs-CZ" altLang="cs-CZ" smtClean="0"/>
              <a:pPr/>
              <a:t>06.11.2024</a:t>
            </a:fld>
            <a:endParaRPr lang="cs-CZ" alt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cs-CZ" alt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98465137-5472-4B94-99B6-67C88D49786D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9865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numCol="1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alt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06.11.2024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1572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06.11.2024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54778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numCol="1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06.11.2024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2893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06.11.2024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8544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numCol="1" anchor="t"/>
          <a:lstStyle>
            <a:lvl1pPr algn="l">
              <a:defRPr sz="4000" b="1" cap="all"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numCol="1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06.11.2024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01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06.11.2024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2078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06.11.2024</a:t>
            </a:fld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5357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06.11.2024</a:t>
            </a:fld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0567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06.11.2024</a:t>
            </a:fld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8228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06.11.2024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5219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numCol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alt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06.11.2024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33902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BA506-50E9-4BB2-B26B-454A6C17DD79}" type="datetimeFigureOut">
              <a:rPr lang="cs-CZ" altLang="cs-CZ" smtClean="0"/>
              <a:pPr/>
              <a:t>06.11.2024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49033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 alt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pPr algn="ctr"/>
            <a:r>
              <a:rPr lang="pl-PL" altLang="pl-PL" b="0" dirty="0"/>
              <a:t>Raný novověk II.</a:t>
            </a:r>
            <a:endParaRPr lang="cs-CZ" alt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 numCol="1">
            <a:normAutofit/>
          </a:bodyPr>
          <a:lstStyle/>
          <a:p>
            <a:pPr algn="ctr"/>
            <a:r>
              <a:rPr lang="cs-CZ" altLang="cs-CZ" dirty="0"/>
              <a:t>BSSb1102 Dějiny vojenství</a:t>
            </a:r>
          </a:p>
          <a:p>
            <a:pPr algn="ctr"/>
            <a:r>
              <a:rPr lang="cs-CZ" altLang="cs-CZ" dirty="0"/>
              <a:t>(1. prapor pruské tělesné gardy v bitvě u Kolína, Richard </a:t>
            </a:r>
            <a:r>
              <a:rPr lang="cs-CZ" altLang="cs-CZ" dirty="0" err="1"/>
              <a:t>Knötel</a:t>
            </a:r>
            <a:r>
              <a:rPr lang="cs-CZ" altLang="cs-CZ" dirty="0"/>
              <a:t>)</a:t>
            </a:r>
          </a:p>
        </p:txBody>
      </p:sp>
      <p:pic>
        <p:nvPicPr>
          <p:cNvPr id="5" name="Zástupný symbol obrázku 4">
            <a:extLst>
              <a:ext uri="{FF2B5EF4-FFF2-40B4-BE49-F238E27FC236}">
                <a16:creationId xmlns:a16="http://schemas.microsoft.com/office/drawing/2014/main" id="{343E3A22-F8E5-4003-91EF-D4EA04917AA7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3" r="4183"/>
          <a:stretch>
            <a:fillRect/>
          </a:stretch>
        </p:blipFill>
        <p:spPr>
          <a:xfrm>
            <a:off x="1547664" y="266527"/>
            <a:ext cx="6336704" cy="4752528"/>
          </a:xfrm>
        </p:spPr>
      </p:pic>
    </p:spTree>
    <p:extLst>
      <p:ext uri="{BB962C8B-B14F-4D97-AF65-F5344CB8AC3E}">
        <p14:creationId xmlns:p14="http://schemas.microsoft.com/office/powerpoint/2010/main" val="1893277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Změny ve výzbroji pěchoty I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24AD7F5-FB09-5CDC-BB0A-704ADB2DCF0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křesadlový zámek</a:t>
            </a:r>
          </a:p>
          <a:p>
            <a:pPr lvl="1"/>
            <a:r>
              <a:rPr lang="cs-CZ" dirty="0"/>
              <a:t>snadnější ovládání</a:t>
            </a:r>
          </a:p>
          <a:p>
            <a:pPr lvl="1"/>
            <a:r>
              <a:rPr lang="cs-CZ" dirty="0"/>
              <a:t>spolehlivější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další růst palebné síly pěchoty</a:t>
            </a:r>
          </a:p>
          <a:p>
            <a:pPr lvl="1"/>
            <a:r>
              <a:rPr lang="cs-CZ" dirty="0"/>
              <a:t>palba poměrně nepřesná (hladký vývrt hlavně)</a:t>
            </a:r>
          </a:p>
          <a:p>
            <a:pPr lvl="1"/>
            <a:r>
              <a:rPr lang="cs-CZ" dirty="0"/>
              <a:t>nepřesnost palby lze kompenzovat její hustotou</a:t>
            </a:r>
          </a:p>
          <a:p>
            <a:endParaRPr lang="cs-CZ" dirty="0"/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C87911AE-A7B5-43A7-B6A9-D907CD8E899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365510"/>
            <a:ext cx="3672408" cy="5074761"/>
          </a:xfrm>
        </p:spPr>
      </p:pic>
      <p:sp>
        <p:nvSpPr>
          <p:cNvPr id="3" name="Šipka: dolů 2">
            <a:extLst>
              <a:ext uri="{FF2B5EF4-FFF2-40B4-BE49-F238E27FC236}">
                <a16:creationId xmlns:a16="http://schemas.microsoft.com/office/drawing/2014/main" id="{1263FFFB-9D7F-F79F-75BF-CD69C6F47FAA}"/>
              </a:ext>
            </a:extLst>
          </p:cNvPr>
          <p:cNvSpPr/>
          <p:nvPr/>
        </p:nvSpPr>
        <p:spPr>
          <a:xfrm>
            <a:off x="2051720" y="2852936"/>
            <a:ext cx="48463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973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Změny ve výzbroji pěchoty II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21865E2-9A1E-F307-CB31-CBBA29F3B87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Bodák (bajonet)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Pikenýři</a:t>
            </a:r>
            <a:r>
              <a:rPr lang="cs-CZ" dirty="0"/>
              <a:t> v pěchotní sestavě ztrácí význam, střelec může bojovat z blízka s nasazeným bodákem</a:t>
            </a:r>
          </a:p>
          <a:p>
            <a:endParaRPr lang="cs-CZ" dirty="0"/>
          </a:p>
        </p:txBody>
      </p:sp>
      <p:sp>
        <p:nvSpPr>
          <p:cNvPr id="6" name="Šipka: dolů 5">
            <a:extLst>
              <a:ext uri="{FF2B5EF4-FFF2-40B4-BE49-F238E27FC236}">
                <a16:creationId xmlns:a16="http://schemas.microsoft.com/office/drawing/2014/main" id="{96D3C08A-31E6-33DE-1771-3D6A5902D2A4}"/>
              </a:ext>
            </a:extLst>
          </p:cNvPr>
          <p:cNvSpPr/>
          <p:nvPr/>
        </p:nvSpPr>
        <p:spPr>
          <a:xfrm>
            <a:off x="1619672" y="2132856"/>
            <a:ext cx="484632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Zástupný symbol pro obsah 9">
            <a:extLst>
              <a:ext uri="{FF2B5EF4-FFF2-40B4-BE49-F238E27FC236}">
                <a16:creationId xmlns:a16="http://schemas.microsoft.com/office/drawing/2014/main" id="{690E5DE0-5C1A-476F-B4FF-885839CE533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492897"/>
            <a:ext cx="4299882" cy="2583580"/>
          </a:xfrm>
        </p:spPr>
      </p:pic>
    </p:spTree>
    <p:extLst>
      <p:ext uri="{BB962C8B-B14F-4D97-AF65-F5344CB8AC3E}">
        <p14:creationId xmlns:p14="http://schemas.microsoft.com/office/powerpoint/2010/main" val="341020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Lineární taktika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283152" cy="1972815"/>
          </a:xfrm>
        </p:spPr>
        <p:txBody>
          <a:bodyPr numCol="1">
            <a:normAutofit fontScale="70000" lnSpcReduction="20000"/>
          </a:bodyPr>
          <a:lstStyle/>
          <a:p>
            <a:r>
              <a:rPr lang="cs-CZ" altLang="cs-CZ" dirty="0"/>
              <a:t>Zárodky patrné v 17. století, k dokonalosti dovedena v 18. století</a:t>
            </a:r>
          </a:p>
          <a:p>
            <a:r>
              <a:rPr lang="cs-CZ" altLang="cs-CZ" dirty="0"/>
              <a:t>Tři sevřené řady (koncem 18. století Britové přecházejí na dvě řady)</a:t>
            </a:r>
          </a:p>
          <a:p>
            <a:r>
              <a:rPr lang="cs-CZ" altLang="cs-CZ" dirty="0"/>
              <a:t>V boji</a:t>
            </a:r>
          </a:p>
          <a:p>
            <a:pPr lvl="1"/>
            <a:r>
              <a:rPr lang="cs-CZ" altLang="cs-CZ" dirty="0"/>
              <a:t>s pěchotou – palba na (relativně) krátkou vzdálenost, důležitá rychlost palby</a:t>
            </a:r>
          </a:p>
          <a:p>
            <a:pPr lvl="1"/>
            <a:r>
              <a:rPr lang="cs-CZ" altLang="cs-CZ" dirty="0"/>
              <a:t>s jízdou – čtvercová formace (tzv. karé; prázdný čtverec či obdélník)</a:t>
            </a: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2526C21E-5076-48A4-AA68-C7CFDD4BCC5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645024"/>
            <a:ext cx="5068154" cy="3546215"/>
          </a:xfrm>
        </p:spPr>
      </p:pic>
    </p:spTree>
    <p:extLst>
      <p:ext uri="{BB962C8B-B14F-4D97-AF65-F5344CB8AC3E}">
        <p14:creationId xmlns:p14="http://schemas.microsoft.com/office/powerpoint/2010/main" val="135371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3433BD-54B2-4C5A-AEBF-B47C1552B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Jízda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B7215C-C99C-42F1-BA8B-437D776E8F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Těžká a lehká</a:t>
            </a:r>
          </a:p>
          <a:p>
            <a:r>
              <a:rPr lang="cs-CZ" dirty="0"/>
              <a:t>Těžká – kyrysníci</a:t>
            </a:r>
          </a:p>
          <a:p>
            <a:r>
              <a:rPr lang="cs-CZ" dirty="0"/>
              <a:t>Lehká – více druhů (husaři, </a:t>
            </a:r>
            <a:r>
              <a:rPr lang="cs-CZ" dirty="0" err="1"/>
              <a:t>švališéři</a:t>
            </a:r>
            <a:r>
              <a:rPr lang="cs-CZ" dirty="0"/>
              <a:t>…)</a:t>
            </a:r>
          </a:p>
          <a:p>
            <a:endParaRPr lang="cs-CZ" dirty="0"/>
          </a:p>
          <a:p>
            <a:r>
              <a:rPr lang="cs-CZ" dirty="0"/>
              <a:t>Změna v chápání role dragounů</a:t>
            </a:r>
          </a:p>
          <a:p>
            <a:pPr lvl="1"/>
            <a:r>
              <a:rPr lang="cs-CZ" dirty="0"/>
              <a:t>koncem 16. století ustaveny první dragounské pluky v roli pěchoty přepravující se na koních</a:t>
            </a:r>
          </a:p>
          <a:p>
            <a:pPr lvl="1"/>
            <a:r>
              <a:rPr lang="cs-CZ" dirty="0"/>
              <a:t>v 17. století nadále v této roli (vč. vybavení)</a:t>
            </a:r>
          </a:p>
          <a:p>
            <a:pPr lvl="1"/>
            <a:r>
              <a:rPr lang="cs-CZ" dirty="0"/>
              <a:t>během 18. století proměna v jízdu (různá klasifikace; lehčí výzbroj než kyrysníci, ale těžší než lehká jízda)</a:t>
            </a:r>
          </a:p>
        </p:txBody>
      </p:sp>
    </p:spTree>
    <p:extLst>
      <p:ext uri="{BB962C8B-B14F-4D97-AF65-F5344CB8AC3E}">
        <p14:creationId xmlns:p14="http://schemas.microsoft.com/office/powerpoint/2010/main" val="3144669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F50963-D5AC-A1C9-ED48-9D3199E63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Dělostřelectvo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7899EC-0FCA-43B3-5E3F-5A5AD3A5C30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Lehčí a kvalitnější děla i příslušenství</a:t>
            </a:r>
          </a:p>
          <a:p>
            <a:r>
              <a:rPr lang="cs-CZ" dirty="0"/>
              <a:t>Ve všech armádách posilování důrazu na standardizaci</a:t>
            </a:r>
          </a:p>
          <a:p>
            <a:r>
              <a:rPr lang="cs-CZ" dirty="0"/>
              <a:t>Vrcholem francouzský systém (</a:t>
            </a:r>
            <a:r>
              <a:rPr lang="cs-CZ" dirty="0" err="1"/>
              <a:t>Gribeauval</a:t>
            </a:r>
            <a:r>
              <a:rPr lang="cs-CZ" dirty="0"/>
              <a:t>, 1765; polní kanony ráží 4, 8 a 12 liber + houfnice 6 palců + pevnostní a obléhací děla)</a:t>
            </a: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B1E74114-4837-4BF6-A3F9-34511E3D852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780" y="2348880"/>
            <a:ext cx="4137243" cy="3096344"/>
          </a:xfrm>
        </p:spPr>
      </p:pic>
    </p:spTree>
    <p:extLst>
      <p:ext uri="{BB962C8B-B14F-4D97-AF65-F5344CB8AC3E}">
        <p14:creationId xmlns:p14="http://schemas.microsoft.com/office/powerpoint/2010/main" val="2559627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F0836E-F076-49B3-9C7C-249463EF9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Hodnocení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2A9C9B-B7EE-443D-9A03-2B32447819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834880" cy="4525963"/>
          </a:xfrm>
        </p:spPr>
        <p:txBody>
          <a:bodyPr>
            <a:normAutofit/>
          </a:bodyPr>
          <a:lstStyle/>
          <a:p>
            <a:r>
              <a:rPr lang="cs-CZ" dirty="0"/>
              <a:t>Těžkopádné manévrování, možné komplikace při střetu s kvalitní lehkou pěchotou</a:t>
            </a:r>
          </a:p>
          <a:p>
            <a:r>
              <a:rPr lang="cs-CZ" dirty="0"/>
              <a:t>Výhoda pro početnější a disciplinovanější armádu</a:t>
            </a:r>
          </a:p>
          <a:p>
            <a:r>
              <a:rPr lang="cs-CZ" dirty="0"/>
              <a:t>Vrcholu dosahuje lineární taktika v pruské armádě Fridricha II. Velikého</a:t>
            </a: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32F1B80D-3C7E-45FF-82C4-152C623A1DB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5600" y="1821399"/>
            <a:ext cx="3251200" cy="4083564"/>
          </a:xfrm>
        </p:spPr>
      </p:pic>
    </p:spTree>
    <p:extLst>
      <p:ext uri="{BB962C8B-B14F-4D97-AF65-F5344CB8AC3E}">
        <p14:creationId xmlns:p14="http://schemas.microsoft.com/office/powerpoint/2010/main" val="4192810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3ED7058B-53CF-4A83-84A6-473B7D2D2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Služba v armádě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854359B-E159-43BD-BF47-A8B57C767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Formálně se spoléhá na dobrovolníky</a:t>
            </a:r>
          </a:p>
          <a:p>
            <a:r>
              <a:rPr lang="cs-CZ" dirty="0"/>
              <a:t>V případě potřeby stanoven určitý počet branců, kteří mají být odvedeni do armády</a:t>
            </a:r>
          </a:p>
          <a:p>
            <a:r>
              <a:rPr lang="cs-CZ" dirty="0"/>
              <a:t>Vojáci zejména z řad chudiny či „problémoví“ na svých panstvích, armáda může posloužit i na útěku </a:t>
            </a:r>
            <a:r>
              <a:rPr lang="cs-CZ"/>
              <a:t>před zákonem</a:t>
            </a:r>
            <a:endParaRPr lang="cs-CZ" dirty="0"/>
          </a:p>
          <a:p>
            <a:r>
              <a:rPr lang="cs-CZ" dirty="0"/>
              <a:t>Dlouhá (v řadě případů doživotní) vojenský služba</a:t>
            </a:r>
          </a:p>
        </p:txBody>
      </p:sp>
    </p:spTree>
    <p:extLst>
      <p:ext uri="{BB962C8B-B14F-4D97-AF65-F5344CB8AC3E}">
        <p14:creationId xmlns:p14="http://schemas.microsoft.com/office/powerpoint/2010/main" val="2808084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957BE3-EBF9-A851-328C-2919CCBF2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 a řešení (?)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5BF9A5-76D7-B801-1F82-FD3DA19C836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Využití polních opevnění + snaha postupovat ze zajištěných základen  	tažení se mění na zdlouhavé a těžkopádné manévrování</a:t>
            </a:r>
          </a:p>
          <a:p>
            <a:pPr lvl="1"/>
            <a:r>
              <a:rPr lang="cs-CZ" dirty="0"/>
              <a:t>v létě 1778 pruská armáda 2 měsíce manévrovala v SV Čechách, aniž by došlo k bitvě; Fridrich II. se neodvážil napadnout silně opevněné pozice Rakušanů a ani Rakušané se nenechali vylákat při stahování Prusů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8BBD737-B9F2-DCBF-F5E8-CEFBC37ECE1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Úvahy zejména ve Francii</a:t>
            </a:r>
          </a:p>
          <a:p>
            <a:r>
              <a:rPr lang="cs-CZ" dirty="0"/>
              <a:t>Větší důraz na dělostřelectvo (</a:t>
            </a:r>
            <a:r>
              <a:rPr lang="cs-CZ" dirty="0" err="1"/>
              <a:t>du</a:t>
            </a:r>
            <a:r>
              <a:rPr lang="cs-CZ" dirty="0"/>
              <a:t> </a:t>
            </a:r>
            <a:r>
              <a:rPr lang="cs-CZ" dirty="0" err="1"/>
              <a:t>Teil</a:t>
            </a:r>
            <a:r>
              <a:rPr lang="cs-CZ" dirty="0"/>
              <a:t>)</a:t>
            </a:r>
          </a:p>
          <a:p>
            <a:r>
              <a:rPr lang="cs-CZ" dirty="0"/>
              <a:t>Možnost kombinovat různé formace (linie + kolona; </a:t>
            </a:r>
            <a:r>
              <a:rPr lang="cs-CZ" i="1" dirty="0" err="1"/>
              <a:t>ordre</a:t>
            </a:r>
            <a:r>
              <a:rPr lang="cs-CZ" i="1" dirty="0"/>
              <a:t> </a:t>
            </a:r>
            <a:r>
              <a:rPr lang="cs-CZ" i="1" dirty="0" err="1"/>
              <a:t>mixte</a:t>
            </a:r>
            <a:r>
              <a:rPr lang="cs-CZ" i="1" dirty="0"/>
              <a:t> </a:t>
            </a:r>
            <a:r>
              <a:rPr lang="cs-CZ" dirty="0"/>
              <a:t>– </a:t>
            </a:r>
            <a:r>
              <a:rPr lang="cs-CZ" dirty="0" err="1"/>
              <a:t>Guibert</a:t>
            </a:r>
            <a:r>
              <a:rPr lang="cs-CZ" dirty="0"/>
              <a:t>)</a:t>
            </a:r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D7B41D58-16A3-A520-0346-FCBC0CEE5EC5}"/>
              </a:ext>
            </a:extLst>
          </p:cNvPr>
          <p:cNvSpPr/>
          <p:nvPr/>
        </p:nvSpPr>
        <p:spPr>
          <a:xfrm>
            <a:off x="899592" y="2564904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80777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1010</TotalTime>
  <Words>414</Words>
  <Application>Microsoft Office PowerPoint</Application>
  <PresentationFormat>Předvádění na obrazovce (4:3)</PresentationFormat>
  <Paragraphs>51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systému Office</vt:lpstr>
      <vt:lpstr>Raný novověk II.</vt:lpstr>
      <vt:lpstr>Změny ve výzbroji pěchoty I</vt:lpstr>
      <vt:lpstr>Změny ve výzbroji pěchoty II</vt:lpstr>
      <vt:lpstr>Lineární taktika</vt:lpstr>
      <vt:lpstr>Jízda</vt:lpstr>
      <vt:lpstr>Dělostřelectvo</vt:lpstr>
      <vt:lpstr>Hodnocení</vt:lpstr>
      <vt:lpstr>Služba v armádě</vt:lpstr>
      <vt:lpstr>Problémy a řešení (?)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CIKT</dc:creator>
  <cp:lastModifiedBy>Jakub Šedo</cp:lastModifiedBy>
  <cp:revision>83</cp:revision>
  <dcterms:created xsi:type="dcterms:W3CDTF">2013-10-20T08:36:54Z</dcterms:created>
  <dcterms:modified xsi:type="dcterms:W3CDTF">2024-11-06T10:09:52Z</dcterms:modified>
</cp:coreProperties>
</file>