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999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26.11.2024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mezi světovými válkami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BSSb1102 Dějiny vojenství</a:t>
            </a:r>
            <a:r>
              <a:rPr lang="cs-CZ" altLang="cs-CZ" sz="900" dirty="0"/>
              <a:t> </a:t>
            </a:r>
          </a:p>
          <a:p>
            <a:pPr algn="ctr"/>
            <a:r>
              <a:rPr lang="cs-CZ" altLang="cs-CZ" dirty="0"/>
              <a:t>(</a:t>
            </a:r>
            <a:r>
              <a:rPr lang="cs-CZ" altLang="cs-CZ" dirty="0" err="1"/>
              <a:t>Guernica</a:t>
            </a:r>
            <a:r>
              <a:rPr lang="cs-CZ" altLang="cs-CZ" dirty="0"/>
              <a:t>, </a:t>
            </a:r>
            <a:r>
              <a:rPr lang="cs-CZ" altLang="cs-CZ"/>
              <a:t>Pablo Picasso)</a:t>
            </a:r>
            <a:endParaRPr lang="cs-CZ" altLang="cs-CZ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0" r="15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 numCol="1">
            <a:normAutofit lnSpcReduction="10000"/>
          </a:bodyPr>
          <a:lstStyle/>
          <a:p>
            <a:r>
              <a:rPr lang="cs-CZ" altLang="cs-CZ" dirty="0"/>
              <a:t>Liniová opevnění</a:t>
            </a:r>
          </a:p>
          <a:p>
            <a:r>
              <a:rPr lang="cs-CZ" altLang="cs-CZ" dirty="0"/>
              <a:t>Železobetonové pevnosti</a:t>
            </a:r>
          </a:p>
          <a:p>
            <a:r>
              <a:rPr lang="cs-CZ" altLang="cs-CZ" dirty="0"/>
              <a:t>Hlavní vliv francouzského fortifikačního myšlení a Maginotovy linie</a:t>
            </a:r>
          </a:p>
          <a:p>
            <a:r>
              <a:rPr lang="cs-CZ" altLang="cs-CZ" dirty="0"/>
              <a:t>Československo (pohraniční opevnění), Finsko (</a:t>
            </a:r>
            <a:r>
              <a:rPr lang="cs-CZ" altLang="cs-CZ" dirty="0" err="1"/>
              <a:t>Mannerheimova</a:t>
            </a:r>
            <a:r>
              <a:rPr lang="cs-CZ" altLang="cs-CZ" dirty="0"/>
              <a:t> linie), Řecko (</a:t>
            </a:r>
            <a:r>
              <a:rPr lang="cs-CZ" altLang="cs-CZ" dirty="0" err="1"/>
              <a:t>Metaxasova</a:t>
            </a:r>
            <a:r>
              <a:rPr lang="cs-CZ" altLang="cs-CZ" dirty="0"/>
              <a:t> linie), SSSR (Stalinova linie), Německo (Západní val/</a:t>
            </a:r>
            <a:r>
              <a:rPr lang="cs-CZ" altLang="cs-CZ" dirty="0" err="1"/>
              <a:t>Siegfriedova</a:t>
            </a:r>
            <a:r>
              <a:rPr lang="cs-CZ" altLang="cs-CZ" dirty="0"/>
              <a:t> linie), Belgie (Alexandrova linie)…</a:t>
            </a:r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Postupné (pozvolné) zavádění poloautomatických zbraní a zkoušení automatických</a:t>
            </a:r>
          </a:p>
          <a:p>
            <a:r>
              <a:rPr lang="cs-CZ" altLang="cs-CZ" dirty="0"/>
              <a:t>Zavádění nových typů samopalů</a:t>
            </a:r>
          </a:p>
          <a:p>
            <a:r>
              <a:rPr lang="cs-CZ" altLang="cs-CZ" dirty="0"/>
              <a:t>Snižování váhy lehkých i těžkých kulometů</a:t>
            </a:r>
          </a:p>
          <a:p>
            <a:r>
              <a:rPr lang="cs-CZ" altLang="cs-CZ" dirty="0"/>
              <a:t>Rozvoj lehkých minometů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 numCol="1">
            <a:normAutofit/>
          </a:bodyPr>
          <a:lstStyle/>
          <a:p>
            <a:r>
              <a:rPr lang="cs-CZ" altLang="cs-CZ" dirty="0"/>
              <a:t>Modernizace výzbroje z první světové války  (prodlužování hlavně a zvyšování úsťové rychlosti střely → zvýšení dostřelu)</a:t>
            </a:r>
          </a:p>
          <a:p>
            <a:r>
              <a:rPr lang="cs-CZ" altLang="cs-CZ" dirty="0"/>
              <a:t>Více úkolů (kanony, houfnice, specificky protitanková a protiletadlová děla); lze úspěšně spojit část úkolů (protiletadlové dělo použitelné i v boji proti tankům)</a:t>
            </a:r>
          </a:p>
          <a:p>
            <a:r>
              <a:rPr lang="cs-CZ" altLang="cs-CZ" dirty="0"/>
              <a:t>Prozatím omezená motorizace</a:t>
            </a:r>
          </a:p>
          <a:p>
            <a:r>
              <a:rPr lang="cs-CZ" altLang="cs-CZ" dirty="0"/>
              <a:t>Zkoušení raket (Německo, SSSR)</a:t>
            </a:r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Zvýšení rychlosti tanků </a:t>
            </a:r>
          </a:p>
          <a:p>
            <a:r>
              <a:rPr lang="cs-CZ" altLang="cs-CZ" dirty="0"/>
              <a:t>„móda“ tančíků (do 4t, často jen kulomety)</a:t>
            </a:r>
          </a:p>
          <a:p>
            <a:r>
              <a:rPr lang="cs-CZ" altLang="cs-CZ" dirty="0"/>
              <a:t>Otázka kategorizace (např. pěchotní x jezdecké/</a:t>
            </a:r>
            <a:r>
              <a:rPr lang="cs-CZ" altLang="cs-CZ" dirty="0" err="1"/>
              <a:t>křižníkové</a:t>
            </a:r>
            <a:r>
              <a:rPr lang="cs-CZ" altLang="cs-CZ" dirty="0"/>
              <a:t>); vše směřuje k dělení na lehké, střední a těžké</a:t>
            </a:r>
          </a:p>
          <a:p>
            <a:r>
              <a:rPr lang="cs-CZ" altLang="cs-CZ" dirty="0"/>
              <a:t>Po španělské občanské válce zesílení pancéřování tanků (zvláště lehké tanky byly zranitelné v boji) </a:t>
            </a:r>
          </a:p>
          <a:p>
            <a:r>
              <a:rPr lang="cs-CZ" altLang="cs-CZ" dirty="0"/>
              <a:t>Debaty o strategickém a taktickém využití tanků (průzkum, význam v útoku – podpora útoku pěchoty menšími oddíly x operace větších tankových útvarů)</a:t>
            </a:r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Chemické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 numCol="1">
            <a:normAutofit fontScale="92500"/>
          </a:bodyPr>
          <a:lstStyle/>
          <a:p>
            <a:r>
              <a:rPr lang="cs-CZ" altLang="cs-CZ" dirty="0"/>
              <a:t>Udržování chemických vojsk ve všech důležitých armádách, nové látky</a:t>
            </a:r>
          </a:p>
          <a:p>
            <a:r>
              <a:rPr lang="cs-CZ" altLang="cs-CZ" dirty="0"/>
              <a:t>Nasazení v několika koloniálních konfliktech a občanských válkách (K. Čapek: Bajky a podpovídky: „</a:t>
            </a:r>
            <a:r>
              <a:rPr lang="cs-CZ" altLang="cs-CZ" i="1" dirty="0"/>
              <a:t>Zpráva z bojiště</a:t>
            </a:r>
            <a:r>
              <a:rPr lang="cs-CZ" altLang="cs-CZ" dirty="0"/>
              <a:t> Náš hrdinný plynový útok obrátil hordy domorodců na zbabělý útěk“)</a:t>
            </a:r>
          </a:p>
          <a:p>
            <a:r>
              <a:rPr lang="cs-CZ" altLang="cs-CZ" dirty="0"/>
              <a:t>Japonsko v Číně využívalo minometné chemické útoky</a:t>
            </a:r>
          </a:p>
          <a:p>
            <a:r>
              <a:rPr lang="cs-CZ" altLang="cs-CZ" dirty="0"/>
              <a:t>Obavy z leteckého chemického bombardování, příprava civilistů na obranu proti němu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Rozvoj všech druhů letectva, růst rychlosti, doletu, nosnosti</a:t>
            </a:r>
          </a:p>
          <a:p>
            <a:r>
              <a:rPr lang="cs-CZ" altLang="cs-CZ" dirty="0"/>
              <a:t>Před druhou světovou válkou přechod od dvouplošníků k jednoplošníkům</a:t>
            </a:r>
          </a:p>
          <a:p>
            <a:r>
              <a:rPr lang="cs-CZ" altLang="cs-CZ" dirty="0"/>
              <a:t>Stíhací letadla – rychlost postupně roste k 500 km/h, sílí výzbroj (více kulometů, velkorážné kulomety, kanony)</a:t>
            </a:r>
          </a:p>
          <a:p>
            <a:r>
              <a:rPr lang="cs-CZ" altLang="cs-CZ" dirty="0"/>
              <a:t>Lehké, střední i těžké (strategické) bombardéry</a:t>
            </a:r>
          </a:p>
          <a:p>
            <a:r>
              <a:rPr lang="cs-CZ" altLang="cs-CZ" dirty="0"/>
              <a:t>Střemhlavá bombardovací letadla</a:t>
            </a:r>
          </a:p>
          <a:p>
            <a:r>
              <a:rPr lang="cs-CZ" altLang="cs-CZ" dirty="0"/>
              <a:t>Transportní letadla</a:t>
            </a:r>
          </a:p>
          <a:p>
            <a:r>
              <a:rPr lang="cs-CZ" altLang="cs-CZ" dirty="0"/>
              <a:t>V roce 1939 vzlet prvního pokusného raketového letadla a proudového letadla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Na konci třicátých let začátek stavby bitevních lodí, mimo limity dané Washingtonskou konferencí</a:t>
            </a:r>
          </a:p>
          <a:p>
            <a:r>
              <a:rPr lang="cs-CZ" altLang="cs-CZ" dirty="0"/>
              <a:t>USA, Japonsko a Velká Británie rozvíjely letadlové lodě, ostatní tuto zbraň podcenili</a:t>
            </a:r>
          </a:p>
          <a:p>
            <a:r>
              <a:rPr lang="cs-CZ" altLang="cs-CZ" dirty="0"/>
              <a:t>Rozvoj ponorkového loďstva, zvyšuje se akční </a:t>
            </a:r>
            <a:r>
              <a:rPr lang="cs-CZ" altLang="cs-CZ" dirty="0" err="1"/>
              <a:t>radius</a:t>
            </a:r>
            <a:endParaRPr lang="cs-CZ" altLang="cs-CZ" dirty="0"/>
          </a:p>
          <a:p>
            <a:r>
              <a:rPr lang="cs-CZ" altLang="cs-CZ" dirty="0"/>
              <a:t>Novým prvkem letecká torpéda</a:t>
            </a:r>
          </a:p>
          <a:p>
            <a:r>
              <a:rPr lang="cs-CZ" altLang="cs-CZ" dirty="0"/>
              <a:t>Aplikace námořní blokády ve španělské </a:t>
            </a:r>
            <a:r>
              <a:rPr lang="cs-CZ" altLang="cs-CZ"/>
              <a:t>občanské válce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2A640818-83FC-C813-432F-A4F26B7A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Versaillská smlouva</a:t>
            </a:r>
          </a:p>
        </p:txBody>
      </p:sp>
      <p:pic>
        <p:nvPicPr>
          <p:cNvPr id="13" name="Zástupný obsah 12" descr="Obsah obrázku text">
            <a:extLst>
              <a:ext uri="{FF2B5EF4-FFF2-40B4-BE49-F238E27FC236}">
                <a16:creationId xmlns:a16="http://schemas.microsoft.com/office/drawing/2014/main" id="{2CCD4ED6-66B4-4B9F-1D96-B959B3D7E4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37821"/>
            <a:ext cx="3456383" cy="5267527"/>
          </a:xfrm>
        </p:spPr>
      </p:pic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3573077-7DB3-4724-4FA5-4EE5CFF9C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„C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 n'est pas une paix, c'est un armistice de vingt ans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.“ </a:t>
            </a:r>
            <a:r>
              <a:rPr lang="cs-CZ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(To není mír, to je příměří na 20 let)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 		</a:t>
            </a:r>
            <a:r>
              <a:rPr lang="cs-CZ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Ferdinand </a:t>
            </a:r>
            <a:r>
              <a:rPr lang="cs-CZ" sz="2000" dirty="0">
                <a:solidFill>
                  <a:srgbClr val="202122"/>
                </a:solidFill>
                <a:latin typeface="Arial" panose="020B0604020202020204" pitchFamily="34" charset="0"/>
              </a:rPr>
              <a:t>Foch</a:t>
            </a:r>
            <a:endParaRPr lang="cs-CZ" sz="20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7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b="1" dirty="0"/>
              <a:t>Základní charakteristika vojenství v meziválečném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Po válce snaha o regulaci zbrojení, od poloviny třicátých let závody ve zbrojení</a:t>
            </a:r>
          </a:p>
          <a:p>
            <a:r>
              <a:rPr lang="cs-CZ" altLang="cs-CZ" dirty="0"/>
              <a:t>Dozvuky první světové války – série konfliktů vyjasňujících poválečné poměry (cca 1918-1922)</a:t>
            </a:r>
          </a:p>
          <a:p>
            <a:r>
              <a:rPr lang="cs-CZ" altLang="cs-CZ" dirty="0"/>
              <a:t>Pohraniční a koloniální konflikty</a:t>
            </a:r>
          </a:p>
          <a:p>
            <a:r>
              <a:rPr lang="cs-CZ" altLang="cs-CZ" dirty="0"/>
              <a:t>Konflikty předznamenávající druhou světovou válku (španělská občanská válka), nebo do ní přerůstající (japonsko-čínský konflikt)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Nejvýznamnější ozbrojené konflikty meziválečného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Ruská občanská válka (1917-1922) a polsko-sovětská válka (1919-1921)</a:t>
            </a:r>
          </a:p>
          <a:p>
            <a:r>
              <a:rPr lang="cs-CZ" altLang="cs-CZ" dirty="0"/>
              <a:t>Řecko-turecká válka (1920-1922)</a:t>
            </a:r>
          </a:p>
          <a:p>
            <a:r>
              <a:rPr lang="cs-CZ" altLang="cs-CZ" dirty="0"/>
              <a:t>Válka o </a:t>
            </a:r>
            <a:r>
              <a:rPr lang="cs-CZ" altLang="cs-CZ" dirty="0" err="1"/>
              <a:t>Chaco</a:t>
            </a:r>
            <a:r>
              <a:rPr lang="cs-CZ" altLang="cs-CZ" dirty="0"/>
              <a:t> – Paraguay vs. Bolívie (1932-1935)</a:t>
            </a:r>
          </a:p>
          <a:p>
            <a:r>
              <a:rPr lang="cs-CZ" altLang="cs-CZ" dirty="0"/>
              <a:t>Italská válka v Etiopii (Habeši) (1935-1936)</a:t>
            </a:r>
          </a:p>
          <a:p>
            <a:r>
              <a:rPr lang="cs-CZ" altLang="cs-CZ" dirty="0"/>
              <a:t>Španělská občanská válka (1936-1939)</a:t>
            </a:r>
          </a:p>
          <a:p>
            <a:r>
              <a:rPr lang="cs-CZ" altLang="cs-CZ" dirty="0"/>
              <a:t>Občanská válka v Číně (1925-1949), japonská intervence v Mandžusku (1931-1932) a v Číně (1937-1945) </a:t>
            </a:r>
          </a:p>
          <a:p>
            <a:r>
              <a:rPr lang="cs-CZ" altLang="cs-CZ" dirty="0"/>
              <a:t>Japonsko-sovětské boje u jezera </a:t>
            </a:r>
            <a:r>
              <a:rPr lang="cs-CZ" altLang="cs-CZ" dirty="0" err="1"/>
              <a:t>Chasan</a:t>
            </a:r>
            <a:r>
              <a:rPr lang="cs-CZ" altLang="cs-CZ" dirty="0"/>
              <a:t> (1938) a u </a:t>
            </a:r>
            <a:r>
              <a:rPr lang="cs-CZ" altLang="cs-CZ" dirty="0" err="1"/>
              <a:t>Chalkin</a:t>
            </a:r>
            <a:r>
              <a:rPr lang="cs-CZ" altLang="cs-CZ" dirty="0"/>
              <a:t> Golu (1939)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Snahy o odzbrojení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Společnost národů (1920) – snaha zprostředkovat mírovou spolupráci mezi národy a odzbrojení, postupně obcházena</a:t>
            </a:r>
          </a:p>
          <a:p>
            <a:r>
              <a:rPr lang="cs-CZ" altLang="cs-CZ" dirty="0" err="1"/>
              <a:t>Briand</a:t>
            </a:r>
            <a:r>
              <a:rPr lang="cs-CZ" altLang="cs-CZ" dirty="0"/>
              <a:t>-</a:t>
            </a:r>
            <a:r>
              <a:rPr lang="cs-CZ" altLang="cs-CZ" dirty="0" err="1"/>
              <a:t>Kellogův</a:t>
            </a:r>
            <a:r>
              <a:rPr lang="cs-CZ" altLang="cs-CZ" dirty="0"/>
              <a:t> pakt (1928) – zřeknutí se války jako prostředku (mezi)národní politiky, postupně podepsán 60 státy </a:t>
            </a:r>
            <a:r>
              <a:rPr lang="cs-CZ" altLang="cs-CZ" dirty="0">
                <a:latin typeface="Times New Roman"/>
                <a:cs typeface="Times New Roman"/>
              </a:rPr>
              <a:t>→ </a:t>
            </a:r>
            <a:r>
              <a:rPr lang="cs-CZ" altLang="cs-CZ" dirty="0"/>
              <a:t>přestalo se mluvit o válce</a:t>
            </a:r>
          </a:p>
          <a:p>
            <a:r>
              <a:rPr lang="cs-CZ" altLang="cs-CZ" dirty="0"/>
              <a:t>Neúčinné, chyběla sankce za porušení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Regulace válek a 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Ženevská konvence o zacházení se zajatci</a:t>
            </a:r>
          </a:p>
          <a:p>
            <a:r>
              <a:rPr lang="cs-CZ" altLang="cs-CZ" dirty="0"/>
              <a:t>Omezení námořního zbrojení</a:t>
            </a:r>
          </a:p>
          <a:p>
            <a:pPr lvl="1"/>
            <a:r>
              <a:rPr lang="cs-CZ" altLang="cs-CZ" dirty="0"/>
              <a:t>Washingtonská konference (1921-2)</a:t>
            </a:r>
          </a:p>
          <a:p>
            <a:pPr lvl="2"/>
            <a:r>
              <a:rPr lang="cs-CZ" altLang="cs-CZ" dirty="0"/>
              <a:t>15 let moratorium na výstavbu bitevních lodí</a:t>
            </a:r>
          </a:p>
          <a:p>
            <a:pPr lvl="2"/>
            <a:r>
              <a:rPr lang="cs-CZ" altLang="cs-CZ" dirty="0"/>
              <a:t>omezení výtlaku a výzbroje křižníků</a:t>
            </a:r>
          </a:p>
          <a:p>
            <a:pPr lvl="2"/>
            <a:r>
              <a:rPr lang="cs-CZ" altLang="cs-CZ" dirty="0"/>
              <a:t>stanovení poměru bitevních a letadlových lodí mezi pěti mocnostmi (UK, USA, Japonsko, Francie, Itálie)</a:t>
            </a:r>
          </a:p>
          <a:p>
            <a:pPr lvl="1"/>
            <a:r>
              <a:rPr lang="cs-CZ" altLang="cs-CZ" dirty="0"/>
              <a:t>Londýnská konference (1930)</a:t>
            </a:r>
          </a:p>
          <a:p>
            <a:pPr lvl="2"/>
            <a:r>
              <a:rPr lang="cs-CZ" altLang="cs-CZ" dirty="0"/>
              <a:t>omezení a stanovení poměrů sil na další kategorie, již bez Francie a Itálie</a:t>
            </a:r>
          </a:p>
          <a:p>
            <a:pPr lvl="1"/>
            <a:r>
              <a:rPr lang="cs-CZ" altLang="cs-CZ" dirty="0"/>
              <a:t>Neuspěly snahy o zákaz ponorek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Hlavní trendy armádním vývoji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r>
              <a:rPr lang="cs-CZ" altLang="cs-CZ" dirty="0"/>
              <a:t>Doplňování armády:</a:t>
            </a:r>
          </a:p>
          <a:p>
            <a:pPr marL="514350" indent="-514350">
              <a:buAutoNum type="arabicPeriod"/>
            </a:pPr>
            <a:r>
              <a:rPr lang="cs-CZ" altLang="cs-CZ" dirty="0"/>
              <a:t>všeobecná branná povinnost (+ případně milice);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profesionální armáda doplňovaná dobrovolníky (vnuceno poraženým státům);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profesionální armáda doplněná armádou územní.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  <a:p>
            <a:pPr marL="0" indent="0">
              <a:buNone/>
            </a:pPr>
            <a:r>
              <a:rPr lang="cs-CZ" altLang="cs-CZ" dirty="0"/>
              <a:t>Koncem třicátých let všeobecná branná povinnost (mimo USA)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/>
            <a:r>
              <a:rPr lang="cs-CZ" altLang="cs-CZ" dirty="0"/>
              <a:t> Nové typy vojsk</a:t>
            </a:r>
          </a:p>
          <a:p>
            <a:pPr marL="400050" lvl="1" indent="0"/>
            <a:r>
              <a:rPr lang="cs-CZ" altLang="cs-CZ" dirty="0"/>
              <a:t> tanky a jak je organizovat</a:t>
            </a:r>
          </a:p>
          <a:p>
            <a:pPr marL="400050" lvl="1" indent="0"/>
            <a:r>
              <a:rPr lang="cs-CZ" altLang="cs-CZ" dirty="0"/>
              <a:t> výsadkové vojsko</a:t>
            </a:r>
          </a:p>
          <a:p>
            <a:pPr marL="0" indent="0"/>
            <a:r>
              <a:rPr lang="cs-CZ" altLang="cs-CZ" dirty="0"/>
              <a:t> Ve španělské občanské válce fenomén mezinárodních dobrovolníků (interbrigadisté i podpora Frankovi). 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Úvahy o dalším vývoji vojenství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G. </a:t>
            </a:r>
            <a:r>
              <a:rPr lang="cs-CZ" altLang="cs-CZ" dirty="0" err="1"/>
              <a:t>Douhet</a:t>
            </a:r>
            <a:r>
              <a:rPr lang="cs-CZ" altLang="cs-CZ" dirty="0"/>
              <a:t> – </a:t>
            </a:r>
            <a:r>
              <a:rPr lang="cs-CZ" altLang="cs-CZ" i="1" dirty="0"/>
              <a:t>Nadvláda ve vzduchu</a:t>
            </a:r>
            <a:r>
              <a:rPr lang="cs-CZ" altLang="cs-CZ" dirty="0"/>
              <a:t> (1921), důraz na letecké síly, přecenil význam bombardování</a:t>
            </a:r>
          </a:p>
          <a:p>
            <a:r>
              <a:rPr lang="cs-CZ" altLang="cs-CZ" dirty="0" err="1"/>
              <a:t>Fuller</a:t>
            </a:r>
            <a:r>
              <a:rPr lang="cs-CZ" altLang="cs-CZ" dirty="0"/>
              <a:t> – mechanizovaná armáda</a:t>
            </a:r>
          </a:p>
          <a:p>
            <a:r>
              <a:rPr lang="cs-CZ" altLang="cs-CZ" dirty="0"/>
              <a:t>de </a:t>
            </a:r>
            <a:r>
              <a:rPr lang="cs-CZ" altLang="cs-CZ" dirty="0" err="1"/>
              <a:t>Gaulle</a:t>
            </a:r>
            <a:r>
              <a:rPr lang="cs-CZ" altLang="cs-CZ" dirty="0"/>
              <a:t> – silná profesionální armáda, využití tanků, nelze se omezit jen na (pasivní) obranu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Strategie a taktika pozemní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V ruské občanské válce a rusko-polské válce naposledy výrazný význam jezdectva</a:t>
            </a:r>
          </a:p>
          <a:p>
            <a:r>
              <a:rPr lang="cs-CZ" altLang="cs-CZ" dirty="0"/>
              <a:t>Postupná motorizace pozemních jednotek → vznik motorizovaných, mechanizovaných a tankových divizí →  zvyšování mobility, nové nároky na logistiku</a:t>
            </a:r>
          </a:p>
          <a:p>
            <a:r>
              <a:rPr lang="cs-CZ" altLang="cs-CZ" dirty="0"/>
              <a:t>Vzrůst palebné síly, zvyšování počtu minometů a děl</a:t>
            </a:r>
          </a:p>
          <a:p>
            <a:r>
              <a:rPr lang="cs-CZ" altLang="cs-CZ" dirty="0"/>
              <a:t>V čínské občanské válce a v protijaponské válce formulovány zásady guerillové války (</a:t>
            </a:r>
            <a:r>
              <a:rPr lang="cs-CZ" altLang="cs-CZ" dirty="0" err="1"/>
              <a:t>Mao</a:t>
            </a:r>
            <a:r>
              <a:rPr lang="cs-CZ" altLang="cs-CZ" dirty="0"/>
              <a:t> </a:t>
            </a:r>
            <a:r>
              <a:rPr lang="cs-CZ" altLang="cs-CZ" dirty="0" err="1"/>
              <a:t>Ce</a:t>
            </a:r>
            <a:r>
              <a:rPr lang="cs-CZ" altLang="cs-CZ" dirty="0"/>
              <a:t>-tung „partyzán jako ryba ve vodě“), ve španělské občanské válce význam vojenského povstání a diverze („pátá kolona“)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907</Words>
  <Application>Microsoft Office PowerPoint</Application>
  <PresentationFormat>Předvádění na obrazovce (4:3)</PresentationFormat>
  <Paragraphs>106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Vojenství v období mezi světovými válkami </vt:lpstr>
      <vt:lpstr>Versaillská smlouva</vt:lpstr>
      <vt:lpstr>Základní charakteristika vojenství v meziválečném období</vt:lpstr>
      <vt:lpstr>Nejvýznamnější ozbrojené konflikty meziválečného období</vt:lpstr>
      <vt:lpstr>Snahy o odzbrojení</vt:lpstr>
      <vt:lpstr>Regulace válek a zbrojení</vt:lpstr>
      <vt:lpstr>Hlavní trendy armádním vývoji </vt:lpstr>
      <vt:lpstr>Úvahy o dalším vývoji vojenství</vt:lpstr>
      <vt:lpstr>Strategie a taktika pozemní války</vt:lpstr>
      <vt:lpstr>Fortifikace</vt:lpstr>
      <vt:lpstr>Pěchotní zbraně</vt:lpstr>
      <vt:lpstr>Dělostřelectvo</vt:lpstr>
      <vt:lpstr>Tanky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183</cp:revision>
  <dcterms:created xsi:type="dcterms:W3CDTF">2013-10-20T08:36:54Z</dcterms:created>
  <dcterms:modified xsi:type="dcterms:W3CDTF">2024-11-26T18:04:47Z</dcterms:modified>
</cp:coreProperties>
</file>