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1" r:id="rId19"/>
    <p:sldId id="272" r:id="rId20"/>
    <p:sldId id="276" r:id="rId21"/>
    <p:sldId id="273" r:id="rId22"/>
  </p:sldIdLst>
  <p:sldSz cx="9144000" cy="6858000" type="screen4x3"/>
  <p:notesSz cx="6858000" cy="9144000"/>
  <p:defaultTextStyle>
    <a:defPPr>
      <a:defRPr lang="cs-CZ" alt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>
      <p:cViewPr varScale="1">
        <p:scale>
          <a:sx n="104" d="100"/>
          <a:sy n="104" d="100"/>
        </p:scale>
        <p:origin x="12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C549E229-8F3F-4BA2-83AC-4AB370A90DDB}" type="datetimeFigureOut">
              <a:rPr lang="cs-CZ" altLang="cs-CZ" smtClean="0"/>
              <a:pPr/>
              <a:t>02.12.2024</a:t>
            </a:fld>
            <a:endParaRPr lang="cs-CZ" alt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cs-CZ" alt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E56F1B78-AD6F-493F-BE90-70F731BF8B7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111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6450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7160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5537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2323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5331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9289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656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1434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4666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405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767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530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1592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719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071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786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4088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56F1B78-AD6F-493F-BE90-70F731BF8B72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492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02.12.2024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157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02.12.2024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477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02.12.2024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289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02.12.2024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54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02.12.2024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1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02.12.2024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207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02.12.2024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535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02.12.2024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056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02.12.2024</a:t>
            </a:fld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82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02.12.2024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219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alt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79CBA506-50E9-4BB2-B26B-454A6C17DD79}" type="datetimeFigureOut">
              <a:rPr lang="cs-CZ" altLang="cs-CZ" smtClean="0"/>
              <a:pPr/>
              <a:t>02.12.2024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390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A506-50E9-4BB2-B26B-454A6C17DD79}" type="datetimeFigureOut">
              <a:rPr lang="cs-CZ" altLang="cs-CZ" smtClean="0"/>
              <a:pPr/>
              <a:t>02.12.2024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97C8-8B1B-4D3A-9B24-1EEB3ED73C0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903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 alt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pl-PL" altLang="pl-PL" b="0" dirty="0"/>
              <a:t>Vojenství v období druhé světové války </a:t>
            </a:r>
            <a:endParaRPr lang="cs-CZ" alt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cs-CZ" altLang="cs-CZ" dirty="0"/>
              <a:t>BSSb1102 Dějiny vojenství</a:t>
            </a:r>
          </a:p>
          <a:p>
            <a:pPr algn="ctr"/>
            <a:r>
              <a:rPr lang="cs-CZ" altLang="cs-CZ" dirty="0"/>
              <a:t>(Pointe </a:t>
            </a:r>
            <a:r>
              <a:rPr lang="cs-CZ" altLang="cs-CZ" dirty="0" err="1"/>
              <a:t>du</a:t>
            </a:r>
            <a:r>
              <a:rPr lang="cs-CZ" altLang="cs-CZ" dirty="0"/>
              <a:t> Hoc, </a:t>
            </a:r>
            <a:r>
              <a:rPr lang="cs-CZ" altLang="cs-CZ"/>
              <a:t>letecký pohled)</a:t>
            </a:r>
            <a:endParaRPr lang="cs-CZ" altLang="cs-CZ" dirty="0"/>
          </a:p>
        </p:txBody>
      </p:sp>
      <p:pic>
        <p:nvPicPr>
          <p:cNvPr id="2" name="Zástupný symbol pro obrázek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85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327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sz="3200" dirty="0"/>
              <a:t>Hlavní trendy armádním vývoji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r>
              <a:rPr lang="cs-CZ" altLang="cs-CZ" dirty="0"/>
              <a:t>Obrovské operace, mimořádné nároky na logistiku</a:t>
            </a:r>
          </a:p>
          <a:p>
            <a:r>
              <a:rPr lang="cs-CZ" altLang="cs-CZ" dirty="0"/>
              <a:t>Vytváření ohromných svazků (skupiny armád, „fronty“)</a:t>
            </a:r>
          </a:p>
          <a:p>
            <a:r>
              <a:rPr lang="cs-CZ" altLang="cs-CZ" dirty="0"/>
              <a:t>Propojení námořních a pozemních operací</a:t>
            </a:r>
          </a:p>
          <a:p>
            <a:r>
              <a:rPr lang="cs-CZ" altLang="cs-CZ" dirty="0"/>
              <a:t>Výrazná role speciálních jednotek</a:t>
            </a:r>
          </a:p>
          <a:p>
            <a:r>
              <a:rPr lang="cs-CZ" altLang="cs-CZ" dirty="0"/>
              <a:t>V Německu specifická role SS</a:t>
            </a:r>
          </a:p>
          <a:p>
            <a:r>
              <a:rPr lang="cs-CZ" altLang="cs-CZ" dirty="0"/>
              <a:t>Výrazná role dobrovolnictví a exilových vojsk</a:t>
            </a:r>
          </a:p>
          <a:p>
            <a:r>
              <a:rPr lang="cs-CZ" altLang="cs-CZ" dirty="0"/>
              <a:t>Výrazná role hnutí odporu a partyzánského hnutí</a:t>
            </a:r>
          </a:p>
        </p:txBody>
      </p:sp>
    </p:spTree>
    <p:extLst>
      <p:ext uri="{BB962C8B-B14F-4D97-AF65-F5344CB8AC3E}">
        <p14:creationId xmlns:p14="http://schemas.microsoft.com/office/powerpoint/2010/main" val="263443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Fortifikace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lang="cs-CZ" altLang="cs-CZ" dirty="0"/>
              <a:t>Velké předválečné pevnostní linie byly překonány</a:t>
            </a:r>
          </a:p>
          <a:p>
            <a:r>
              <a:rPr lang="cs-CZ" altLang="cs-CZ" dirty="0"/>
              <a:t>Dílčí úspěch </a:t>
            </a:r>
            <a:r>
              <a:rPr lang="cs-CZ" altLang="cs-CZ" dirty="0" err="1"/>
              <a:t>Mannerheimova</a:t>
            </a:r>
            <a:r>
              <a:rPr lang="cs-CZ" altLang="cs-CZ" dirty="0"/>
              <a:t> linie v roce 1939</a:t>
            </a:r>
          </a:p>
          <a:p>
            <a:r>
              <a:rPr lang="cs-CZ" altLang="cs-CZ" dirty="0"/>
              <a:t>Výsadkové operace k překonání ochrany velkých pevnostních komplexů (Eben </a:t>
            </a:r>
            <a:r>
              <a:rPr lang="cs-CZ" altLang="cs-CZ" dirty="0" err="1"/>
              <a:t>Emael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Neuspěla sovětská nově vybudovaná Molotovova linie (1940) ani německé linie opevnění</a:t>
            </a:r>
          </a:p>
          <a:p>
            <a:r>
              <a:rPr lang="cs-CZ" altLang="cs-CZ" dirty="0"/>
              <a:t>Dílčí efektivita masivních bunkrů za účelem ochrany před leteckým bombardováním (Bordeaux) – to již ale není fortifikace pro pozemní boj</a:t>
            </a:r>
          </a:p>
        </p:txBody>
      </p:sp>
    </p:spTree>
    <p:extLst>
      <p:ext uri="{BB962C8B-B14F-4D97-AF65-F5344CB8AC3E}">
        <p14:creationId xmlns:p14="http://schemas.microsoft.com/office/powerpoint/2010/main" val="327220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Pěchotní zbraně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Ve druhé světové válce výrazné užití a rozvoj samopalů</a:t>
            </a:r>
          </a:p>
          <a:p>
            <a:r>
              <a:rPr lang="cs-CZ" altLang="cs-CZ" dirty="0"/>
              <a:t>Stále užití kulometů, snaha o vývoj univerzálního kulometu</a:t>
            </a:r>
          </a:p>
          <a:p>
            <a:r>
              <a:rPr lang="cs-CZ" altLang="cs-CZ" dirty="0"/>
              <a:t>Další rozvoj poloautomatických a zavádění automatických pušek</a:t>
            </a:r>
          </a:p>
          <a:p>
            <a:r>
              <a:rPr lang="cs-CZ" altLang="cs-CZ" dirty="0"/>
              <a:t>Snaha vyzbrojit pěchotu účinnými zbraněmi pro boj s tanky</a:t>
            </a:r>
          </a:p>
        </p:txBody>
      </p:sp>
    </p:spTree>
    <p:extLst>
      <p:ext uri="{BB962C8B-B14F-4D97-AF65-F5344CB8AC3E}">
        <p14:creationId xmlns:p14="http://schemas.microsoft.com/office/powerpoint/2010/main" val="334805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Dělostřelectvo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81128"/>
          </a:xfrm>
        </p:spPr>
        <p:txBody>
          <a:bodyPr numCol="1">
            <a:normAutofit fontScale="92500"/>
          </a:bodyPr>
          <a:lstStyle/>
          <a:p>
            <a:r>
              <a:rPr lang="cs-CZ" altLang="cs-CZ" dirty="0"/>
              <a:t>Výrazný rozvoj protitankového dělostřelectva (německé dělo ráže 88mm, původně protiletadlové)</a:t>
            </a:r>
          </a:p>
          <a:p>
            <a:r>
              <a:rPr lang="cs-CZ" altLang="cs-CZ" dirty="0"/>
              <a:t>Samohybná děla</a:t>
            </a:r>
          </a:p>
          <a:p>
            <a:r>
              <a:rPr lang="cs-CZ" altLang="cs-CZ" dirty="0"/>
              <a:t>Nevelký rozvoj polních děl</a:t>
            </a:r>
          </a:p>
          <a:p>
            <a:r>
              <a:rPr lang="cs-CZ" altLang="cs-CZ" dirty="0"/>
              <a:t>V průběhu války příchod bezzákluzových děl</a:t>
            </a:r>
          </a:p>
          <a:p>
            <a:r>
              <a:rPr lang="cs-CZ" altLang="cs-CZ" dirty="0"/>
              <a:t>Technické vylepšení munice (</a:t>
            </a:r>
            <a:r>
              <a:rPr lang="cs-CZ" altLang="cs-CZ" dirty="0" err="1"/>
              <a:t>podkaliberní</a:t>
            </a:r>
            <a:r>
              <a:rPr lang="cs-CZ" altLang="cs-CZ" dirty="0"/>
              <a:t> střely, kumulativní střely, přibližovací zapalovače)</a:t>
            </a:r>
          </a:p>
          <a:p>
            <a:r>
              <a:rPr lang="cs-CZ" altLang="cs-CZ" dirty="0"/>
              <a:t>Význam protiletadlového dělostřelectva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679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Raketová technika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lang="cs-CZ" altLang="cs-CZ" dirty="0"/>
              <a:t>Výrazný rozvoj raketového dělostřelectva (</a:t>
            </a:r>
            <a:r>
              <a:rPr lang="cs-CZ" altLang="cs-CZ" dirty="0" err="1"/>
              <a:t>salvové</a:t>
            </a:r>
            <a:r>
              <a:rPr lang="cs-CZ" altLang="cs-CZ" dirty="0"/>
              <a:t> raketomety)</a:t>
            </a:r>
          </a:p>
          <a:p>
            <a:r>
              <a:rPr lang="cs-CZ" altLang="cs-CZ" dirty="0"/>
              <a:t>Nasazení německých balistických raket proti Spojenému království a Francii, Belgii a Nizozemí v letech 1944-1945</a:t>
            </a:r>
          </a:p>
          <a:p>
            <a:r>
              <a:rPr lang="cs-CZ" altLang="cs-CZ" dirty="0"/>
              <a:t>Plány na mezikontinentální balistické rakety a raketoplány</a:t>
            </a:r>
          </a:p>
          <a:p>
            <a:r>
              <a:rPr lang="cs-CZ" altLang="cs-CZ" dirty="0"/>
              <a:t>Německá řízená letecká puma s raketovým pohonem a řízená raketa</a:t>
            </a:r>
          </a:p>
          <a:p>
            <a:r>
              <a:rPr lang="cs-CZ" altLang="cs-CZ" dirty="0"/>
              <a:t>Nerealizované britské projekty na antiraketovou obranu proti V-2</a:t>
            </a:r>
          </a:p>
        </p:txBody>
      </p:sp>
    </p:spTree>
    <p:extLst>
      <p:ext uri="{BB962C8B-B14F-4D97-AF65-F5344CB8AC3E}">
        <p14:creationId xmlns:p14="http://schemas.microsoft.com/office/powerpoint/2010/main" val="372320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Tanky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r>
              <a:rPr lang="cs-CZ" altLang="cs-CZ" dirty="0"/>
              <a:t>Tank se stává rozhodující zbraní při velkých průlomových a obkličovacích manévrech</a:t>
            </a:r>
          </a:p>
          <a:p>
            <a:r>
              <a:rPr lang="cs-CZ" altLang="cs-CZ" dirty="0"/>
              <a:t>Význam vzájemných masových tankových bitev</a:t>
            </a:r>
          </a:p>
          <a:p>
            <a:r>
              <a:rPr lang="cs-CZ" altLang="cs-CZ" dirty="0"/>
              <a:t>Výrazné zdokonalování tanků</a:t>
            </a:r>
          </a:p>
          <a:p>
            <a:r>
              <a:rPr lang="cs-CZ" altLang="cs-CZ" dirty="0"/>
              <a:t>Pásová vozidla užívána i pro logistické zajištění tankových vojsk</a:t>
            </a:r>
          </a:p>
          <a:p>
            <a:r>
              <a:rPr lang="cs-CZ" altLang="cs-CZ" dirty="0"/>
              <a:t>Pokusy o výrobu „supertěžkých“ tanků</a:t>
            </a:r>
          </a:p>
          <a:p>
            <a:r>
              <a:rPr lang="cs-CZ" altLang="cs-CZ" dirty="0"/>
              <a:t>Vyloďovací tanky pro výsadkové operace</a:t>
            </a:r>
          </a:p>
          <a:p>
            <a:r>
              <a:rPr lang="cs-CZ" altLang="cs-CZ" dirty="0"/>
              <a:t>Rozvoj protitankových překážek</a:t>
            </a:r>
          </a:p>
        </p:txBody>
      </p:sp>
    </p:spTree>
    <p:extLst>
      <p:ext uri="{BB962C8B-B14F-4D97-AF65-F5344CB8AC3E}">
        <p14:creationId xmlns:p14="http://schemas.microsoft.com/office/powerpoint/2010/main" val="1293282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2DE1A-B79F-EE95-9DE3-297F9D13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Porovnání hlavních typů německých tanků</a:t>
            </a:r>
          </a:p>
        </p:txBody>
      </p:sp>
      <p:pic>
        <p:nvPicPr>
          <p:cNvPr id="5" name="Zástupný obsah 4" descr="Obsah obrázku vojenské vozidlo, text, přeprava, zbraň&#10;&#10;Popis byl vytvořen automaticky">
            <a:extLst>
              <a:ext uri="{FF2B5EF4-FFF2-40B4-BE49-F238E27FC236}">
                <a16:creationId xmlns:a16="http://schemas.microsoft.com/office/drawing/2014/main" id="{3006CE5C-9A6F-B239-B1A8-33DDF9201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6" y="1628800"/>
            <a:ext cx="8332194" cy="4414408"/>
          </a:xfrm>
        </p:spPr>
      </p:pic>
    </p:spTree>
    <p:extLst>
      <p:ext uri="{BB962C8B-B14F-4D97-AF65-F5344CB8AC3E}">
        <p14:creationId xmlns:p14="http://schemas.microsoft.com/office/powerpoint/2010/main" val="22339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A4C3C-FDFB-1AA3-83F3-C15FEEE9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úprav tanků pro výsadkové operace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7EE1CEF-3FFB-44E7-8F2E-D57EDC381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cs-CZ" dirty="0"/>
              <a:t>Obojživelný tank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AC806354-3374-4D34-8261-8BCE651995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6152"/>
            <a:ext cx="4040188" cy="2888734"/>
          </a:xfrm>
        </p:spPr>
      </p:pic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B8E5594-79E3-4ECA-B0A8-153448674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857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Tank vybavený pásem zpevněné látky</a:t>
            </a:r>
            <a:r>
              <a:rPr lang="cs-CZ" b="0" dirty="0"/>
              <a:t> (položený pás má zabránit zapadnutí techniky na měkkém podloží)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F65F71D5-8FEF-4D40-826D-57FD914691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52615"/>
            <a:ext cx="3702107" cy="3716043"/>
          </a:xfrm>
        </p:spPr>
      </p:pic>
    </p:spTree>
    <p:extLst>
      <p:ext uri="{BB962C8B-B14F-4D97-AF65-F5344CB8AC3E}">
        <p14:creationId xmlns:p14="http://schemas.microsoft.com/office/powerpoint/2010/main" val="2523892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cs-CZ" altLang="cs-CZ" dirty="0"/>
              <a:t>Chemické, bakteriologické a jaderné zbraně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 numCol="1">
            <a:normAutofit/>
          </a:bodyPr>
          <a:lstStyle/>
          <a:p>
            <a:r>
              <a:rPr lang="cs-CZ" altLang="cs-CZ" dirty="0"/>
              <a:t>Chemické zbraně prakticky nepoužity, i když je měly připravené všechny strany</a:t>
            </a:r>
          </a:p>
          <a:p>
            <a:r>
              <a:rPr lang="cs-CZ" altLang="cs-CZ" dirty="0"/>
              <a:t>Využití chemických prostředků k likvidaci civilních obětí</a:t>
            </a:r>
          </a:p>
          <a:p>
            <a:r>
              <a:rPr lang="cs-CZ" altLang="cs-CZ" dirty="0"/>
              <a:t>Bakteriologické zbraně využity Japonci v Číně</a:t>
            </a:r>
          </a:p>
          <a:p>
            <a:r>
              <a:rPr lang="cs-CZ" altLang="cs-CZ" dirty="0"/>
              <a:t>Jaderný program USA „Manhattan“ (za pomoci UK), výsledkem atomové bomby na Hirošimu a Nagasaki, (další státy jaderné zbraně nedokázaly vyvinout, spekulace o Německu)</a:t>
            </a:r>
          </a:p>
        </p:txBody>
      </p:sp>
    </p:spTree>
    <p:extLst>
      <p:ext uri="{BB962C8B-B14F-4D97-AF65-F5344CB8AC3E}">
        <p14:creationId xmlns:p14="http://schemas.microsoft.com/office/powerpoint/2010/main" val="1781703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Letectvo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112568"/>
          </a:xfrm>
        </p:spPr>
        <p:txBody>
          <a:bodyPr numCol="1">
            <a:noAutofit/>
          </a:bodyPr>
          <a:lstStyle/>
          <a:p>
            <a:r>
              <a:rPr lang="cs-CZ" altLang="cs-CZ" sz="2000" dirty="0"/>
              <a:t>Výrazný rozvoj stíhacích letadel (koncem války rychlost až 800 km/h)</a:t>
            </a:r>
          </a:p>
          <a:p>
            <a:r>
              <a:rPr lang="cs-CZ" altLang="cs-CZ" sz="2000" dirty="0"/>
              <a:t>Stíhací letouny schopné díky přídavným nádržím doprovodu strategických bombardérů</a:t>
            </a:r>
          </a:p>
          <a:p>
            <a:r>
              <a:rPr lang="cs-CZ" altLang="cs-CZ" sz="2000" dirty="0"/>
              <a:t>Masové strategické bombardování, nicméně nepotvrdila se </a:t>
            </a:r>
            <a:r>
              <a:rPr lang="cs-CZ" altLang="cs-CZ" sz="2000" dirty="0" err="1"/>
              <a:t>Douhetova</a:t>
            </a:r>
            <a:r>
              <a:rPr lang="cs-CZ" altLang="cs-CZ" sz="2000" dirty="0"/>
              <a:t> teorie</a:t>
            </a:r>
          </a:p>
          <a:p>
            <a:r>
              <a:rPr lang="cs-CZ" altLang="cs-CZ" sz="2000" dirty="0"/>
              <a:t>Význam bitevního letectva</a:t>
            </a:r>
          </a:p>
          <a:p>
            <a:r>
              <a:rPr lang="cs-CZ" altLang="cs-CZ" sz="2000" dirty="0"/>
              <a:t>Význam transportního letectva a výsadkových kluzáků</a:t>
            </a:r>
          </a:p>
          <a:p>
            <a:r>
              <a:rPr lang="cs-CZ" altLang="cs-CZ" sz="2000" dirty="0"/>
              <a:t>Taktické využití letadel k sebevražedným útokům</a:t>
            </a:r>
          </a:p>
          <a:p>
            <a:r>
              <a:rPr lang="cs-CZ" altLang="cs-CZ" sz="2000" dirty="0"/>
              <a:t>Na konci války nástup proudových letadel</a:t>
            </a:r>
          </a:p>
          <a:p>
            <a:r>
              <a:rPr lang="cs-CZ" altLang="cs-CZ" sz="2000" dirty="0"/>
              <a:t>První užití vrtulníků v bojovém prostředí</a:t>
            </a:r>
          </a:p>
          <a:p>
            <a:r>
              <a:rPr lang="cs-CZ" altLang="cs-CZ" sz="2000" dirty="0"/>
              <a:t>Výrazný vliv radaru na leteckou válku</a:t>
            </a:r>
          </a:p>
        </p:txBody>
      </p:sp>
    </p:spTree>
    <p:extLst>
      <p:ext uri="{BB962C8B-B14F-4D97-AF65-F5344CB8AC3E}">
        <p14:creationId xmlns:p14="http://schemas.microsoft.com/office/powerpoint/2010/main" val="297203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sz="3200" dirty="0"/>
              <a:t>Základní charakteristika druhé světové 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4781128"/>
          </a:xfrm>
        </p:spPr>
        <p:txBody>
          <a:bodyPr numCol="1">
            <a:normAutofit fontScale="70000" lnSpcReduction="20000"/>
          </a:bodyPr>
          <a:lstStyle/>
          <a:p>
            <a:r>
              <a:rPr lang="cs-CZ" altLang="cs-CZ" sz="3400" dirty="0"/>
              <a:t>Doposud největší ozbrojený konflikt, rozsahem i počtem obětí (přes 60 000 000)</a:t>
            </a:r>
          </a:p>
          <a:p>
            <a:r>
              <a:rPr lang="cs-CZ" altLang="cs-CZ" sz="3400" dirty="0"/>
              <a:t>Zapojilo se do ní 70 států (přesné číslo odvislé od toho, co je uznáváno jako samostatný stát), probíhala na území 40 států</a:t>
            </a:r>
          </a:p>
          <a:p>
            <a:r>
              <a:rPr lang="cs-CZ" altLang="cs-CZ" sz="3400" dirty="0"/>
              <a:t>Hlavní operace v Evropě, severní Africe, v severním Atlantiku, v Pacifiku a ve východní Asii</a:t>
            </a:r>
          </a:p>
          <a:p>
            <a:r>
              <a:rPr lang="cs-CZ" altLang="cs-CZ" sz="3400" dirty="0"/>
              <a:t>Výrazný posun vojenské strategie, techniky i vojenských technologií</a:t>
            </a:r>
          </a:p>
          <a:p>
            <a:r>
              <a:rPr lang="cs-CZ" altLang="cs-CZ" sz="3400" dirty="0"/>
              <a:t>Druhá světová válka byla válka manévrovací</a:t>
            </a:r>
          </a:p>
          <a:p>
            <a:r>
              <a:rPr lang="cs-CZ" altLang="cs-CZ" sz="3400" dirty="0"/>
              <a:t>Význam strategického vojenského vůdcovství politických lídrů (Churchill a Roosevelt řídí národní stratégy a šéfy generálních štábů, Stalin, Hitler a </a:t>
            </a:r>
            <a:r>
              <a:rPr lang="cs-CZ" altLang="cs-CZ" sz="3400" dirty="0" err="1"/>
              <a:t>Čankajšek</a:t>
            </a:r>
            <a:r>
              <a:rPr lang="cs-CZ" altLang="cs-CZ" sz="3400" dirty="0"/>
              <a:t> přímo nejvyšší velitelé vojsk)</a:t>
            </a:r>
          </a:p>
          <a:p>
            <a:r>
              <a:rPr lang="cs-CZ" altLang="cs-CZ" sz="3400" dirty="0"/>
              <a:t>I ve druhé světové válce dominovala zásada „národa ve válce“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9928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D32B0D2-7A08-4B3B-A1B2-D1EBC1E6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04DEB0D-5238-47B3-8158-AEDA96FB1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dirty="0"/>
              <a:t>Hamburg po náletu v roce 1943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5C8D9EBF-8C4A-4F39-B2E7-79D01DA9A4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" y="2420888"/>
            <a:ext cx="4404399" cy="3195055"/>
          </a:xfrm>
        </p:spPr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0F2538A7-BEA8-4640-9649-0439C01A5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cs-CZ" sz="2000" dirty="0"/>
              <a:t>Fiat CR.42 a </a:t>
            </a:r>
            <a:r>
              <a:rPr lang="cs-CZ" sz="2000" dirty="0" err="1"/>
              <a:t>Messerschmitt</a:t>
            </a:r>
            <a:r>
              <a:rPr lang="cs-CZ" sz="2000" dirty="0"/>
              <a:t> Me262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DBFC686D-54FC-47DF-B663-2062B71D8A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39021" y="2174876"/>
            <a:ext cx="3461372" cy="247812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875D1C5-CCE6-4392-91A6-37ADB6429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606" y="4654422"/>
            <a:ext cx="2946730" cy="191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1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Námořnictvo</a:t>
            </a:r>
            <a:endParaRPr lang="cs-CZ" alt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lang="cs-CZ" altLang="cs-CZ" dirty="0"/>
              <a:t>Mimořádný vliv letadlových lodí a jejich palubního letectva</a:t>
            </a:r>
          </a:p>
          <a:p>
            <a:r>
              <a:rPr lang="cs-CZ" altLang="cs-CZ" dirty="0"/>
              <a:t>Na počátku války „klasické“ souboje válečných lodí, včetně střetů bitevních lodí; postupně jejich „soumrak“</a:t>
            </a:r>
          </a:p>
          <a:p>
            <a:r>
              <a:rPr lang="cs-CZ" altLang="cs-CZ" dirty="0"/>
              <a:t>Strategický význam ponorkové války a konvojového systému</a:t>
            </a:r>
          </a:p>
          <a:p>
            <a:r>
              <a:rPr lang="cs-CZ" altLang="cs-CZ" dirty="0"/>
              <a:t>Pokusy s miniponorkami nepříliš úspěšné</a:t>
            </a:r>
          </a:p>
          <a:p>
            <a:r>
              <a:rPr lang="cs-CZ" altLang="cs-CZ" dirty="0"/>
              <a:t>I v námořním prostředí výrazný vliv radaru</a:t>
            </a:r>
          </a:p>
          <a:p>
            <a:r>
              <a:rPr lang="cs-CZ" altLang="cs-CZ" dirty="0"/>
              <a:t>V protiponorkovém boji </a:t>
            </a:r>
            <a:r>
              <a:rPr lang="cs-CZ" altLang="cs-CZ"/>
              <a:t>význam sonaru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6198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dirty="0"/>
              <a:t>Základní fáze druhé světové války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243817"/>
              </p:ext>
            </p:extLst>
          </p:nvPr>
        </p:nvGraphicFramePr>
        <p:xfrm>
          <a:off x="457200" y="1600200"/>
          <a:ext cx="8229600" cy="4945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375">
                <a:tc>
                  <a:txBody>
                    <a:bodyPr/>
                    <a:lstStyle/>
                    <a:p>
                      <a:r>
                        <a:rPr lang="cs-CZ" altLang="cs-CZ" dirty="0"/>
                        <a:t>1. 9.  1939</a:t>
                      </a:r>
                      <a:r>
                        <a:rPr lang="cs-CZ" altLang="cs-CZ" baseline="0" dirty="0"/>
                        <a:t> – 9. 5. 1940 (počáteční vítězství Německa a SSSR ve spojenectví)  </a:t>
                      </a:r>
                      <a:endParaRPr lang="cs-CZ" alt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/>
                        <a:t>Útok</a:t>
                      </a:r>
                      <a:r>
                        <a:rPr lang="cs-CZ" altLang="cs-CZ" baseline="0" dirty="0"/>
                        <a:t> Německa a SSSR na Polsko,  obsazení Pobaltí, sovětsko-finská válka, „podivná válka“, útok na Dánsko a Norsko</a:t>
                      </a:r>
                      <a:endParaRPr lang="cs-CZ" alt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468">
                <a:tc>
                  <a:txBody>
                    <a:bodyPr/>
                    <a:lstStyle/>
                    <a:p>
                      <a:r>
                        <a:rPr lang="cs-CZ" altLang="cs-CZ" baseline="0" dirty="0"/>
                        <a:t>10. 5. 1940 – 21. 6. 1941 (porážka Francie, Británie osamocena)</a:t>
                      </a:r>
                      <a:endParaRPr lang="cs-CZ" alt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/>
                        <a:t>Bitva o Francii,</a:t>
                      </a:r>
                      <a:r>
                        <a:rPr lang="cs-CZ" altLang="cs-CZ" baseline="0" dirty="0"/>
                        <a:t> b</a:t>
                      </a:r>
                      <a:r>
                        <a:rPr lang="cs-CZ" altLang="cs-CZ" dirty="0"/>
                        <a:t>itva</a:t>
                      </a:r>
                      <a:r>
                        <a:rPr lang="cs-CZ" altLang="cs-CZ" baseline="0" dirty="0"/>
                        <a:t> o Británii, balkánské tažení, boje v severní Africe </a:t>
                      </a:r>
                      <a:endParaRPr lang="cs-CZ" alt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392">
                <a:tc>
                  <a:txBody>
                    <a:bodyPr/>
                    <a:lstStyle/>
                    <a:p>
                      <a:r>
                        <a:rPr lang="cs-CZ" altLang="cs-CZ" dirty="0"/>
                        <a:t>22. 6. 1941</a:t>
                      </a:r>
                      <a:r>
                        <a:rPr lang="cs-CZ" altLang="cs-CZ" baseline="0" dirty="0"/>
                        <a:t> – polovina roku 1942</a:t>
                      </a:r>
                      <a:endParaRPr lang="cs-CZ" altLang="cs-CZ" dirty="0"/>
                    </a:p>
                    <a:p>
                      <a:r>
                        <a:rPr lang="cs-CZ" altLang="cs-CZ" dirty="0"/>
                        <a:t>(zapojení SSSR a USA do války na straně Spojenců </a:t>
                      </a:r>
                      <a:r>
                        <a:rPr lang="cs-CZ" altLang="cs-CZ" baseline="0" dirty="0"/>
                        <a:t>a jejich problémy)</a:t>
                      </a:r>
                      <a:endParaRPr lang="cs-CZ" alt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/>
                        <a:t>Napadení SSSR, </a:t>
                      </a:r>
                      <a:r>
                        <a:rPr lang="cs-CZ" altLang="cs-CZ" baseline="0" dirty="0"/>
                        <a:t>německý postup k Moskvě a poté ke Kavkazu</a:t>
                      </a:r>
                      <a:r>
                        <a:rPr lang="cs-CZ" altLang="cs-CZ" dirty="0"/>
                        <a:t>, napadení </a:t>
                      </a:r>
                      <a:r>
                        <a:rPr lang="cs-CZ" altLang="cs-CZ" baseline="0" dirty="0"/>
                        <a:t>USA v </a:t>
                      </a:r>
                      <a:r>
                        <a:rPr lang="cs-CZ" altLang="cs-CZ" baseline="0" dirty="0" err="1"/>
                        <a:t>Pearl</a:t>
                      </a:r>
                      <a:r>
                        <a:rPr lang="cs-CZ" altLang="cs-CZ" baseline="0" dirty="0"/>
                        <a:t> </a:t>
                      </a:r>
                      <a:r>
                        <a:rPr lang="cs-CZ" altLang="cs-CZ" baseline="0" dirty="0" err="1"/>
                        <a:t>Harboru</a:t>
                      </a:r>
                      <a:r>
                        <a:rPr lang="cs-CZ" altLang="cs-CZ" baseline="0" dirty="0"/>
                        <a:t>, japonské tažení v jihovýchodní Asii a v Pacifiku</a:t>
                      </a:r>
                      <a:endParaRPr lang="cs-CZ" alt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687">
                <a:tc>
                  <a:txBody>
                    <a:bodyPr/>
                    <a:lstStyle/>
                    <a:p>
                      <a:r>
                        <a:rPr lang="cs-CZ" altLang="cs-CZ" dirty="0"/>
                        <a:t>Polovina</a:t>
                      </a:r>
                      <a:r>
                        <a:rPr lang="cs-CZ" altLang="cs-CZ" baseline="0" dirty="0"/>
                        <a:t> </a:t>
                      </a:r>
                      <a:r>
                        <a:rPr lang="cs-CZ" altLang="cs-CZ" dirty="0"/>
                        <a:t>roku 1942 – polovina roku 1943</a:t>
                      </a:r>
                      <a:r>
                        <a:rPr lang="cs-CZ" altLang="cs-CZ" baseline="0" dirty="0"/>
                        <a:t> </a:t>
                      </a:r>
                      <a:r>
                        <a:rPr lang="cs-CZ" altLang="cs-CZ" dirty="0"/>
                        <a:t>(období</a:t>
                      </a:r>
                      <a:r>
                        <a:rPr lang="cs-CZ" altLang="cs-CZ" baseline="0" dirty="0"/>
                        <a:t> zlomu – rozhodujících vítězství Spojenců)</a:t>
                      </a:r>
                      <a:endParaRPr lang="cs-CZ" alt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/>
                        <a:t>Bitva u Stalingradu</a:t>
                      </a:r>
                      <a:r>
                        <a:rPr lang="cs-CZ" altLang="cs-CZ" baseline="0" dirty="0"/>
                        <a:t> a </a:t>
                      </a:r>
                      <a:r>
                        <a:rPr lang="cs-CZ" altLang="cs-CZ" dirty="0"/>
                        <a:t>bitva u </a:t>
                      </a:r>
                      <a:r>
                        <a:rPr lang="cs-CZ" altLang="cs-CZ" dirty="0" err="1"/>
                        <a:t>Kurska</a:t>
                      </a:r>
                      <a:endParaRPr lang="cs-CZ" altLang="cs-CZ" dirty="0"/>
                    </a:p>
                    <a:p>
                      <a:r>
                        <a:rPr lang="cs-CZ" altLang="cs-CZ" dirty="0"/>
                        <a:t>Bitva u </a:t>
                      </a:r>
                      <a:r>
                        <a:rPr lang="cs-CZ" altLang="cs-CZ" dirty="0" err="1"/>
                        <a:t>Midway</a:t>
                      </a:r>
                      <a:r>
                        <a:rPr lang="cs-CZ" altLang="cs-CZ" baseline="0" dirty="0"/>
                        <a:t> a bitva o </a:t>
                      </a:r>
                      <a:r>
                        <a:rPr lang="cs-CZ" altLang="cs-CZ" baseline="0" dirty="0" err="1"/>
                        <a:t>Guadalcanal</a:t>
                      </a:r>
                      <a:r>
                        <a:rPr lang="cs-CZ" altLang="cs-CZ" baseline="0" dirty="0"/>
                        <a:t>, </a:t>
                      </a:r>
                    </a:p>
                    <a:p>
                      <a:r>
                        <a:rPr lang="cs-CZ" altLang="cs-CZ" dirty="0"/>
                        <a:t>Bitva u el-</a:t>
                      </a:r>
                      <a:r>
                        <a:rPr lang="cs-CZ" altLang="cs-CZ" dirty="0" err="1"/>
                        <a:t>Alameinu</a:t>
                      </a:r>
                      <a:r>
                        <a:rPr lang="cs-CZ" altLang="cs-CZ" baseline="0" dirty="0"/>
                        <a:t> a vítězství v severní Africe</a:t>
                      </a:r>
                    </a:p>
                    <a:p>
                      <a:r>
                        <a:rPr lang="cs-CZ" altLang="cs-CZ" baseline="0" dirty="0"/>
                        <a:t>Bitva o Atlantik (rozhodující fáze)</a:t>
                      </a:r>
                      <a:endParaRPr lang="cs-CZ" alt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468">
                <a:tc>
                  <a:txBody>
                    <a:bodyPr/>
                    <a:lstStyle/>
                    <a:p>
                      <a:r>
                        <a:rPr lang="cs-CZ" altLang="cs-CZ" dirty="0"/>
                        <a:t>Polovina</a:t>
                      </a:r>
                      <a:r>
                        <a:rPr lang="cs-CZ" altLang="cs-CZ" baseline="0" dirty="0"/>
                        <a:t> roku 1943 –  8. květen 1945</a:t>
                      </a:r>
                      <a:r>
                        <a:rPr lang="cs-CZ" altLang="cs-CZ" dirty="0"/>
                        <a:t>  (vítězné</a:t>
                      </a:r>
                      <a:r>
                        <a:rPr lang="cs-CZ" altLang="cs-CZ" baseline="0" dirty="0"/>
                        <a:t> tažení Spojenců)  </a:t>
                      </a:r>
                      <a:endParaRPr lang="cs-CZ" alt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/>
                        <a:t>Postup Rudé armády k Berlínu,</a:t>
                      </a:r>
                      <a:r>
                        <a:rPr lang="cs-CZ" altLang="cs-CZ" baseline="0" dirty="0"/>
                        <a:t> v</a:t>
                      </a:r>
                      <a:r>
                        <a:rPr lang="cs-CZ" altLang="cs-CZ" dirty="0"/>
                        <a:t>ylodění na Sicílii, </a:t>
                      </a:r>
                      <a:r>
                        <a:rPr lang="cs-CZ" altLang="cs-CZ" baseline="0" dirty="0"/>
                        <a:t> Itálii a ve Francii, postup Spojenců do Německa</a:t>
                      </a:r>
                      <a:endParaRPr lang="cs-CZ" alt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468">
                <a:tc>
                  <a:txBody>
                    <a:bodyPr/>
                    <a:lstStyle/>
                    <a:p>
                      <a:r>
                        <a:rPr lang="cs-CZ" altLang="cs-CZ" dirty="0"/>
                        <a:t>9.</a:t>
                      </a:r>
                      <a:r>
                        <a:rPr lang="cs-CZ" altLang="cs-CZ" baseline="0" dirty="0"/>
                        <a:t> 5. 1945 – 1. 9. 1945 (ukončení války na Dálném Východě)</a:t>
                      </a:r>
                      <a:endParaRPr lang="cs-CZ" alt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/>
                        <a:t>Porážka</a:t>
                      </a:r>
                      <a:r>
                        <a:rPr lang="cs-CZ" altLang="cs-CZ" baseline="0" dirty="0"/>
                        <a:t> Japonska po konvenčním i atomovém bombardování a útoku SSSR </a:t>
                      </a:r>
                      <a:endParaRPr lang="cs-CZ" alt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45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cs-CZ" altLang="cs-CZ" sz="3200" dirty="0"/>
              <a:t>Hlavní operace a bitvy II. světové války (polská, severní, západní a balkánská fronta 1939-1941) 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077132"/>
              </p:ext>
            </p:extLst>
          </p:nvPr>
        </p:nvGraphicFramePr>
        <p:xfrm>
          <a:off x="323528" y="1556792"/>
          <a:ext cx="8229600" cy="4104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535">
                <a:tc>
                  <a:txBody>
                    <a:bodyPr/>
                    <a:lstStyle/>
                    <a:p>
                      <a:r>
                        <a:rPr lang="cs-CZ" altLang="cs-CZ" dirty="0"/>
                        <a:t>Polské</a:t>
                      </a:r>
                      <a:r>
                        <a:rPr lang="cs-CZ" altLang="cs-CZ" baseline="0" dirty="0"/>
                        <a:t> tažení </a:t>
                      </a:r>
                      <a:endParaRPr lang="cs-CZ" alt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/>
                        <a:t>Bitva</a:t>
                      </a:r>
                      <a:r>
                        <a:rPr lang="cs-CZ" altLang="cs-CZ" baseline="0" dirty="0"/>
                        <a:t> na </a:t>
                      </a:r>
                      <a:r>
                        <a:rPr lang="cs-CZ" altLang="cs-CZ" baseline="0" dirty="0" err="1"/>
                        <a:t>Bzuře</a:t>
                      </a:r>
                      <a:r>
                        <a:rPr lang="cs-CZ" altLang="cs-CZ" baseline="0" dirty="0"/>
                        <a:t> (9. – 19. 9. 1939)</a:t>
                      </a:r>
                      <a:endParaRPr lang="cs-CZ" alt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24">
                <a:tc>
                  <a:txBody>
                    <a:bodyPr/>
                    <a:lstStyle/>
                    <a:p>
                      <a:r>
                        <a:rPr lang="cs-CZ" altLang="cs-CZ" dirty="0"/>
                        <a:t>Sovětsko-finská</a:t>
                      </a:r>
                      <a:r>
                        <a:rPr lang="cs-CZ" altLang="cs-CZ" baseline="0" dirty="0"/>
                        <a:t> válka</a:t>
                      </a:r>
                      <a:endParaRPr lang="cs-CZ" alt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/>
                        <a:t>Bitva u </a:t>
                      </a:r>
                      <a:r>
                        <a:rPr lang="cs-CZ" altLang="cs-CZ" dirty="0" err="1"/>
                        <a:t>Suomussalmi</a:t>
                      </a:r>
                      <a:r>
                        <a:rPr lang="cs-CZ" altLang="cs-CZ" dirty="0"/>
                        <a:t>  (prosinec 1939-leden</a:t>
                      </a:r>
                      <a:r>
                        <a:rPr lang="cs-CZ" altLang="cs-CZ" baseline="0" dirty="0"/>
                        <a:t> 1940)</a:t>
                      </a:r>
                      <a:endParaRPr lang="cs-CZ" alt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24">
                <a:tc>
                  <a:txBody>
                    <a:bodyPr/>
                    <a:lstStyle/>
                    <a:p>
                      <a:r>
                        <a:rPr lang="cs-CZ" altLang="cs-CZ" dirty="0"/>
                        <a:t>Skandinávské</a:t>
                      </a:r>
                      <a:r>
                        <a:rPr lang="cs-CZ" altLang="cs-CZ" baseline="0" dirty="0"/>
                        <a:t> tažení </a:t>
                      </a:r>
                      <a:endParaRPr lang="cs-CZ" alt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/>
                        <a:t>Bitva</a:t>
                      </a:r>
                      <a:r>
                        <a:rPr lang="cs-CZ" altLang="cs-CZ" baseline="0" dirty="0"/>
                        <a:t> o </a:t>
                      </a:r>
                      <a:r>
                        <a:rPr lang="cs-CZ" altLang="cs-CZ" baseline="0" dirty="0" err="1"/>
                        <a:t>Narvik</a:t>
                      </a:r>
                      <a:r>
                        <a:rPr lang="cs-CZ" altLang="cs-CZ" baseline="0" dirty="0"/>
                        <a:t> (24. 4. – 9. 6. 1940)</a:t>
                      </a:r>
                      <a:endParaRPr lang="cs-CZ" alt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141">
                <a:tc>
                  <a:txBody>
                    <a:bodyPr/>
                    <a:lstStyle/>
                    <a:p>
                      <a:r>
                        <a:rPr lang="cs-CZ" altLang="cs-CZ" dirty="0"/>
                        <a:t>„Blesková válka“ na západě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/>
                        <a:t>Boj o Eben</a:t>
                      </a:r>
                      <a:r>
                        <a:rPr lang="cs-CZ" altLang="cs-CZ" baseline="0" dirty="0"/>
                        <a:t> </a:t>
                      </a:r>
                      <a:r>
                        <a:rPr lang="cs-CZ" altLang="cs-CZ" baseline="0" dirty="0" err="1"/>
                        <a:t>Emael</a:t>
                      </a:r>
                      <a:r>
                        <a:rPr lang="cs-CZ" altLang="cs-CZ" baseline="0" dirty="0"/>
                        <a:t> (10. 5. 1940)</a:t>
                      </a:r>
                    </a:p>
                    <a:p>
                      <a:r>
                        <a:rPr lang="cs-CZ" altLang="cs-CZ" baseline="0" dirty="0"/>
                        <a:t>Průlom v Ardenách a  výpad k La Manche (květen-červen 1940)</a:t>
                      </a:r>
                    </a:p>
                    <a:p>
                      <a:r>
                        <a:rPr lang="cs-CZ" altLang="cs-CZ" baseline="0" dirty="0"/>
                        <a:t>Evakuace z </a:t>
                      </a:r>
                      <a:r>
                        <a:rPr lang="cs-CZ" altLang="cs-CZ" baseline="0" dirty="0" err="1"/>
                        <a:t>Dunkerque</a:t>
                      </a:r>
                      <a:r>
                        <a:rPr lang="cs-CZ" altLang="cs-CZ" baseline="0" dirty="0"/>
                        <a:t> (Operace Dynamo)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909">
                <a:tc>
                  <a:txBody>
                    <a:bodyPr/>
                    <a:lstStyle/>
                    <a:p>
                      <a:r>
                        <a:rPr lang="cs-CZ" altLang="cs-CZ" dirty="0"/>
                        <a:t>Bitva o Británii</a:t>
                      </a:r>
                      <a:r>
                        <a:rPr lang="cs-CZ" altLang="cs-CZ" baseline="0" dirty="0"/>
                        <a:t> </a:t>
                      </a:r>
                      <a:endParaRPr lang="cs-CZ" alt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 err="1"/>
                        <a:t>Battle</a:t>
                      </a:r>
                      <a:r>
                        <a:rPr lang="cs-CZ" altLang="cs-CZ" dirty="0"/>
                        <a:t> </a:t>
                      </a:r>
                      <a:r>
                        <a:rPr lang="cs-CZ" altLang="cs-CZ" dirty="0" err="1"/>
                        <a:t>of</a:t>
                      </a:r>
                      <a:r>
                        <a:rPr lang="cs-CZ" altLang="cs-CZ" dirty="0"/>
                        <a:t> </a:t>
                      </a:r>
                      <a:r>
                        <a:rPr lang="cs-CZ" altLang="cs-CZ" dirty="0" err="1"/>
                        <a:t>Britain</a:t>
                      </a:r>
                      <a:r>
                        <a:rPr lang="cs-CZ" altLang="cs-CZ" dirty="0"/>
                        <a:t> </a:t>
                      </a:r>
                      <a:r>
                        <a:rPr lang="cs-CZ" altLang="cs-CZ" dirty="0" err="1"/>
                        <a:t>Day</a:t>
                      </a:r>
                      <a:r>
                        <a:rPr lang="cs-CZ" altLang="cs-CZ" baseline="0" dirty="0"/>
                        <a:t> (15. 9. 1940)</a:t>
                      </a:r>
                      <a:endParaRPr lang="cs-CZ" alt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624">
                <a:tc>
                  <a:txBody>
                    <a:bodyPr/>
                    <a:lstStyle/>
                    <a:p>
                      <a:r>
                        <a:rPr lang="cs-CZ" altLang="cs-CZ" dirty="0"/>
                        <a:t>Balkánské tažení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/>
                        <a:t>Bitva o Krétu (20.</a:t>
                      </a:r>
                      <a:r>
                        <a:rPr lang="cs-CZ" altLang="cs-CZ" baseline="0" dirty="0"/>
                        <a:t> 5. – 31. 5. 1941)</a:t>
                      </a:r>
                      <a:endParaRPr lang="cs-CZ" alt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93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cs-CZ" altLang="cs-CZ" dirty="0"/>
              <a:t>Hlavní bitvy a operace II. světové války (východní fronta 1941-1945)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 numCol="1">
            <a:normAutofit fontScale="62500" lnSpcReduction="20000"/>
          </a:bodyPr>
          <a:lstStyle/>
          <a:p>
            <a:r>
              <a:rPr lang="cs-CZ" altLang="cs-CZ" dirty="0"/>
              <a:t>Zahájení operace Barbarossa (22. 6. 1941);</a:t>
            </a:r>
          </a:p>
          <a:p>
            <a:r>
              <a:rPr lang="cs-CZ" altLang="cs-CZ" dirty="0"/>
              <a:t>Bitva u Smolenska (10. – 19. 7. 1941);</a:t>
            </a:r>
          </a:p>
          <a:p>
            <a:r>
              <a:rPr lang="cs-CZ" altLang="cs-CZ" dirty="0"/>
              <a:t>Kyjevský kotel (21. 8. – 26. 9. 1941);</a:t>
            </a:r>
          </a:p>
          <a:p>
            <a:r>
              <a:rPr lang="cs-CZ" altLang="cs-CZ" dirty="0"/>
              <a:t>Bitva o Moskvu (listopad – prosinec 1941);</a:t>
            </a:r>
          </a:p>
          <a:p>
            <a:r>
              <a:rPr lang="cs-CZ" altLang="cs-CZ" dirty="0"/>
              <a:t>Bitva u Stalingradu (srpen 1942 – 2. 2. 1943);</a:t>
            </a:r>
          </a:p>
          <a:p>
            <a:r>
              <a:rPr lang="cs-CZ" altLang="cs-CZ" dirty="0"/>
              <a:t>Bitva u </a:t>
            </a:r>
            <a:r>
              <a:rPr lang="cs-CZ" altLang="cs-CZ" dirty="0" err="1"/>
              <a:t>Kurska</a:t>
            </a:r>
            <a:r>
              <a:rPr lang="cs-CZ" altLang="cs-CZ" dirty="0"/>
              <a:t> (červenec 1943);</a:t>
            </a:r>
          </a:p>
          <a:p>
            <a:r>
              <a:rPr lang="cs-CZ" altLang="cs-CZ" dirty="0"/>
              <a:t>Bitva o Dněpr a Kyjevská operace (srpen 1943 – listopad 1943)</a:t>
            </a:r>
          </a:p>
          <a:p>
            <a:r>
              <a:rPr lang="cs-CZ" altLang="cs-CZ" dirty="0"/>
              <a:t>Operace </a:t>
            </a:r>
            <a:r>
              <a:rPr lang="cs-CZ" altLang="cs-CZ" dirty="0" err="1"/>
              <a:t>Bagration</a:t>
            </a:r>
            <a:r>
              <a:rPr lang="cs-CZ" altLang="cs-CZ" dirty="0"/>
              <a:t> (léto 1944);</a:t>
            </a:r>
          </a:p>
          <a:p>
            <a:r>
              <a:rPr lang="cs-CZ" altLang="cs-CZ" dirty="0" err="1"/>
              <a:t>Jasko</a:t>
            </a:r>
            <a:r>
              <a:rPr lang="cs-CZ" altLang="cs-CZ" dirty="0"/>
              <a:t>-Kišiněvská a Bělehradská operace (srpen – říjen 1944);</a:t>
            </a:r>
          </a:p>
          <a:p>
            <a:r>
              <a:rPr lang="cs-CZ" altLang="cs-CZ" dirty="0"/>
              <a:t>Viselsko-oderská operace (leden – únor 1945);</a:t>
            </a:r>
          </a:p>
          <a:p>
            <a:r>
              <a:rPr lang="cs-CZ" altLang="cs-CZ" dirty="0"/>
              <a:t>Bitva o Budapešť (leden – únor 1945);</a:t>
            </a:r>
          </a:p>
          <a:p>
            <a:r>
              <a:rPr lang="cs-CZ" altLang="cs-CZ" dirty="0"/>
              <a:t>Bratislavsko-brněnská a vídeňská operace (březen – květen 1945)</a:t>
            </a:r>
          </a:p>
          <a:p>
            <a:r>
              <a:rPr lang="cs-CZ" altLang="cs-CZ" dirty="0"/>
              <a:t>Ostravská operace (březen – květen 1945) </a:t>
            </a:r>
          </a:p>
          <a:p>
            <a:r>
              <a:rPr lang="cs-CZ" altLang="cs-CZ" dirty="0"/>
              <a:t>Východopruská a </a:t>
            </a:r>
            <a:r>
              <a:rPr lang="cs-CZ" altLang="cs-CZ" dirty="0" err="1"/>
              <a:t>východopomořanská</a:t>
            </a:r>
            <a:r>
              <a:rPr lang="cs-CZ" altLang="cs-CZ" dirty="0"/>
              <a:t> operace (leden – květen 1945)</a:t>
            </a:r>
          </a:p>
          <a:p>
            <a:r>
              <a:rPr lang="cs-CZ" altLang="cs-CZ" dirty="0"/>
              <a:t>Berlínská operace (duben – květen 1945).  </a:t>
            </a:r>
          </a:p>
          <a:p>
            <a:r>
              <a:rPr lang="cs-CZ" altLang="cs-CZ" dirty="0"/>
              <a:t>Pražská operace (květen 1945)</a:t>
            </a:r>
          </a:p>
        </p:txBody>
      </p:sp>
    </p:spTree>
    <p:extLst>
      <p:ext uri="{BB962C8B-B14F-4D97-AF65-F5344CB8AC3E}">
        <p14:creationId xmlns:p14="http://schemas.microsoft.com/office/powerpoint/2010/main" val="115516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cs-CZ" altLang="cs-CZ" dirty="0"/>
              <a:t>Hlavní bitvy a operace II. světové války (fronta v severní Africe a Itálii 1941-1945)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418176"/>
              </p:ext>
            </p:extLst>
          </p:nvPr>
        </p:nvGraphicFramePr>
        <p:xfrm>
          <a:off x="457200" y="1772816"/>
          <a:ext cx="8291264" cy="4327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3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cs-CZ" altLang="cs-CZ" sz="2000" dirty="0"/>
                        <a:t>Lybijská a egyptská fronta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000" dirty="0" err="1"/>
                        <a:t>Tobruk</a:t>
                      </a:r>
                      <a:r>
                        <a:rPr lang="cs-CZ" altLang="cs-CZ" sz="2000" dirty="0"/>
                        <a:t> (1941)</a:t>
                      </a:r>
                    </a:p>
                    <a:p>
                      <a:r>
                        <a:rPr lang="cs-CZ" altLang="cs-CZ" sz="2000" dirty="0"/>
                        <a:t>El-</a:t>
                      </a:r>
                      <a:r>
                        <a:rPr lang="cs-CZ" altLang="cs-CZ" sz="2000" dirty="0" err="1"/>
                        <a:t>Alamejn</a:t>
                      </a:r>
                      <a:r>
                        <a:rPr lang="cs-CZ" altLang="cs-CZ" sz="2000" dirty="0"/>
                        <a:t> (1942)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097">
                <a:tc>
                  <a:txBody>
                    <a:bodyPr/>
                    <a:lstStyle/>
                    <a:p>
                      <a:r>
                        <a:rPr lang="cs-CZ" altLang="cs-CZ" sz="2000" dirty="0"/>
                        <a:t>Fronty ve francouzské severní Africe</a:t>
                      </a:r>
                      <a:r>
                        <a:rPr lang="cs-CZ" altLang="cs-CZ" sz="2000" baseline="0" dirty="0"/>
                        <a:t> </a:t>
                      </a:r>
                      <a:endParaRPr lang="cs-CZ" alt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000" dirty="0"/>
                        <a:t>Operace </a:t>
                      </a:r>
                      <a:r>
                        <a:rPr lang="cs-CZ" altLang="cs-CZ" sz="2000" dirty="0" err="1"/>
                        <a:t>Torch</a:t>
                      </a:r>
                      <a:r>
                        <a:rPr lang="cs-CZ" altLang="cs-CZ" sz="2000" dirty="0"/>
                        <a:t> (listopad 1942)</a:t>
                      </a:r>
                    </a:p>
                    <a:p>
                      <a:r>
                        <a:rPr lang="cs-CZ" altLang="cs-CZ" sz="2000" dirty="0"/>
                        <a:t>Bitva v </a:t>
                      </a:r>
                      <a:r>
                        <a:rPr lang="cs-CZ" altLang="cs-CZ" sz="2000" dirty="0" err="1"/>
                        <a:t>Kasserinském</a:t>
                      </a:r>
                      <a:r>
                        <a:rPr lang="cs-CZ" altLang="cs-CZ" sz="2000" dirty="0"/>
                        <a:t> průsmyku</a:t>
                      </a:r>
                      <a:r>
                        <a:rPr lang="cs-CZ" altLang="cs-CZ" sz="2000" baseline="0" dirty="0"/>
                        <a:t> (únor-březen 1943)</a:t>
                      </a:r>
                    </a:p>
                    <a:p>
                      <a:r>
                        <a:rPr lang="cs-CZ" altLang="cs-CZ" sz="2000" baseline="0" dirty="0"/>
                        <a:t>Dobytí Tunisu (květen 1943)</a:t>
                      </a:r>
                      <a:endParaRPr lang="cs-CZ" alt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671">
                <a:tc>
                  <a:txBody>
                    <a:bodyPr/>
                    <a:lstStyle/>
                    <a:p>
                      <a:r>
                        <a:rPr lang="cs-CZ" altLang="cs-CZ" sz="2000" dirty="0"/>
                        <a:t>Italské</a:t>
                      </a:r>
                      <a:r>
                        <a:rPr lang="cs-CZ" altLang="cs-CZ" sz="2000" baseline="0" dirty="0"/>
                        <a:t> tažení </a:t>
                      </a:r>
                      <a:endParaRPr lang="cs-CZ" alt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000" dirty="0"/>
                        <a:t>Boj</a:t>
                      </a:r>
                      <a:r>
                        <a:rPr lang="cs-CZ" altLang="cs-CZ" sz="2000" baseline="0" dirty="0"/>
                        <a:t> o Sicílii (Operace Husky, červenec – srpen 1943)</a:t>
                      </a:r>
                      <a:endParaRPr lang="cs-CZ" altLang="cs-CZ" sz="2000" dirty="0"/>
                    </a:p>
                    <a:p>
                      <a:r>
                        <a:rPr lang="cs-CZ" altLang="cs-CZ" sz="2000" baseline="0" dirty="0"/>
                        <a:t>Bitva u </a:t>
                      </a:r>
                      <a:r>
                        <a:rPr lang="cs-CZ" altLang="cs-CZ" sz="2000" baseline="0" dirty="0" err="1"/>
                        <a:t>Anzia</a:t>
                      </a:r>
                      <a:r>
                        <a:rPr lang="cs-CZ" altLang="cs-CZ" sz="2000" baseline="0" dirty="0"/>
                        <a:t> (leden – červen 1944)</a:t>
                      </a:r>
                    </a:p>
                    <a:p>
                      <a:r>
                        <a:rPr lang="cs-CZ" altLang="cs-CZ" sz="2000" baseline="0" dirty="0"/>
                        <a:t>Bitva o Monte </a:t>
                      </a:r>
                      <a:r>
                        <a:rPr lang="cs-CZ" altLang="cs-CZ" sz="2000" baseline="0" dirty="0" err="1"/>
                        <a:t>Cassino</a:t>
                      </a:r>
                      <a:r>
                        <a:rPr lang="cs-CZ" altLang="cs-CZ" sz="2000" baseline="0" dirty="0"/>
                        <a:t> (leden – květen 1944)</a:t>
                      </a:r>
                    </a:p>
                    <a:p>
                      <a:r>
                        <a:rPr lang="cs-CZ" altLang="cs-CZ" sz="2000" baseline="0" dirty="0"/>
                        <a:t>Boje na Gótské linii (operace </a:t>
                      </a:r>
                      <a:r>
                        <a:rPr lang="cs-CZ" altLang="cs-CZ" sz="2000" baseline="0" dirty="0" err="1"/>
                        <a:t>Olive</a:t>
                      </a:r>
                      <a:r>
                        <a:rPr lang="cs-CZ" altLang="cs-CZ" sz="2000" baseline="0" dirty="0"/>
                        <a:t> – podzim 1944)</a:t>
                      </a:r>
                    </a:p>
                    <a:p>
                      <a:r>
                        <a:rPr lang="cs-CZ" altLang="cs-CZ" sz="2000" baseline="0" dirty="0"/>
                        <a:t>Ofenzíva v Pádské nížině (duben – květen 1945)</a:t>
                      </a:r>
                      <a:endParaRPr lang="cs-CZ" alt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61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lang="cs-CZ" altLang="cs-CZ" dirty="0"/>
              <a:t>Hlavní bitvy a operace II. světové války (Západní fronta 1944-1945)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r>
              <a:rPr lang="cs-CZ" altLang="cs-CZ" dirty="0"/>
              <a:t>Invaze v Normandii (6. června 1944)</a:t>
            </a:r>
          </a:p>
          <a:p>
            <a:r>
              <a:rPr lang="cs-CZ" altLang="cs-CZ" dirty="0" err="1"/>
              <a:t>Falaiská</a:t>
            </a:r>
            <a:r>
              <a:rPr lang="cs-CZ" altLang="cs-CZ" dirty="0"/>
              <a:t> kapsa (srpen 1944)</a:t>
            </a:r>
          </a:p>
          <a:p>
            <a:r>
              <a:rPr lang="cs-CZ" altLang="cs-CZ" dirty="0"/>
              <a:t>Operace </a:t>
            </a:r>
            <a:r>
              <a:rPr lang="cs-CZ" altLang="cs-CZ" dirty="0" err="1"/>
              <a:t>Dragoon</a:t>
            </a:r>
            <a:r>
              <a:rPr lang="cs-CZ" altLang="cs-CZ" dirty="0"/>
              <a:t> (15. srpen 1944)</a:t>
            </a:r>
          </a:p>
          <a:p>
            <a:r>
              <a:rPr lang="cs-CZ" altLang="cs-CZ" dirty="0"/>
              <a:t>Pařížské povstání a osvobození Paříže (25. srpen 1944)</a:t>
            </a:r>
          </a:p>
          <a:p>
            <a:r>
              <a:rPr lang="cs-CZ" altLang="cs-CZ" dirty="0"/>
              <a:t>Operace Market Garden (září 1944)</a:t>
            </a:r>
          </a:p>
          <a:p>
            <a:r>
              <a:rPr lang="cs-CZ" altLang="cs-CZ" dirty="0"/>
              <a:t>Bitva v Ardenách (prosinec 1944 – leden 1945)</a:t>
            </a:r>
          </a:p>
          <a:p>
            <a:r>
              <a:rPr lang="cs-CZ" altLang="cs-CZ" dirty="0"/>
              <a:t>Bitva o Porýní (únor – duben 1945)</a:t>
            </a:r>
          </a:p>
          <a:p>
            <a:pPr marL="0" indent="0">
              <a:buNone/>
            </a:pP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3740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Autofit/>
          </a:bodyPr>
          <a:lstStyle/>
          <a:p>
            <a:r>
              <a:rPr lang="cs-CZ" altLang="cs-CZ" sz="3200" dirty="0"/>
              <a:t>Hlavní bitvy a operace II. světové války (Námořní bitvy a operace v Atlantiku, v Severním ledovém oceánu a ve Středomoří 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/>
          </a:bodyPr>
          <a:lstStyle/>
          <a:p>
            <a:r>
              <a:rPr lang="cs-CZ" altLang="cs-CZ" dirty="0"/>
              <a:t>Útok na Tarent (11.-12. 11. 1940)</a:t>
            </a:r>
          </a:p>
          <a:p>
            <a:r>
              <a:rPr lang="cs-CZ" altLang="cs-CZ" dirty="0"/>
              <a:t>Bitva u mysu </a:t>
            </a:r>
            <a:r>
              <a:rPr lang="cs-CZ" altLang="cs-CZ" dirty="0" err="1"/>
              <a:t>Matapan</a:t>
            </a:r>
            <a:r>
              <a:rPr lang="cs-CZ" altLang="cs-CZ" dirty="0"/>
              <a:t> (28. 3. 1941)</a:t>
            </a:r>
          </a:p>
          <a:p>
            <a:r>
              <a:rPr lang="cs-CZ" altLang="cs-CZ" dirty="0"/>
              <a:t>Operace proti Bismarcku (18. – 26. 5. 1941)</a:t>
            </a:r>
          </a:p>
          <a:p>
            <a:r>
              <a:rPr lang="cs-CZ" altLang="cs-CZ" dirty="0"/>
              <a:t>Útoky na </a:t>
            </a:r>
            <a:r>
              <a:rPr lang="cs-CZ" altLang="cs-CZ" dirty="0" err="1"/>
              <a:t>Tirpitz</a:t>
            </a:r>
            <a:r>
              <a:rPr lang="cs-CZ" altLang="cs-CZ" dirty="0"/>
              <a:t> (1942-1944)</a:t>
            </a:r>
          </a:p>
          <a:p>
            <a:r>
              <a:rPr lang="cs-CZ" altLang="cs-CZ" dirty="0"/>
              <a:t>Likvidace německých lodí v Baltském moři (1945)</a:t>
            </a:r>
          </a:p>
          <a:p>
            <a:r>
              <a:rPr lang="cs-CZ" altLang="cs-CZ" dirty="0"/>
              <a:t>Konvojové a </a:t>
            </a:r>
            <a:r>
              <a:rPr lang="cs-CZ" altLang="cs-CZ" dirty="0" err="1"/>
              <a:t>protikonvojové</a:t>
            </a:r>
            <a:r>
              <a:rPr lang="cs-CZ" altLang="cs-CZ" dirty="0"/>
              <a:t> operace</a:t>
            </a:r>
          </a:p>
          <a:p>
            <a:r>
              <a:rPr lang="cs-CZ" altLang="cs-CZ" dirty="0"/>
              <a:t>Permanentní ponorkové a protiponorkové operace ve „válce o Atlantik“</a:t>
            </a:r>
          </a:p>
        </p:txBody>
      </p:sp>
    </p:spTree>
    <p:extLst>
      <p:ext uri="{BB962C8B-B14F-4D97-AF65-F5344CB8AC3E}">
        <p14:creationId xmlns:p14="http://schemas.microsoft.com/office/powerpoint/2010/main" val="71135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>
            <a:noAutofit/>
          </a:bodyPr>
          <a:lstStyle/>
          <a:p>
            <a:r>
              <a:rPr lang="cs-CZ" altLang="cs-CZ" sz="3200" dirty="0"/>
              <a:t>Hlavní bitvy a operace II. světové války (Bitvy a operace v Pacifiku a ve východní Asii)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627314"/>
              </p:ext>
            </p:extLst>
          </p:nvPr>
        </p:nvGraphicFramePr>
        <p:xfrm>
          <a:off x="457200" y="1600201"/>
          <a:ext cx="822960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9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1018">
                <a:tc>
                  <a:txBody>
                    <a:bodyPr/>
                    <a:lstStyle/>
                    <a:p>
                      <a:r>
                        <a:rPr lang="cs-CZ" altLang="cs-CZ" dirty="0"/>
                        <a:t>Pacifik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/>
                        <a:t>Napadení </a:t>
                      </a:r>
                      <a:r>
                        <a:rPr lang="cs-CZ" altLang="cs-CZ" dirty="0" err="1"/>
                        <a:t>Pearl</a:t>
                      </a:r>
                      <a:r>
                        <a:rPr lang="cs-CZ" altLang="cs-CZ" dirty="0"/>
                        <a:t> </a:t>
                      </a:r>
                      <a:r>
                        <a:rPr lang="cs-CZ" altLang="cs-CZ" dirty="0" err="1"/>
                        <a:t>Harboru</a:t>
                      </a:r>
                      <a:r>
                        <a:rPr lang="cs-CZ" altLang="cs-CZ" dirty="0"/>
                        <a:t> (7. 12. 1941)</a:t>
                      </a:r>
                    </a:p>
                    <a:p>
                      <a:r>
                        <a:rPr lang="cs-CZ" altLang="cs-CZ" baseline="0" dirty="0"/>
                        <a:t>Bitva v Jávském moři (26. – 28. 2. 1942)</a:t>
                      </a:r>
                    </a:p>
                    <a:p>
                      <a:r>
                        <a:rPr lang="cs-CZ" altLang="cs-CZ" baseline="0" dirty="0"/>
                        <a:t>Bitva v Korálovém moři (květen 1942)</a:t>
                      </a:r>
                    </a:p>
                    <a:p>
                      <a:r>
                        <a:rPr lang="cs-CZ" altLang="cs-CZ" baseline="0" dirty="0"/>
                        <a:t>Bitva u </a:t>
                      </a:r>
                      <a:r>
                        <a:rPr lang="cs-CZ" altLang="cs-CZ" baseline="0" dirty="0" err="1"/>
                        <a:t>Midway</a:t>
                      </a:r>
                      <a:r>
                        <a:rPr lang="cs-CZ" altLang="cs-CZ" baseline="0" dirty="0"/>
                        <a:t> (červen 1942)</a:t>
                      </a:r>
                    </a:p>
                    <a:p>
                      <a:r>
                        <a:rPr lang="cs-CZ" altLang="cs-CZ" baseline="0" dirty="0"/>
                        <a:t>Bitva o </a:t>
                      </a:r>
                      <a:r>
                        <a:rPr lang="cs-CZ" altLang="cs-CZ" baseline="0" dirty="0" err="1"/>
                        <a:t>Guadalcanal</a:t>
                      </a:r>
                      <a:r>
                        <a:rPr lang="cs-CZ" altLang="cs-CZ" baseline="0" dirty="0"/>
                        <a:t> (srpen 1942-únor 1943)</a:t>
                      </a:r>
                    </a:p>
                    <a:p>
                      <a:r>
                        <a:rPr lang="cs-CZ" altLang="cs-CZ" baseline="0" dirty="0"/>
                        <a:t>„Žabí skoky“ (1943-1945)</a:t>
                      </a:r>
                    </a:p>
                    <a:p>
                      <a:r>
                        <a:rPr lang="cs-CZ" altLang="cs-CZ" baseline="0" dirty="0"/>
                        <a:t>Bitva v </a:t>
                      </a:r>
                      <a:r>
                        <a:rPr lang="cs-CZ" altLang="cs-CZ" baseline="0" dirty="0" err="1"/>
                        <a:t>Leytském</a:t>
                      </a:r>
                      <a:r>
                        <a:rPr lang="cs-CZ" altLang="cs-CZ" baseline="0" dirty="0"/>
                        <a:t> zálivu (říjen 1944)</a:t>
                      </a:r>
                    </a:p>
                    <a:p>
                      <a:r>
                        <a:rPr lang="cs-CZ" altLang="cs-CZ" baseline="0" dirty="0"/>
                        <a:t>Bitva o Manilu (únor – březen 1945)</a:t>
                      </a:r>
                    </a:p>
                    <a:p>
                      <a:r>
                        <a:rPr lang="cs-CZ" altLang="cs-CZ" dirty="0"/>
                        <a:t>Bitva o </a:t>
                      </a:r>
                      <a:r>
                        <a:rPr lang="cs-CZ" altLang="cs-CZ" dirty="0" err="1"/>
                        <a:t>Iwodžimu</a:t>
                      </a:r>
                      <a:r>
                        <a:rPr lang="cs-CZ" altLang="cs-CZ" dirty="0"/>
                        <a:t> (únor – březen 1945)</a:t>
                      </a:r>
                    </a:p>
                    <a:p>
                      <a:r>
                        <a:rPr lang="cs-CZ" altLang="cs-CZ" dirty="0"/>
                        <a:t>Bitva o Okinawu (duben – červen 1945)</a:t>
                      </a:r>
                    </a:p>
                    <a:p>
                      <a:r>
                        <a:rPr lang="cs-CZ" altLang="cs-CZ" dirty="0"/>
                        <a:t>Jaderné bombardování Hirošimy</a:t>
                      </a:r>
                      <a:r>
                        <a:rPr lang="cs-CZ" altLang="cs-CZ" baseline="0" dirty="0"/>
                        <a:t> (6. 8. 1945) a Nagasaki (9. 8.)</a:t>
                      </a:r>
                      <a:endParaRPr lang="cs-CZ" alt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399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dirty="0"/>
                        <a:t>Jihovýchodní</a:t>
                      </a:r>
                      <a:r>
                        <a:rPr lang="cs-CZ" altLang="cs-CZ" baseline="0" dirty="0"/>
                        <a:t> Asie </a:t>
                      </a:r>
                      <a:endParaRPr lang="cs-CZ" altLang="cs-CZ" dirty="0"/>
                    </a:p>
                    <a:p>
                      <a:endParaRPr lang="cs-CZ" alt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/>
                        <a:t>Bitva o</a:t>
                      </a:r>
                      <a:r>
                        <a:rPr lang="cs-CZ" altLang="cs-CZ" baseline="0" dirty="0"/>
                        <a:t> </a:t>
                      </a:r>
                      <a:r>
                        <a:rPr lang="cs-CZ" altLang="cs-CZ" dirty="0"/>
                        <a:t>Singapur (únor</a:t>
                      </a:r>
                      <a:r>
                        <a:rPr lang="cs-CZ" altLang="cs-CZ" baseline="0" dirty="0"/>
                        <a:t> 1942)</a:t>
                      </a:r>
                      <a:endParaRPr lang="cs-CZ" altLang="cs-CZ" dirty="0"/>
                    </a:p>
                    <a:p>
                      <a:r>
                        <a:rPr lang="cs-CZ" altLang="cs-CZ" dirty="0"/>
                        <a:t>Válka</a:t>
                      </a:r>
                      <a:r>
                        <a:rPr lang="cs-CZ" altLang="cs-CZ" baseline="0" dirty="0"/>
                        <a:t> v Barmě (1942-1945)</a:t>
                      </a:r>
                      <a:r>
                        <a:rPr lang="cs-CZ" altLang="cs-CZ" dirty="0"/>
                        <a:t> </a:t>
                      </a:r>
                    </a:p>
                    <a:p>
                      <a:r>
                        <a:rPr lang="cs-CZ" altLang="cs-CZ" dirty="0"/>
                        <a:t>Válka v Číně</a:t>
                      </a:r>
                      <a:r>
                        <a:rPr lang="cs-CZ" altLang="cs-CZ" baseline="0" dirty="0"/>
                        <a:t> (1937-1945)</a:t>
                      </a:r>
                      <a:endParaRPr lang="cs-CZ" alt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343">
                <a:tc>
                  <a:txBody>
                    <a:bodyPr/>
                    <a:lstStyle/>
                    <a:p>
                      <a:r>
                        <a:rPr lang="cs-CZ" altLang="cs-CZ" dirty="0"/>
                        <a:t>Severovýchodní</a:t>
                      </a:r>
                      <a:r>
                        <a:rPr lang="cs-CZ" altLang="cs-CZ" baseline="0" dirty="0"/>
                        <a:t> Asie </a:t>
                      </a:r>
                      <a:endParaRPr lang="cs-CZ" alt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dirty="0"/>
                        <a:t>Mandžuská útočná operace (srpen – září 1945)</a:t>
                      </a:r>
                    </a:p>
                    <a:p>
                      <a:r>
                        <a:rPr lang="cs-CZ" altLang="cs-CZ" dirty="0" err="1"/>
                        <a:t>Jihosachalinská</a:t>
                      </a:r>
                      <a:r>
                        <a:rPr lang="cs-CZ" altLang="cs-CZ" dirty="0"/>
                        <a:t> operace</a:t>
                      </a:r>
                      <a:r>
                        <a:rPr lang="cs-CZ" altLang="cs-CZ" baseline="0" dirty="0"/>
                        <a:t> (srpen 1945)</a:t>
                      </a:r>
                    </a:p>
                    <a:p>
                      <a:r>
                        <a:rPr lang="cs-CZ" altLang="cs-CZ" baseline="0" dirty="0"/>
                        <a:t>Kurilská výsadková operace (srpen – září 1945)</a:t>
                      </a:r>
                      <a:endParaRPr lang="cs-CZ" alt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2791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1631</Words>
  <Application>Microsoft Office PowerPoint</Application>
  <PresentationFormat>Předvádění na obrazovce (4:3)</PresentationFormat>
  <Paragraphs>199</Paragraphs>
  <Slides>21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Motiv systému Office</vt:lpstr>
      <vt:lpstr>Vojenství v období druhé světové války </vt:lpstr>
      <vt:lpstr>Základní charakteristika druhé světové války</vt:lpstr>
      <vt:lpstr>Základní fáze druhé světové války</vt:lpstr>
      <vt:lpstr>Hlavní operace a bitvy II. světové války (polská, severní, západní a balkánská fronta 1939-1941)  </vt:lpstr>
      <vt:lpstr>Hlavní bitvy a operace II. světové války (východní fronta 1941-1945)</vt:lpstr>
      <vt:lpstr>Hlavní bitvy a operace II. světové války (fronta v severní Africe a Itálii 1941-1945)</vt:lpstr>
      <vt:lpstr>Hlavní bitvy a operace II. světové války (Západní fronta 1944-1945)</vt:lpstr>
      <vt:lpstr>Hlavní bitvy a operace II. světové války (Námořní bitvy a operace v Atlantiku, v Severním ledovém oceánu a ve Středomoří )</vt:lpstr>
      <vt:lpstr>Hlavní bitvy a operace II. světové války (Bitvy a operace v Pacifiku a ve východní Asii)</vt:lpstr>
      <vt:lpstr>Hlavní trendy armádním vývoji</vt:lpstr>
      <vt:lpstr>Fortifikace</vt:lpstr>
      <vt:lpstr>Pěchotní zbraně</vt:lpstr>
      <vt:lpstr>Dělostřelectvo </vt:lpstr>
      <vt:lpstr>Raketová technika</vt:lpstr>
      <vt:lpstr>Tanky </vt:lpstr>
      <vt:lpstr>Porovnání hlavních typů německých tanků</vt:lpstr>
      <vt:lpstr>Příklady úprav tanků pro výsadkové operace</vt:lpstr>
      <vt:lpstr>Chemické, bakteriologické a jaderné zbraně</vt:lpstr>
      <vt:lpstr>Letectvo </vt:lpstr>
      <vt:lpstr>Prezentace aplikace PowerPoint</vt:lpstr>
      <vt:lpstr>Námořnictvo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CIKT</dc:creator>
  <cp:lastModifiedBy>Jakub Šedo</cp:lastModifiedBy>
  <cp:revision>215</cp:revision>
  <dcterms:created xsi:type="dcterms:W3CDTF">2013-10-20T08:36:54Z</dcterms:created>
  <dcterms:modified xsi:type="dcterms:W3CDTF">2024-12-02T14:43:31Z</dcterms:modified>
</cp:coreProperties>
</file>