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 alt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4660"/>
  </p:normalViewPr>
  <p:slideViewPr>
    <p:cSldViewPr>
      <p:cViewPr varScale="1">
        <p:scale>
          <a:sx n="104" d="100"/>
          <a:sy n="104" d="100"/>
        </p:scale>
        <p:origin x="119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C549E229-8F3F-4BA2-83AC-4AB370A90DDB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cs-CZ" alt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E56F1B78-AD6F-493F-BE90-70F731BF8B7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31114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645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87456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62223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05904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93096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3967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2638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72679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6467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07675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3129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55615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873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414487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1173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2027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E56F1B78-AD6F-493F-BE90-70F731BF8B72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6946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 numCol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21572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4778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2893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544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numCol="1" anchor="t"/>
          <a:lstStyle>
            <a:lvl1pPr algn="l">
              <a:defRPr sz="4000" b="1" cap="all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numCol="1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18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 numCol="1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52078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>
            <a:lvl1pPr>
              <a:defRPr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numCol="1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5357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0567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8228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52199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numCol="1" anchor="b"/>
          <a:lstStyle>
            <a:lvl1pPr algn="l">
              <a:defRPr sz="2000" b="1"/>
            </a:lvl1pPr>
          </a:lstStyle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numCol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alt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numCol="1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3902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cs-CZ" alt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cs-CZ" altLang="cs-CZ"/>
              <a:t>Kliknutím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BA506-50E9-4BB2-B26B-454A6C17DD79}" type="datetimeFigureOut">
              <a:rPr lang="cs-CZ" altLang="cs-CZ" smtClean="0"/>
              <a:pPr/>
              <a:t>11.12.2024</a:t>
            </a:fld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297C8-8B1B-4D3A-9B24-1EEB3ED73C08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9033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 alt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pl-PL" altLang="pl-PL" b="0" dirty="0"/>
              <a:t>Vojenství v období studené války (1946-1989) </a:t>
            </a:r>
            <a:endParaRPr lang="cs-CZ" alt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/>
        <p:txBody>
          <a:bodyPr numCol="1">
            <a:normAutofit/>
          </a:bodyPr>
          <a:lstStyle/>
          <a:p>
            <a:pPr algn="ctr"/>
            <a:r>
              <a:rPr lang="cs-CZ" altLang="cs-CZ" dirty="0"/>
              <a:t>BSS 102 Dějiny vojenství</a:t>
            </a:r>
          </a:p>
        </p:txBody>
      </p:sp>
      <p:pic>
        <p:nvPicPr>
          <p:cNvPr id="2" name="Zástupný symbol pro obrázek 1"/>
          <p:cNvPicPr>
            <a:picLocks noGrp="1" noChangeAspect="1"/>
          </p:cNvPicPr>
          <p:nvPr>
            <p:ph type="pic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93277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Protiraketová a protijaderná obrana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Systém antiraket rozvíjen již od 40. let</a:t>
            </a:r>
          </a:p>
          <a:p>
            <a:r>
              <a:rPr lang="cs-CZ" altLang="cs-CZ" dirty="0"/>
              <a:t>Omezení smlouvou ABM (1972)</a:t>
            </a:r>
          </a:p>
          <a:p>
            <a:r>
              <a:rPr lang="cs-CZ" altLang="cs-CZ" dirty="0"/>
              <a:t>Nový rozvoj strategická obranná iniciativa (SDI) v 80. letech v USA, která však nebyla uskutečněna </a:t>
            </a:r>
          </a:p>
          <a:p>
            <a:r>
              <a:rPr lang="cs-CZ" altLang="cs-CZ" dirty="0"/>
              <a:t>Pasivní ochrana podzemní bunkry a specializované objekty na bojišti + jednotky k dekontaminaci + IPO</a:t>
            </a:r>
          </a:p>
        </p:txBody>
      </p:sp>
    </p:spTree>
    <p:extLst>
      <p:ext uri="{BB962C8B-B14F-4D97-AF65-F5344CB8AC3E}">
        <p14:creationId xmlns:p14="http://schemas.microsoft.com/office/powerpoint/2010/main" val="3131525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Snaha o jaderné odzbrojení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Řada smluv omezujících jaderné zbraně:</a:t>
            </a:r>
          </a:p>
          <a:p>
            <a:pPr lvl="1"/>
            <a:r>
              <a:rPr lang="cs-CZ" altLang="cs-CZ" dirty="0"/>
              <a:t>omezení testů (1963)</a:t>
            </a:r>
          </a:p>
          <a:p>
            <a:pPr lvl="1"/>
            <a:r>
              <a:rPr lang="cs-CZ" altLang="cs-CZ" dirty="0"/>
              <a:t>snaha zabránit jejich šíření (1968)</a:t>
            </a:r>
          </a:p>
          <a:p>
            <a:pPr lvl="1"/>
            <a:r>
              <a:rPr lang="cs-CZ" altLang="cs-CZ" dirty="0"/>
              <a:t>omezování počtů (1972, 1979)</a:t>
            </a:r>
          </a:p>
          <a:p>
            <a:pPr lvl="1"/>
            <a:r>
              <a:rPr lang="cs-CZ" altLang="cs-CZ" dirty="0"/>
              <a:t>omezení protiraketové obrany (1972)</a:t>
            </a:r>
          </a:p>
          <a:p>
            <a:pPr lvl="1"/>
            <a:r>
              <a:rPr lang="cs-CZ" altLang="cs-CZ" dirty="0"/>
              <a:t>zákaz raket středního a krátkého doletu (500-5000 km), SSSR a USA (1987)</a:t>
            </a:r>
          </a:p>
          <a:p>
            <a:r>
              <a:rPr lang="cs-CZ" altLang="cs-CZ" dirty="0"/>
              <a:t>Další smlouvy po skončení studené války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Chemické a biologické zbraně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Pokračující rozvoj arzenálů chemických a biologických zbraní</a:t>
            </a:r>
          </a:p>
          <a:p>
            <a:r>
              <a:rPr lang="cs-CZ" altLang="cs-CZ" dirty="0"/>
              <a:t>Nasazení „Agent Orange“ ve Vietnamu</a:t>
            </a:r>
          </a:p>
          <a:p>
            <a:r>
              <a:rPr lang="cs-CZ" altLang="cs-CZ" dirty="0"/>
              <a:t>„Sverdlovský incident“ – únik antraxu</a:t>
            </a:r>
          </a:p>
          <a:p>
            <a:r>
              <a:rPr lang="cs-CZ" altLang="cs-CZ" dirty="0"/>
              <a:t>Nasazení chemických zbraní v irácko-iránské válce a proti kurdskému odboji a civilistům ze strany Iráku. </a:t>
            </a:r>
          </a:p>
        </p:txBody>
      </p:sp>
    </p:spTree>
    <p:extLst>
      <p:ext uri="{BB962C8B-B14F-4D97-AF65-F5344CB8AC3E}">
        <p14:creationId xmlns:p14="http://schemas.microsoft.com/office/powerpoint/2010/main" val="3560149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Pěchotní zbraně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Masivní rozvoj útočných (automatických) pušek (globální rozšíření sovětské AK 47)</a:t>
            </a:r>
          </a:p>
          <a:p>
            <a:r>
              <a:rPr lang="cs-CZ" altLang="cs-CZ" dirty="0"/>
              <a:t>Dílčí ústup samopalů, rozvoj speciálních samopalů</a:t>
            </a:r>
          </a:p>
          <a:p>
            <a:r>
              <a:rPr lang="cs-CZ" altLang="cs-CZ" dirty="0"/>
              <a:t>Rozvoj univerzálních kulometů</a:t>
            </a:r>
          </a:p>
          <a:p>
            <a:r>
              <a:rPr lang="cs-CZ" altLang="cs-CZ" dirty="0"/>
              <a:t>Rozvoj protitankových zbraní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04167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Dělostřelectvo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Výrazný nárůst dostřelu klasického dělostřelectva (až 50 km)</a:t>
            </a:r>
          </a:p>
          <a:p>
            <a:r>
              <a:rPr lang="cs-CZ" altLang="cs-CZ" dirty="0"/>
              <a:t>Postupně význam elektroniky v řízení dělostřelecké palby</a:t>
            </a:r>
          </a:p>
          <a:p>
            <a:r>
              <a:rPr lang="cs-CZ" altLang="cs-CZ" dirty="0"/>
              <a:t>Rozvoj samohybného dělostřelectva, včetně protiletadlového</a:t>
            </a:r>
          </a:p>
          <a:p>
            <a:r>
              <a:rPr lang="cs-CZ" altLang="cs-CZ" dirty="0"/>
              <a:t>Výrazný rozvoj dělostřeleckých raketových zbraní</a:t>
            </a:r>
          </a:p>
          <a:p>
            <a:r>
              <a:rPr lang="cs-CZ" altLang="cs-CZ" dirty="0"/>
              <a:t>Taktické rakety</a:t>
            </a:r>
          </a:p>
          <a:p>
            <a:r>
              <a:rPr lang="cs-CZ" altLang="cs-CZ" dirty="0"/>
              <a:t>Protiletadlové rakety v protivzdušné obraně kombinovány s tradičním protiletadlovým dělostřelectvem</a:t>
            </a:r>
          </a:p>
          <a:p>
            <a:r>
              <a:rPr lang="cs-CZ" altLang="cs-CZ" dirty="0"/>
              <a:t>Od 50. letech jaderné dělostřelectvo</a:t>
            </a:r>
          </a:p>
        </p:txBody>
      </p:sp>
    </p:spTree>
    <p:extLst>
      <p:ext uri="{BB962C8B-B14F-4D97-AF65-F5344CB8AC3E}">
        <p14:creationId xmlns:p14="http://schemas.microsoft.com/office/powerpoint/2010/main" val="1804980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Tanky a bojová vozidla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92500" lnSpcReduction="20000"/>
          </a:bodyPr>
          <a:lstStyle/>
          <a:p>
            <a:r>
              <a:rPr lang="cs-CZ" altLang="cs-CZ" dirty="0"/>
              <a:t>Příprava na průnik masových tankových vojsk na jaderném válčišti zvláště ze strany Varšavské smlouvy</a:t>
            </a:r>
          </a:p>
          <a:p>
            <a:r>
              <a:rPr lang="cs-CZ" altLang="cs-CZ" dirty="0"/>
              <a:t>Hlavní bojový tank</a:t>
            </a:r>
          </a:p>
          <a:p>
            <a:r>
              <a:rPr lang="cs-CZ" altLang="cs-CZ" dirty="0"/>
              <a:t>Rozvoj elektronického vybavení a další technologie tanků</a:t>
            </a:r>
          </a:p>
          <a:p>
            <a:r>
              <a:rPr lang="cs-CZ" altLang="cs-CZ" dirty="0"/>
              <a:t>Tankové bitvy především v izraelsko-arabských válkách a v irácko-íránské válce</a:t>
            </a:r>
          </a:p>
          <a:p>
            <a:r>
              <a:rPr lang="cs-CZ" altLang="cs-CZ" dirty="0"/>
              <a:t>Od 60. let výrazný rozvoj bojových vozidel pěchoty</a:t>
            </a:r>
          </a:p>
        </p:txBody>
      </p:sp>
    </p:spTree>
    <p:extLst>
      <p:ext uri="{BB962C8B-B14F-4D97-AF65-F5344CB8AC3E}">
        <p14:creationId xmlns:p14="http://schemas.microsoft.com/office/powerpoint/2010/main" val="1172089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Námořnictvo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Nadvláda letadlových lodí, </a:t>
            </a:r>
            <a:r>
              <a:rPr lang="cs-CZ" altLang="cs-CZ" dirty="0" err="1"/>
              <a:t>marginalizace</a:t>
            </a:r>
            <a:r>
              <a:rPr lang="cs-CZ" altLang="cs-CZ" dirty="0"/>
              <a:t> bitevních lodí</a:t>
            </a:r>
          </a:p>
          <a:p>
            <a:r>
              <a:rPr lang="cs-CZ" altLang="cs-CZ" dirty="0"/>
              <a:t>SSSR neměl kapacitu na stavbu velkých letadlových lodí</a:t>
            </a:r>
          </a:p>
          <a:p>
            <a:r>
              <a:rPr lang="cs-CZ" altLang="cs-CZ" dirty="0"/>
              <a:t>Využití jaderného pohonu (1954 první jaderná ponorka, 1961 letadlová loď)</a:t>
            </a:r>
          </a:p>
          <a:p>
            <a:r>
              <a:rPr lang="cs-CZ" altLang="cs-CZ" dirty="0"/>
              <a:t>Ponorky stíhací i raketonosné, součást „jaderné triády“</a:t>
            </a:r>
          </a:p>
          <a:p>
            <a:r>
              <a:rPr lang="cs-CZ" altLang="cs-CZ" dirty="0"/>
              <a:t>Palubní dělostřelectvo zastíněno </a:t>
            </a:r>
            <a:r>
              <a:rPr lang="en-GB" altLang="en-GB" dirty="0" err="1"/>
              <a:t>raketovou</a:t>
            </a:r>
            <a:r>
              <a:rPr lang="cs-CZ" altLang="en-GB" dirty="0"/>
              <a:t> </a:t>
            </a:r>
            <a:r>
              <a:rPr lang="en-GB" altLang="en-GB" dirty="0"/>
              <a:t>v</a:t>
            </a:r>
            <a:r>
              <a:rPr lang="cs-CZ" altLang="cs-CZ" dirty="0" err="1"/>
              <a:t>ýzbrojí</a:t>
            </a:r>
            <a:endParaRPr lang="cs-CZ" altLang="cs-CZ" dirty="0"/>
          </a:p>
          <a:p>
            <a:r>
              <a:rPr lang="cs-CZ" altLang="cs-CZ" dirty="0"/>
              <a:t>Význam raketových člunů</a:t>
            </a:r>
          </a:p>
          <a:p>
            <a:r>
              <a:rPr lang="cs-CZ" altLang="cs-CZ" dirty="0"/>
              <a:t>Rozvoj speciálních výsadkových plavidel</a:t>
            </a:r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638979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Letectvo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7500" lnSpcReduction="20000"/>
          </a:bodyPr>
          <a:lstStyle/>
          <a:p>
            <a:r>
              <a:rPr lang="cs-CZ" altLang="cs-CZ" dirty="0"/>
              <a:t>Rozhodující část letectva přechází na proudový pohon a šípová křídla, později delta křídla</a:t>
            </a:r>
          </a:p>
          <a:p>
            <a:r>
              <a:rPr lang="cs-CZ" altLang="cs-CZ" dirty="0"/>
              <a:t>První souboje proudových stíhacích letadel v korejské válce</a:t>
            </a:r>
          </a:p>
          <a:p>
            <a:r>
              <a:rPr lang="cs-CZ" altLang="cs-CZ" dirty="0"/>
              <a:t>Od vietnamské války dominuje raketová výzbroj stíhacích letadel</a:t>
            </a:r>
          </a:p>
          <a:p>
            <a:r>
              <a:rPr lang="cs-CZ" altLang="cs-CZ" dirty="0"/>
              <a:t>Kolmo startující letouny v námořním letectvu i dalších druzích letectva</a:t>
            </a:r>
          </a:p>
          <a:p>
            <a:r>
              <a:rPr lang="cs-CZ" altLang="cs-CZ" dirty="0"/>
              <a:t>První letadla kategorie „</a:t>
            </a:r>
            <a:r>
              <a:rPr lang="cs-CZ" altLang="cs-CZ" dirty="0" err="1"/>
              <a:t>Stealth</a:t>
            </a:r>
            <a:r>
              <a:rPr lang="cs-CZ" altLang="cs-CZ" dirty="0"/>
              <a:t>“ </a:t>
            </a:r>
          </a:p>
          <a:p>
            <a:r>
              <a:rPr lang="cs-CZ" altLang="cs-CZ" dirty="0"/>
              <a:t>Strategické bombardéry součástí jaderné triády</a:t>
            </a:r>
          </a:p>
          <a:p>
            <a:r>
              <a:rPr lang="cs-CZ" altLang="cs-CZ" dirty="0"/>
              <a:t>Významné rozšíření vrtulníků v různých úlohách (bitevní, transportní…)</a:t>
            </a:r>
          </a:p>
        </p:txBody>
      </p:sp>
    </p:spTree>
    <p:extLst>
      <p:ext uri="{BB962C8B-B14F-4D97-AF65-F5344CB8AC3E}">
        <p14:creationId xmlns:p14="http://schemas.microsoft.com/office/powerpoint/2010/main" val="214768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Kosmické zbraně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r>
              <a:rPr lang="cs-CZ" altLang="cs-CZ" dirty="0"/>
              <a:t>Projekty na kosmické bombardéry v 50. letech a 60. letech, nicméně ty byly utlumeny</a:t>
            </a:r>
          </a:p>
          <a:p>
            <a:r>
              <a:rPr lang="cs-CZ" altLang="cs-CZ" dirty="0"/>
              <a:t>Od 60. let zdokonalování špionážních družic</a:t>
            </a:r>
          </a:p>
          <a:p>
            <a:r>
              <a:rPr lang="cs-CZ" altLang="cs-CZ" dirty="0"/>
              <a:t>Významná role vesmíru ve Strategické obranné iniciativě („Star </a:t>
            </a:r>
            <a:r>
              <a:rPr lang="cs-CZ" altLang="cs-CZ" dirty="0" err="1"/>
              <a:t>Wars</a:t>
            </a:r>
            <a:r>
              <a:rPr lang="cs-CZ" altLang="cs-CZ" dirty="0"/>
              <a:t>“), včetně plánovaného umístěni </a:t>
            </a:r>
            <a:r>
              <a:rPr lang="cs-CZ" altLang="cs-CZ"/>
              <a:t>laserových děl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282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Základní charakteristika studené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08912" cy="4781128"/>
          </a:xfrm>
        </p:spPr>
        <p:txBody>
          <a:bodyPr numCol="1">
            <a:normAutofit fontScale="77500" lnSpcReduction="20000"/>
          </a:bodyPr>
          <a:lstStyle/>
          <a:p>
            <a:r>
              <a:rPr lang="cs-CZ" altLang="cs-CZ" sz="3400" dirty="0"/>
              <a:t>„Studená válka“ – vojensko-politické soupeření supervelmocí (USA a SSSR) a na ně navázaných ideologických mocenských bloků, které nepřešlo do formy globální „horké“ války;</a:t>
            </a:r>
          </a:p>
          <a:p>
            <a:r>
              <a:rPr lang="cs-CZ" altLang="cs-CZ" sz="3400" dirty="0"/>
              <a:t>Masový jaderný konflikt by znamenal zánik lidské civilizace;</a:t>
            </a:r>
          </a:p>
          <a:p>
            <a:r>
              <a:rPr lang="cs-CZ" altLang="cs-CZ" sz="3400" dirty="0"/>
              <a:t>Soupeření na celé planetě, hlavní fronty v případě „horké války“ ve střední Evropě a v Arktidě;</a:t>
            </a:r>
          </a:p>
          <a:p>
            <a:r>
              <a:rPr lang="cs-CZ" altLang="cs-CZ" sz="3400" dirty="0"/>
              <a:t>Vedle dvou hlavních mocenských  bloků se etablovali i další aktéři;</a:t>
            </a:r>
          </a:p>
          <a:p>
            <a:r>
              <a:rPr lang="cs-CZ" altLang="cs-CZ" sz="3400" dirty="0"/>
              <a:t>Během studené války se objevila řada „</a:t>
            </a:r>
            <a:r>
              <a:rPr lang="cs-CZ" altLang="cs-CZ" sz="3400" dirty="0" err="1"/>
              <a:t>proxy</a:t>
            </a:r>
            <a:r>
              <a:rPr lang="cs-CZ" altLang="cs-CZ" sz="3400" dirty="0"/>
              <a:t> </a:t>
            </a:r>
            <a:r>
              <a:rPr lang="cs-CZ" altLang="cs-CZ" sz="3400" dirty="0" err="1"/>
              <a:t>wars</a:t>
            </a:r>
            <a:r>
              <a:rPr lang="cs-CZ" altLang="cs-CZ" sz="3400" dirty="0"/>
              <a:t>“;</a:t>
            </a:r>
          </a:p>
          <a:p>
            <a:r>
              <a:rPr lang="cs-CZ" altLang="cs-CZ" sz="3400" dirty="0"/>
              <a:t>Nejen konflikty v rámci sporů hlavních velmocí.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992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fáze studené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8988691"/>
              </p:ext>
            </p:extLst>
          </p:nvPr>
        </p:nvGraphicFramePr>
        <p:xfrm>
          <a:off x="457200" y="1196753"/>
          <a:ext cx="8229600" cy="5761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1692">
                <a:tc>
                  <a:txBody>
                    <a:bodyPr/>
                    <a:lstStyle/>
                    <a:p>
                      <a:r>
                        <a:rPr lang="cs-CZ" altLang="cs-CZ" dirty="0"/>
                        <a:t>Vznik a první vyhrocení  (1946-1955)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baseline="0" dirty="0"/>
                        <a:t>Komunistická expanze ve střední a východní Evropě</a:t>
                      </a:r>
                    </a:p>
                    <a:p>
                      <a:r>
                        <a:rPr lang="cs-CZ" altLang="cs-CZ" baseline="0" dirty="0"/>
                        <a:t>První berlínská krize</a:t>
                      </a:r>
                    </a:p>
                    <a:p>
                      <a:r>
                        <a:rPr lang="cs-CZ" altLang="cs-CZ" baseline="0" dirty="0"/>
                        <a:t>Vznik NATO (1949) a Varšavské smlouvy (1955)</a:t>
                      </a:r>
                    </a:p>
                    <a:p>
                      <a:r>
                        <a:rPr lang="cs-CZ" altLang="cs-CZ" baseline="0" dirty="0"/>
                        <a:t>Korejská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Zmírnění</a:t>
                      </a:r>
                      <a:r>
                        <a:rPr lang="cs-CZ" altLang="cs-CZ" baseline="0" dirty="0"/>
                        <a:t> napětí </a:t>
                      </a:r>
                      <a:r>
                        <a:rPr lang="cs-CZ" altLang="cs-CZ" dirty="0"/>
                        <a:t>(1956-1959)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Ženevská jednání </a:t>
                      </a:r>
                    </a:p>
                    <a:p>
                      <a:r>
                        <a:rPr lang="cs-CZ" altLang="cs-CZ" dirty="0"/>
                        <a:t>Suezská krize </a:t>
                      </a:r>
                    </a:p>
                    <a:p>
                      <a:r>
                        <a:rPr lang="cs-CZ" altLang="cs-CZ" baseline="0" dirty="0"/>
                        <a:t>Intervence  v Maďarsku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/>
                        <a:t>Krizové období (1960-1962)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Krize „U-2“ </a:t>
                      </a:r>
                    </a:p>
                    <a:p>
                      <a:r>
                        <a:rPr lang="cs-CZ" altLang="cs-CZ" dirty="0"/>
                        <a:t>Druhá Berlínská krize</a:t>
                      </a:r>
                    </a:p>
                    <a:p>
                      <a:r>
                        <a:rPr lang="cs-CZ" altLang="cs-CZ" dirty="0"/>
                        <a:t>Karibská krize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5025">
                <a:tc>
                  <a:txBody>
                    <a:bodyPr/>
                    <a:lstStyle/>
                    <a:p>
                      <a:r>
                        <a:rPr lang="cs-CZ" altLang="cs-CZ" dirty="0"/>
                        <a:t>Uvolnění (</a:t>
                      </a:r>
                      <a:r>
                        <a:rPr lang="cs-CZ" altLang="cs-CZ" dirty="0" err="1"/>
                        <a:t>Détente</a:t>
                      </a:r>
                      <a:r>
                        <a:rPr lang="cs-CZ" altLang="cs-CZ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Jednání</a:t>
                      </a:r>
                      <a:r>
                        <a:rPr lang="cs-CZ" altLang="cs-CZ" baseline="0" dirty="0"/>
                        <a:t> mezi velmocemi </a:t>
                      </a:r>
                    </a:p>
                    <a:p>
                      <a:r>
                        <a:rPr lang="cs-CZ" altLang="cs-CZ" baseline="0" dirty="0"/>
                        <a:t>Etablování „třetích sil“(</a:t>
                      </a:r>
                      <a:r>
                        <a:rPr lang="cs-CZ" altLang="cs-CZ" baseline="0" dirty="0" err="1"/>
                        <a:t>Čína,Francie,Hnutí</a:t>
                      </a:r>
                      <a:r>
                        <a:rPr lang="cs-CZ" altLang="cs-CZ" baseline="0" dirty="0"/>
                        <a:t> nezúčastněných) </a:t>
                      </a:r>
                      <a:endParaRPr lang="cs-CZ" altLang="cs-CZ" dirty="0"/>
                    </a:p>
                    <a:p>
                      <a:r>
                        <a:rPr lang="cs-CZ" altLang="cs-CZ" dirty="0"/>
                        <a:t>Vietnamská</a:t>
                      </a:r>
                      <a:r>
                        <a:rPr lang="cs-CZ" altLang="cs-CZ" baseline="0" dirty="0"/>
                        <a:t> válka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180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Vyhrocení (1980-1985)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Intervence SSSR v Afghánistánu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Nástup Ronalda Reagana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Strategická obranná iniciativa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669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Uvolňování napětí (1986-1989-91)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Nástup Michaila Gorbačova</a:t>
                      </a:r>
                    </a:p>
                    <a:p>
                      <a:r>
                        <a:rPr lang="cs-CZ" altLang="cs-CZ" dirty="0"/>
                        <a:t>Stažení SSSR z Afghánistánu </a:t>
                      </a:r>
                    </a:p>
                    <a:p>
                      <a:r>
                        <a:rPr lang="cs-CZ" altLang="cs-CZ" dirty="0"/>
                        <a:t>Pád komunismu ve středovýchodní Evropě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90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krize studené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396150"/>
              </p:ext>
            </p:extLst>
          </p:nvPr>
        </p:nvGraphicFramePr>
        <p:xfrm>
          <a:off x="457200" y="1600200"/>
          <a:ext cx="8229600" cy="386409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0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8720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Druhá Berlínská krize</a:t>
                      </a:r>
                    </a:p>
                    <a:p>
                      <a:r>
                        <a:rPr lang="cs-CZ" altLang="cs-CZ" sz="2000" dirty="0"/>
                        <a:t>( 1961)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Stavba Berlínské zdi, tanky SSSR</a:t>
                      </a:r>
                      <a:r>
                        <a:rPr lang="cs-CZ" altLang="cs-CZ" sz="2000" baseline="0" dirty="0"/>
                        <a:t> a USA v Berlíně stály v bojových pozicích proti sobě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Karibská krize </a:t>
                      </a:r>
                    </a:p>
                    <a:p>
                      <a:r>
                        <a:rPr lang="cs-CZ" altLang="cs-CZ" sz="2000" dirty="0"/>
                        <a:t>(1962)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Rozmístění sovětských raket s jadernými hlavicemi na</a:t>
                      </a:r>
                      <a:r>
                        <a:rPr lang="cs-CZ" altLang="cs-CZ" sz="2000" baseline="0" dirty="0"/>
                        <a:t> Kubě </a:t>
                      </a:r>
                      <a:endParaRPr lang="cs-CZ" altLang="cs-CZ" sz="2000" dirty="0"/>
                    </a:p>
                    <a:p>
                      <a:r>
                        <a:rPr lang="cs-CZ" altLang="cs-CZ" sz="2000" dirty="0"/>
                        <a:t>Americká blokáda Kuby (zamezení</a:t>
                      </a:r>
                      <a:r>
                        <a:rPr lang="cs-CZ" altLang="cs-CZ" sz="2000" baseline="0" dirty="0"/>
                        <a:t> dalších dodávek)</a:t>
                      </a:r>
                      <a:endParaRPr lang="cs-CZ" altLang="cs-CZ" sz="2000" dirty="0"/>
                    </a:p>
                    <a:p>
                      <a:r>
                        <a:rPr lang="cs-CZ" altLang="cs-CZ" sz="2000" baseline="0" dirty="0"/>
                        <a:t>Odvrácení jaderné války dohodou  </a:t>
                      </a:r>
                      <a:r>
                        <a:rPr lang="cs-CZ" altLang="cs-CZ" sz="20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7685"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„</a:t>
                      </a:r>
                      <a:r>
                        <a:rPr lang="cs-CZ" altLang="cs-CZ" sz="2000" dirty="0" err="1"/>
                        <a:t>Nuclear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dirty="0" err="1"/>
                        <a:t>Scare</a:t>
                      </a:r>
                      <a:r>
                        <a:rPr lang="cs-CZ" altLang="cs-CZ" sz="2000" dirty="0"/>
                        <a:t>“ </a:t>
                      </a:r>
                    </a:p>
                    <a:p>
                      <a:r>
                        <a:rPr lang="cs-CZ" altLang="cs-CZ" sz="2000" dirty="0"/>
                        <a:t>(1983)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sz="2000" dirty="0"/>
                        <a:t>Ve vyhrocené</a:t>
                      </a:r>
                      <a:r>
                        <a:rPr lang="cs-CZ" altLang="cs-CZ" sz="2000" baseline="0" dirty="0"/>
                        <a:t> situaci SSSR věřil, že cvičení NATO </a:t>
                      </a:r>
                      <a:r>
                        <a:rPr lang="cs-CZ" altLang="cs-CZ" sz="2000" baseline="0" dirty="0" err="1"/>
                        <a:t>Able</a:t>
                      </a:r>
                      <a:r>
                        <a:rPr lang="cs-CZ" altLang="cs-CZ" sz="2000" baseline="0" dirty="0"/>
                        <a:t> </a:t>
                      </a:r>
                      <a:r>
                        <a:rPr lang="cs-CZ" altLang="cs-CZ" sz="2000" baseline="0" dirty="0" err="1"/>
                        <a:t>Archer</a:t>
                      </a:r>
                      <a:r>
                        <a:rPr lang="cs-CZ" altLang="cs-CZ" sz="2000" baseline="0" dirty="0"/>
                        <a:t> 83 je krycí operací pro zahájení války;</a:t>
                      </a:r>
                    </a:p>
                    <a:p>
                      <a:r>
                        <a:rPr lang="cs-CZ" altLang="cs-CZ" sz="2000" baseline="0" dirty="0"/>
                        <a:t>Uvedení části vojsk do pohotovosti;</a:t>
                      </a:r>
                    </a:p>
                    <a:p>
                      <a:r>
                        <a:rPr lang="cs-CZ" altLang="cs-CZ" sz="2000" baseline="0" dirty="0"/>
                        <a:t>Vyřešení mj. díky dvojité špionáži. </a:t>
                      </a:r>
                      <a:endParaRPr lang="cs-CZ" alt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409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cs-CZ" altLang="cs-CZ" dirty="0"/>
              <a:t>Hlavní „</a:t>
            </a:r>
            <a:r>
              <a:rPr lang="cs-CZ" altLang="cs-CZ" dirty="0" err="1"/>
              <a:t>proxy</a:t>
            </a:r>
            <a:r>
              <a:rPr lang="cs-CZ" altLang="cs-CZ" dirty="0"/>
              <a:t>“ války studené války 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639190"/>
              </p:ext>
            </p:extLst>
          </p:nvPr>
        </p:nvGraphicFramePr>
        <p:xfrm>
          <a:off x="457200" y="1600200"/>
          <a:ext cx="8229600" cy="49190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42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Korejská</a:t>
                      </a:r>
                      <a:r>
                        <a:rPr lang="cs-CZ" altLang="cs-CZ" baseline="0" dirty="0"/>
                        <a:t> válka (1950-1953)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Vpád komunistické KLDR do Korejské republiky</a:t>
                      </a:r>
                      <a:r>
                        <a:rPr lang="cs-CZ" altLang="cs-CZ" baseline="0" dirty="0"/>
                        <a:t>, na její obranu USA a spojenci (garance OSN), na stranu KLDR „čínští dobrovolníci“ + experti východního bloku; </a:t>
                      </a:r>
                      <a:r>
                        <a:rPr lang="cs-CZ" altLang="cs-CZ" dirty="0"/>
                        <a:t>nejprve výrazné přesuny front</a:t>
                      </a:r>
                      <a:r>
                        <a:rPr lang="cs-CZ" altLang="cs-CZ" baseline="0" dirty="0"/>
                        <a:t> a manévry, poté ustálení a příměří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Vietnamská válka (1955-1975)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Do</a:t>
                      </a:r>
                      <a:r>
                        <a:rPr lang="cs-CZ" altLang="cs-CZ" baseline="0" dirty="0"/>
                        <a:t> střetů mezi severním a jižním Vietnamem od roku 1965 silně intervenují USA se spojenci, guerillový boj </a:t>
                      </a:r>
                      <a:r>
                        <a:rPr lang="cs-CZ" altLang="cs-CZ" baseline="0" dirty="0" err="1"/>
                        <a:t>Vietkongu</a:t>
                      </a:r>
                      <a:r>
                        <a:rPr lang="cs-CZ" altLang="cs-CZ" baseline="0" dirty="0"/>
                        <a:t> na jihu, po odchodu USA vítězství Severního Vietnamu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Afghánská válka (1979-1989)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Intervence SSSR do Afghánistánu, muslimský odboj podporovaný západními státy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Arabsko-izraelské</a:t>
                      </a:r>
                      <a:r>
                        <a:rPr lang="cs-CZ" altLang="cs-CZ" baseline="0" dirty="0"/>
                        <a:t> války (1949-1989)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Několik</a:t>
                      </a:r>
                      <a:r>
                        <a:rPr lang="cs-CZ" altLang="cs-CZ" baseline="0" dirty="0"/>
                        <a:t> protiizraelských koalic, s výjimkou roku 1949 komunistický  blok na straně arabských států (včetně působení vojenských poradců a pilotů), Suezská válka 1956, Šestidenní válka 1967 a </a:t>
                      </a:r>
                      <a:r>
                        <a:rPr lang="cs-CZ" altLang="cs-CZ" baseline="0" dirty="0" err="1"/>
                        <a:t>Jomkipurská</a:t>
                      </a:r>
                      <a:r>
                        <a:rPr lang="cs-CZ" altLang="cs-CZ" baseline="0" dirty="0"/>
                        <a:t> válka 1973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845">
                <a:tc>
                  <a:txBody>
                    <a:bodyPr/>
                    <a:lstStyle/>
                    <a:p>
                      <a:r>
                        <a:rPr lang="cs-CZ" altLang="cs-CZ" dirty="0"/>
                        <a:t>Protikoloniální války a následné občanské války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V procesu bojů proti koloniální nadvládě</a:t>
                      </a:r>
                      <a:r>
                        <a:rPr lang="cs-CZ" altLang="cs-CZ" baseline="0" dirty="0"/>
                        <a:t> silná intervence velmocí, n</a:t>
                      </a:r>
                      <a:r>
                        <a:rPr lang="cs-CZ" altLang="cs-CZ" dirty="0"/>
                        <a:t>apř. válka o </a:t>
                      </a:r>
                      <a:r>
                        <a:rPr lang="cs-CZ" altLang="cs-CZ" dirty="0" err="1"/>
                        <a:t>Katangu</a:t>
                      </a:r>
                      <a:r>
                        <a:rPr lang="cs-CZ" altLang="cs-CZ" dirty="0"/>
                        <a:t> v roce 1960, válka v Angole 1975-1991 apod.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18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Další významné ozbrojené konflikty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966817"/>
              </p:ext>
            </p:extLst>
          </p:nvPr>
        </p:nvGraphicFramePr>
        <p:xfrm>
          <a:off x="457200" y="1600200"/>
          <a:ext cx="8229600" cy="34129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2696">
                <a:tc>
                  <a:txBody>
                    <a:bodyPr/>
                    <a:lstStyle/>
                    <a:p>
                      <a:r>
                        <a:rPr lang="cs-CZ" altLang="cs-CZ" dirty="0"/>
                        <a:t>Indicko-pákistánské války (1947, 1965,</a:t>
                      </a:r>
                      <a:r>
                        <a:rPr lang="cs-CZ" altLang="cs-CZ" baseline="0" dirty="0"/>
                        <a:t> </a:t>
                      </a:r>
                      <a:r>
                        <a:rPr lang="cs-CZ" altLang="cs-CZ" dirty="0"/>
                        <a:t>1971)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Spor o území Kašmíru a v roce 1971 i o území Bangladéše</a:t>
                      </a:r>
                    </a:p>
                    <a:p>
                      <a:r>
                        <a:rPr lang="cs-CZ" altLang="cs-CZ" dirty="0"/>
                        <a:t>Války se staly příčinou</a:t>
                      </a:r>
                      <a:r>
                        <a:rPr lang="cs-CZ" altLang="cs-CZ" baseline="0" dirty="0"/>
                        <a:t> jaderného vyzbrojení obou stran konfliktu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1675">
                <a:tc>
                  <a:txBody>
                    <a:bodyPr/>
                    <a:lstStyle/>
                    <a:p>
                      <a:r>
                        <a:rPr lang="cs-CZ" altLang="cs-CZ" dirty="0"/>
                        <a:t>Irácko-íránská válka (1980-1988)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Válka iráckého diktátora proti novému islamistickému režimu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Rozsáhlé pozemní frontové operace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Raketové</a:t>
                      </a:r>
                      <a:r>
                        <a:rPr lang="cs-CZ" altLang="cs-CZ" baseline="0" dirty="0"/>
                        <a:t> ostřelování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baseline="0" dirty="0"/>
                        <a:t>Nasazení chemických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35536">
                <a:tc>
                  <a:txBody>
                    <a:bodyPr/>
                    <a:lstStyle/>
                    <a:p>
                      <a:r>
                        <a:rPr lang="cs-CZ" altLang="cs-CZ" dirty="0"/>
                        <a:t>Falklandská</a:t>
                      </a:r>
                      <a:r>
                        <a:rPr lang="cs-CZ" altLang="cs-CZ" baseline="0" dirty="0"/>
                        <a:t> válka (UK vs. Argentina) (1982)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„Poslední</a:t>
                      </a:r>
                      <a:r>
                        <a:rPr lang="cs-CZ" altLang="cs-CZ" baseline="0" dirty="0"/>
                        <a:t> koloniální válka Velké Británie“?</a:t>
                      </a:r>
                    </a:p>
                    <a:p>
                      <a:r>
                        <a:rPr lang="cs-CZ" altLang="cs-CZ" baseline="0" dirty="0"/>
                        <a:t>Operace Britů ve velké vzdálenosti od vlastních základen </a:t>
                      </a:r>
                    </a:p>
                    <a:p>
                      <a:r>
                        <a:rPr lang="cs-CZ" altLang="cs-CZ" baseline="0" dirty="0"/>
                        <a:t>Nasazení moderních zbraní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633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 fontScale="90000"/>
          </a:bodyPr>
          <a:lstStyle/>
          <a:p>
            <a:r>
              <a:rPr lang="cs-CZ" altLang="cs-CZ" dirty="0"/>
              <a:t>Vybrané omezené vojenské operace studené války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191765"/>
              </p:ext>
            </p:extLst>
          </p:nvPr>
        </p:nvGraphicFramePr>
        <p:xfrm>
          <a:off x="457200" y="1600200"/>
          <a:ext cx="8229600" cy="49939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Letecké souboje</a:t>
                      </a:r>
                      <a:r>
                        <a:rPr lang="cs-CZ" altLang="cs-CZ" baseline="0" dirty="0"/>
                        <a:t> a tajné operace na „železné oponě“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Špionážní lety, ostré</a:t>
                      </a:r>
                      <a:r>
                        <a:rPr lang="cs-CZ" altLang="cs-CZ" baseline="0" dirty="0"/>
                        <a:t> souboje, </a:t>
                      </a:r>
                      <a:r>
                        <a:rPr lang="cs-CZ" altLang="cs-CZ" dirty="0"/>
                        <a:t>západní podpora guerilly a odboje</a:t>
                      </a:r>
                      <a:r>
                        <a:rPr lang="cs-CZ" altLang="cs-CZ" baseline="0" dirty="0"/>
                        <a:t> v zemích komunistického bloku v 50. letech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Sovětské intervence v zemích komunistického</a:t>
                      </a:r>
                      <a:r>
                        <a:rPr lang="cs-CZ" altLang="cs-CZ" baseline="0" dirty="0"/>
                        <a:t> bloku (1948-1989)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Maďarsko 1956, ČSSR 1968, příprava</a:t>
                      </a:r>
                      <a:r>
                        <a:rPr lang="cs-CZ" altLang="cs-CZ" baseline="0" dirty="0"/>
                        <a:t> na Polsko 1981 (nakonec pouze zásah polské armády)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Sovětsko-čínský konflikt na řece </a:t>
                      </a:r>
                      <a:r>
                        <a:rPr lang="cs-CZ" altLang="cs-CZ" dirty="0" err="1"/>
                        <a:t>Ussuri</a:t>
                      </a:r>
                      <a:r>
                        <a:rPr lang="cs-CZ" altLang="cs-CZ" dirty="0"/>
                        <a:t> (1969)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Prostorově</a:t>
                      </a:r>
                      <a:r>
                        <a:rPr lang="cs-CZ" altLang="cs-CZ" baseline="0" dirty="0"/>
                        <a:t> omezený konflikt o sporný hraniční ostrov </a:t>
                      </a:r>
                      <a:r>
                        <a:rPr lang="cs-CZ" altLang="cs-CZ" dirty="0" err="1">
                          <a:effectLst/>
                        </a:rPr>
                        <a:t>Damanskij</a:t>
                      </a:r>
                      <a:r>
                        <a:rPr lang="en-US" altLang="cs-CZ" dirty="0">
                          <a:effectLst/>
                        </a:rPr>
                        <a:t> </a:t>
                      </a:r>
                      <a:r>
                        <a:rPr lang="cs-CZ" altLang="cs-CZ" dirty="0">
                          <a:effectLst/>
                        </a:rPr>
                        <a:t>(+ další lokální incidenty)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Čínsko-vietnamská válka (1979)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Čínský</a:t>
                      </a:r>
                      <a:r>
                        <a:rPr lang="cs-CZ" altLang="cs-CZ" baseline="0" dirty="0"/>
                        <a:t> útok na severu Vietnamu, odražen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152">
                <a:tc>
                  <a:txBody>
                    <a:bodyPr/>
                    <a:lstStyle/>
                    <a:p>
                      <a:r>
                        <a:rPr lang="cs-CZ" altLang="cs-CZ" dirty="0"/>
                        <a:t>Izraelský</a:t>
                      </a:r>
                      <a:r>
                        <a:rPr lang="cs-CZ" altLang="cs-CZ" baseline="0" dirty="0"/>
                        <a:t> útok na </a:t>
                      </a:r>
                      <a:r>
                        <a:rPr lang="cs-CZ" altLang="cs-CZ" baseline="0" dirty="0" err="1"/>
                        <a:t>Osirak</a:t>
                      </a:r>
                      <a:r>
                        <a:rPr lang="cs-CZ" altLang="cs-CZ" baseline="0" dirty="0"/>
                        <a:t> (1981)</a:t>
                      </a:r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Úspěšný</a:t>
                      </a:r>
                      <a:r>
                        <a:rPr lang="cs-CZ" altLang="cs-CZ" baseline="0" dirty="0"/>
                        <a:t> nálet na irácké jaderné zařízení. </a:t>
                      </a:r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79197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Americké</a:t>
                      </a:r>
                      <a:r>
                        <a:rPr lang="cs-CZ" altLang="cs-CZ" baseline="0" dirty="0"/>
                        <a:t> nálety na Libyi (1986)</a:t>
                      </a:r>
                      <a:endParaRPr lang="cs-CZ" altLang="cs-CZ" dirty="0"/>
                    </a:p>
                    <a:p>
                      <a:endParaRPr lang="cs-CZ" alt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dirty="0"/>
                        <a:t>Odveta za lybijskou angažovanost v podpoře terorismu. </a:t>
                      </a:r>
                    </a:p>
                    <a:p>
                      <a:endParaRPr lang="cs-CZ" alt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323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sz="3200" dirty="0"/>
              <a:t>Obecné rysy vojenství v období studené války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62500" lnSpcReduction="20000"/>
          </a:bodyPr>
          <a:lstStyle/>
          <a:p>
            <a:r>
              <a:rPr lang="cs-CZ" altLang="cs-CZ" dirty="0"/>
              <a:t>Jaderné zbraně mění celkový charakter  války a strategie. </a:t>
            </a:r>
          </a:p>
          <a:p>
            <a:r>
              <a:rPr lang="cs-CZ" altLang="cs-CZ" dirty="0"/>
              <a:t>Jaderné zbraně způsobily, že se zbraně staly rozhodujícím činitelem strategie namísto pouhého nástroje v rukou stratégů</a:t>
            </a:r>
          </a:p>
          <a:p>
            <a:r>
              <a:rPr lang="cs-CZ" altLang="cs-CZ" dirty="0"/>
              <a:t>Strategie nasazení jaderných zbraní zohledňují masivní a omezené nasazení a první a odvetný úder   </a:t>
            </a:r>
          </a:p>
          <a:p>
            <a:r>
              <a:rPr lang="cs-CZ" altLang="cs-CZ" dirty="0"/>
              <a:t>V „horkých válkách“ válkách se uplatňovala běžná strategie (korejská válka se podobala operacím II. světové války, vietnamská a afghánská válka měla rysy </a:t>
            </a:r>
            <a:r>
              <a:rPr lang="cs-CZ" altLang="cs-CZ" dirty="0" err="1"/>
              <a:t>counterinsurgency</a:t>
            </a:r>
            <a:r>
              <a:rPr lang="cs-CZ" altLang="cs-CZ" dirty="0"/>
              <a:t>);</a:t>
            </a:r>
          </a:p>
          <a:p>
            <a:r>
              <a:rPr lang="cs-CZ" altLang="cs-CZ" dirty="0"/>
              <a:t>Armády východního bloku založené na všeobecné branné povinnosti se silným základem profesionálních vojáků, u států NATO různé způsoby doplňování ozbrojených sil; </a:t>
            </a:r>
          </a:p>
          <a:p>
            <a:r>
              <a:rPr lang="cs-CZ" altLang="cs-CZ" dirty="0"/>
              <a:t>Rozvoj masivních výsadkových a speciálních sil.</a:t>
            </a:r>
          </a:p>
          <a:p>
            <a:r>
              <a:rPr lang="cs-CZ" altLang="cs-CZ" dirty="0"/>
              <a:t>Silná „</a:t>
            </a:r>
            <a:r>
              <a:rPr lang="cs-CZ" altLang="cs-CZ" dirty="0" err="1"/>
              <a:t>paramilitarizace</a:t>
            </a:r>
            <a:r>
              <a:rPr lang="cs-CZ" altLang="cs-CZ" dirty="0"/>
              <a:t>“ ve východním bloku. </a:t>
            </a:r>
          </a:p>
          <a:p>
            <a:r>
              <a:rPr lang="cs-CZ" altLang="cs-CZ" dirty="0"/>
              <a:t>Guerillové armády ve třetím světě.</a:t>
            </a:r>
          </a:p>
          <a:p>
            <a:r>
              <a:rPr lang="cs-CZ" altLang="cs-CZ" dirty="0"/>
              <a:t>Ve třetím světě i žoldnéřské jednotky, většinou vedené příslušníky západních  států.</a:t>
            </a:r>
          </a:p>
        </p:txBody>
      </p:sp>
    </p:spTree>
    <p:extLst>
      <p:ext uri="{BB962C8B-B14F-4D97-AF65-F5344CB8AC3E}">
        <p14:creationId xmlns:p14="http://schemas.microsoft.com/office/powerpoint/2010/main" val="1323234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numCol="1">
            <a:normAutofit/>
          </a:bodyPr>
          <a:lstStyle/>
          <a:p>
            <a:r>
              <a:rPr lang="cs-CZ" altLang="cs-CZ" dirty="0"/>
              <a:t>Jaderné zbraně a jejich nosiče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 numCol="1">
            <a:normAutofit fontScale="85000" lnSpcReduction="10000"/>
          </a:bodyPr>
          <a:lstStyle/>
          <a:p>
            <a:r>
              <a:rPr lang="cs-CZ" altLang="cs-CZ" dirty="0"/>
              <a:t>Jaderné zbraně štěpné a termonukleární (fúzní, obecně nazývány vodíkové) </a:t>
            </a:r>
          </a:p>
          <a:p>
            <a:r>
              <a:rPr lang="cs-CZ" altLang="cs-CZ" dirty="0"/>
              <a:t>Hlavní strategické nosiče zbraní („jaderná triáda“) – mezikontinentální balistické rakety (+ střely s plochou dráhou letu), jaderné raketonosné ponorky, strategické bombardéry </a:t>
            </a:r>
          </a:p>
          <a:p>
            <a:r>
              <a:rPr lang="cs-CZ" altLang="cs-CZ" dirty="0"/>
              <a:t>Dále taktické jaderné dělostřelectvo, miny, torpéda apod.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53380035"/>
              </p:ext>
            </p:extLst>
          </p:nvPr>
        </p:nvGraphicFramePr>
        <p:xfrm>
          <a:off x="4648200" y="1600200"/>
          <a:ext cx="4038600" cy="43678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USA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SSSR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Velká Británie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1952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Francie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Čína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Izrael/JAR?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Konec 60. let, pokus 1979?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1297">
                <a:tc>
                  <a:txBody>
                    <a:bodyPr/>
                    <a:lstStyle/>
                    <a:p>
                      <a:r>
                        <a:rPr lang="cs-CZ" altLang="cs-CZ" dirty="0"/>
                        <a:t>Indie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altLang="cs-CZ" dirty="0"/>
                        <a:t>1974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074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1343</Words>
  <Application>Microsoft Office PowerPoint</Application>
  <PresentationFormat>Předvádění na obrazovce (4:3)</PresentationFormat>
  <Paragraphs>188</Paragraphs>
  <Slides>18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Vojenství v období studené války (1946-1989) </vt:lpstr>
      <vt:lpstr>Základní charakteristika studené války</vt:lpstr>
      <vt:lpstr>Hlavní fáze studené války </vt:lpstr>
      <vt:lpstr>Hlavní krize studené války</vt:lpstr>
      <vt:lpstr>Hlavní „proxy“ války studené války </vt:lpstr>
      <vt:lpstr>Další významné ozbrojené konflikty</vt:lpstr>
      <vt:lpstr>Vybrané omezené vojenské operace studené války</vt:lpstr>
      <vt:lpstr>Obecné rysy vojenství v období studené války</vt:lpstr>
      <vt:lpstr>Jaderné zbraně a jejich nosiče  </vt:lpstr>
      <vt:lpstr>Protiraketová a protijaderná obrana </vt:lpstr>
      <vt:lpstr>Snaha o jaderné odzbrojení</vt:lpstr>
      <vt:lpstr>Chemické a biologické zbraně </vt:lpstr>
      <vt:lpstr>Pěchotní zbraně</vt:lpstr>
      <vt:lpstr>Dělostřelectvo</vt:lpstr>
      <vt:lpstr>Tanky a bojová vozidla </vt:lpstr>
      <vt:lpstr>Námořnictvo </vt:lpstr>
      <vt:lpstr>Letectvo </vt:lpstr>
      <vt:lpstr>Kosmické zbraně 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CIKT</dc:creator>
  <cp:lastModifiedBy>Jakub Šedo</cp:lastModifiedBy>
  <cp:revision>274</cp:revision>
  <dcterms:created xsi:type="dcterms:W3CDTF">2013-10-20T08:36:54Z</dcterms:created>
  <dcterms:modified xsi:type="dcterms:W3CDTF">2024-12-11T10:54:54Z</dcterms:modified>
</cp:coreProperties>
</file>