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26"/>
  </p:notesMasterIdLst>
  <p:handoutMasterIdLst>
    <p:handoutMasterId r:id="rId27"/>
  </p:handoutMasterIdLst>
  <p:sldIdLst>
    <p:sldId id="256" r:id="rId2"/>
    <p:sldId id="257" r:id="rId3"/>
    <p:sldId id="296" r:id="rId4"/>
    <p:sldId id="323" r:id="rId5"/>
    <p:sldId id="324" r:id="rId6"/>
    <p:sldId id="317" r:id="rId7"/>
    <p:sldId id="316" r:id="rId8"/>
    <p:sldId id="314" r:id="rId9"/>
    <p:sldId id="315" r:id="rId10"/>
    <p:sldId id="320" r:id="rId11"/>
    <p:sldId id="298" r:id="rId12"/>
    <p:sldId id="318" r:id="rId13"/>
    <p:sldId id="299" r:id="rId14"/>
    <p:sldId id="326" r:id="rId15"/>
    <p:sldId id="300" r:id="rId16"/>
    <p:sldId id="301" r:id="rId17"/>
    <p:sldId id="302" r:id="rId18"/>
    <p:sldId id="303" r:id="rId19"/>
    <p:sldId id="319" r:id="rId20"/>
    <p:sldId id="325" r:id="rId21"/>
    <p:sldId id="304" r:id="rId22"/>
    <p:sldId id="322" r:id="rId23"/>
    <p:sldId id="321" r:id="rId24"/>
    <p:sldId id="305" r:id="rId25"/>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00287D"/>
    <a:srgbClr val="5AC8AF"/>
    <a:srgbClr val="007A53"/>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72133" autoAdjust="0"/>
  </p:normalViewPr>
  <p:slideViewPr>
    <p:cSldViewPr snapToGrid="0">
      <p:cViewPr varScale="1">
        <p:scale>
          <a:sx n="76" d="100"/>
          <a:sy n="76" d="100"/>
        </p:scale>
        <p:origin x="1548" y="90"/>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United_Nations_Stabilisation_Mission_in_Haiti" TargetMode="External"/><Relationship Id="rId3" Type="http://schemas.openxmlformats.org/officeDocument/2006/relationships/hyperlink" Target="https://en.wikipedia.org/wiki/United_Nations_Mission_in_the_Democratic_Republic_of_Congo" TargetMode="External"/><Relationship Id="rId7" Type="http://schemas.openxmlformats.org/officeDocument/2006/relationships/hyperlink" Target="https://en.wikipedia.org/wiki/United_Nations_Operation_in_Somalia_II"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United_Nations_Angola_Verification_Mission_II" TargetMode="External"/><Relationship Id="rId5" Type="http://schemas.openxmlformats.org/officeDocument/2006/relationships/hyperlink" Target="https://en.wikipedia.org/wiki/United_Nations_Assistance_Mission_for_Rwanda" TargetMode="External"/><Relationship Id="rId10" Type="http://schemas.openxmlformats.org/officeDocument/2006/relationships/hyperlink" Target="https://en.wikipedia.org/wiki/United_Nations_Security_Council_Resolution_1973" TargetMode="External"/><Relationship Id="rId4" Type="http://schemas.openxmlformats.org/officeDocument/2006/relationships/hyperlink" Target="https://en.wikipedia.org/wiki/United_Nations_Mission_in_Sierra_Leone" TargetMode="External"/><Relationship Id="rId9" Type="http://schemas.openxmlformats.org/officeDocument/2006/relationships/hyperlink" Target="https://en.wikipedia.org/wiki/United_Nations_Security_Council_Resolution_67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en.wikipedia.org/wiki/United_Nations_Security_Council_Resolution_186" TargetMode="External"/><Relationship Id="rId13" Type="http://schemas.openxmlformats.org/officeDocument/2006/relationships/hyperlink" Target="https://en.wikipedia.org/wiki/Turkish_invasion_of_Cyprus" TargetMode="External"/><Relationship Id="rId3" Type="http://schemas.openxmlformats.org/officeDocument/2006/relationships/hyperlink" Target="https://www.un.org/press/en/2013/sc10987.doc.htm" TargetMode="External"/><Relationship Id="rId7" Type="http://schemas.openxmlformats.org/officeDocument/2006/relationships/hyperlink" Target="https://en.wikipedia.org/wiki/UN_peacekeepers" TargetMode="External"/><Relationship Id="rId12" Type="http://schemas.openxmlformats.org/officeDocument/2006/relationships/hyperlink" Target="https://en.wikipedia.org/wiki/1974_Cypriot_coup_d%27%C3%A9tat" TargetMode="External"/><Relationship Id="rId17" Type="http://schemas.openxmlformats.org/officeDocument/2006/relationships/hyperlink" Target="https://en.wikipedia.org/wiki/Cyprus_dispute" TargetMode="External"/><Relationship Id="rId2" Type="http://schemas.openxmlformats.org/officeDocument/2006/relationships/slide" Target="../slides/slide8.xml"/><Relationship Id="rId16" Type="http://schemas.openxmlformats.org/officeDocument/2006/relationships/hyperlink" Target="https://en.wikipedia.org/wiki/Special_Representative_of_the_Secretary-General" TargetMode="External"/><Relationship Id="rId1" Type="http://schemas.openxmlformats.org/officeDocument/2006/relationships/notesMaster" Target="../notesMasters/notesMaster1.xml"/><Relationship Id="rId6" Type="http://schemas.openxmlformats.org/officeDocument/2006/relationships/hyperlink" Target="https://en.wikipedia.org/wiki/United_Nations_Multidimensional_Integrated_Stabilization_Mission_in_Mali#cite_note-12" TargetMode="External"/><Relationship Id="rId11" Type="http://schemas.openxmlformats.org/officeDocument/2006/relationships/hyperlink" Target="https://en.wikipedia.org/wiki/Turkish_Cypriots" TargetMode="External"/><Relationship Id="rId5" Type="http://schemas.openxmlformats.org/officeDocument/2006/relationships/hyperlink" Target="https://en.wikipedia.org/wiki/Minister_of_Foreign_Affairs_(Mali)" TargetMode="External"/><Relationship Id="rId15" Type="http://schemas.openxmlformats.org/officeDocument/2006/relationships/hyperlink" Target="https://en.wikipedia.org/wiki/United_Nations_Buffer_Zone_in_Cyprus" TargetMode="External"/><Relationship Id="rId10" Type="http://schemas.openxmlformats.org/officeDocument/2006/relationships/hyperlink" Target="https://en.wikipedia.org/wiki/Greek_Cypriots" TargetMode="External"/><Relationship Id="rId4" Type="http://schemas.openxmlformats.org/officeDocument/2006/relationships/hyperlink" Target="http://www.un.org/en/ga/search/view_doc.asp?symbol=S/RES/2164(2014)" TargetMode="External"/><Relationship Id="rId9" Type="http://schemas.openxmlformats.org/officeDocument/2006/relationships/hyperlink" Target="https://en.wikipedia.org/wiki/Cyprus_crisis_of_1963%E2%80%9364" TargetMode="External"/><Relationship Id="rId14" Type="http://schemas.openxmlformats.org/officeDocument/2006/relationships/hyperlink" Target="https://en.wikipedia.org/wiki/United_Nations_Security_Counci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a:t>
            </a:fld>
            <a:endParaRPr lang="cs-CZ" altLang="cs-CZ"/>
          </a:p>
        </p:txBody>
      </p:sp>
    </p:spTree>
    <p:extLst>
      <p:ext uri="{BB962C8B-B14F-4D97-AF65-F5344CB8AC3E}">
        <p14:creationId xmlns:p14="http://schemas.microsoft.com/office/powerpoint/2010/main" val="1999288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10</a:t>
            </a:fld>
            <a:endParaRPr lang="cs-CZ" altLang="cs-CZ"/>
          </a:p>
        </p:txBody>
      </p:sp>
    </p:spTree>
    <p:extLst>
      <p:ext uri="{BB962C8B-B14F-4D97-AF65-F5344CB8AC3E}">
        <p14:creationId xmlns:p14="http://schemas.microsoft.com/office/powerpoint/2010/main" val="161255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err="1"/>
              <a:t>you</a:t>
            </a:r>
            <a:r>
              <a:rPr lang="cs-CZ" dirty="0"/>
              <a:t> </a:t>
            </a:r>
            <a:r>
              <a:rPr lang="cs-CZ" dirty="0" err="1"/>
              <a:t>can</a:t>
            </a:r>
            <a:r>
              <a:rPr lang="cs-CZ" dirty="0"/>
              <a:t> </a:t>
            </a:r>
            <a:r>
              <a:rPr lang="cs-CZ" dirty="0" err="1"/>
              <a:t>learn</a:t>
            </a:r>
            <a:r>
              <a:rPr lang="cs-CZ" dirty="0"/>
              <a:t> more </a:t>
            </a:r>
            <a:r>
              <a:rPr lang="cs-CZ" dirty="0" err="1"/>
              <a:t>here</a:t>
            </a:r>
            <a:r>
              <a:rPr lang="cs-CZ" dirty="0"/>
              <a:t>: https://www.nato.int/cps/en/natohq/topics_52060.htm</a:t>
            </a: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11</a:t>
            </a:fld>
            <a:endParaRPr lang="cs-CZ" altLang="cs-CZ"/>
          </a:p>
        </p:txBody>
      </p:sp>
    </p:spTree>
    <p:extLst>
      <p:ext uri="{BB962C8B-B14F-4D97-AF65-F5344CB8AC3E}">
        <p14:creationId xmlns:p14="http://schemas.microsoft.com/office/powerpoint/2010/main" val="363497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cs-CZ" dirty="0" err="1"/>
              <a:t>you</a:t>
            </a:r>
            <a:r>
              <a:rPr lang="cs-CZ" dirty="0"/>
              <a:t> </a:t>
            </a:r>
            <a:r>
              <a:rPr lang="cs-CZ" dirty="0" err="1"/>
              <a:t>can</a:t>
            </a:r>
            <a:r>
              <a:rPr lang="cs-CZ" dirty="0"/>
              <a:t> </a:t>
            </a:r>
            <a:r>
              <a:rPr lang="cs-CZ" dirty="0" err="1"/>
              <a:t>learn</a:t>
            </a:r>
            <a:r>
              <a:rPr lang="cs-CZ" dirty="0"/>
              <a:t> more </a:t>
            </a:r>
            <a:r>
              <a:rPr lang="cs-CZ" dirty="0" err="1"/>
              <a:t>here</a:t>
            </a:r>
            <a:r>
              <a:rPr lang="cs-CZ" dirty="0"/>
              <a:t>: https://www.nato.int/cps/en/natohq/topics_52060.htm</a:t>
            </a:r>
            <a:endParaRPr lang="en-US" dirty="0"/>
          </a:p>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12</a:t>
            </a:fld>
            <a:endParaRPr lang="cs-CZ" altLang="cs-CZ"/>
          </a:p>
        </p:txBody>
      </p:sp>
    </p:spTree>
    <p:extLst>
      <p:ext uri="{BB962C8B-B14F-4D97-AF65-F5344CB8AC3E}">
        <p14:creationId xmlns:p14="http://schemas.microsoft.com/office/powerpoint/2010/main" val="4020745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err="1"/>
              <a:t>see</a:t>
            </a:r>
            <a:r>
              <a:rPr lang="cs-CZ" dirty="0"/>
              <a:t> </a:t>
            </a:r>
            <a:r>
              <a:rPr lang="cs-CZ" dirty="0" err="1"/>
              <a:t>here</a:t>
            </a:r>
            <a:r>
              <a:rPr lang="cs-CZ" dirty="0"/>
              <a:t>: https://www.nato.int/cps/en/natohq/topics_52060.htm</a:t>
            </a:r>
          </a:p>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13</a:t>
            </a:fld>
            <a:endParaRPr lang="cs-CZ" altLang="cs-CZ"/>
          </a:p>
        </p:txBody>
      </p:sp>
    </p:spTree>
    <p:extLst>
      <p:ext uri="{BB962C8B-B14F-4D97-AF65-F5344CB8AC3E}">
        <p14:creationId xmlns:p14="http://schemas.microsoft.com/office/powerpoint/2010/main" val="100974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14</a:t>
            </a:fld>
            <a:endParaRPr lang="cs-CZ" altLang="cs-CZ"/>
          </a:p>
        </p:txBody>
      </p:sp>
    </p:spTree>
    <p:extLst>
      <p:ext uri="{BB962C8B-B14F-4D97-AF65-F5344CB8AC3E}">
        <p14:creationId xmlns:p14="http://schemas.microsoft.com/office/powerpoint/2010/main" val="3994674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1" i="0" u="none" strike="noStrike" baseline="0" dirty="0">
                <a:solidFill>
                  <a:srgbClr val="000000"/>
                </a:solidFill>
                <a:latin typeface="EUAlbertina"/>
              </a:rPr>
              <a:t>Art. 42 </a:t>
            </a:r>
            <a:r>
              <a:rPr lang="cs-CZ" sz="1800" b="1" i="0" u="none" strike="noStrike" baseline="0" dirty="0" err="1">
                <a:solidFill>
                  <a:srgbClr val="000000"/>
                </a:solidFill>
                <a:latin typeface="EUAlbertina"/>
              </a:rPr>
              <a:t>of</a:t>
            </a:r>
            <a:r>
              <a:rPr lang="cs-CZ" sz="1800" b="1" i="0" u="none" strike="noStrike" baseline="0" dirty="0">
                <a:solidFill>
                  <a:srgbClr val="000000"/>
                </a:solidFill>
                <a:latin typeface="EUAlbertina"/>
              </a:rPr>
              <a:t> </a:t>
            </a:r>
            <a:r>
              <a:rPr lang="cs-CZ" sz="1800" b="1" i="0" u="none" strike="noStrike" baseline="0" dirty="0" err="1">
                <a:solidFill>
                  <a:srgbClr val="000000"/>
                </a:solidFill>
                <a:latin typeface="EUAlbertina"/>
              </a:rPr>
              <a:t>the</a:t>
            </a:r>
            <a:r>
              <a:rPr lang="cs-CZ" sz="1800" b="1" i="0" u="none" strike="noStrike" baseline="0" dirty="0">
                <a:solidFill>
                  <a:srgbClr val="000000"/>
                </a:solidFill>
                <a:latin typeface="EUAlbertina"/>
              </a:rPr>
              <a:t> </a:t>
            </a:r>
            <a:r>
              <a:rPr lang="cs-CZ" sz="1800" b="1" i="0" u="none" strike="noStrike" baseline="0" dirty="0" err="1">
                <a:solidFill>
                  <a:srgbClr val="000000"/>
                </a:solidFill>
                <a:latin typeface="EUAlbertina"/>
              </a:rPr>
              <a:t>Lisbon</a:t>
            </a:r>
            <a:r>
              <a:rPr lang="cs-CZ" sz="1800" b="1" i="0" u="none" strike="noStrike" baseline="0" dirty="0">
                <a:solidFill>
                  <a:srgbClr val="000000"/>
                </a:solidFill>
                <a:latin typeface="EUAlbertina"/>
              </a:rPr>
              <a:t> </a:t>
            </a:r>
            <a:r>
              <a:rPr lang="cs-CZ" sz="1800" b="1" i="0" u="none" strike="noStrike" baseline="0" dirty="0" err="1">
                <a:solidFill>
                  <a:srgbClr val="000000"/>
                </a:solidFill>
                <a:latin typeface="EUAlbertina"/>
              </a:rPr>
              <a:t>Treaty</a:t>
            </a:r>
            <a:endParaRPr lang="cs-CZ" sz="1800" b="1" i="0" u="none" strike="noStrike" baseline="0" dirty="0">
              <a:solidFill>
                <a:srgbClr val="000000"/>
              </a:solidFill>
              <a:latin typeface="EUAlbertina"/>
            </a:endParaRPr>
          </a:p>
          <a:p>
            <a:pPr marL="285750" indent="-285750">
              <a:buFontTx/>
              <a:buChar char="–"/>
            </a:pPr>
            <a:r>
              <a:rPr lang="en-US" sz="1800" b="0" i="0" u="none" strike="noStrike" baseline="0" dirty="0">
                <a:solidFill>
                  <a:srgbClr val="19161A"/>
                </a:solidFill>
                <a:latin typeface="EUAlbertina"/>
              </a:rPr>
              <a:t>The common security and defence policy shall be an integral part of the common foreign and security policy. It shall provide the Union with an operational capacity drawing on civilian and military assets. The Union may use them on missions outside the Union for peace-keeping, conflict prevention and strengthening international security in accordance with the principles of the United Nations Charter. The performance of these tasks shall be undertaken using capabilities provided by the Member States. </a:t>
            </a:r>
            <a:endParaRPr lang="cs-CZ" sz="1800" b="0" i="0" u="none" strike="noStrike" baseline="0" dirty="0">
              <a:solidFill>
                <a:srgbClr val="19161A"/>
              </a:solidFill>
              <a:latin typeface="EUAlbertina"/>
            </a:endParaRPr>
          </a:p>
          <a:p>
            <a:pPr marL="285750" indent="-285750">
              <a:buFontTx/>
              <a:buChar char="–"/>
            </a:pPr>
            <a:r>
              <a:rPr lang="en-US" sz="1800" b="0" i="0" u="none" strike="noStrike" baseline="0" dirty="0">
                <a:solidFill>
                  <a:srgbClr val="19161A"/>
                </a:solidFill>
                <a:latin typeface="EUAlbertina"/>
              </a:rPr>
              <a:t>Member States shall make civilian and military capabilities available to the Union for the implementation of the common security and defence policy, to contribute to the objectives defined by the Council. Those Member States which together establish multinational forces may also make them available to the common security and defence policy. </a:t>
            </a:r>
            <a:endParaRPr lang="cs-CZ" sz="1800" b="0" i="0" u="none" strike="noStrike" baseline="0" dirty="0">
              <a:solidFill>
                <a:srgbClr val="19161A"/>
              </a:solidFill>
              <a:latin typeface="EUAlbertina"/>
            </a:endParaRPr>
          </a:p>
          <a:p>
            <a:pPr marL="285750" indent="-285750">
              <a:buFontTx/>
              <a:buChar char="–"/>
            </a:pPr>
            <a:r>
              <a:rPr lang="en-US" sz="1800" b="0" i="0" u="none" strike="noStrike" baseline="0" dirty="0">
                <a:solidFill>
                  <a:srgbClr val="19161A"/>
                </a:solidFill>
                <a:latin typeface="EUAlbertina"/>
              </a:rPr>
              <a:t>Member States shall undertake progressively to improve their military capabilities.</a:t>
            </a:r>
            <a:endParaRPr lang="cs-CZ" sz="1800" b="0" i="0" u="none" strike="noStrike" baseline="0" dirty="0">
              <a:solidFill>
                <a:srgbClr val="19161A"/>
              </a:solidFill>
              <a:latin typeface="EUAlbertina"/>
            </a:endParaRPr>
          </a:p>
          <a:p>
            <a:pPr marL="285750" indent="-285750">
              <a:buFontTx/>
              <a:buChar char="–"/>
            </a:pPr>
            <a:r>
              <a:rPr lang="en-US" sz="1800" b="0" i="0" u="sng" strike="noStrike" baseline="0" dirty="0">
                <a:solidFill>
                  <a:srgbClr val="19161A"/>
                </a:solidFill>
                <a:latin typeface="EUAlbertina"/>
              </a:rPr>
              <a:t>Decisions relating to the common security and defence policy, including those initiating a mission as referred to in this Article, shall be adopted by the Council acting unanimously on a proposal from the High Representative of the Union for Foreign Affairs and Security Policy or an initiative from a Member State. The High Representative may propose the use of both national resources and Union instruments, together with the Commission where appropriate.</a:t>
            </a:r>
            <a:endParaRPr lang="cs-CZ" sz="1800" b="0" i="0" u="sng" strike="noStrike" baseline="0" dirty="0">
              <a:solidFill>
                <a:srgbClr val="19161A"/>
              </a:solidFill>
              <a:latin typeface="EUAlbertina"/>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15</a:t>
            </a:fld>
            <a:endParaRPr lang="cs-CZ" altLang="cs-CZ"/>
          </a:p>
        </p:txBody>
      </p:sp>
    </p:spTree>
    <p:extLst>
      <p:ext uri="{BB962C8B-B14F-4D97-AF65-F5344CB8AC3E}">
        <p14:creationId xmlns:p14="http://schemas.microsoft.com/office/powerpoint/2010/main" val="1455508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err="1"/>
              <a:t>you</a:t>
            </a:r>
            <a:r>
              <a:rPr lang="cs-CZ" dirty="0"/>
              <a:t> </a:t>
            </a:r>
            <a:r>
              <a:rPr lang="cs-CZ" dirty="0" err="1"/>
              <a:t>can</a:t>
            </a:r>
            <a:r>
              <a:rPr lang="cs-CZ" dirty="0"/>
              <a:t> </a:t>
            </a:r>
            <a:r>
              <a:rPr lang="cs-CZ" dirty="0" err="1"/>
              <a:t>learn</a:t>
            </a:r>
            <a:r>
              <a:rPr lang="cs-CZ" dirty="0"/>
              <a:t> more </a:t>
            </a:r>
            <a:r>
              <a:rPr lang="cs-CZ" dirty="0" err="1"/>
              <a:t>here</a:t>
            </a:r>
            <a:r>
              <a:rPr lang="cs-CZ" dirty="0"/>
              <a:t>: https://www.eeas.europa.eu/eeas/missions-and-operations_en</a:t>
            </a: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16</a:t>
            </a:fld>
            <a:endParaRPr lang="cs-CZ" altLang="cs-CZ"/>
          </a:p>
        </p:txBody>
      </p:sp>
    </p:spTree>
    <p:extLst>
      <p:ext uri="{BB962C8B-B14F-4D97-AF65-F5344CB8AC3E}">
        <p14:creationId xmlns:p14="http://schemas.microsoft.com/office/powerpoint/2010/main" val="4115824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cs-CZ" dirty="0" err="1"/>
              <a:t>you</a:t>
            </a:r>
            <a:r>
              <a:rPr lang="cs-CZ" dirty="0"/>
              <a:t> </a:t>
            </a:r>
            <a:r>
              <a:rPr lang="cs-CZ" dirty="0" err="1"/>
              <a:t>can</a:t>
            </a:r>
            <a:r>
              <a:rPr lang="cs-CZ" dirty="0"/>
              <a:t> </a:t>
            </a:r>
            <a:r>
              <a:rPr lang="cs-CZ" dirty="0" err="1"/>
              <a:t>learn</a:t>
            </a:r>
            <a:r>
              <a:rPr lang="cs-CZ" dirty="0"/>
              <a:t> more </a:t>
            </a:r>
            <a:r>
              <a:rPr lang="cs-CZ" dirty="0" err="1"/>
              <a:t>here</a:t>
            </a:r>
            <a:r>
              <a:rPr lang="cs-CZ" dirty="0"/>
              <a:t>: https://www.eeas.europa.eu/eeas/missions-and-operations_en</a:t>
            </a:r>
            <a:endParaRPr lang="en-US" dirty="0"/>
          </a:p>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17</a:t>
            </a:fld>
            <a:endParaRPr lang="cs-CZ" altLang="cs-CZ"/>
          </a:p>
        </p:txBody>
      </p:sp>
    </p:spTree>
    <p:extLst>
      <p:ext uri="{BB962C8B-B14F-4D97-AF65-F5344CB8AC3E}">
        <p14:creationId xmlns:p14="http://schemas.microsoft.com/office/powerpoint/2010/main" val="2247114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err="1"/>
              <a:t>you</a:t>
            </a:r>
            <a:r>
              <a:rPr lang="cs-CZ" dirty="0"/>
              <a:t> </a:t>
            </a:r>
            <a:r>
              <a:rPr lang="cs-CZ" dirty="0" err="1"/>
              <a:t>can</a:t>
            </a:r>
            <a:r>
              <a:rPr lang="cs-CZ" dirty="0"/>
              <a:t> </a:t>
            </a:r>
            <a:r>
              <a:rPr lang="cs-CZ" dirty="0" err="1"/>
              <a:t>learn</a:t>
            </a:r>
            <a:r>
              <a:rPr lang="cs-CZ" dirty="0"/>
              <a:t> more </a:t>
            </a:r>
            <a:r>
              <a:rPr lang="cs-CZ" dirty="0" err="1"/>
              <a:t>here</a:t>
            </a:r>
            <a:r>
              <a:rPr lang="cs-CZ" dirty="0"/>
              <a:t>: https://www.osce.org/closed-field-operations</a:t>
            </a: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18</a:t>
            </a:fld>
            <a:endParaRPr lang="cs-CZ" altLang="cs-CZ"/>
          </a:p>
        </p:txBody>
      </p:sp>
    </p:spTree>
    <p:extLst>
      <p:ext uri="{BB962C8B-B14F-4D97-AF65-F5344CB8AC3E}">
        <p14:creationId xmlns:p14="http://schemas.microsoft.com/office/powerpoint/2010/main" val="2964647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err="1"/>
              <a:t>you</a:t>
            </a:r>
            <a:r>
              <a:rPr lang="cs-CZ" dirty="0"/>
              <a:t> </a:t>
            </a:r>
            <a:r>
              <a:rPr lang="cs-CZ" dirty="0" err="1"/>
              <a:t>can</a:t>
            </a:r>
            <a:r>
              <a:rPr lang="cs-CZ" dirty="0"/>
              <a:t> </a:t>
            </a:r>
            <a:r>
              <a:rPr lang="cs-CZ" dirty="0" err="1"/>
              <a:t>learn</a:t>
            </a:r>
            <a:r>
              <a:rPr lang="cs-CZ" dirty="0"/>
              <a:t> more </a:t>
            </a:r>
            <a:r>
              <a:rPr lang="cs-CZ" dirty="0" err="1"/>
              <a:t>here</a:t>
            </a:r>
            <a:r>
              <a:rPr lang="cs-CZ" dirty="0"/>
              <a:t>: https://www.osce.org/where-we-are</a:t>
            </a: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19</a:t>
            </a:fld>
            <a:endParaRPr lang="cs-CZ" altLang="cs-CZ"/>
          </a:p>
        </p:txBody>
      </p:sp>
    </p:spTree>
    <p:extLst>
      <p:ext uri="{BB962C8B-B14F-4D97-AF65-F5344CB8AC3E}">
        <p14:creationId xmlns:p14="http://schemas.microsoft.com/office/powerpoint/2010/main" val="2177251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a:t>
            </a:fld>
            <a:endParaRPr lang="cs-CZ" altLang="cs-CZ"/>
          </a:p>
        </p:txBody>
      </p:sp>
    </p:spTree>
    <p:extLst>
      <p:ext uri="{BB962C8B-B14F-4D97-AF65-F5344CB8AC3E}">
        <p14:creationId xmlns:p14="http://schemas.microsoft.com/office/powerpoint/2010/main" val="2189868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r>
              <a:rPr lang="cs-CZ" dirty="0" err="1"/>
              <a:t>Special</a:t>
            </a:r>
            <a:r>
              <a:rPr lang="cs-CZ" dirty="0"/>
              <a:t> Monitoring </a:t>
            </a:r>
            <a:r>
              <a:rPr lang="cs-CZ" dirty="0" err="1"/>
              <a:t>Mission</a:t>
            </a:r>
            <a:r>
              <a:rPr lang="cs-CZ" dirty="0"/>
              <a:t> to </a:t>
            </a:r>
            <a:r>
              <a:rPr lang="cs-CZ" dirty="0" err="1"/>
              <a:t>Ukraine</a:t>
            </a:r>
            <a:r>
              <a:rPr lang="cs-CZ" dirty="0"/>
              <a:t> - </a:t>
            </a:r>
            <a:r>
              <a:rPr lang="cs-CZ" dirty="0" err="1"/>
              <a:t>illustration</a:t>
            </a:r>
            <a:r>
              <a:rPr lang="cs-CZ" dirty="0"/>
              <a:t> </a:t>
            </a:r>
            <a:r>
              <a:rPr lang="cs-CZ" dirty="0" err="1"/>
              <a:t>of</a:t>
            </a:r>
            <a:r>
              <a:rPr lang="cs-CZ" dirty="0"/>
              <a:t> </a:t>
            </a:r>
            <a:r>
              <a:rPr lang="cs-CZ" dirty="0" err="1"/>
              <a:t>the</a:t>
            </a:r>
            <a:r>
              <a:rPr lang="cs-CZ" dirty="0"/>
              <a:t> </a:t>
            </a:r>
            <a:r>
              <a:rPr lang="cs-CZ" dirty="0" err="1"/>
              <a:t>important</a:t>
            </a:r>
            <a:r>
              <a:rPr lang="cs-CZ" dirty="0"/>
              <a:t> evidence </a:t>
            </a:r>
            <a:r>
              <a:rPr lang="cs-CZ" dirty="0" err="1"/>
              <a:t>gathered</a:t>
            </a:r>
            <a:r>
              <a:rPr lang="cs-CZ" dirty="0"/>
              <a:t> as part </a:t>
            </a:r>
            <a:r>
              <a:rPr lang="cs-CZ" dirty="0" err="1"/>
              <a:t>of</a:t>
            </a:r>
            <a:r>
              <a:rPr lang="cs-CZ" dirty="0"/>
              <a:t> </a:t>
            </a:r>
            <a:r>
              <a:rPr lang="cs-CZ" dirty="0" err="1"/>
              <a:t>the</a:t>
            </a:r>
            <a:r>
              <a:rPr lang="cs-CZ" dirty="0"/>
              <a:t> monitoring </a:t>
            </a:r>
            <a:r>
              <a:rPr lang="cs-CZ" dirty="0" err="1"/>
              <a:t>mission</a:t>
            </a:r>
            <a:r>
              <a:rPr lang="cs-CZ" dirty="0"/>
              <a:t> (</a:t>
            </a:r>
            <a:r>
              <a:rPr lang="cs-CZ" dirty="0" err="1"/>
              <a:t>now</a:t>
            </a:r>
            <a:r>
              <a:rPr lang="cs-CZ" dirty="0"/>
              <a:t> </a:t>
            </a:r>
            <a:r>
              <a:rPr lang="cs-CZ" dirty="0" err="1"/>
              <a:t>closed</a:t>
            </a:r>
            <a:r>
              <a:rPr lang="cs-CZ" dirty="0"/>
              <a:t>)</a:t>
            </a: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20</a:t>
            </a:fld>
            <a:endParaRPr lang="cs-CZ" altLang="cs-CZ"/>
          </a:p>
        </p:txBody>
      </p:sp>
    </p:spTree>
    <p:extLst>
      <p:ext uri="{BB962C8B-B14F-4D97-AF65-F5344CB8AC3E}">
        <p14:creationId xmlns:p14="http://schemas.microsoft.com/office/powerpoint/2010/main" val="182244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lgn="just">
              <a:lnSpc>
                <a:spcPct val="107000"/>
              </a:lnSpc>
              <a:spcAft>
                <a:spcPts val="800"/>
              </a:spcAft>
              <a:buFontTx/>
              <a:buChar char="–"/>
            </a:pP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Czechoslovakia’s contribution to the Desert Shield and Desert Storm Operations between 1990–1991 in the Persian Gulf marks the commencement of the Czech Armed Forces’ modern era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Stehlík</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2019).2 Since that time, the Czech Armed Forces have contributed to numerous military operations abroad led by the UN (such as the peacekeeping mission UNPROFOR in former Yugoslavia) or under the Partnership for Peace arrangements (see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Bureš</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&amp;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Dušková</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2007; Stojar, 2017). The deployment to the NATO-led peacekeeping operations in Bosnia and Herzegovina (IFOR, SFOR, and SFOR II) is believed to have facilitated the Czech Republic’s admission to NATO while the Alliance membership “would clear a path for the Czech membership in the EU” (Schmitt, 2016; see also Peterson, 2007).</a:t>
            </a:r>
            <a:endParaRPr lang="cs-CZ" sz="1800" kern="100" dirty="0">
              <a:effectLst/>
              <a:latin typeface="Arial Nova" panose="020B05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On March 24, 1999, just twelve days after the Czech Republic’s accession to NATO, the country found itself in an extremely challenging situation when the Alliance decided to intervene militarily in Yugoslavia. It launched the Operation Allied Force to prevent further atrocities and to compel Serbia to accept a political settlement. From the three new Alliance members, the most heated debate on the intervention occurred in the Czech Republic with only 35% of citizens approving of the operation as the polls indicated at the time. As argued by Schmitt (2016), most of them perceived the operation “as a relapse into Cold War patterns of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behavior</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and aggression by a military alliance against a sovereign country”. Despite the opposition that formed in the Parliament, the country authorized NATO to use its airspace and airfields at the beginning of April 1999. It also provided a concrete contribution by deploying a field hospital and transport aircraft as part of the humanitarian assistance in Albania. Later on, the Czech contribution to the KFOR peacekeeping operation in Kosovo continued in even greater numbers and tasks (Arnold, 2019; Peterson, 2007). From August 2005, the Czech Armed Forces could even take pride in becoming the leading nation of the KFOR Multinational Brigade CENTRE – a task of type, scope, and responsibility the country assumed for the very first time (Asiedu, 2005; Ministry of Defence of the Czech Republic, 2006).</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21</a:t>
            </a:fld>
            <a:endParaRPr lang="cs-CZ" altLang="cs-CZ"/>
          </a:p>
        </p:txBody>
      </p:sp>
    </p:spTree>
    <p:extLst>
      <p:ext uri="{BB962C8B-B14F-4D97-AF65-F5344CB8AC3E}">
        <p14:creationId xmlns:p14="http://schemas.microsoft.com/office/powerpoint/2010/main" val="1075607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285750" indent="-285750" algn="just">
              <a:lnSpc>
                <a:spcPct val="107000"/>
              </a:lnSpc>
              <a:spcAft>
                <a:spcPts val="800"/>
              </a:spcAft>
              <a:buFontTx/>
              <a:buChar char="–"/>
            </a:pP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Another important milestone came after 9/11 with interventions in Iraq and Afghanistan. The Czech Republic was among the countries that openly expressed support for the U.S. policy by signing the letter “United We Stand” (a British-Spanish initiative embraced by eight countries) and the so-called “Vilnius Ten” letter right before the intervention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Rupnik</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2005). Since March 2002, the country was also contributing to the Operation Enduring Freedom (OEF) by deploying a contingent to the territory of Kuwait including a CBRN (Chemical, biological, radiological and nuclear) unit and later a field hospital to Basra in Iraq and military police (AMO, 2005; Ministry of Defence, 2005). In March 2004, under the OEF mission, the 601st Special Forces Group started to operate in Afghanistan as the first combat unit in the history of the Czech Armed Forces (Ministry of Defence, n.d.). In a survey from February 2004, 75% of the respondents spread across all party preferences stood against combat deployment which only 17% supported (CVVM, 2004). In May 2002, the Czechs also joined the ISAF mission in Afghanistan where they deployed a field hospital, a platoon of guards, and military police. During the long war, they contributed with numerous components including a field surgical team, field hospital, chemical detachment, military police, Special Forces, helicopter unit, OMLT unit (Operational Mentoring and Liaison Team), military advisor team or a PRT (Provincial Reconstruction Team) in the Afghan Province of Logar. Moreover, they also assumed the task of protecting the perimeter of the Dutch Camp in the southern Afghan province of Uruzgan in 2008 (Ministry of Defence, 2018).</a:t>
            </a:r>
            <a:endParaRPr lang="cs-CZ" sz="1800" kern="100" dirty="0">
              <a:effectLst/>
              <a:latin typeface="Arial Nova" panose="020B05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Again, the country’s support, despite the internal opposition, is interpreted as rather externally driven since the country was among those that “were more likely to feel some obligation to ‘help out’ in the ‘coalition of the willing’ in Iraq, in light of their recently acquired NATO obligations” (Peterson, 2007, p. 477). The selection of Prague as the host city for the 2002 NATO summit was also perceived as no coincidence as it was exploited “to cement the activities of the new members” that would soon be requested for further assistance in both military operations ((Peterson, 2007)). The country was propelled to continue its contribution even under persisting doubts from its population, which in its majority expressed disagreement with the military attack. In March 2003, 72% of the Czech citizens disapproved of the intervention against the 21% that supported it (CVVM, 2005). In 2009, the Ministry of Foreign Affairs ordered a survey of public opinion on the Czech Provincial Reconstruction Team in Logar, in which 42% of respondents approved of the reconstruction, while 41% stood in opposition with an apparent division between the political right (in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favor</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and left (mostly against). Fifty-three per cent of the Czechs supported the statement they would appreciate such efforts would not include Czech soldiers at all. At the same time, almost 20% of respondents did not know the Czech Armed Forces contributed to the ISAF mission, while only 42% knew there was a Czech PRT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Šulc</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2009). As Czech sociologist Ivan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Gabal</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explained, “the Czech population perceives a general need to take part in a good thing, but basically, nobody has explained them the connection between Czech national interests and activities in Afghanistan”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Šulc</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2009).</a:t>
            </a:r>
            <a:endParaRPr lang="cs-CZ" sz="1800" kern="100" dirty="0">
              <a:effectLst/>
              <a:latin typeface="Arial Nova" panose="020B05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Later on, Afghanistan became the key focus of the Czech foreign and security policy based solely on the resources and energy invested. As Stejskal (2009, p. 104–105) observed, “this state – at least from the outside – occurred somehow spontaneously, inadvertently, and unplanned” and it rather resembled a snowball effect than an implementation of a clear plan. He further pointed out that the Czech deployment in Afghanistan had no basis in the country’s strategic documents. Schmitt (2016, p. 3) also raised the argument that for the new Alliance members, these operations had indeed “little connection to their immediate security and lacked broad backing from their citizens.” The primary motivation for the Czech military participation is the need to secure guarantees from the allies should the country itself ever be directly threatened and there is enough evidence that this dependency is even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willfully</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exploited. The issue of the Czech military contributions even got to a point where it is not open to serious political discussion and neither needs to be backed by solid public support, as long as the public remains ignorant of the military missions.</a:t>
            </a:r>
            <a:endParaRPr lang="cs-CZ" sz="1800" kern="100" dirty="0">
              <a:effectLst/>
              <a:latin typeface="Arial Nova" panose="020B0504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At the same time, by the continuous participation in foreign operations, the country does not only build its “reputation for loyalty” within the Alliance but also a reputation for doing a good job. General (retired) Petr Pavel (2019) believes the Czech soldiers “earned the reputation of those with whom you can go to a fight” which means others will let them “cover their backs” even though no such official list of trustworthy armies exists. Such positive motivations cannot be excluded from considerations on how the Czech Armed Forces tend to “overperform” in their foreign commitments given its resources and domestic support. In a critical evaluation report on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defense</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from 2014, the authors pointed out how the entire Czech Armed Forces have to be mobilized to sustain and rotate one deployed battalion (Mičánek et al., 2014). </a:t>
            </a:r>
            <a:endParaRPr lang="cs-CZ" sz="1200" kern="1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sz="1200" u="sng" kern="100" dirty="0">
              <a:effectLst/>
              <a:latin typeface="Arial Nova" panose="020B0504020202020204" pitchFamily="34" charset="0"/>
              <a:ea typeface="Calibri" panose="020F0502020204030204" pitchFamily="34" charset="0"/>
              <a:cs typeface="Times New Roman" panose="02020603050405020304" pitchFamily="18" charset="0"/>
            </a:endParaRPr>
          </a:p>
          <a:p>
            <a:pPr marL="0" indent="0">
              <a:buFontTx/>
              <a:buNone/>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21493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r>
              <a:rPr lang="cs-CZ" dirty="0"/>
              <a:t>3 </a:t>
            </a:r>
            <a:r>
              <a:rPr lang="cs-CZ" dirty="0" err="1"/>
              <a:t>possibilities</a:t>
            </a:r>
            <a:r>
              <a:rPr lang="cs-CZ" dirty="0"/>
              <a:t> </a:t>
            </a:r>
            <a:r>
              <a:rPr lang="cs-CZ" dirty="0" err="1"/>
              <a:t>of</a:t>
            </a:r>
            <a:r>
              <a:rPr lang="cs-CZ" dirty="0"/>
              <a:t> </a:t>
            </a:r>
            <a:r>
              <a:rPr lang="cs-CZ" dirty="0" err="1"/>
              <a:t>burden-sharing</a:t>
            </a:r>
            <a:r>
              <a:rPr lang="cs-CZ" dirty="0"/>
              <a:t> in NATO: Cash, </a:t>
            </a:r>
            <a:r>
              <a:rPr lang="cs-CZ" dirty="0" err="1"/>
              <a:t>Capability</a:t>
            </a:r>
            <a:r>
              <a:rPr lang="cs-CZ" dirty="0"/>
              <a:t> and </a:t>
            </a:r>
            <a:r>
              <a:rPr lang="cs-CZ" dirty="0" err="1"/>
              <a:t>Contribution</a:t>
            </a:r>
            <a:endParaRPr lang="cs-CZ" dirty="0"/>
          </a:p>
          <a:p>
            <a:pPr marL="0" indent="0">
              <a:buFontTx/>
              <a:buNone/>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800" u="sng" dirty="0" err="1">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commentary</a:t>
            </a:r>
            <a:r>
              <a:rPr lang="cs-CZ" sz="1800"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 </a:t>
            </a:r>
            <a:r>
              <a:rPr lang="en-GB" sz="1800"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the main shortcoming of using defence spending as a share of GDP to compare national contributions to the Alliance is that </a:t>
            </a:r>
            <a:r>
              <a:rPr lang="en-GB" sz="1800" dirty="0">
                <a:solidFill>
                  <a:srgbClr val="000000"/>
                </a:solidFill>
                <a:effectLst/>
                <a:highlight>
                  <a:srgbClr val="D3D3D3"/>
                </a:highlight>
                <a:latin typeface="Arial Nova" panose="020B0504020202020204" pitchFamily="34" charset="0"/>
                <a:ea typeface="Calibri" panose="020F0502020204030204" pitchFamily="34" charset="0"/>
                <a:cs typeface="Times New Roman" panose="02020603050405020304" pitchFamily="18" charset="0"/>
              </a:rPr>
              <a:t>it does not look at the “output”, i.e. what capabilities are generated with this “input” – i.e. what resources NATO ultimately has at its disposal and how member nations contribute to NATO-led missions and operations</a:t>
            </a:r>
            <a:r>
              <a:rPr lang="en-GB" sz="1800"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 This is, </a:t>
            </a:r>
            <a:r>
              <a:rPr lang="en-GB" sz="1800" dirty="0">
                <a:solidFill>
                  <a:srgbClr val="000000"/>
                </a:solidFill>
                <a:effectLst/>
                <a:highlight>
                  <a:srgbClr val="D3D3D3"/>
                </a:highlight>
                <a:latin typeface="Arial Nova" panose="020B0504020202020204" pitchFamily="34" charset="0"/>
                <a:ea typeface="Calibri" panose="020F0502020204030204" pitchFamily="34" charset="0"/>
                <a:cs typeface="Times New Roman" panose="02020603050405020304" pitchFamily="18" charset="0"/>
              </a:rPr>
              <a:t>in the final analysis, what is important</a:t>
            </a:r>
            <a:r>
              <a:rPr lang="en-GB" sz="1800"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 What is more, if a national economy shrinks at a faster rate than inflation-adjusted defence spending, military spending as a percentage of GDP increases – but this says nothing about the military capabilities</a:t>
            </a:r>
            <a:endParaRPr lang="cs-CZ" sz="1800" dirty="0">
              <a:solidFill>
                <a:srgbClr val="000000"/>
              </a:solidFill>
              <a:effectLst/>
              <a:latin typeface="Arial" panose="020B0604020202020204" pitchFamily="34" charset="0"/>
              <a:ea typeface="Calibri" panose="020F0502020204030204" pitchFamily="34" charset="0"/>
            </a:endParaRPr>
          </a:p>
          <a:p>
            <a:pPr marL="0" indent="0">
              <a:buFontTx/>
              <a:buNone/>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u="sng" kern="100" dirty="0">
                <a:effectLst/>
                <a:latin typeface="Arial Nova" panose="020B0504020202020204" pitchFamily="34" charset="0"/>
                <a:ea typeface="Calibri" panose="020F0502020204030204" pitchFamily="34" charset="0"/>
                <a:cs typeface="Times New Roman" panose="02020603050405020304" pitchFamily="18" charset="0"/>
              </a:rPr>
              <a:t>The role </a:t>
            </a:r>
            <a:r>
              <a:rPr lang="cs-CZ" sz="1200" u="sng" kern="100" dirty="0" err="1">
                <a:effectLst/>
                <a:latin typeface="Arial Nova" panose="020B0504020202020204" pitchFamily="34" charset="0"/>
                <a:ea typeface="Calibri" panose="020F0502020204030204" pitchFamily="34" charset="0"/>
                <a:cs typeface="Times New Roman" panose="02020603050405020304" pitchFamily="18" charset="0"/>
              </a:rPr>
              <a:t>of</a:t>
            </a:r>
            <a:r>
              <a:rPr lang="cs-CZ" sz="1200" u="sng" kern="100" dirty="0">
                <a:effectLst/>
                <a:latin typeface="Arial Nova" panose="020B0504020202020204" pitchFamily="34" charset="0"/>
                <a:ea typeface="Calibri" panose="020F0502020204030204" pitchFamily="34" charset="0"/>
                <a:cs typeface="Times New Roman" panose="02020603050405020304" pitchFamily="18" charset="0"/>
              </a:rPr>
              <a:t> </a:t>
            </a:r>
            <a:r>
              <a:rPr lang="cs-CZ" sz="1200" u="sng" kern="100" dirty="0" err="1">
                <a:effectLst/>
                <a:latin typeface="Arial Nova" panose="020B0504020202020204" pitchFamily="34" charset="0"/>
                <a:ea typeface="Calibri" panose="020F0502020204030204" pitchFamily="34" charset="0"/>
                <a:cs typeface="Times New Roman" panose="02020603050405020304" pitchFamily="18" charset="0"/>
              </a:rPr>
              <a:t>small</a:t>
            </a:r>
            <a:r>
              <a:rPr lang="cs-CZ" sz="1200" u="sng" kern="100" dirty="0">
                <a:effectLst/>
                <a:latin typeface="Arial Nova" panose="020B0504020202020204" pitchFamily="34" charset="0"/>
                <a:ea typeface="Calibri" panose="020F0502020204030204" pitchFamily="34" charset="0"/>
                <a:cs typeface="Times New Roman" panose="02020603050405020304" pitchFamily="18" charset="0"/>
              </a:rPr>
              <a:t> </a:t>
            </a:r>
            <a:r>
              <a:rPr lang="cs-CZ" sz="1200" u="sng" kern="100" dirty="0" err="1">
                <a:effectLst/>
                <a:latin typeface="Arial Nova" panose="020B0504020202020204" pitchFamily="34" charset="0"/>
                <a:ea typeface="Calibri" panose="020F0502020204030204" pitchFamily="34" charset="0"/>
                <a:cs typeface="Times New Roman" panose="02020603050405020304" pitchFamily="18" charset="0"/>
              </a:rPr>
              <a:t>states</a:t>
            </a:r>
            <a:r>
              <a:rPr lang="cs-CZ" sz="1200" kern="100" dirty="0">
                <a:effectLst/>
                <a:latin typeface="Arial Nova" panose="020B0504020202020204" pitchFamily="34" charset="0"/>
                <a:ea typeface="Calibri" panose="020F0502020204030204" pitchFamily="34" charset="0"/>
                <a:cs typeface="Times New Roman" panose="02020603050405020304" pitchFamily="18"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00" dirty="0">
                <a:effectLst/>
                <a:latin typeface="Arial Nova" panose="020B0504020202020204" pitchFamily="34" charset="0"/>
                <a:ea typeface="Calibri" panose="020F0502020204030204" pitchFamily="34" charset="0"/>
                <a:cs typeface="Times New Roman" panose="02020603050405020304" pitchFamily="18" charset="0"/>
              </a:rPr>
              <a:t>Researchers have been dealing with an important question of what incentive a small state has to deploy its soldiers to a risky and quite controversial military mission when its security interests are not directly at stake. A currently expanding body of research investigates small states’ </a:t>
            </a:r>
            <a:r>
              <a:rPr lang="en-GB" sz="1200" kern="100" dirty="0" err="1">
                <a:effectLst/>
                <a:latin typeface="Arial Nova" panose="020B0504020202020204" pitchFamily="34" charset="0"/>
                <a:ea typeface="Calibri" panose="020F0502020204030204" pitchFamily="34" charset="0"/>
                <a:cs typeface="Times New Roman" panose="02020603050405020304" pitchFamily="18" charset="0"/>
              </a:rPr>
              <a:t>behavior</a:t>
            </a:r>
            <a:r>
              <a:rPr lang="en-GB" sz="1200" kern="100" dirty="0">
                <a:effectLst/>
                <a:latin typeface="Arial Nova" panose="020B0504020202020204" pitchFamily="34" charset="0"/>
                <a:ea typeface="Calibri" panose="020F0502020204030204" pitchFamily="34" charset="0"/>
                <a:cs typeface="Times New Roman" panose="02020603050405020304" pitchFamily="18" charset="0"/>
              </a:rPr>
              <a:t> in their foreign and security policy and their specific interests in contributing to NATO- or U.S.-led coalition operations. Oma and </a:t>
            </a:r>
            <a:r>
              <a:rPr lang="en-GB" sz="1200" kern="100" dirty="0" err="1">
                <a:effectLst/>
                <a:latin typeface="Arial Nova" panose="020B0504020202020204" pitchFamily="34" charset="0"/>
                <a:ea typeface="Calibri" panose="020F0502020204030204" pitchFamily="34" charset="0"/>
                <a:cs typeface="Times New Roman" panose="02020603050405020304" pitchFamily="18" charset="0"/>
              </a:rPr>
              <a:t>Petersson</a:t>
            </a:r>
            <a:r>
              <a:rPr lang="en-GB" sz="1200" kern="100" dirty="0">
                <a:effectLst/>
                <a:latin typeface="Arial Nova" panose="020B0504020202020204" pitchFamily="34" charset="0"/>
                <a:ea typeface="Calibri" panose="020F0502020204030204" pitchFamily="34" charset="0"/>
                <a:cs typeface="Times New Roman" panose="02020603050405020304" pitchFamily="18" charset="0"/>
              </a:rPr>
              <a:t> (2019) elaborate on Snyder’s “fear of abandonment” of states that depend on their ally and try to overcome this fear by establishing its reputation for loyalty within the alliance. They supported the thesis in the cases of Norwegian and Swedish contributions to the ISAF mission. Pedersen and </a:t>
            </a:r>
            <a:r>
              <a:rPr lang="en-GB" sz="1200" kern="100" dirty="0" err="1">
                <a:effectLst/>
                <a:latin typeface="Arial Nova" panose="020B0504020202020204" pitchFamily="34" charset="0"/>
                <a:ea typeface="Calibri" panose="020F0502020204030204" pitchFamily="34" charset="0"/>
                <a:cs typeface="Times New Roman" panose="02020603050405020304" pitchFamily="18" charset="0"/>
              </a:rPr>
              <a:t>Reykers</a:t>
            </a:r>
            <a:r>
              <a:rPr lang="en-GB" sz="1200" kern="100" dirty="0">
                <a:effectLst/>
                <a:latin typeface="Arial Nova" panose="020B0504020202020204" pitchFamily="34" charset="0"/>
                <a:ea typeface="Calibri" panose="020F0502020204030204" pitchFamily="34" charset="0"/>
                <a:cs typeface="Times New Roman" panose="02020603050405020304" pitchFamily="18" charset="0"/>
              </a:rPr>
              <a:t> (2020) argue that the motivations of small states to contribute to a mission and even “over-perform” (either by providing large contributions or accepting greater risks) are not solely “negative” – stemming from their dependency (the so-called bandwagon for protection). On the contrary, countries can also be motivated by positive factors as they strive for “potential rewards in the form of prestige and recognition, which they receive from the alliance hegemon for their engagement” (p. 17). These rewards can subsequently improve their status in the alliance. </a:t>
            </a: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23</a:t>
            </a:fld>
            <a:endParaRPr lang="cs-CZ" altLang="cs-CZ"/>
          </a:p>
        </p:txBody>
      </p:sp>
    </p:spTree>
    <p:extLst>
      <p:ext uri="{BB962C8B-B14F-4D97-AF65-F5344CB8AC3E}">
        <p14:creationId xmlns:p14="http://schemas.microsoft.com/office/powerpoint/2010/main" val="6753619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err="1"/>
              <a:t>you</a:t>
            </a:r>
            <a:r>
              <a:rPr lang="cs-CZ" dirty="0"/>
              <a:t> </a:t>
            </a:r>
            <a:r>
              <a:rPr lang="cs-CZ" dirty="0" err="1"/>
              <a:t>can</a:t>
            </a:r>
            <a:r>
              <a:rPr lang="cs-CZ" dirty="0"/>
              <a:t> </a:t>
            </a:r>
            <a:r>
              <a:rPr lang="cs-CZ" dirty="0" err="1"/>
              <a:t>learn</a:t>
            </a:r>
            <a:r>
              <a:rPr lang="cs-CZ" dirty="0"/>
              <a:t> more </a:t>
            </a:r>
            <a:r>
              <a:rPr lang="cs-CZ" dirty="0" err="1"/>
              <a:t>here</a:t>
            </a:r>
            <a:r>
              <a:rPr lang="cs-CZ" dirty="0"/>
              <a:t>: https://mise.mo.gov.cz/aktualni-mise/default.htm (</a:t>
            </a:r>
            <a:r>
              <a:rPr lang="cs-CZ" dirty="0" err="1"/>
              <a:t>only</a:t>
            </a:r>
            <a:r>
              <a:rPr lang="cs-CZ" dirty="0"/>
              <a:t> </a:t>
            </a:r>
            <a:r>
              <a:rPr lang="cs-CZ" dirty="0" err="1"/>
              <a:t>available</a:t>
            </a:r>
            <a:r>
              <a:rPr lang="cs-CZ" dirty="0"/>
              <a:t> in Czech)</a:t>
            </a: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24</a:t>
            </a:fld>
            <a:endParaRPr lang="cs-CZ" altLang="cs-CZ"/>
          </a:p>
        </p:txBody>
      </p:sp>
    </p:spTree>
    <p:extLst>
      <p:ext uri="{BB962C8B-B14F-4D97-AF65-F5344CB8AC3E}">
        <p14:creationId xmlns:p14="http://schemas.microsoft.com/office/powerpoint/2010/main" val="1822407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7000"/>
              </a:lnSpc>
              <a:spcAft>
                <a:spcPts val="800"/>
              </a:spcAft>
            </a:pPr>
            <a:r>
              <a:rPr lang="cs-CZ" sz="1800" b="0" kern="100" dirty="0" err="1">
                <a:effectLst/>
                <a:latin typeface="Arial Nova" panose="020B0504020202020204" pitchFamily="34" charset="0"/>
                <a:ea typeface="Calibri" panose="020F0502020204030204" pitchFamily="34" charset="0"/>
                <a:cs typeface="Times New Roman" panose="02020603050405020304" pitchFamily="18" charset="0"/>
              </a:rPr>
              <a:t>for</a:t>
            </a:r>
            <a:r>
              <a:rPr lang="cs-CZ" sz="1800" b="0" kern="100" dirty="0">
                <a:effectLst/>
                <a:latin typeface="Arial Nova" panose="020B0504020202020204" pitchFamily="34" charset="0"/>
                <a:ea typeface="Calibri" panose="020F0502020204030204" pitchFamily="34" charset="0"/>
                <a:cs typeface="Times New Roman" panose="02020603050405020304" pitchFamily="18" charset="0"/>
              </a:rPr>
              <a:t> </a:t>
            </a:r>
            <a:r>
              <a:rPr lang="cs-CZ" sz="1800" b="0" kern="100" dirty="0" err="1">
                <a:effectLst/>
                <a:latin typeface="Arial Nova" panose="020B0504020202020204" pitchFamily="34" charset="0"/>
                <a:ea typeface="Calibri" panose="020F0502020204030204" pitchFamily="34" charset="0"/>
                <a:cs typeface="Times New Roman" panose="02020603050405020304" pitchFamily="18" charset="0"/>
              </a:rPr>
              <a:t>slides</a:t>
            </a:r>
            <a:r>
              <a:rPr lang="cs-CZ" sz="1800" b="0" kern="100" dirty="0">
                <a:effectLst/>
                <a:latin typeface="Arial Nova" panose="020B0504020202020204" pitchFamily="34" charset="0"/>
                <a:ea typeface="Calibri" panose="020F0502020204030204" pitchFamily="34" charset="0"/>
                <a:cs typeface="Times New Roman" panose="02020603050405020304" pitchFamily="18" charset="0"/>
              </a:rPr>
              <a:t> 3-6, </a:t>
            </a:r>
            <a:r>
              <a:rPr lang="cs-CZ" sz="1800" b="0" kern="100" dirty="0" err="1">
                <a:effectLst/>
                <a:latin typeface="Arial Nova" panose="020B0504020202020204" pitchFamily="34" charset="0"/>
                <a:ea typeface="Calibri" panose="020F0502020204030204" pitchFamily="34" charset="0"/>
                <a:cs typeface="Times New Roman" panose="02020603050405020304" pitchFamily="18" charset="0"/>
              </a:rPr>
              <a:t>see</a:t>
            </a:r>
            <a:r>
              <a:rPr lang="cs-CZ" sz="1800" b="0" kern="100" dirty="0">
                <a:effectLst/>
                <a:latin typeface="Arial Nova" panose="020B0504020202020204" pitchFamily="34" charset="0"/>
                <a:ea typeface="Calibri" panose="020F0502020204030204" pitchFamily="34" charset="0"/>
                <a:cs typeface="Times New Roman" panose="02020603050405020304" pitchFamily="18" charset="0"/>
              </a:rPr>
              <a:t> </a:t>
            </a:r>
            <a:r>
              <a:rPr lang="cs-CZ" sz="1800" b="0" kern="100" dirty="0" err="1">
                <a:effectLst/>
                <a:latin typeface="Arial Nova" panose="020B0504020202020204" pitchFamily="34" charset="0"/>
                <a:ea typeface="Calibri" panose="020F0502020204030204" pitchFamily="34" charset="0"/>
                <a:cs typeface="Times New Roman" panose="02020603050405020304" pitchFamily="18" charset="0"/>
              </a:rPr>
              <a:t>the</a:t>
            </a:r>
            <a:r>
              <a:rPr lang="cs-CZ" sz="1800" b="0" kern="100" dirty="0">
                <a:effectLst/>
                <a:latin typeface="Arial Nova" panose="020B0504020202020204" pitchFamily="34" charset="0"/>
                <a:ea typeface="Calibri" panose="020F0502020204030204" pitchFamily="34" charset="0"/>
                <a:cs typeface="Times New Roman" panose="02020603050405020304" pitchFamily="18" charset="0"/>
              </a:rPr>
              <a:t> </a:t>
            </a:r>
            <a:r>
              <a:rPr lang="cs-CZ" sz="1800" b="0" kern="100" dirty="0" err="1">
                <a:effectLst/>
                <a:latin typeface="Arial Nova" panose="020B0504020202020204" pitchFamily="34" charset="0"/>
                <a:ea typeface="Calibri" panose="020F0502020204030204" pitchFamily="34" charset="0"/>
                <a:cs typeface="Times New Roman" panose="02020603050405020304" pitchFamily="18" charset="0"/>
              </a:rPr>
              <a:t>obligatory</a:t>
            </a:r>
            <a:r>
              <a:rPr lang="cs-CZ" sz="1800" b="0" kern="100" dirty="0">
                <a:effectLst/>
                <a:latin typeface="Arial Nova" panose="020B0504020202020204" pitchFamily="34" charset="0"/>
                <a:ea typeface="Calibri" panose="020F0502020204030204" pitchFamily="34" charset="0"/>
                <a:cs typeface="Times New Roman" panose="02020603050405020304" pitchFamily="18" charset="0"/>
              </a:rPr>
              <a:t> </a:t>
            </a:r>
            <a:r>
              <a:rPr lang="cs-CZ" sz="1800" b="0" kern="100" dirty="0" err="1">
                <a:effectLst/>
                <a:latin typeface="Arial Nova" panose="020B0504020202020204" pitchFamily="34" charset="0"/>
                <a:ea typeface="Calibri" panose="020F0502020204030204" pitchFamily="34" charset="0"/>
                <a:cs typeface="Times New Roman" panose="02020603050405020304" pitchFamily="18" charset="0"/>
              </a:rPr>
              <a:t>reading</a:t>
            </a:r>
            <a:r>
              <a:rPr lang="cs-CZ" sz="1800" b="0" kern="100" dirty="0">
                <a:effectLst/>
                <a:latin typeface="Arial Nova" panose="020B0504020202020204" pitchFamily="34" charset="0"/>
                <a:ea typeface="Calibri" panose="020F0502020204030204" pitchFamily="34" charset="0"/>
                <a:cs typeface="Times New Roman" panose="02020603050405020304" pitchFamily="18" charset="0"/>
              </a:rPr>
              <a:t>: </a:t>
            </a:r>
            <a:r>
              <a:rPr lang="en-US" sz="1800" b="0" kern="100" dirty="0">
                <a:effectLst/>
                <a:latin typeface="Arial Nova" panose="020B0504020202020204" pitchFamily="34" charset="0"/>
                <a:ea typeface="Calibri" panose="020F0502020204030204" pitchFamily="34" charset="0"/>
                <a:cs typeface="Times New Roman" panose="02020603050405020304" pitchFamily="18" charset="0"/>
              </a:rPr>
              <a:t>United Nations (Department of Peacekeeping Operations). United Nations Peacekeeping Operations: Principles and Guidelines (2008), pp. 17-40. </a:t>
            </a:r>
            <a:endParaRPr lang="cs-CZ" sz="1800" b="0" kern="100" dirty="0">
              <a:effectLst/>
              <a:latin typeface="Arial Nova" panose="020B05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b="1" kern="100" dirty="0">
              <a:effectLst/>
              <a:latin typeface="Arial Nova" panose="020B05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cs-CZ" sz="1800" b="1" kern="100" dirty="0" err="1">
                <a:effectLst/>
                <a:latin typeface="Arial Nova" panose="020B0504020202020204" pitchFamily="34" charset="0"/>
                <a:ea typeface="Calibri" panose="020F0502020204030204" pitchFamily="34" charset="0"/>
                <a:cs typeface="Times New Roman" panose="02020603050405020304" pitchFamily="18" charset="0"/>
              </a:rPr>
              <a:t>Peace</a:t>
            </a:r>
            <a:r>
              <a:rPr lang="cs-CZ" sz="1800" b="1" kern="100" dirty="0">
                <a:effectLst/>
                <a:latin typeface="Arial Nova" panose="020B0504020202020204" pitchFamily="34" charset="0"/>
                <a:ea typeface="Calibri" panose="020F0502020204030204" pitchFamily="34" charset="0"/>
                <a:cs typeface="Times New Roman" panose="02020603050405020304" pitchFamily="18" charset="0"/>
              </a:rPr>
              <a:t> </a:t>
            </a:r>
            <a:r>
              <a:rPr lang="cs-CZ" sz="1800" b="1" kern="100" dirty="0" err="1">
                <a:effectLst/>
                <a:latin typeface="Arial Nova" panose="020B0504020202020204" pitchFamily="34" charset="0"/>
                <a:ea typeface="Calibri" panose="020F0502020204030204" pitchFamily="34" charset="0"/>
                <a:cs typeface="Times New Roman" panose="02020603050405020304" pitchFamily="18" charset="0"/>
              </a:rPr>
              <a:t>enforcement</a:t>
            </a:r>
            <a:endParaRPr lang="cs-CZ" sz="1800" b="1" kern="100" dirty="0">
              <a:effectLst/>
              <a:latin typeface="Arial Nova" panose="020B05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b="0" kern="100" dirty="0">
                <a:effectLst/>
                <a:latin typeface="Arial Nova" panose="020B0504020202020204" pitchFamily="34" charset="0"/>
                <a:ea typeface="Calibri" panose="020F0502020204030204" pitchFamily="34" charset="0"/>
                <a:cs typeface="Times New Roman" panose="02020603050405020304" pitchFamily="18" charset="0"/>
              </a:rPr>
              <a:t>Article 42</a:t>
            </a:r>
            <a:r>
              <a:rPr lang="cs-CZ" sz="1800" b="0" kern="100" dirty="0">
                <a:effectLst/>
                <a:latin typeface="Arial Nova" panose="020B0504020202020204" pitchFamily="34" charset="0"/>
                <a:ea typeface="Calibri" panose="020F0502020204030204" pitchFamily="34" charset="0"/>
                <a:cs typeface="Times New Roman" panose="02020603050405020304" pitchFamily="18" charset="0"/>
              </a:rPr>
              <a:t>, UN Charter</a:t>
            </a:r>
            <a:endParaRPr lang="cs-CZ" sz="1800" b="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rPr>
              <a:t>Should the Security Council consider that measures provided for in Article 41 would be inadequate or have proved to be inadequate, it may take such action by air, sea, or land forces as may be necessary to maintain or restore international peace and security. Such action may include demonstrations, blockade, and other operations by air, sea, or land forces of Members of the United Nations</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endParaRPr lang="cs-CZ" sz="18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endParaRPr>
          </a:p>
          <a:p>
            <a:pPr marL="0" indent="0">
              <a:buFontTx/>
              <a:buNone/>
            </a:pPr>
            <a:r>
              <a:rPr lang="en-GB" sz="18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rPr>
              <a:t>Nothing in the present Charter shall impair the inherent right of individual or collective self-defence</a:t>
            </a:r>
            <a:r>
              <a:rPr lang="en-GB" sz="1800" dirty="0">
                <a:effectLst/>
                <a:latin typeface="Arial Nova" panose="020B0504020202020204" pitchFamily="34" charset="0"/>
                <a:ea typeface="Calibri" panose="020F0502020204030204" pitchFamily="34" charset="0"/>
                <a:cs typeface="Times New Roman" panose="02020603050405020304" pitchFamily="18" charset="0"/>
              </a:rPr>
              <a:t> if an armed attack occurs against a Member of the United Nations, until the Security Council has taken measures necessary to maintain international peace and security. </a:t>
            </a:r>
            <a:endParaRPr lang="cs-CZ" sz="1800" dirty="0">
              <a:effectLst/>
              <a:latin typeface="Arial Nova" panose="020B0504020202020204" pitchFamily="34" charset="0"/>
              <a:ea typeface="Calibri" panose="020F0502020204030204" pitchFamily="34" charset="0"/>
              <a:cs typeface="Times New Roman" panose="02020603050405020304" pitchFamily="18" charset="0"/>
            </a:endParaRPr>
          </a:p>
          <a:p>
            <a:pPr marL="0" indent="0">
              <a:buFontTx/>
              <a:buNone/>
            </a:pPr>
            <a:endParaRPr lang="cs-CZ" sz="1800" dirty="0">
              <a:effectLst/>
              <a:latin typeface="Arial Nova" panose="020B0504020202020204" pitchFamily="34" charset="0"/>
              <a:ea typeface="Calibri" panose="020F0502020204030204" pitchFamily="34" charset="0"/>
              <a:cs typeface="Times New Roman" panose="02020603050405020304" pitchFamily="18" charset="0"/>
            </a:endParaRPr>
          </a:p>
          <a:p>
            <a:pPr marL="0" indent="0">
              <a:buFontTx/>
              <a:buNone/>
            </a:pPr>
            <a:r>
              <a:rPr lang="cs-CZ" sz="1800" dirty="0" err="1">
                <a:effectLst/>
                <a:latin typeface="Arial Nova" panose="020B0504020202020204" pitchFamily="34" charset="0"/>
                <a:ea typeface="Calibri" panose="020F0502020204030204" pitchFamily="34" charset="0"/>
                <a:cs typeface="Times New Roman" panose="02020603050405020304" pitchFamily="18" charset="0"/>
              </a:rPr>
              <a:t>Chapter</a:t>
            </a:r>
            <a:r>
              <a:rPr lang="cs-CZ" sz="1800" dirty="0">
                <a:effectLst/>
                <a:latin typeface="Arial Nova" panose="020B0504020202020204" pitchFamily="34" charset="0"/>
                <a:ea typeface="Calibri" panose="020F0502020204030204" pitchFamily="34" charset="0"/>
                <a:cs typeface="Times New Roman" panose="02020603050405020304" pitchFamily="18" charset="0"/>
              </a:rPr>
              <a:t> VII </a:t>
            </a:r>
            <a:r>
              <a:rPr lang="cs-CZ" sz="1800" dirty="0" err="1">
                <a:effectLst/>
                <a:latin typeface="Arial Nova" panose="020B0504020202020204" pitchFamily="34" charset="0"/>
                <a:ea typeface="Calibri" panose="020F0502020204030204" pitchFamily="34" charset="0"/>
                <a:cs typeface="Times New Roman" panose="02020603050405020304" pitchFamily="18" charset="0"/>
              </a:rPr>
              <a:t>Missions</a:t>
            </a:r>
            <a:endParaRPr lang="cs-CZ" sz="1800" dirty="0">
              <a:effectLst/>
              <a:latin typeface="Arial Nova"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3" tooltip="United Nations Mission in the Democratic Republic of Congo"/>
              </a:rPr>
              <a:t>United Nations Mission in the Democratic Republic of Congo</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4" tooltip="United Nations Mission in Sierra Leone"/>
              </a:rPr>
              <a:t>United Nations Mission in Sierra Leone</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5" tooltip="United Nations Assistance Mission for Rwanda"/>
              </a:rPr>
              <a:t>United Nations Assistance Mission for Rwanda</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6" tooltip="United Nations Angola Verification Mission II"/>
              </a:rPr>
              <a:t>United Nations Angola Verification Mission II</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7" tooltip="United Nations Operation in Somalia II"/>
              </a:rPr>
              <a:t>United Nations Operation in Somalia II</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8" tooltip="United Nations Stabilisation Mission in Haiti"/>
              </a:rPr>
              <a:t>United Nations Stabilisation Mission in Haiti</a:t>
            </a:r>
            <a:endParaRPr lang="cs-CZ"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endParaRPr lang="cs-CZ"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9" tooltip="United Nations Security Council Resolution 678"/>
              </a:rPr>
              <a:t>United Nations Security Council Resolution 678</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(Gulf War)</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GB" sz="1800" u="sng" kern="100"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10" tooltip="United Nations Security Council Resolution 1973"/>
              </a:rPr>
              <a:t>United Nations Security Council Resolution 1973</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(Libya)</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The boundaries between conflict prevention,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peacemaking</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peacekeeping, peacebuilding and peace enforcement have become increasingly blurred. </a:t>
            </a:r>
            <a:r>
              <a:rPr lang="en-GB" sz="1800" kern="1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rPr>
              <a:t>Peace operations are rarely limited to one type of activity.</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While UN </a:t>
            </a:r>
            <a:r>
              <a:rPr lang="en-GB" sz="1800" kern="1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rPr>
              <a:t>peacekeeping operations are, in principle, deployed to support the implementation of a ceasefire or peace agreement</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they are often required to play an active role in </a:t>
            </a:r>
            <a:r>
              <a:rPr lang="en-GB" sz="1800" kern="100" dirty="0" err="1">
                <a:effectLst/>
                <a:latin typeface="Arial Nova" panose="020B0504020202020204" pitchFamily="34" charset="0"/>
                <a:ea typeface="Calibri" panose="020F0502020204030204" pitchFamily="34" charset="0"/>
                <a:cs typeface="Times New Roman" panose="02020603050405020304" pitchFamily="18" charset="0"/>
              </a:rPr>
              <a:t>peacemaking</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efforts and </a:t>
            </a:r>
            <a:r>
              <a:rPr lang="en-GB" sz="1800" kern="1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rPr>
              <a:t>may also be involved in early peacebuilding activities.</a:t>
            </a:r>
            <a:endParaRPr lang="cs-CZ" sz="1800" kern="1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Today's </a:t>
            </a:r>
            <a:r>
              <a:rPr lang="en-GB" sz="1800" kern="1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rPr>
              <a:t>multidimensional peacekeeping operations</a:t>
            </a: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 </a:t>
            </a:r>
            <a:r>
              <a:rPr lang="en-GB" sz="1800" kern="1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rPr>
              <a:t>facilitate the political process, protect civilians, assist in the disarmament, demobilization and reintegration of former combatants; support the organization of elections, protect and promote human rights and assist in restoring the rule of law.</a:t>
            </a:r>
            <a:endParaRPr lang="cs-CZ" sz="1800" kern="1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1800" kern="100" dirty="0">
                <a:effectLst/>
                <a:latin typeface="Arial Nova" panose="020B0504020202020204" pitchFamily="34" charset="0"/>
                <a:ea typeface="Calibri" panose="020F0502020204030204" pitchFamily="34" charset="0"/>
                <a:cs typeface="Times New Roman" panose="02020603050405020304" pitchFamily="18" charset="0"/>
              </a:rPr>
              <a:t>UN peacekeeping operations </a:t>
            </a:r>
            <a:r>
              <a:rPr lang="en-GB" sz="1800" kern="100" dirty="0">
                <a:effectLst/>
                <a:highlight>
                  <a:srgbClr val="C0C0C0"/>
                </a:highlight>
                <a:latin typeface="Arial Nova" panose="020B0504020202020204" pitchFamily="34" charset="0"/>
                <a:ea typeface="Calibri" panose="020F0502020204030204" pitchFamily="34" charset="0"/>
                <a:cs typeface="Times New Roman" panose="02020603050405020304" pitchFamily="18" charset="0"/>
              </a:rPr>
              <a:t>may use force to defend themselves, their mandate, and civilians, particularly in situations where the State is unable to provide security and maintain public order.</a:t>
            </a:r>
            <a:endParaRPr lang="cs-CZ"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3</a:t>
            </a:fld>
            <a:endParaRPr lang="cs-CZ" altLang="cs-CZ"/>
          </a:p>
        </p:txBody>
      </p:sp>
    </p:spTree>
    <p:extLst>
      <p:ext uri="{BB962C8B-B14F-4D97-AF65-F5344CB8AC3E}">
        <p14:creationId xmlns:p14="http://schemas.microsoft.com/office/powerpoint/2010/main" val="3460715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4</a:t>
            </a:fld>
            <a:endParaRPr lang="cs-CZ" altLang="cs-CZ"/>
          </a:p>
        </p:txBody>
      </p:sp>
    </p:spTree>
    <p:extLst>
      <p:ext uri="{BB962C8B-B14F-4D97-AF65-F5344CB8AC3E}">
        <p14:creationId xmlns:p14="http://schemas.microsoft.com/office/powerpoint/2010/main" val="823597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5</a:t>
            </a:fld>
            <a:endParaRPr lang="cs-CZ" altLang="cs-CZ"/>
          </a:p>
        </p:txBody>
      </p:sp>
    </p:spTree>
    <p:extLst>
      <p:ext uri="{BB962C8B-B14F-4D97-AF65-F5344CB8AC3E}">
        <p14:creationId xmlns:p14="http://schemas.microsoft.com/office/powerpoint/2010/main" val="2607114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6</a:t>
            </a:fld>
            <a:endParaRPr lang="cs-CZ" altLang="cs-CZ"/>
          </a:p>
        </p:txBody>
      </p:sp>
    </p:spTree>
    <p:extLst>
      <p:ext uri="{BB962C8B-B14F-4D97-AF65-F5344CB8AC3E}">
        <p14:creationId xmlns:p14="http://schemas.microsoft.com/office/powerpoint/2010/main" val="2291262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l"/>
            <a:r>
              <a:rPr lang="cs-CZ" sz="1200" b="0" i="0" u="none" strike="noStrike" baseline="0" dirty="0" err="1">
                <a:latin typeface="FuturaStd-Book"/>
              </a:rPr>
              <a:t>see</a:t>
            </a:r>
            <a:r>
              <a:rPr lang="cs-CZ" sz="1200" b="0" i="0" u="none" strike="noStrike" baseline="0" dirty="0">
                <a:latin typeface="FuturaStd-Book"/>
              </a:rPr>
              <a:t> </a:t>
            </a:r>
            <a:r>
              <a:rPr lang="cs-CZ" sz="1200" b="0" i="0" u="none" strike="noStrike" baseline="0" dirty="0" err="1">
                <a:latin typeface="FuturaStd-Book"/>
              </a:rPr>
              <a:t>the</a:t>
            </a:r>
            <a:r>
              <a:rPr lang="cs-CZ" sz="1200" b="0" i="0" u="none" strike="noStrike" baseline="0" dirty="0">
                <a:latin typeface="FuturaStd-Book"/>
              </a:rPr>
              <a:t> </a:t>
            </a:r>
            <a:r>
              <a:rPr lang="cs-CZ" sz="1200" b="0" i="0" u="none" strike="noStrike" baseline="0" dirty="0" err="1">
                <a:latin typeface="FuturaStd-Book"/>
              </a:rPr>
              <a:t>obligatory</a:t>
            </a:r>
            <a:r>
              <a:rPr lang="cs-CZ" sz="1200" b="0" i="0" u="none" strike="noStrike" baseline="0" dirty="0">
                <a:latin typeface="FuturaStd-Book"/>
              </a:rPr>
              <a:t> </a:t>
            </a:r>
            <a:r>
              <a:rPr lang="cs-CZ" sz="1200" b="0" i="0" u="none" strike="noStrike" baseline="0" dirty="0" err="1">
                <a:latin typeface="FuturaStd-Book"/>
              </a:rPr>
              <a:t>reading</a:t>
            </a:r>
            <a:r>
              <a:rPr lang="cs-CZ" sz="1200" b="0" i="0" u="none" strike="noStrike" baseline="0" dirty="0">
                <a:latin typeface="FuturaStd-Book"/>
              </a:rPr>
              <a:t> </a:t>
            </a:r>
            <a:r>
              <a:rPr lang="cs-CZ" sz="1200" b="0" i="0" u="none" strike="noStrike" baseline="0" dirty="0" err="1">
                <a:latin typeface="FuturaStd-Book"/>
              </a:rPr>
              <a:t>for</a:t>
            </a:r>
            <a:r>
              <a:rPr lang="cs-CZ" sz="1200" b="0" i="0" u="none" strike="noStrike" baseline="0" dirty="0">
                <a:latin typeface="FuturaStd-Book"/>
              </a:rPr>
              <a:t> </a:t>
            </a:r>
            <a:r>
              <a:rPr lang="cs-CZ" sz="1200" b="0" i="0" u="none" strike="noStrike" baseline="0" dirty="0" err="1">
                <a:latin typeface="FuturaStd-Book"/>
              </a:rPr>
              <a:t>seminar</a:t>
            </a:r>
            <a:r>
              <a:rPr lang="cs-CZ" sz="1200" b="0" i="0" u="none" strike="noStrike" baseline="0" dirty="0">
                <a:latin typeface="FuturaStd-Book"/>
              </a:rPr>
              <a:t> no. 5: “</a:t>
            </a:r>
            <a:r>
              <a:rPr lang="en-US" sz="1200" b="0" i="0" u="none" strike="noStrike" baseline="0" dirty="0">
                <a:latin typeface="FuturaStd-Book"/>
              </a:rPr>
              <a:t>Twenty-first century UN peace operations:</a:t>
            </a:r>
            <a:r>
              <a:rPr lang="cs-CZ" sz="1200" b="0" i="0" u="none" strike="noStrike" baseline="0" dirty="0">
                <a:latin typeface="FuturaStd-Book"/>
              </a:rPr>
              <a:t> </a:t>
            </a:r>
            <a:r>
              <a:rPr lang="en-US" sz="1200" b="0" i="0" u="none" strike="noStrike" baseline="0" dirty="0">
                <a:latin typeface="FuturaStd-Book"/>
              </a:rPr>
              <a:t>protection, force and the changing</a:t>
            </a:r>
            <a:r>
              <a:rPr lang="cs-CZ" sz="1200" b="0" i="0" u="none" strike="noStrike" baseline="0" dirty="0">
                <a:latin typeface="FuturaStd-Book"/>
              </a:rPr>
              <a:t> </a:t>
            </a:r>
            <a:r>
              <a:rPr lang="en-US" sz="1200" b="0" i="0" u="none" strike="noStrike" baseline="0" dirty="0">
                <a:latin typeface="FuturaStd-Book"/>
              </a:rPr>
              <a:t>security environment</a:t>
            </a:r>
            <a:r>
              <a:rPr lang="cs-CZ" sz="1200" b="0" i="0" u="none" strike="noStrike" baseline="0" dirty="0">
                <a:latin typeface="FuturaStd-Book"/>
              </a:rPr>
              <a:t>“</a:t>
            </a:r>
          </a:p>
          <a:p>
            <a:pPr algn="l"/>
            <a:endParaRPr lang="cs-CZ" sz="1200" b="0" i="0" u="none" strike="noStrike" baseline="0" dirty="0">
              <a:latin typeface="FuturaStd-Book"/>
            </a:endParaRPr>
          </a:p>
          <a:p>
            <a:pPr algn="l"/>
            <a:r>
              <a:rPr lang="cs-CZ" sz="1200" b="0" i="0" u="none" strike="noStrike" baseline="0" dirty="0" err="1">
                <a:latin typeface="FuturaStd-Book"/>
              </a:rPr>
              <a:t>summary</a:t>
            </a:r>
            <a:r>
              <a:rPr lang="cs-CZ" sz="1200" b="0" i="0" u="none" strike="noStrike" baseline="0" dirty="0">
                <a:latin typeface="FuturaStd-Book"/>
              </a:rPr>
              <a:t> </a:t>
            </a:r>
            <a:r>
              <a:rPr lang="cs-CZ" sz="1200" b="0" i="0" u="none" strike="noStrike" baseline="0" dirty="0" err="1">
                <a:latin typeface="FuturaStd-Book"/>
              </a:rPr>
              <a:t>below</a:t>
            </a:r>
            <a:r>
              <a:rPr lang="cs-CZ" sz="1200" b="0" i="0" u="none" strike="noStrike" baseline="0" dirty="0">
                <a:latin typeface="FuturaStd-Book"/>
                <a:sym typeface="Wingdings" panose="05000000000000000000" pitchFamily="2" charset="2"/>
              </a:rPr>
              <a:t></a:t>
            </a:r>
            <a:endParaRPr lang="cs-CZ" sz="1200" b="0" i="0" u="none" strike="noStrike" baseline="0" dirty="0">
              <a:latin typeface="FuturaStd-Book"/>
            </a:endParaRPr>
          </a:p>
          <a:p>
            <a:pPr algn="l"/>
            <a:endParaRPr lang="cs-CZ" sz="1200" b="0" i="0" u="none" strike="noStrike" baseline="0" dirty="0">
              <a:latin typeface="FuturaStd-Book"/>
            </a:endParaRPr>
          </a:p>
          <a:p>
            <a:pPr algn="l"/>
            <a:r>
              <a:rPr lang="cs-CZ" sz="1200" b="0" i="0" u="none" strike="noStrike" baseline="0" dirty="0" err="1">
                <a:latin typeface="FuturaStd-Book"/>
              </a:rPr>
              <a:t>Introduction</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Today, United Nations peace operations are deployed in greater numbers to</a:t>
            </a:r>
            <a:r>
              <a:rPr lang="cs-CZ" sz="1200" b="0" i="0" u="none" strike="noStrike" baseline="0" dirty="0">
                <a:latin typeface="FuturaStd-Book"/>
              </a:rPr>
              <a:t> </a:t>
            </a:r>
            <a:r>
              <a:rPr lang="en-US" sz="1200" b="0" i="0" u="none" strike="noStrike" baseline="0" dirty="0">
                <a:latin typeface="FuturaStd-Book"/>
              </a:rPr>
              <a:t>more difficult operating theatres in response to more complex conflict situations</a:t>
            </a:r>
            <a:r>
              <a:rPr lang="cs-CZ" sz="1200" b="0" i="0" u="none" strike="noStrike" baseline="0" dirty="0">
                <a:latin typeface="FuturaStd-Book"/>
              </a:rPr>
              <a:t> </a:t>
            </a:r>
            <a:r>
              <a:rPr lang="en-US" sz="1200" b="0" i="0" u="none" strike="noStrike" baseline="0" dirty="0">
                <a:latin typeface="FuturaStd-Book"/>
              </a:rPr>
              <a:t>than ever before.1 More than 100,000 UN peacekeepers are deployed in missions</a:t>
            </a:r>
            <a:r>
              <a:rPr lang="cs-CZ" sz="1200" b="0" i="0" u="none" strike="noStrike" baseline="0" dirty="0">
                <a:latin typeface="FuturaStd-Book"/>
              </a:rPr>
              <a:t> </a:t>
            </a:r>
            <a:r>
              <a:rPr lang="en-US" sz="1200" b="0" i="0" u="none" strike="noStrike" baseline="0" dirty="0">
                <a:latin typeface="FuturaStd-Book"/>
              </a:rPr>
              <a:t>mandated under Chapter VII</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Increasingly often, UN peacekeepers are instructed to carry out this work in</a:t>
            </a:r>
            <a:r>
              <a:rPr lang="cs-CZ" sz="1200" b="0" i="0" u="none" strike="noStrike" baseline="0" dirty="0">
                <a:latin typeface="FuturaStd-Book"/>
              </a:rPr>
              <a:t> </a:t>
            </a:r>
            <a:r>
              <a:rPr lang="en-US" sz="1200" b="0" i="0" u="none" strike="noStrike" baseline="0" dirty="0">
                <a:latin typeface="FuturaStd-Book"/>
              </a:rPr>
              <a:t>contexts where there is no peace to keep or where peace is fragile. As a result,</a:t>
            </a:r>
            <a:r>
              <a:rPr lang="cs-CZ" sz="1200" b="0" i="0" u="none" strike="noStrike" baseline="0" dirty="0">
                <a:latin typeface="FuturaStd-Book"/>
              </a:rPr>
              <a:t> </a:t>
            </a:r>
            <a:r>
              <a:rPr lang="en-US" sz="1200" b="0" i="0" u="none" strike="noStrike" baseline="0" dirty="0">
                <a:latin typeface="FuturaStd-Book"/>
              </a:rPr>
              <a:t>UN peacekeepers are sometimes targeted by insurgent groups</a:t>
            </a:r>
            <a:r>
              <a:rPr lang="cs-CZ" sz="1200" b="0" i="0" u="none" strike="noStrike" baseline="0" dirty="0">
                <a:latin typeface="FuturaStd-Book"/>
              </a:rPr>
              <a:t> (Burkina Faso, </a:t>
            </a:r>
            <a:r>
              <a:rPr lang="cs-CZ" sz="1200" b="0" i="0" u="none" strike="noStrike" baseline="0" dirty="0" err="1">
                <a:latin typeface="FuturaStd-Book"/>
              </a:rPr>
              <a:t>South</a:t>
            </a:r>
            <a:r>
              <a:rPr lang="cs-CZ" sz="1200" b="0" i="0" u="none" strike="noStrike" baseline="0" dirty="0">
                <a:latin typeface="FuturaStd-Book"/>
              </a:rPr>
              <a:t> </a:t>
            </a:r>
            <a:r>
              <a:rPr lang="cs-CZ" sz="1200" b="0" i="0" u="none" strike="noStrike" baseline="0" dirty="0" err="1">
                <a:latin typeface="FuturaStd-Book"/>
              </a:rPr>
              <a:t>Sudan</a:t>
            </a:r>
            <a:r>
              <a:rPr lang="cs-CZ" sz="1200" b="0" i="0" u="none" strike="noStrike" baseline="0" dirty="0">
                <a:latin typeface="FuturaStd-Book"/>
              </a:rPr>
              <a:t>… )</a:t>
            </a:r>
          </a:p>
          <a:p>
            <a:pPr marL="171450" indent="-171450" algn="l">
              <a:buFontTx/>
              <a:buChar char="–"/>
            </a:pPr>
            <a:r>
              <a:rPr lang="en-US" sz="1200" b="0" i="0" u="none" strike="noStrike" baseline="0" dirty="0">
                <a:latin typeface="FuturaStd-Book"/>
              </a:rPr>
              <a:t>a perceptible</a:t>
            </a:r>
            <a:r>
              <a:rPr lang="cs-CZ" sz="1200" b="0" i="0" u="none" strike="noStrike" baseline="0" dirty="0">
                <a:latin typeface="FuturaStd-Book"/>
              </a:rPr>
              <a:t> </a:t>
            </a:r>
            <a:r>
              <a:rPr lang="en-US" sz="1200" b="0" i="0" u="none" strike="noStrike" baseline="0" dirty="0">
                <a:latin typeface="FuturaStd-Book"/>
              </a:rPr>
              <a:t>‘robust turn’ in UN peacekeeping presents a series of dilemmas and issues that</a:t>
            </a:r>
            <a:r>
              <a:rPr lang="cs-CZ" sz="1200" b="0" i="0" u="none" strike="noStrike" baseline="0" dirty="0">
                <a:latin typeface="FuturaStd-Book"/>
              </a:rPr>
              <a:t> </a:t>
            </a:r>
            <a:r>
              <a:rPr lang="en-US" sz="1200" b="0" i="0" u="none" strike="noStrike" baseline="0" dirty="0">
                <a:latin typeface="FuturaStd-Book"/>
              </a:rPr>
              <a:t>must be addressed if the long-term credibility of UN peace operations is to be</a:t>
            </a:r>
            <a:r>
              <a:rPr lang="cs-CZ" sz="1200" b="0" i="0" u="none" strike="noStrike" baseline="0" dirty="0">
                <a:latin typeface="FuturaStd-Book"/>
              </a:rPr>
              <a:t> </a:t>
            </a:r>
            <a:r>
              <a:rPr lang="en-US" sz="1200" b="0" i="0" u="none" strike="noStrike" baseline="0" dirty="0">
                <a:latin typeface="FuturaStd-Book"/>
              </a:rPr>
              <a:t>retained, let alone enhanced. If these issues are not confronted, there is a risk that</a:t>
            </a:r>
            <a:r>
              <a:rPr lang="cs-CZ" sz="1200" b="0" i="0" u="none" strike="noStrike" baseline="0" dirty="0">
                <a:latin typeface="FuturaStd-Book"/>
              </a:rPr>
              <a:t> </a:t>
            </a:r>
            <a:r>
              <a:rPr lang="en-US" sz="1200" b="0" i="0" u="none" strike="noStrike" baseline="0" dirty="0">
                <a:latin typeface="FuturaStd-Book"/>
              </a:rPr>
              <a:t>the gap between expectations and capacities will widen further, raising the possibility</a:t>
            </a:r>
            <a:r>
              <a:rPr lang="cs-CZ" sz="1200" b="0" i="0" u="none" strike="noStrike" baseline="0" dirty="0">
                <a:latin typeface="FuturaStd-Book"/>
              </a:rPr>
              <a:t> </a:t>
            </a:r>
            <a:r>
              <a:rPr lang="en-US" sz="1200" b="0" i="0" u="none" strike="noStrike" baseline="0" dirty="0">
                <a:latin typeface="FuturaStd-Book"/>
              </a:rPr>
              <a:t>of major crises in peacekeeping such as those experienced in Rwanda (1994),</a:t>
            </a:r>
            <a:r>
              <a:rPr lang="cs-CZ" sz="1200" b="0" i="0" u="none" strike="noStrike" baseline="0" dirty="0">
                <a:latin typeface="FuturaStd-Book"/>
              </a:rPr>
              <a:t> </a:t>
            </a:r>
            <a:r>
              <a:rPr lang="en-US" sz="1200" b="0" i="0" u="none" strike="noStrike" baseline="0" dirty="0">
                <a:latin typeface="FuturaStd-Book"/>
              </a:rPr>
              <a:t>Bosnia (1995) and Sierra Leone (2000).</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three transformations</a:t>
            </a:r>
            <a:r>
              <a:rPr lang="cs-CZ" sz="1200" b="0" i="0" u="none" strike="noStrike" baseline="0" dirty="0">
                <a:latin typeface="FuturaStd-Book"/>
              </a:rPr>
              <a:t> </a:t>
            </a:r>
            <a:r>
              <a:rPr lang="en-US" sz="1200" b="0" i="0" u="none" strike="noStrike" baseline="0" dirty="0">
                <a:latin typeface="FuturaStd-Book"/>
              </a:rPr>
              <a:t>in peace operations—the emergence of the protection of civilians as a</a:t>
            </a:r>
            <a:r>
              <a:rPr lang="cs-CZ" sz="1200" b="0" i="0" u="none" strike="noStrike" baseline="0" dirty="0">
                <a:latin typeface="FuturaStd-Book"/>
              </a:rPr>
              <a:t> </a:t>
            </a:r>
            <a:r>
              <a:rPr lang="en-US" sz="1200" b="0" i="0" u="none" strike="noStrike" baseline="0" dirty="0">
                <a:latin typeface="FuturaStd-Book"/>
              </a:rPr>
              <a:t>central mission goal (with accompanying principle of due diligence); a so-called</a:t>
            </a:r>
            <a:r>
              <a:rPr lang="cs-CZ" sz="1200" b="0" i="0" u="none" strike="noStrike" baseline="0" dirty="0">
                <a:latin typeface="FuturaStd-Book"/>
              </a:rPr>
              <a:t> </a:t>
            </a:r>
            <a:r>
              <a:rPr lang="en-US" sz="1200" b="0" i="0" u="none" strike="noStrike" baseline="0" dirty="0">
                <a:latin typeface="FuturaStd-Book"/>
              </a:rPr>
              <a:t>‘robust turn’ towards greater preparedness to use force; and a subtle move away</a:t>
            </a:r>
            <a:r>
              <a:rPr lang="cs-CZ" sz="1200" b="0" i="0" u="none" strike="noStrike" baseline="0" dirty="0">
                <a:latin typeface="FuturaStd-Book"/>
              </a:rPr>
              <a:t> </a:t>
            </a:r>
            <a:r>
              <a:rPr lang="en-US" sz="1200" b="0" i="0" u="none" strike="noStrike" baseline="0" dirty="0">
                <a:latin typeface="FuturaStd-Book"/>
              </a:rPr>
              <a:t>from peacekeeping as an impartial overseer of peace processes towards the goal of</a:t>
            </a:r>
            <a:r>
              <a:rPr lang="cs-CZ" sz="1200" b="0" i="0" u="none" strike="noStrike" baseline="0" dirty="0">
                <a:latin typeface="FuturaStd-Book"/>
              </a:rPr>
              <a:t> </a:t>
            </a:r>
            <a:r>
              <a:rPr lang="en-US" sz="1200" b="0" i="0" u="none" strike="noStrike" baseline="0" dirty="0">
                <a:latin typeface="FuturaStd-Book"/>
              </a:rPr>
              <a:t>stabilization</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Once conceived of primarily as a buffer between warring states or a tool for</a:t>
            </a:r>
            <a:r>
              <a:rPr lang="cs-CZ" sz="1200" b="0" i="0" u="none" strike="noStrike" baseline="0" dirty="0">
                <a:latin typeface="FuturaStd-Book"/>
              </a:rPr>
              <a:t> </a:t>
            </a:r>
            <a:r>
              <a:rPr lang="en-US" sz="1200" b="0" i="0" u="none" strike="noStrike" baseline="0" dirty="0">
                <a:latin typeface="FuturaStd-Book"/>
              </a:rPr>
              <a:t>monitoring the implementation of ceasefire or peace agreements, UN peace operations</a:t>
            </a:r>
            <a:r>
              <a:rPr lang="cs-CZ" sz="1200" b="0" i="0" u="none" strike="noStrike" baseline="0" dirty="0">
                <a:latin typeface="FuturaStd-Book"/>
              </a:rPr>
              <a:t> </a:t>
            </a:r>
            <a:r>
              <a:rPr lang="en-US" sz="1200" b="0" i="0" u="none" strike="noStrike" baseline="0" dirty="0">
                <a:latin typeface="FuturaStd-Book"/>
              </a:rPr>
              <a:t>have evolved into one of international society’s principal collective means</a:t>
            </a:r>
            <a:r>
              <a:rPr lang="cs-CZ" sz="1200" b="0" i="0" u="none" strike="noStrike" baseline="0" dirty="0">
                <a:latin typeface="FuturaStd-Book"/>
              </a:rPr>
              <a:t> </a:t>
            </a:r>
            <a:r>
              <a:rPr lang="en-US" sz="1200" b="0" i="0" u="none" strike="noStrike" baseline="0" dirty="0">
                <a:latin typeface="FuturaStd-Book"/>
              </a:rPr>
              <a:t>of maintaining international peace and security. This shift has been accompanied</a:t>
            </a:r>
            <a:r>
              <a:rPr lang="cs-CZ" sz="1200" b="0" i="0" u="none" strike="noStrike" baseline="0" dirty="0">
                <a:latin typeface="FuturaStd-Book"/>
              </a:rPr>
              <a:t> </a:t>
            </a:r>
            <a:r>
              <a:rPr lang="en-US" sz="1200" b="0" i="0" u="none" strike="noStrike" baseline="0" dirty="0">
                <a:latin typeface="FuturaStd-Book"/>
              </a:rPr>
              <a:t>by inflated expectations about the capacity of peacekeepers</a:t>
            </a:r>
            <a:endParaRPr lang="cs-CZ" sz="1200" b="0" i="0" u="none" strike="noStrike" baseline="0" dirty="0">
              <a:latin typeface="FuturaStd-Book"/>
            </a:endParaRPr>
          </a:p>
          <a:p>
            <a:pPr marL="171450" indent="-171450" algn="l">
              <a:buFontTx/>
              <a:buChar char="–"/>
            </a:pPr>
            <a:r>
              <a:rPr lang="cs-CZ" sz="1200" b="0" i="0" u="none" strike="noStrike" baseline="0" dirty="0">
                <a:latin typeface="FuturaStd-Book"/>
              </a:rPr>
              <a:t>I</a:t>
            </a:r>
            <a:r>
              <a:rPr lang="en-US" sz="1200" b="0" i="0" u="none" strike="noStrike" baseline="0" dirty="0">
                <a:latin typeface="FuturaStd-Book"/>
              </a:rPr>
              <a:t>t is now common for missions to be</a:t>
            </a:r>
            <a:r>
              <a:rPr lang="cs-CZ" sz="1200" b="0" i="0" u="none" strike="noStrike" baseline="0" dirty="0">
                <a:latin typeface="FuturaStd-Book"/>
              </a:rPr>
              <a:t> </a:t>
            </a:r>
            <a:r>
              <a:rPr lang="en-US" sz="1200" b="0" i="0" u="none" strike="noStrike" baseline="0" dirty="0">
                <a:latin typeface="FuturaStd-Book"/>
              </a:rPr>
              <a:t>expected to help rebuild state institutions, promote the rule of law, facilitate the</a:t>
            </a:r>
            <a:r>
              <a:rPr lang="cs-CZ" sz="1200" b="0" i="0" u="none" strike="noStrike" baseline="0" dirty="0">
                <a:latin typeface="FuturaStd-Book"/>
              </a:rPr>
              <a:t> </a:t>
            </a:r>
            <a:r>
              <a:rPr lang="en-US" sz="1200" b="0" i="0" u="none" strike="noStrike" baseline="0" dirty="0">
                <a:latin typeface="FuturaStd-Book"/>
              </a:rPr>
              <a:t>delivery of humanitarian assistance, monitor and promote human rights, support</a:t>
            </a:r>
          </a:p>
          <a:p>
            <a:pPr marL="171450" indent="-171450" algn="l">
              <a:buFontTx/>
              <a:buChar char="–"/>
            </a:pPr>
            <a:r>
              <a:rPr lang="en-US" sz="1200" b="0" i="0" u="none" strike="noStrike" baseline="0" dirty="0">
                <a:latin typeface="FuturaStd-Book"/>
              </a:rPr>
              <a:t>national and local political processes, oversee ceasefires, manage the disarmament,</a:t>
            </a:r>
            <a:r>
              <a:rPr lang="cs-CZ" sz="1200" b="0" i="0" u="none" strike="noStrike" baseline="0" dirty="0">
                <a:latin typeface="FuturaStd-Book"/>
              </a:rPr>
              <a:t> </a:t>
            </a:r>
            <a:r>
              <a:rPr lang="en-US" sz="1200" b="0" i="0" u="none" strike="noStrike" baseline="0" dirty="0">
                <a:latin typeface="FuturaStd-Book"/>
              </a:rPr>
              <a:t>demobilization and reintegration (DDR) of former combatants, promote security</a:t>
            </a:r>
            <a:r>
              <a:rPr lang="cs-CZ" sz="1200" b="0" i="0" u="none" strike="noStrike" baseline="0" dirty="0">
                <a:latin typeface="FuturaStd-Book"/>
              </a:rPr>
              <a:t> </a:t>
            </a:r>
            <a:r>
              <a:rPr lang="en-US" sz="1200" b="0" i="0" u="none" strike="noStrike" baseline="0" dirty="0">
                <a:latin typeface="FuturaStd-Book"/>
              </a:rPr>
              <a:t>sector reform and set in motion a range of early peacebuilding </a:t>
            </a:r>
            <a:r>
              <a:rPr lang="en-US" sz="1200" b="0" i="0" u="none" strike="noStrike" baseline="0" dirty="0" err="1">
                <a:latin typeface="FuturaStd-Book"/>
              </a:rPr>
              <a:t>programmes</a:t>
            </a:r>
            <a:r>
              <a:rPr lang="en-US" sz="1200" b="0" i="0" u="none" strike="noStrike" baseline="0" dirty="0">
                <a:latin typeface="FuturaStd-Book"/>
              </a:rPr>
              <a:t> in</a:t>
            </a:r>
            <a:r>
              <a:rPr lang="cs-CZ" sz="1200" b="0" i="0" u="none" strike="noStrike" baseline="0" dirty="0">
                <a:latin typeface="FuturaStd-Book"/>
              </a:rPr>
              <a:t> </a:t>
            </a:r>
            <a:r>
              <a:rPr lang="en-US" sz="1200" b="0" i="0" u="none" strike="noStrike" baseline="0" dirty="0">
                <a:latin typeface="FuturaStd-Book"/>
              </a:rPr>
              <a:t>collaboration with other partners, all while paying particular attention to the</a:t>
            </a:r>
            <a:r>
              <a:rPr lang="cs-CZ" sz="1200" b="0" i="0" u="none" strike="noStrike" baseline="0" dirty="0">
                <a:latin typeface="FuturaStd-Book"/>
              </a:rPr>
              <a:t> </a:t>
            </a:r>
            <a:r>
              <a:rPr lang="en-US" sz="1200" b="0" i="0" u="none" strike="noStrike" baseline="0" dirty="0">
                <a:latin typeface="FuturaStd-Book"/>
              </a:rPr>
              <a:t>needs and participation of women and children.6 However, it is the protection</a:t>
            </a:r>
            <a:r>
              <a:rPr lang="cs-CZ" sz="1200" b="0" i="0" u="none" strike="noStrike" baseline="0" dirty="0">
                <a:latin typeface="FuturaStd-Book"/>
              </a:rPr>
              <a:t> </a:t>
            </a:r>
            <a:r>
              <a:rPr lang="en-US" sz="1200" b="0" i="0" u="none" strike="noStrike" baseline="0" dirty="0">
                <a:latin typeface="FuturaStd-Book"/>
              </a:rPr>
              <a:t>of civilians as a whole-of-mission activity that has become the benchmark against</a:t>
            </a:r>
            <a:r>
              <a:rPr lang="cs-CZ" sz="1200" b="0" i="0" u="none" strike="noStrike" baseline="0" dirty="0">
                <a:latin typeface="FuturaStd-Book"/>
              </a:rPr>
              <a:t> </a:t>
            </a:r>
            <a:r>
              <a:rPr lang="en-US" sz="1200" b="0" i="0" u="none" strike="noStrike" baseline="0" dirty="0">
                <a:latin typeface="FuturaStd-Book"/>
              </a:rPr>
              <a:t>which today’s UN peace operations are judged.7 This in turn has encouraged two</a:t>
            </a:r>
            <a:r>
              <a:rPr lang="cs-CZ" sz="1200" b="0" i="0" u="none" strike="noStrike" baseline="0" dirty="0">
                <a:latin typeface="FuturaStd-Book"/>
              </a:rPr>
              <a:t> </a:t>
            </a:r>
            <a:r>
              <a:rPr lang="en-US" sz="1200" b="0" i="0" u="none" strike="noStrike" baseline="0" dirty="0">
                <a:latin typeface="FuturaStd-Book"/>
              </a:rPr>
              <a:t>other transformations: moves towards the adoption of more ‘robust’ postures in</a:t>
            </a:r>
            <a:r>
              <a:rPr lang="cs-CZ" sz="1200" b="0" i="0" u="none" strike="noStrike" baseline="0" dirty="0">
                <a:latin typeface="FuturaStd-Book"/>
              </a:rPr>
              <a:t> </a:t>
            </a:r>
            <a:r>
              <a:rPr lang="en-US" sz="1200" b="0" i="0" u="none" strike="noStrike" baseline="0" dirty="0">
                <a:latin typeface="FuturaStd-Book"/>
              </a:rPr>
              <a:t>the face of persistent attacks on civilians, and a subtle shift in mandates away from</a:t>
            </a:r>
            <a:r>
              <a:rPr lang="cs-CZ" sz="1200" b="0" i="0" u="none" strike="noStrike" baseline="0" dirty="0">
                <a:latin typeface="FuturaStd-Book"/>
              </a:rPr>
              <a:t> </a:t>
            </a:r>
            <a:r>
              <a:rPr lang="en-US" sz="1200" b="0" i="0" u="none" strike="noStrike" baseline="0" dirty="0">
                <a:latin typeface="FuturaStd-Book"/>
              </a:rPr>
              <a:t>the impartial overseeing of peace processes towards active support for the consolidation</a:t>
            </a:r>
            <a:r>
              <a:rPr lang="cs-CZ" sz="1200" b="0" i="0" u="none" strike="noStrike" baseline="0" dirty="0">
                <a:latin typeface="FuturaStd-Book"/>
              </a:rPr>
              <a:t> </a:t>
            </a:r>
            <a:r>
              <a:rPr lang="en-US" sz="1200" b="0" i="0" u="none" strike="noStrike" baseline="0" dirty="0">
                <a:latin typeface="FuturaStd-Book"/>
              </a:rPr>
              <a:t>and extension of state authority.</a:t>
            </a:r>
            <a:endParaRPr lang="cs-CZ" sz="1200" b="0" i="0" u="none" strike="noStrike" baseline="0" dirty="0">
              <a:latin typeface="FuturaStd-Book"/>
            </a:endParaRPr>
          </a:p>
          <a:p>
            <a:pPr algn="l"/>
            <a:endParaRPr lang="cs-CZ" sz="1200" b="0" i="0" u="none" strike="noStrike" baseline="0" dirty="0">
              <a:latin typeface="FuturaStd-Book"/>
            </a:endParaRPr>
          </a:p>
          <a:p>
            <a:pPr algn="l"/>
            <a:r>
              <a:rPr lang="cs-CZ" sz="1200" b="0" i="0" u="none" strike="noStrike" baseline="0" dirty="0" err="1">
                <a:latin typeface="FuturaStd-Book"/>
              </a:rPr>
              <a:t>Protection</a:t>
            </a:r>
            <a:r>
              <a:rPr lang="cs-CZ" sz="1200" b="0" i="0" u="none" strike="noStrike" baseline="0" dirty="0">
                <a:latin typeface="FuturaStd-Book"/>
              </a:rPr>
              <a:t> </a:t>
            </a:r>
            <a:r>
              <a:rPr lang="cs-CZ" sz="1200" b="0" i="0" u="none" strike="noStrike" baseline="0" dirty="0" err="1">
                <a:latin typeface="FuturaStd-Book"/>
              </a:rPr>
              <a:t>of</a:t>
            </a:r>
            <a:r>
              <a:rPr lang="cs-CZ" sz="1200" b="0" i="0" u="none" strike="noStrike" baseline="0" dirty="0">
                <a:latin typeface="FuturaStd-Book"/>
              </a:rPr>
              <a:t> </a:t>
            </a:r>
            <a:r>
              <a:rPr lang="cs-CZ" sz="1200" b="0" i="0" u="none" strike="noStrike" baseline="0" dirty="0" err="1">
                <a:latin typeface="FuturaStd-Book"/>
              </a:rPr>
              <a:t>civilians</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civilian protection was typically not considered a core part</a:t>
            </a:r>
            <a:r>
              <a:rPr lang="cs-CZ" sz="1200" b="0" i="0" u="none" strike="noStrike" baseline="0" dirty="0">
                <a:latin typeface="FuturaStd-Book"/>
              </a:rPr>
              <a:t> </a:t>
            </a:r>
            <a:r>
              <a:rPr lang="en-US" sz="1200" b="0" i="0" u="none" strike="noStrike" baseline="0" dirty="0">
                <a:latin typeface="FuturaStd-Book"/>
              </a:rPr>
              <a:t>of peacekeeping before the end of the twentieth century.8 Indeed, one of the</a:t>
            </a:r>
            <a:r>
              <a:rPr lang="cs-CZ" sz="1200" b="0" i="0" u="none" strike="noStrike" baseline="0" dirty="0">
                <a:latin typeface="FuturaStd-Book"/>
              </a:rPr>
              <a:t> </a:t>
            </a:r>
            <a:r>
              <a:rPr lang="en-US" sz="1200" b="0" i="0" u="none" strike="noStrike" baseline="0" dirty="0">
                <a:latin typeface="FuturaStd-Book"/>
              </a:rPr>
              <a:t>tragic ironies of the UN’s self-named ‘Protection Force’ deployed to the former</a:t>
            </a:r>
            <a:r>
              <a:rPr lang="cs-CZ" sz="1200" b="0" i="0" u="none" strike="noStrike" baseline="0" dirty="0">
                <a:latin typeface="FuturaStd-Book"/>
              </a:rPr>
              <a:t> </a:t>
            </a:r>
            <a:r>
              <a:rPr lang="en-US" sz="1200" b="0" i="0" u="none" strike="noStrike" baseline="0" dirty="0">
                <a:latin typeface="FuturaStd-Book"/>
              </a:rPr>
              <a:t>Yugoslavia in the 1990s was that it did not actually have a mandate to protect</a:t>
            </a:r>
            <a:r>
              <a:rPr lang="cs-CZ" sz="1200" b="0" i="0" u="none" strike="noStrike" baseline="0" dirty="0">
                <a:latin typeface="FuturaStd-Book"/>
              </a:rPr>
              <a:t> </a:t>
            </a:r>
            <a:r>
              <a:rPr lang="en-US" sz="1200" b="0" i="0" u="none" strike="noStrike" baseline="0" dirty="0">
                <a:latin typeface="FuturaStd-Book"/>
              </a:rPr>
              <a:t>civilians within its area of operations. Following the failure of UN peacekeepers</a:t>
            </a:r>
            <a:r>
              <a:rPr lang="cs-CZ" sz="1200" b="0" i="0" u="none" strike="noStrike" baseline="0" dirty="0">
                <a:latin typeface="FuturaStd-Book"/>
              </a:rPr>
              <a:t> </a:t>
            </a:r>
            <a:r>
              <a:rPr lang="en-US" sz="1200" b="0" i="0" u="none" strike="noStrike" baseline="0" dirty="0">
                <a:latin typeface="FuturaStd-Book"/>
              </a:rPr>
              <a:t>to protect vulnerable civilians in Rwanda and Srebrenica in the mid-1990s, the</a:t>
            </a:r>
            <a:r>
              <a:rPr lang="cs-CZ" sz="1200" b="0" i="0" u="none" strike="noStrike" baseline="0" dirty="0">
                <a:latin typeface="FuturaStd-Book"/>
              </a:rPr>
              <a:t> </a:t>
            </a:r>
            <a:r>
              <a:rPr lang="en-US" sz="1200" b="0" i="0" u="none" strike="noStrike" baseline="0" dirty="0">
                <a:latin typeface="FuturaStd-Book"/>
              </a:rPr>
              <a:t>seminal Brahimi Report on UN peace operations recognized that ‘no failure did</a:t>
            </a:r>
            <a:r>
              <a:rPr lang="cs-CZ" sz="1200" b="0" i="0" u="none" strike="noStrike" baseline="0" dirty="0">
                <a:latin typeface="FuturaStd-Book"/>
              </a:rPr>
              <a:t> </a:t>
            </a:r>
            <a:r>
              <a:rPr lang="en-US" sz="1200" b="0" i="0" u="none" strike="noStrike" baseline="0" dirty="0">
                <a:latin typeface="FuturaStd-Book"/>
              </a:rPr>
              <a:t>more to damage the standing and credibility of United Nations peacekeeping in</a:t>
            </a:r>
            <a:r>
              <a:rPr lang="cs-CZ" sz="1200" b="0" i="0" u="none" strike="noStrike" baseline="0" dirty="0">
                <a:latin typeface="FuturaStd-Book"/>
              </a:rPr>
              <a:t> </a:t>
            </a:r>
            <a:r>
              <a:rPr lang="en-US" sz="1200" b="0" i="0" u="none" strike="noStrike" baseline="0" dirty="0">
                <a:latin typeface="FuturaStd-Book"/>
              </a:rPr>
              <a:t>the 1990s then its reluctance to distinguish victim from aggressor’.</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Reflecting this, since 2002 the UN’s Standing Rules of Engagement</a:t>
            </a:r>
            <a:r>
              <a:rPr lang="cs-CZ" sz="1200" b="0" i="0" u="none" strike="noStrike" baseline="0" dirty="0">
                <a:latin typeface="FuturaStd-Book"/>
              </a:rPr>
              <a:t> </a:t>
            </a:r>
            <a:r>
              <a:rPr lang="en-US" sz="1200" b="0" i="0" u="none" strike="noStrike" baseline="0" dirty="0">
                <a:latin typeface="FuturaStd-Book"/>
              </a:rPr>
              <a:t>for peace operations have authorized the use of force ‘to defend any civilian person</a:t>
            </a:r>
            <a:r>
              <a:rPr lang="cs-CZ" sz="1200" b="0" i="0" u="none" strike="noStrike" baseline="0" dirty="0">
                <a:latin typeface="FuturaStd-Book"/>
              </a:rPr>
              <a:t> </a:t>
            </a:r>
            <a:r>
              <a:rPr lang="en-US" sz="1200" b="0" i="0" u="none" strike="noStrike" baseline="0" dirty="0">
                <a:latin typeface="FuturaStd-Book"/>
              </a:rPr>
              <a:t>who is in need of protection’</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Starting in 1999 with the UN Mission in Sierra Leone (UNAMSIL), the</a:t>
            </a:r>
            <a:r>
              <a:rPr lang="cs-CZ" sz="1200" b="0" i="0" u="none" strike="noStrike" baseline="0" dirty="0">
                <a:latin typeface="FuturaStd-Book"/>
              </a:rPr>
              <a:t> </a:t>
            </a:r>
            <a:r>
              <a:rPr lang="en-US" sz="1200" b="0" i="0" u="none" strike="noStrike" baseline="0" dirty="0">
                <a:latin typeface="FuturaStd-Book"/>
              </a:rPr>
              <a:t>UNSC has invoked Chapter VII of the UN Charter with increasing frequency</a:t>
            </a:r>
            <a:r>
              <a:rPr lang="cs-CZ" sz="1200" b="0" i="0" u="none" strike="noStrike" baseline="0" dirty="0">
                <a:latin typeface="FuturaStd-Book"/>
              </a:rPr>
              <a:t> </a:t>
            </a:r>
            <a:r>
              <a:rPr lang="en-US" sz="1200" b="0" i="0" u="none" strike="noStrike" baseline="0" dirty="0">
                <a:latin typeface="FuturaStd-Book"/>
              </a:rPr>
              <a:t>to authorize peacekeepers to use ‘all means necessary’ to protect civilians from</a:t>
            </a:r>
            <a:r>
              <a:rPr lang="cs-CZ" sz="1200" b="0" i="0" u="none" strike="noStrike" baseline="0" dirty="0">
                <a:latin typeface="FuturaStd-Book"/>
              </a:rPr>
              <a:t> </a:t>
            </a:r>
            <a:r>
              <a:rPr lang="en-US" sz="1200" b="0" i="0" u="none" strike="noStrike" baseline="0" dirty="0">
                <a:latin typeface="FuturaStd-Book"/>
              </a:rPr>
              <a:t>harm. Since then, civilian protection and the authorization of ‘all means necessary’</a:t>
            </a:r>
            <a:r>
              <a:rPr lang="cs-CZ" sz="1200" b="0" i="0" u="none" strike="noStrike" baseline="0" dirty="0">
                <a:latin typeface="FuturaStd-Book"/>
              </a:rPr>
              <a:t> </a:t>
            </a:r>
            <a:r>
              <a:rPr lang="en-US" sz="1200" b="0" i="0" u="none" strike="noStrike" baseline="0" dirty="0">
                <a:latin typeface="FuturaStd-Book"/>
              </a:rPr>
              <a:t>to that end have gradually become core aspects of UN peace operations</a:t>
            </a:r>
            <a:r>
              <a:rPr lang="cs-CZ" sz="1200" b="0" i="0" u="none" strike="noStrike" baseline="0" dirty="0">
                <a:latin typeface="FuturaStd-Book"/>
              </a:rPr>
              <a:t> </a:t>
            </a:r>
            <a:r>
              <a:rPr lang="en-US" sz="1200" b="0" i="0" u="none" strike="noStrike" baseline="0" dirty="0">
                <a:latin typeface="FuturaStd-Book"/>
              </a:rPr>
              <a:t>and central to many of its new mandates, such as those for the Central African</a:t>
            </a:r>
            <a:r>
              <a:rPr lang="cs-CZ" sz="1200" b="0" i="0" u="none" strike="noStrike" baseline="0" dirty="0">
                <a:latin typeface="FuturaStd-Book"/>
              </a:rPr>
              <a:t> </a:t>
            </a:r>
            <a:r>
              <a:rPr lang="en-US" sz="1200" b="0" i="0" u="none" strike="noStrike" baseline="0" dirty="0">
                <a:latin typeface="FuturaStd-Book"/>
              </a:rPr>
              <a:t>Republic (MINUSCA), Mali (MINUSMA), and South Sudan (UNMISS).</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In practice, the protection of civilians by military peacekeepers has evolved</a:t>
            </a:r>
            <a:r>
              <a:rPr lang="cs-CZ" sz="1200" b="0" i="0" u="none" strike="noStrike" baseline="0" dirty="0">
                <a:latin typeface="FuturaStd-Book"/>
              </a:rPr>
              <a:t> </a:t>
            </a:r>
            <a:r>
              <a:rPr lang="en-US" sz="1200" b="0" i="0" u="none" strike="noStrike" baseline="0" dirty="0">
                <a:latin typeface="FuturaStd-Book"/>
              </a:rPr>
              <a:t>to entail one or more of three types of activity.</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The first and most common</a:t>
            </a:r>
            <a:r>
              <a:rPr lang="cs-CZ" sz="1200" b="0" i="0" u="none" strike="noStrike" baseline="0" dirty="0">
                <a:latin typeface="FuturaStd-Book"/>
              </a:rPr>
              <a:t> </a:t>
            </a:r>
            <a:r>
              <a:rPr lang="en-US" sz="1200" b="0" i="0" u="none" strike="noStrike" baseline="0" dirty="0">
                <a:latin typeface="FuturaStd-Book"/>
              </a:rPr>
              <a:t>type involves the positioning of military forces to deter attacks on civilians.</a:t>
            </a:r>
            <a:r>
              <a:rPr lang="cs-CZ" sz="1200" b="0" i="0" u="none" strike="noStrike" baseline="0" dirty="0">
                <a:latin typeface="FuturaStd-Book"/>
              </a:rPr>
              <a:t> </a:t>
            </a:r>
            <a:r>
              <a:rPr lang="en-US" sz="1200" b="0" i="0" u="none" strike="noStrike" baseline="0" dirty="0">
                <a:latin typeface="FuturaStd-Book"/>
              </a:rPr>
              <a:t>The</a:t>
            </a:r>
            <a:r>
              <a:rPr lang="cs-CZ" sz="1200" b="0" i="0" u="none" strike="noStrike" baseline="0" dirty="0">
                <a:latin typeface="FuturaStd-Book"/>
              </a:rPr>
              <a:t> </a:t>
            </a:r>
            <a:r>
              <a:rPr lang="en-US" sz="1200" b="0" i="0" u="none" strike="noStrike" baseline="0" dirty="0">
                <a:latin typeface="FuturaStd-Book"/>
              </a:rPr>
              <a:t>second, less frequent, type involves measures designed to eliminate or restrict the</a:t>
            </a:r>
            <a:r>
              <a:rPr lang="cs-CZ" sz="1200" b="0" i="0" u="none" strike="noStrike" baseline="0" dirty="0">
                <a:latin typeface="FuturaStd-Book"/>
              </a:rPr>
              <a:t> </a:t>
            </a:r>
            <a:r>
              <a:rPr lang="en-US" sz="1200" b="0" i="0" u="none" strike="noStrike" baseline="0" dirty="0">
                <a:latin typeface="FuturaStd-Book"/>
              </a:rPr>
              <a:t>activities of armed groups that threaten civilians. The third, least frequent of all,</a:t>
            </a:r>
            <a:r>
              <a:rPr lang="cs-CZ" sz="1200" b="0" i="0" u="none" strike="noStrike" baseline="0" dirty="0">
                <a:latin typeface="FuturaStd-Book"/>
              </a:rPr>
              <a:t> </a:t>
            </a:r>
            <a:r>
              <a:rPr lang="en-US" sz="1200" b="0" i="0" u="none" strike="noStrike" baseline="0" dirty="0">
                <a:latin typeface="FuturaStd-Book"/>
              </a:rPr>
              <a:t>is the interposition of peacekeepers between civilians and their armed tormentors.</a:t>
            </a:r>
            <a:endParaRPr lang="cs-CZ" sz="1200" b="0" i="0" u="none" strike="noStrike" baseline="0" dirty="0">
              <a:latin typeface="FuturaStd-Book"/>
            </a:endParaRPr>
          </a:p>
          <a:p>
            <a:pPr algn="l"/>
            <a:endParaRPr lang="cs-CZ" sz="1200" b="0" i="0" u="none" strike="noStrike" baseline="0" dirty="0">
              <a:latin typeface="FuturaStd-Book"/>
            </a:endParaRPr>
          </a:p>
          <a:p>
            <a:pPr algn="l"/>
            <a:r>
              <a:rPr lang="cs-CZ" sz="1200" b="0" i="0" u="none" strike="noStrike" baseline="0" dirty="0">
                <a:latin typeface="FuturaStd-Book"/>
              </a:rPr>
              <a:t>The ‘robust </a:t>
            </a:r>
            <a:r>
              <a:rPr lang="cs-CZ" sz="1200" b="0" i="0" u="none" strike="noStrike" baseline="0" dirty="0" err="1">
                <a:latin typeface="FuturaStd-Book"/>
              </a:rPr>
              <a:t>turn</a:t>
            </a:r>
            <a:r>
              <a:rPr lang="cs-CZ" sz="1200" b="0" i="0" u="none" strike="noStrike" baseline="0" dirty="0">
                <a:latin typeface="FuturaStd-Book"/>
              </a:rPr>
              <a:t>’</a:t>
            </a:r>
          </a:p>
          <a:p>
            <a:pPr marL="171450" indent="-171450" algn="l">
              <a:buFontTx/>
              <a:buChar char="–"/>
            </a:pPr>
            <a:r>
              <a:rPr lang="en-US" sz="1200" b="0" i="0" u="none" strike="noStrike" baseline="0" dirty="0">
                <a:latin typeface="FuturaStd-Book"/>
              </a:rPr>
              <a:t>a robust</a:t>
            </a:r>
            <a:r>
              <a:rPr lang="cs-CZ" sz="1200" b="0" i="0" u="none" strike="noStrike" baseline="0" dirty="0">
                <a:latin typeface="FuturaStd-Book"/>
              </a:rPr>
              <a:t> </a:t>
            </a:r>
            <a:r>
              <a:rPr lang="en-US" sz="1200" b="0" i="0" u="none" strike="noStrike" baseline="0" dirty="0">
                <a:latin typeface="FuturaStd-Book"/>
              </a:rPr>
              <a:t>approach to peacekeeping was defined in the 2009 ‘New Partnership Agenda’</a:t>
            </a:r>
            <a:r>
              <a:rPr lang="cs-CZ" sz="1200" b="0" i="0" u="none" strike="noStrike" baseline="0" dirty="0">
                <a:latin typeface="FuturaStd-Book"/>
              </a:rPr>
              <a:t> </a:t>
            </a:r>
            <a:r>
              <a:rPr lang="en-US" sz="1200" b="0" i="0" u="none" strike="noStrike" baseline="0" dirty="0">
                <a:latin typeface="FuturaStd-Book"/>
              </a:rPr>
              <a:t>launched by the UN’s Department of Peacekeeping Operations (DPKO)</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In operational terms, the DPKO understands</a:t>
            </a:r>
            <a:r>
              <a:rPr lang="cs-CZ" sz="1200" b="0" i="0" u="none" strike="noStrike" baseline="0" dirty="0">
                <a:latin typeface="FuturaStd-Book"/>
              </a:rPr>
              <a:t> </a:t>
            </a:r>
            <a:r>
              <a:rPr lang="en-US" sz="1200" b="0" i="0" u="none" strike="noStrike" baseline="0" dirty="0">
                <a:latin typeface="FuturaStd-Book"/>
              </a:rPr>
              <a:t>robust peacekeeping as entailing ‘the use of force by a United Nations peacekeeping</a:t>
            </a:r>
            <a:r>
              <a:rPr lang="cs-CZ" sz="1200" b="0" i="0" u="none" strike="noStrike" baseline="0" dirty="0">
                <a:latin typeface="FuturaStd-Book"/>
              </a:rPr>
              <a:t> </a:t>
            </a:r>
            <a:r>
              <a:rPr lang="en-US" sz="1200" b="0" i="0" u="none" strike="noStrike" baseline="0" dirty="0">
                <a:latin typeface="FuturaStd-Book"/>
              </a:rPr>
              <a:t>operation at the tactical level, with </a:t>
            </a:r>
            <a:r>
              <a:rPr lang="en-US" sz="1200" b="0" i="0" u="none" strike="noStrike" baseline="0" dirty="0" err="1">
                <a:latin typeface="FuturaStd-Book"/>
              </a:rPr>
              <a:t>authorisation</a:t>
            </a:r>
            <a:r>
              <a:rPr lang="en-US" sz="1200" b="0" i="0" u="none" strike="noStrike" baseline="0" dirty="0">
                <a:latin typeface="FuturaStd-Book"/>
              </a:rPr>
              <a:t> of the Security Council,</a:t>
            </a:r>
            <a:r>
              <a:rPr lang="cs-CZ" sz="1200" b="0" i="0" u="none" strike="noStrike" baseline="0" dirty="0">
                <a:latin typeface="FuturaStd-Book"/>
              </a:rPr>
              <a:t> </a:t>
            </a:r>
            <a:r>
              <a:rPr lang="en-US" sz="1200" b="0" i="0" u="none" strike="noStrike" baseline="0" dirty="0">
                <a:latin typeface="FuturaStd-Book"/>
              </a:rPr>
              <a:t>to defend its mandate against spoilers whose activities pose a threat to civilians or</a:t>
            </a:r>
            <a:r>
              <a:rPr lang="cs-CZ" sz="1200" b="0" i="0" u="none" strike="noStrike" baseline="0" dirty="0">
                <a:latin typeface="FuturaStd-Book"/>
              </a:rPr>
              <a:t> </a:t>
            </a:r>
            <a:r>
              <a:rPr lang="en-US" sz="1200" b="0" i="0" u="none" strike="noStrike" baseline="0" dirty="0">
                <a:latin typeface="FuturaStd-Book"/>
              </a:rPr>
              <a:t>risk undermining the peace process’</a:t>
            </a:r>
            <a:endParaRPr lang="cs-CZ" sz="1200" b="0" i="0" u="none" strike="noStrike" baseline="0" dirty="0">
              <a:latin typeface="FuturaStd-Book"/>
            </a:endParaRPr>
          </a:p>
          <a:p>
            <a:pPr marL="171450" indent="-171450" algn="l">
              <a:buFontTx/>
              <a:buChar char="–"/>
            </a:pPr>
            <a:r>
              <a:rPr lang="cs-CZ" sz="1200" b="0" i="0" u="none" strike="noStrike" baseline="0" dirty="0" err="1">
                <a:latin typeface="FuturaStd-Book"/>
              </a:rPr>
              <a:t>can</a:t>
            </a:r>
            <a:r>
              <a:rPr lang="cs-CZ" sz="1200" b="0" i="0" u="none" strike="noStrike" baseline="0" dirty="0">
                <a:latin typeface="FuturaStd-Book"/>
              </a:rPr>
              <a:t> </a:t>
            </a:r>
            <a:r>
              <a:rPr lang="cs-CZ" sz="1200" b="0" i="0" u="none" strike="noStrike" baseline="0" dirty="0" err="1">
                <a:latin typeface="FuturaStd-Book"/>
              </a:rPr>
              <a:t>entail</a:t>
            </a:r>
            <a:r>
              <a:rPr lang="cs-CZ" sz="1200" b="0" i="0" u="none" strike="noStrike" baseline="0" dirty="0">
                <a:latin typeface="FuturaStd-Book"/>
              </a:rPr>
              <a:t> </a:t>
            </a:r>
            <a:r>
              <a:rPr lang="en-US" sz="1200" b="0" i="0" u="none" strike="noStrike" baseline="0" dirty="0">
                <a:latin typeface="FuturaStd-Book"/>
              </a:rPr>
              <a:t>the use of significant force, including small arms fire, cannon and artillery fire, and</a:t>
            </a:r>
            <a:r>
              <a:rPr lang="cs-CZ" sz="1200" b="0" i="0" u="none" strike="noStrike" baseline="0" dirty="0">
                <a:latin typeface="FuturaStd-Book"/>
              </a:rPr>
              <a:t> </a:t>
            </a:r>
            <a:r>
              <a:rPr lang="en-US" sz="1200" b="0" i="0" u="none" strike="noStrike" baseline="0" dirty="0">
                <a:latin typeface="FuturaStd-Book"/>
              </a:rPr>
              <a:t>the use of helicopter-launched munitions, against an armed group.</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While the UN operation in the Congo (1960–64) was an antecedent, a watershed</a:t>
            </a:r>
            <a:r>
              <a:rPr lang="cs-CZ" sz="1200" b="0" i="0" u="none" strike="noStrike" baseline="0" dirty="0">
                <a:latin typeface="FuturaStd-Book"/>
              </a:rPr>
              <a:t> </a:t>
            </a:r>
            <a:r>
              <a:rPr lang="en-US" sz="1200" b="0" i="0" u="none" strike="noStrike" baseline="0" dirty="0">
                <a:latin typeface="FuturaStd-Book"/>
              </a:rPr>
              <a:t>in mandating peace operations with the use of force beyond </a:t>
            </a:r>
            <a:r>
              <a:rPr lang="en-US" sz="1200" b="0" i="0" u="none" strike="noStrike" baseline="0" dirty="0" err="1">
                <a:latin typeface="FuturaStd-Book"/>
              </a:rPr>
              <a:t>self-defence</a:t>
            </a:r>
            <a:r>
              <a:rPr lang="cs-CZ" sz="1200" b="0" i="0" u="none" strike="noStrike" baseline="0" dirty="0">
                <a:latin typeface="FuturaStd-Book"/>
              </a:rPr>
              <a:t> </a:t>
            </a:r>
            <a:r>
              <a:rPr lang="en-US" sz="1200" b="0" i="0" u="none" strike="noStrike" baseline="0" dirty="0">
                <a:latin typeface="FuturaStd-Book"/>
              </a:rPr>
              <a:t>came with the UNITAF/UNOSOM II operations in Somalia in 1992–3.</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Since 2011, the UNSC has authorized</a:t>
            </a:r>
            <a:r>
              <a:rPr lang="cs-CZ" sz="1200" b="0" i="0" u="none" strike="noStrike" baseline="0" dirty="0">
                <a:latin typeface="FuturaStd-Book"/>
              </a:rPr>
              <a:t> </a:t>
            </a:r>
            <a:r>
              <a:rPr lang="en-US" sz="1200" b="0" i="0" u="none" strike="noStrike" baseline="0" dirty="0">
                <a:latin typeface="FuturaStd-Book"/>
              </a:rPr>
              <a:t>a number of missions that have arguably espoused this robust approach.19 Missions</a:t>
            </a:r>
            <a:r>
              <a:rPr lang="cs-CZ" sz="1200" b="0" i="0" u="none" strike="noStrike" baseline="0" dirty="0">
                <a:latin typeface="FuturaStd-Book"/>
              </a:rPr>
              <a:t> </a:t>
            </a:r>
            <a:r>
              <a:rPr lang="en-US" sz="1200" b="0" i="0" u="none" strike="noStrike" baseline="0" dirty="0">
                <a:latin typeface="FuturaStd-Book"/>
              </a:rPr>
              <a:t>such as MINUSMA in Mali, MINUSCA in the Central African Republic (CAR)</a:t>
            </a:r>
            <a:r>
              <a:rPr lang="cs-CZ" sz="1200" b="0" i="0" u="none" strike="noStrike" baseline="0" dirty="0">
                <a:latin typeface="FuturaStd-Book"/>
              </a:rPr>
              <a:t> </a:t>
            </a:r>
            <a:r>
              <a:rPr lang="en-US" sz="1200" b="0" i="0" u="none" strike="noStrike" baseline="0" dirty="0">
                <a:latin typeface="FuturaStd-Book"/>
              </a:rPr>
              <a:t>and the FIB under MONUSCO have adopted a more forceful posture and have</a:t>
            </a:r>
            <a:r>
              <a:rPr lang="cs-CZ" sz="1200" b="0" i="0" u="none" strike="noStrike" baseline="0" dirty="0">
                <a:latin typeface="FuturaStd-Book"/>
              </a:rPr>
              <a:t> </a:t>
            </a:r>
            <a:r>
              <a:rPr lang="en-US" sz="1200" b="0" i="0" u="none" strike="noStrike" baseline="0" dirty="0">
                <a:latin typeface="FuturaStd-Book"/>
              </a:rPr>
              <a:t>deployed into places where there is active conflict and ‘no peace to keep’.</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Such an approach allows for the use</a:t>
            </a:r>
            <a:r>
              <a:rPr lang="cs-CZ" sz="1200" b="0" i="0" u="none" strike="noStrike" baseline="0" dirty="0">
                <a:latin typeface="FuturaStd-Book"/>
              </a:rPr>
              <a:t> </a:t>
            </a:r>
            <a:r>
              <a:rPr lang="en-US" sz="1200" b="0" i="0" u="none" strike="noStrike" baseline="0" dirty="0">
                <a:latin typeface="FuturaStd-Book"/>
              </a:rPr>
              <a:t>of force at the tactical level in </a:t>
            </a:r>
            <a:r>
              <a:rPr lang="en-US" sz="1200" b="0" i="0" u="none" strike="noStrike" baseline="0" dirty="0" err="1">
                <a:latin typeface="FuturaStd-Book"/>
              </a:rPr>
              <a:t>self-defence</a:t>
            </a:r>
            <a:r>
              <a:rPr lang="en-US" sz="1200" b="0" i="0" u="none" strike="noStrike" baseline="0" dirty="0">
                <a:latin typeface="FuturaStd-Book"/>
              </a:rPr>
              <a:t> and defence of the mandate—the latter</a:t>
            </a:r>
            <a:r>
              <a:rPr lang="cs-CZ" sz="1200" b="0" i="0" u="none" strike="noStrike" baseline="0" dirty="0">
                <a:latin typeface="FuturaStd-Book"/>
              </a:rPr>
              <a:t> </a:t>
            </a:r>
            <a:r>
              <a:rPr lang="en-US" sz="1200" b="0" i="0" u="none" strike="noStrike" baseline="0" dirty="0">
                <a:latin typeface="FuturaStd-Book"/>
              </a:rPr>
              <a:t>invariably applied to the task of protection of civilians—while continuing to rule</a:t>
            </a:r>
            <a:r>
              <a:rPr lang="cs-CZ" sz="1200" b="0" i="0" u="none" strike="noStrike" baseline="0" dirty="0">
                <a:latin typeface="FuturaStd-Book"/>
              </a:rPr>
              <a:t> </a:t>
            </a:r>
            <a:r>
              <a:rPr lang="en-US" sz="1200" b="0" i="0" u="none" strike="noStrike" baseline="0" dirty="0">
                <a:latin typeface="FuturaStd-Book"/>
              </a:rPr>
              <a:t>out the use of force at the operational level</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argued that it is the level</a:t>
            </a:r>
            <a:r>
              <a:rPr lang="cs-CZ" sz="1200" b="0" i="0" u="none" strike="noStrike" baseline="0" dirty="0">
                <a:latin typeface="FuturaStd-Book"/>
              </a:rPr>
              <a:t> </a:t>
            </a:r>
            <a:r>
              <a:rPr lang="en-US" sz="1200" b="0" i="0" u="none" strike="noStrike" baseline="0" dirty="0">
                <a:latin typeface="FuturaStd-Book"/>
              </a:rPr>
              <a:t>at which force is utilized that distinguishes peacekeeping (limited to tactical-level</a:t>
            </a:r>
            <a:r>
              <a:rPr lang="cs-CZ" sz="1200" b="0" i="0" u="none" strike="noStrike" baseline="0" dirty="0">
                <a:latin typeface="FuturaStd-Book"/>
              </a:rPr>
              <a:t> </a:t>
            </a:r>
            <a:r>
              <a:rPr lang="en-US" sz="1200" b="0" i="0" u="none" strike="noStrike" baseline="0" dirty="0">
                <a:latin typeface="FuturaStd-Book"/>
              </a:rPr>
              <a:t>force) from peace enforcement (operational-level force). It has also become an</a:t>
            </a:r>
            <a:r>
              <a:rPr lang="cs-CZ" sz="1200" b="0" i="0" u="none" strike="noStrike" baseline="0" dirty="0">
                <a:latin typeface="FuturaStd-Book"/>
              </a:rPr>
              <a:t> </a:t>
            </a:r>
            <a:r>
              <a:rPr lang="en-US" sz="1200" b="0" i="0" u="none" strike="noStrike" baseline="0" dirty="0">
                <a:latin typeface="FuturaStd-Book"/>
              </a:rPr>
              <a:t>article of faith that peace enforcement should be the exclusive domain of </a:t>
            </a:r>
            <a:r>
              <a:rPr lang="en-US" sz="1200" b="0" i="0" u="none" strike="noStrike" baseline="0" dirty="0" err="1">
                <a:latin typeface="FuturaStd-Book"/>
              </a:rPr>
              <a:t>UNSCauthorized</a:t>
            </a:r>
            <a:r>
              <a:rPr lang="cs-CZ" sz="1200" b="0" i="0" u="none" strike="noStrike" baseline="0" dirty="0">
                <a:latin typeface="FuturaStd-Book"/>
              </a:rPr>
              <a:t> </a:t>
            </a:r>
            <a:r>
              <a:rPr lang="en-US" sz="1200" b="0" i="0" u="none" strike="noStrike" baseline="0" dirty="0">
                <a:latin typeface="FuturaStd-Book"/>
              </a:rPr>
              <a:t>multinational operations and certainly not a field of action for UN</a:t>
            </a:r>
            <a:r>
              <a:rPr lang="cs-CZ" sz="1200" b="0" i="0" u="none" strike="noStrike" baseline="0" dirty="0">
                <a:latin typeface="FuturaStd-Book"/>
              </a:rPr>
              <a:t> </a:t>
            </a:r>
            <a:r>
              <a:rPr lang="en-US" sz="1200" b="0" i="0" u="none" strike="noStrike" baseline="0" dirty="0">
                <a:latin typeface="FuturaStd-Book"/>
              </a:rPr>
              <a:t>peacekeeping</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In April 2013, the UNSC passed Resolution 2100</a:t>
            </a:r>
            <a:r>
              <a:rPr lang="cs-CZ" sz="1200" b="0" i="0" u="none" strike="noStrike" baseline="0" dirty="0">
                <a:latin typeface="FuturaStd-Book"/>
              </a:rPr>
              <a:t> </a:t>
            </a:r>
            <a:r>
              <a:rPr lang="en-US" sz="1200" b="0" i="0" u="none" strike="noStrike" baseline="0" dirty="0">
                <a:latin typeface="FuturaStd-Book"/>
              </a:rPr>
              <a:t>mandating the United Nations Multidimensional Integrated Stabilization Mission</a:t>
            </a:r>
            <a:r>
              <a:rPr lang="cs-CZ" sz="1200" b="0" i="0" u="none" strike="noStrike" baseline="0" dirty="0">
                <a:latin typeface="FuturaStd-Book"/>
              </a:rPr>
              <a:t> </a:t>
            </a:r>
            <a:r>
              <a:rPr lang="en-US" sz="1200" b="0" i="0" u="none" strike="noStrike" baseline="0" dirty="0">
                <a:latin typeface="FuturaStd-Book"/>
              </a:rPr>
              <a:t>in Mali (MINUSMA)</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mandate also authorizes a French contingent of over 1,000 troops ‘to use all necessary</a:t>
            </a:r>
            <a:r>
              <a:rPr lang="cs-CZ" sz="1200" b="0" i="0" u="none" strike="noStrike" baseline="0" dirty="0">
                <a:latin typeface="FuturaStd-Book"/>
              </a:rPr>
              <a:t> </a:t>
            </a:r>
            <a:r>
              <a:rPr lang="en-US" sz="1200" b="0" i="0" u="none" strike="noStrike" baseline="0" dirty="0">
                <a:latin typeface="FuturaStd-Book"/>
              </a:rPr>
              <a:t>means ... to intervene in support of elements of MINUSMA when under</a:t>
            </a:r>
            <a:r>
              <a:rPr lang="cs-CZ" sz="1200" b="0" i="0" u="none" strike="noStrike" baseline="0" dirty="0">
                <a:latin typeface="FuturaStd-Book"/>
              </a:rPr>
              <a:t> </a:t>
            </a:r>
            <a:r>
              <a:rPr lang="en-US" sz="1200" b="0" i="0" u="none" strike="noStrike" baseline="0" dirty="0">
                <a:latin typeface="FuturaStd-Book"/>
              </a:rPr>
              <a:t>imminent and serious threat upon request of the Secretary-General’</a:t>
            </a:r>
            <a:endParaRPr lang="cs-CZ" sz="1200" b="0" i="0" u="none" strike="noStrike" baseline="0" dirty="0">
              <a:latin typeface="FuturaStd-Book"/>
            </a:endParaRPr>
          </a:p>
          <a:p>
            <a:pPr marL="171450" indent="-171450" algn="l">
              <a:buFontTx/>
              <a:buChar char="–"/>
            </a:pPr>
            <a:endParaRPr lang="cs-CZ" sz="1200" b="0" i="0" u="none" strike="noStrike" baseline="0" dirty="0">
              <a:latin typeface="FuturaStd-Book"/>
            </a:endParaRPr>
          </a:p>
          <a:p>
            <a:pPr algn="l"/>
            <a:r>
              <a:rPr lang="cs-CZ" sz="1200" b="0" i="0" u="none" strike="noStrike" baseline="0" dirty="0" err="1">
                <a:latin typeface="FuturaStd-Book"/>
              </a:rPr>
              <a:t>Peace</a:t>
            </a:r>
            <a:r>
              <a:rPr lang="cs-CZ" sz="1200" b="0" i="0" u="none" strike="noStrike" baseline="0" dirty="0">
                <a:latin typeface="FuturaStd-Book"/>
              </a:rPr>
              <a:t> </a:t>
            </a:r>
            <a:r>
              <a:rPr lang="cs-CZ" sz="1200" b="0" i="0" u="none" strike="noStrike" baseline="0" dirty="0" err="1">
                <a:latin typeface="FuturaStd-Book"/>
              </a:rPr>
              <a:t>operations</a:t>
            </a:r>
            <a:r>
              <a:rPr lang="cs-CZ" sz="1200" b="0" i="0" u="none" strike="noStrike" baseline="0" dirty="0">
                <a:latin typeface="FuturaStd-Book"/>
              </a:rPr>
              <a:t> as </a:t>
            </a:r>
            <a:r>
              <a:rPr lang="cs-CZ" sz="1200" b="0" i="0" u="none" strike="noStrike" baseline="0" dirty="0" err="1">
                <a:latin typeface="FuturaStd-Book"/>
              </a:rPr>
              <a:t>stabilization</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Traditionally, peacekeeping has been understood as the deployment of forces</a:t>
            </a:r>
            <a:r>
              <a:rPr lang="cs-CZ" sz="1200" b="0" i="0" u="none" strike="noStrike" baseline="0" dirty="0">
                <a:latin typeface="FuturaStd-Book"/>
              </a:rPr>
              <a:t> </a:t>
            </a:r>
            <a:r>
              <a:rPr lang="en-US" sz="1200" b="0" i="0" u="none" strike="noStrike" baseline="0" dirty="0">
                <a:latin typeface="FuturaStd-Book"/>
              </a:rPr>
              <a:t>to support a peace process or assist in the implementation of ceasefires or peace</a:t>
            </a:r>
            <a:r>
              <a:rPr lang="cs-CZ" sz="1200" b="0" i="0" u="none" strike="noStrike" baseline="0" dirty="0">
                <a:latin typeface="FuturaStd-Book"/>
              </a:rPr>
              <a:t> </a:t>
            </a:r>
            <a:r>
              <a:rPr lang="en-US" sz="1200" b="0" i="0" u="none" strike="noStrike" baseline="0" dirty="0">
                <a:latin typeface="FuturaStd-Book"/>
              </a:rPr>
              <a:t>agreements. However, a third role—stabilization, the use of military means to</a:t>
            </a:r>
            <a:r>
              <a:rPr lang="cs-CZ" sz="1200" b="0" i="0" u="none" strike="noStrike" baseline="0" dirty="0">
                <a:latin typeface="FuturaStd-Book"/>
              </a:rPr>
              <a:t> </a:t>
            </a:r>
            <a:r>
              <a:rPr lang="en-US" sz="1200" b="0" i="0" u="none" strike="noStrike" baseline="0" dirty="0">
                <a:latin typeface="FuturaStd-Book"/>
              </a:rPr>
              <a:t>stabilize a country—has grown in prominence over the past decade. At the time of</a:t>
            </a:r>
            <a:r>
              <a:rPr lang="cs-CZ" sz="1200" b="0" i="0" u="none" strike="noStrike" baseline="0" dirty="0">
                <a:latin typeface="FuturaStd-Book"/>
              </a:rPr>
              <a:t> </a:t>
            </a:r>
            <a:r>
              <a:rPr lang="en-US" sz="1200" b="0" i="0" u="none" strike="noStrike" baseline="0" dirty="0">
                <a:latin typeface="FuturaStd-Book"/>
              </a:rPr>
              <a:t>writing, the UN had four missions explicitly labelled as stabilization operations</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Stabilization missions are distinct from more traditionally conceived UN</a:t>
            </a:r>
            <a:r>
              <a:rPr lang="cs-CZ" sz="1200" b="0" i="0" u="none" strike="noStrike" baseline="0" dirty="0">
                <a:latin typeface="FuturaStd-Book"/>
              </a:rPr>
              <a:t> </a:t>
            </a:r>
            <a:r>
              <a:rPr lang="en-US" sz="1200" b="0" i="0" u="none" strike="noStrike" baseline="0" dirty="0">
                <a:latin typeface="FuturaStd-Book"/>
              </a:rPr>
              <a:t>missions—even robust, complex, multidimensional ones such as the UN/AU</a:t>
            </a:r>
            <a:r>
              <a:rPr lang="cs-CZ" sz="1200" b="0" i="0" u="none" strike="noStrike" baseline="0" dirty="0">
                <a:latin typeface="FuturaStd-Book"/>
              </a:rPr>
              <a:t> </a:t>
            </a:r>
            <a:r>
              <a:rPr lang="en-US" sz="1200" b="0" i="0" u="none" strike="noStrike" baseline="0" dirty="0">
                <a:latin typeface="FuturaStd-Book"/>
              </a:rPr>
              <a:t>Mission in Darfur (UNAMID)—in at least two significant ways. First, they are</a:t>
            </a:r>
            <a:r>
              <a:rPr lang="cs-CZ" sz="1200" b="0" i="0" u="none" strike="noStrike" baseline="0" dirty="0">
                <a:latin typeface="FuturaStd-Book"/>
              </a:rPr>
              <a:t> </a:t>
            </a:r>
            <a:r>
              <a:rPr lang="en-US" sz="1200" b="0" i="0" u="none" strike="noStrike" baseline="0" dirty="0">
                <a:latin typeface="FuturaStd-Book"/>
              </a:rPr>
              <a:t>self-consciously partial</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Their deployment is therefore not</a:t>
            </a:r>
            <a:r>
              <a:rPr lang="cs-CZ" sz="1200" b="0" i="0" u="none" strike="noStrike" baseline="0" dirty="0">
                <a:latin typeface="FuturaStd-Book"/>
              </a:rPr>
              <a:t> </a:t>
            </a:r>
            <a:r>
              <a:rPr lang="en-US" sz="1200" b="0" i="0" u="none" strike="noStrike" baseline="0" dirty="0">
                <a:latin typeface="FuturaStd-Book"/>
              </a:rPr>
              <a:t>necessarily associated with a peace process and the peacekeepers are not directed to</a:t>
            </a:r>
            <a:r>
              <a:rPr lang="cs-CZ" sz="1200" b="0" i="0" u="none" strike="noStrike" baseline="0" dirty="0">
                <a:latin typeface="FuturaStd-Book"/>
              </a:rPr>
              <a:t> </a:t>
            </a:r>
            <a:r>
              <a:rPr lang="en-US" sz="1200" b="0" i="0" u="none" strike="noStrike" baseline="0" dirty="0">
                <a:latin typeface="FuturaStd-Book"/>
              </a:rPr>
              <a:t>treat all parties alike. Instead, written into their mandate is a directive to support</a:t>
            </a:r>
            <a:r>
              <a:rPr lang="cs-CZ" sz="1200" b="0" i="0" u="none" strike="noStrike" baseline="0" dirty="0">
                <a:latin typeface="FuturaStd-Book"/>
              </a:rPr>
              <a:t> </a:t>
            </a:r>
            <a:r>
              <a:rPr lang="en-US" sz="1200" b="0" i="0" u="none" strike="noStrike" baseline="0" dirty="0">
                <a:latin typeface="FuturaStd-Book"/>
              </a:rPr>
              <a:t>one particular armed group (the state), if necessary to defeat spoilers. </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Second,</a:t>
            </a:r>
            <a:r>
              <a:rPr lang="cs-CZ" sz="1200" b="0" i="0" u="none" strike="noStrike" baseline="0" dirty="0">
                <a:latin typeface="FuturaStd-Book"/>
              </a:rPr>
              <a:t> </a:t>
            </a:r>
            <a:r>
              <a:rPr lang="en-US" sz="1200" b="0" i="0" u="none" strike="noStrike" baseline="0" dirty="0">
                <a:latin typeface="FuturaStd-Book"/>
              </a:rPr>
              <a:t>stabilization missions are intentionally</a:t>
            </a:r>
            <a:r>
              <a:rPr lang="cs-CZ" sz="1200" b="0" i="0" u="none" strike="noStrike" baseline="0" dirty="0">
                <a:latin typeface="FuturaStd-Book"/>
              </a:rPr>
              <a:t> </a:t>
            </a:r>
            <a:r>
              <a:rPr lang="en-US" sz="1200" b="0" i="0" u="none" strike="noStrike" baseline="0" dirty="0">
                <a:latin typeface="FuturaStd-Book"/>
              </a:rPr>
              <a:t>directed towards countries where there is no such peace and therefore</a:t>
            </a:r>
            <a:r>
              <a:rPr lang="cs-CZ" sz="1200" b="0" i="0" u="none" strike="noStrike" baseline="0" dirty="0">
                <a:latin typeface="FuturaStd-Book"/>
              </a:rPr>
              <a:t> </a:t>
            </a:r>
            <a:r>
              <a:rPr lang="en-US" sz="1200" b="0" i="0" u="none" strike="noStrike" baseline="0" dirty="0">
                <a:latin typeface="FuturaStd-Book"/>
              </a:rPr>
              <a:t>they operate in active conflict zones. Their objective is to stabilize a country, which</a:t>
            </a:r>
            <a:r>
              <a:rPr lang="cs-CZ" sz="1200" b="0" i="0" u="none" strike="noStrike" baseline="0" dirty="0">
                <a:latin typeface="FuturaStd-Book"/>
              </a:rPr>
              <a:t> </a:t>
            </a:r>
            <a:r>
              <a:rPr lang="en-US" sz="1200" b="0" i="0" u="none" strike="noStrike" baseline="0" dirty="0">
                <a:latin typeface="FuturaStd-Book"/>
              </a:rPr>
              <a:t>implies that at the point of deployment it is unstable</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stabilization is about using military means to stabilize a country, sometimes</a:t>
            </a:r>
            <a:r>
              <a:rPr lang="cs-CZ" sz="1200" b="0" i="0" u="none" strike="noStrike" baseline="0" dirty="0">
                <a:latin typeface="FuturaStd-Book"/>
              </a:rPr>
              <a:t> </a:t>
            </a:r>
            <a:r>
              <a:rPr lang="en-US" sz="1200" b="0" i="0" u="none" strike="noStrike" baseline="0" dirty="0">
                <a:latin typeface="FuturaStd-Book"/>
              </a:rPr>
              <a:t>with all necessary means to neutralize potential “spoilers” to a conflict’</a:t>
            </a:r>
            <a:endParaRPr lang="cs-CZ" sz="1200" b="0" i="0" u="none" strike="noStrike" baseline="0" dirty="0">
              <a:latin typeface="FuturaStd-Book"/>
            </a:endParaRPr>
          </a:p>
          <a:p>
            <a:pPr marL="171450" indent="-171450" algn="l">
              <a:buFontTx/>
              <a:buChar char="–"/>
            </a:pPr>
            <a:r>
              <a:rPr lang="en-US" sz="1200" b="0" i="0" u="none" strike="noStrike" baseline="0" dirty="0">
                <a:latin typeface="FuturaStd-Book"/>
              </a:rPr>
              <a:t>it involves a coupling of peacekeeping to broader practices of </a:t>
            </a:r>
            <a:r>
              <a:rPr lang="en-US" sz="1200" b="0" i="0" u="none" strike="noStrike" baseline="0" dirty="0" err="1">
                <a:latin typeface="FuturaStd-Book"/>
              </a:rPr>
              <a:t>statebuilding</a:t>
            </a:r>
            <a:r>
              <a:rPr lang="cs-CZ" sz="1200" b="0" i="0" u="none" strike="noStrike" baseline="0" dirty="0">
                <a:latin typeface="FuturaStd-Book"/>
              </a:rPr>
              <a:t> </a:t>
            </a:r>
            <a:r>
              <a:rPr lang="en-US" sz="1200" b="0" i="0" u="none" strike="noStrike" baseline="0" dirty="0">
                <a:latin typeface="FuturaStd-Book"/>
              </a:rPr>
              <a:t>and peacebuilding, such that the strategic objectives of these new peace</a:t>
            </a:r>
            <a:r>
              <a:rPr lang="cs-CZ" sz="1200" b="0" i="0" u="none" strike="noStrike" baseline="0" dirty="0">
                <a:latin typeface="FuturaStd-Book"/>
              </a:rPr>
              <a:t> </a:t>
            </a:r>
            <a:r>
              <a:rPr lang="en-US" sz="1200" b="0" i="0" u="none" strike="noStrike" baseline="0" dirty="0">
                <a:latin typeface="FuturaStd-Book"/>
              </a:rPr>
              <a:t>operations are stretched to include these more expansive goals</a:t>
            </a:r>
            <a:endParaRPr lang="cs-CZ" sz="1200" b="0" i="0" u="none" strike="noStrike" baseline="0" dirty="0">
              <a:latin typeface="FuturaStd-Book"/>
            </a:endParaRPr>
          </a:p>
          <a:p>
            <a:pPr algn="l"/>
            <a:endParaRPr lang="cs-CZ" sz="1200" b="0" i="0" u="none" strike="noStrike" baseline="0" dirty="0">
              <a:latin typeface="FuturaStd-Book"/>
            </a:endParaRPr>
          </a:p>
          <a:p>
            <a:pPr algn="l"/>
            <a:r>
              <a:rPr lang="cs-CZ" sz="1200" b="0" i="0" u="sng" strike="noStrike" baseline="0" dirty="0">
                <a:latin typeface="FuturaStd-Book"/>
              </a:rPr>
              <a:t>= </a:t>
            </a:r>
            <a:r>
              <a:rPr lang="en-US" sz="1200" b="0" i="0" u="sng" strike="noStrike" baseline="0" dirty="0">
                <a:latin typeface="FuturaStd-Book"/>
              </a:rPr>
              <a:t>The context for and nature of UN peace operations have changed dramatically in</a:t>
            </a:r>
            <a:r>
              <a:rPr lang="cs-CZ" sz="1200" b="0" i="0" u="sng" strike="noStrike" baseline="0" dirty="0">
                <a:latin typeface="FuturaStd-Book"/>
              </a:rPr>
              <a:t> </a:t>
            </a:r>
            <a:r>
              <a:rPr lang="en-US" sz="1200" b="0" i="0" u="sng" strike="noStrike" baseline="0" dirty="0">
                <a:latin typeface="FuturaStd-Book"/>
              </a:rPr>
              <a:t>recent years. Transformations in the type of mission environments, the primary</a:t>
            </a:r>
            <a:r>
              <a:rPr lang="cs-CZ" sz="1200" b="0" i="0" u="sng" strike="noStrike" baseline="0" dirty="0">
                <a:latin typeface="FuturaStd-Book"/>
              </a:rPr>
              <a:t> </a:t>
            </a:r>
            <a:r>
              <a:rPr lang="en-US" sz="1200" b="0" i="0" u="sng" strike="noStrike" baseline="0" dirty="0">
                <a:latin typeface="FuturaStd-Book"/>
              </a:rPr>
              <a:t>objectives at stake and the modalities employed to achieve them raise a number of</a:t>
            </a:r>
            <a:r>
              <a:rPr lang="cs-CZ" sz="1200" b="0" i="0" u="sng" strike="noStrike" baseline="0" dirty="0">
                <a:latin typeface="FuturaStd-Book"/>
              </a:rPr>
              <a:t> </a:t>
            </a:r>
            <a:r>
              <a:rPr lang="en-US" sz="1200" b="0" i="0" u="sng" strike="noStrike" baseline="0" dirty="0">
                <a:latin typeface="FuturaStd-Book"/>
              </a:rPr>
              <a:t>serious challenges that jeopardize the status quo and could pose existential threats</a:t>
            </a:r>
            <a:r>
              <a:rPr lang="cs-CZ" sz="1200" b="0" i="0" u="sng" strike="noStrike" baseline="0" dirty="0">
                <a:latin typeface="FuturaStd-Book"/>
              </a:rPr>
              <a:t> </a:t>
            </a:r>
            <a:r>
              <a:rPr lang="en-US" sz="1200" b="0" i="0" u="sng" strike="noStrike" baseline="0" dirty="0">
                <a:latin typeface="FuturaStd-Book"/>
              </a:rPr>
              <a:t>for the peacekeeping </a:t>
            </a:r>
            <a:r>
              <a:rPr lang="en-US" sz="1200" b="0" i="0" u="sng" strike="noStrike" baseline="0" dirty="0" err="1">
                <a:latin typeface="FuturaStd-Book"/>
              </a:rPr>
              <a:t>endeavour</a:t>
            </a:r>
            <a:r>
              <a:rPr lang="en-US" sz="1200" b="0" i="0" u="sng" strike="noStrike" baseline="0" dirty="0">
                <a:latin typeface="FuturaStd-Book"/>
              </a:rPr>
              <a:t> in the future.</a:t>
            </a:r>
            <a:endParaRPr lang="cs-CZ" sz="1200" b="0" i="0" u="sng" strike="noStrike" baseline="0" dirty="0">
              <a:latin typeface="FuturaStd-Book"/>
            </a:endParaRPr>
          </a:p>
          <a:p>
            <a:pPr algn="l"/>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7</a:t>
            </a:fld>
            <a:endParaRPr lang="cs-CZ" altLang="cs-CZ"/>
          </a:p>
        </p:txBody>
      </p:sp>
    </p:spTree>
    <p:extLst>
      <p:ext uri="{BB962C8B-B14F-4D97-AF65-F5344CB8AC3E}">
        <p14:creationId xmlns:p14="http://schemas.microsoft.com/office/powerpoint/2010/main" val="99270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2 </a:t>
            </a:r>
            <a:r>
              <a:rPr lang="cs-CZ" b="1" dirty="0" err="1"/>
              <a:t>examples</a:t>
            </a:r>
            <a:r>
              <a:rPr lang="cs-CZ" b="1" dirty="0"/>
              <a:t> </a:t>
            </a:r>
            <a:r>
              <a:rPr lang="cs-CZ" b="1" dirty="0" err="1"/>
              <a:t>of</a:t>
            </a:r>
            <a:r>
              <a:rPr lang="cs-CZ" b="1" dirty="0"/>
              <a:t> </a:t>
            </a:r>
            <a:r>
              <a:rPr lang="cs-CZ" b="1" dirty="0" err="1"/>
              <a:t>peacekeeping</a:t>
            </a:r>
            <a:r>
              <a:rPr lang="cs-CZ" b="1" dirty="0"/>
              <a:t> </a:t>
            </a:r>
            <a:r>
              <a:rPr lang="cs-CZ" b="1" dirty="0" err="1"/>
              <a:t>missions</a:t>
            </a:r>
            <a:r>
              <a:rPr lang="cs-CZ" b="1" dirty="0"/>
              <a:t>:</a:t>
            </a:r>
          </a:p>
          <a:p>
            <a:endParaRPr lang="cs-CZ" b="1" dirty="0"/>
          </a:p>
          <a:p>
            <a:r>
              <a:rPr lang="cs-CZ" b="1" dirty="0"/>
              <a:t>(1) </a:t>
            </a:r>
            <a:r>
              <a:rPr lang="it-IT" b="1" dirty="0"/>
              <a:t>UN Multidimensional Integrated Stabilization Mission in Mali (MINUSMA</a:t>
            </a:r>
            <a:r>
              <a:rPr lang="cs-CZ" b="1" dirty="0"/>
              <a:t>)</a:t>
            </a:r>
            <a:r>
              <a:rPr lang="cs-CZ" b="0" dirty="0"/>
              <a:t> </a:t>
            </a:r>
            <a:r>
              <a:rPr lang="cs-CZ" b="1" u="none" dirty="0"/>
              <a:t>(robust </a:t>
            </a:r>
            <a:r>
              <a:rPr lang="cs-CZ" b="1" u="none" dirty="0" err="1"/>
              <a:t>peacekeeping</a:t>
            </a:r>
            <a:r>
              <a:rPr lang="cs-CZ" b="1" u="none" dirty="0"/>
              <a:t>)</a:t>
            </a:r>
          </a:p>
          <a:p>
            <a:pPr marL="171450" indent="-171450">
              <a:buFont typeface="Arial" panose="020B0604020202020204" pitchFamily="34" charset="0"/>
              <a:buChar char="–"/>
            </a:pPr>
            <a:r>
              <a:rPr lang="cs-CZ" b="0" dirty="0" err="1"/>
              <a:t>goal</a:t>
            </a:r>
            <a:r>
              <a:rPr lang="cs-CZ" b="0" dirty="0"/>
              <a:t>: </a:t>
            </a:r>
            <a:r>
              <a:rPr lang="en-US" b="0" dirty="0"/>
              <a:t>Supporting political process and helping stabilize Mali</a:t>
            </a:r>
          </a:p>
          <a:p>
            <a:pPr marL="171450" indent="-171450">
              <a:buFont typeface="Arial" panose="020B0604020202020204" pitchFamily="34" charset="0"/>
              <a:buChar char="–"/>
            </a:pPr>
            <a:r>
              <a:rPr lang="en-US" dirty="0"/>
              <a:t>The United Nations Multidimensional Integrated Stabilization Mission in Mali (MINUSMA) was established by Security Council </a:t>
            </a:r>
            <a:r>
              <a:rPr lang="en-US" dirty="0">
                <a:hlinkClick r:id="rId3"/>
              </a:rPr>
              <a:t>resolution 2100</a:t>
            </a:r>
            <a:r>
              <a:rPr lang="en-US" dirty="0"/>
              <a:t> of 25 April 2013 to support political processes in that country and carry out a number of security-related tasks.  The Mission was asked to support the transitional authorities of Mali in the stabilization of the country and implementation of the transitional roadmap.</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By unanimously adopting </a:t>
            </a:r>
            <a:r>
              <a:rPr lang="en-US" dirty="0">
                <a:hlinkClick r:id="rId4"/>
              </a:rPr>
              <a:t>resolution 2164</a:t>
            </a:r>
            <a:r>
              <a:rPr lang="en-US" dirty="0"/>
              <a:t> of 25 June 2014, the Council further decided that the Mission should focus on duties, such as ensuring security, stabilization and protection of civilians; supporting national political dialogue and reconciliation; and assisting the reestablishment of State authority, the rebuilding of the security sector, and the promotion and protection of human rights in that country.</a:t>
            </a:r>
          </a:p>
          <a:p>
            <a:pPr marL="171450" indent="-171450">
              <a:buFont typeface="Arial" panose="020B0604020202020204" pitchFamily="34" charset="0"/>
              <a:buChar char="–"/>
            </a:pPr>
            <a:r>
              <a:rPr lang="en-US" dirty="0"/>
              <a:t>The Security Council today unanimously approved the creation of a 12,600 member peacekeeping force in the West African nation of Mali, strongly condemning the January offensive by armed groups towards the south and stressing that terrorism could only be defeated by a sustained and comprehensive approach to isolate the terrorist threat.</a:t>
            </a:r>
          </a:p>
          <a:p>
            <a:pPr marL="171450" indent="-171450">
              <a:buFont typeface="Arial" panose="020B0604020202020204" pitchFamily="34" charset="0"/>
              <a:buChar char="–"/>
            </a:pPr>
            <a:r>
              <a:rPr lang="en-US" dirty="0"/>
              <a:t>Acting under Chapter VII of the United Nations Charter, the Council decided to establish the United Nations Multidimensional Integrated Stabilization Mission in Mali (MINUSMA) by 1 July 2013, and thereby transfer the functions of the African-led International Support Mission in Mali (AFISMA) — set up by the Economic Community of West African States (ECOWAS) in September — to the new entity.  The Secretary-General was requested to subsume the United Nations Office in Mali (UNOM) into its activities and to appoint a Special Representative for Mali and Head of Mission to assume overall authority for the coordination of United Nations activities.</a:t>
            </a:r>
          </a:p>
          <a:p>
            <a:pPr marL="171450" indent="-171450">
              <a:buFont typeface="Arial" panose="020B0604020202020204" pitchFamily="34" charset="0"/>
              <a:buChar char="–"/>
            </a:pPr>
            <a:r>
              <a:rPr lang="en-US" dirty="0"/>
              <a:t>By the terms of resolution 2100 (2013), MINUSMA would comprise up to 11,200 military personnel, including reserve battalions able to deploy rapidly within the country, as required, and 1,440 police personnel.  The Council called on Member States to provide troops and police with adequate capabilities and equipment.</a:t>
            </a:r>
          </a:p>
          <a:p>
            <a:pPr marL="171450" indent="-171450">
              <a:buFont typeface="Arial" panose="020B0604020202020204" pitchFamily="34" charset="0"/>
              <a:buChar char="–"/>
            </a:pPr>
            <a:r>
              <a:rPr lang="en-US" dirty="0"/>
              <a:t>In terms of mandate, the Council authorized MINUSMA to use all necessary means, in support of the transitional authorities of Mali, to stabilize key population </a:t>
            </a:r>
            <a:r>
              <a:rPr lang="en-US" dirty="0" err="1"/>
              <a:t>centres</a:t>
            </a:r>
            <a:r>
              <a:rPr lang="en-US" dirty="0"/>
              <a:t>, especially in the north, deter threats and take active steps to prevent the return of armed elements to those areas.  It would support Mali’s transitional authorities to extend and re-establish State administration throughout the country, and support both national and international efforts towards rebuilding the Malian security sector.</a:t>
            </a:r>
          </a:p>
          <a:p>
            <a:pPr marL="171450" indent="-171450">
              <a:buFont typeface="Arial" panose="020B0604020202020204" pitchFamily="34" charset="0"/>
              <a:buChar char="–"/>
            </a:pPr>
            <a:r>
              <a:rPr lang="en-US" dirty="0"/>
              <a:t>By other terms, French troops were authorized to use all necessary means to intervene in support of MINUSMA when under “imminent and serious threat” and upon the request of the Secretary-General, with the Council deciding to review that role within six months of its commencement.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dirty="0"/>
              <a:t>Further by the text, the Council urged transitional authorities to hold free, fair, transparent and inclusive presidential and legislative elections “as soon as technically possible”, welcoming the commitment to organize presidential elections on 7 July 2013 and legislative polls on 21 July 2013.</a:t>
            </a:r>
          </a:p>
          <a:p>
            <a:pPr marL="171450" indent="-171450">
              <a:buFont typeface="Arial" panose="020B0604020202020204" pitchFamily="34" charset="0"/>
              <a:buChar char="–"/>
            </a:pPr>
            <a:endParaRPr lang="cs-CZ" dirty="0"/>
          </a:p>
          <a:p>
            <a:pPr marL="171450" indent="-171450">
              <a:buFont typeface="Arial" panose="020B0604020202020204" pitchFamily="34" charset="0"/>
              <a:buChar char="–"/>
            </a:pPr>
            <a:r>
              <a:rPr lang="cs-CZ" b="1" dirty="0" err="1"/>
              <a:t>Citations</a:t>
            </a:r>
            <a:r>
              <a:rPr lang="cs-CZ" b="1" dirty="0"/>
              <a:t> </a:t>
            </a:r>
            <a:r>
              <a:rPr lang="cs-CZ" b="1" dirty="0" err="1"/>
              <a:t>from</a:t>
            </a:r>
            <a:r>
              <a:rPr lang="cs-CZ" b="1" dirty="0"/>
              <a:t> </a:t>
            </a:r>
            <a:r>
              <a:rPr lang="cs-CZ" b="1" dirty="0" err="1"/>
              <a:t>the</a:t>
            </a:r>
            <a:r>
              <a:rPr lang="cs-CZ" b="1" dirty="0"/>
              <a:t> UN </a:t>
            </a:r>
            <a:r>
              <a:rPr lang="cs-CZ" b="1" dirty="0" err="1"/>
              <a:t>Resolution</a:t>
            </a:r>
            <a:endParaRPr lang="cs-CZ" b="1" dirty="0"/>
          </a:p>
          <a:p>
            <a:pPr marL="171450" indent="-171450">
              <a:buFont typeface="Arial" panose="020B0604020202020204" pitchFamily="34" charset="0"/>
              <a:buChar char="–"/>
            </a:pPr>
            <a:r>
              <a:rPr lang="en-US" dirty="0"/>
              <a:t>“Reaffirming the basic principles of peacekeeping, including consent of the parties, impartiality, and non-use of force, except in </a:t>
            </a:r>
            <a:r>
              <a:rPr lang="en-US" dirty="0" err="1"/>
              <a:t>self-defence</a:t>
            </a:r>
            <a:r>
              <a:rPr lang="en-US" dirty="0"/>
              <a:t> and defence of the mandate, and recognizing that the mandate of each peacekeeping mission is specific to the need and situation of the country concerned,</a:t>
            </a:r>
          </a:p>
          <a:p>
            <a:pPr marL="171450" indent="-171450">
              <a:buFont typeface="Arial" panose="020B0604020202020204" pitchFamily="34" charset="0"/>
              <a:buChar char="–"/>
            </a:pPr>
            <a:r>
              <a:rPr lang="en-US" dirty="0"/>
              <a:t>“Condemning strongly the offensive launched on 10 January 2013 by terrorist, extremist and armed groups towards the south of Mali and stressing that terrorism can only be defeated by a sustained and comprehensive approach involving the active participation and collaboration of all States, and regional and international organizations to impede, impair, and isolate the terrorist threat, and reaffirming that terrorism could not and should not be associated with any religion, nationality or civilization, </a:t>
            </a:r>
          </a:p>
          <a:p>
            <a:pPr marL="171450" indent="-171450">
              <a:buFont typeface="Arial" panose="020B0604020202020204" pitchFamily="34" charset="0"/>
              <a:buChar char="–"/>
            </a:pPr>
            <a:r>
              <a:rPr lang="en-US" dirty="0"/>
              <a:t>“Welcoming the swift action by the French forces, at the request of the transitional authorities of Mali, to stop the offensive of terrorist, extremist and armed groups towards the south of Mali and commending the efforts to restore the territorial integrity of Mali by the Malian Defence and Security Forces, with the support of French forces and the troops of the African-led International Support Mission in Mali (AFISMA), </a:t>
            </a:r>
          </a:p>
          <a:p>
            <a:pPr marL="171450" indent="-171450">
              <a:buFont typeface="Arial" panose="020B0604020202020204" pitchFamily="34" charset="0"/>
              <a:buChar char="–"/>
            </a:pPr>
            <a:r>
              <a:rPr lang="en-US" dirty="0"/>
              <a:t>“Determining that the situation in Mali constitutes a threat to international peace and security,</a:t>
            </a:r>
          </a:p>
          <a:p>
            <a:pPr marL="171450" indent="-171450">
              <a:buFont typeface="Arial" panose="020B0604020202020204" pitchFamily="34" charset="0"/>
              <a:buChar char="–"/>
            </a:pPr>
            <a:r>
              <a:rPr lang="en-US" u="sng" dirty="0"/>
              <a:t>“Acting under Chapter VII of the Charter of the United Nations</a:t>
            </a:r>
          </a:p>
          <a:p>
            <a:pPr marL="171450" indent="-171450">
              <a:buFont typeface="Arial" panose="020B0604020202020204" pitchFamily="34" charset="0"/>
              <a:buChar char="–"/>
            </a:pPr>
            <a:endParaRPr lang="cs-CZ"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cs-CZ" dirty="0" err="1"/>
              <a:t>Termination</a:t>
            </a:r>
            <a:r>
              <a:rPr lang="cs-CZ" dirty="0"/>
              <a:t> </a:t>
            </a:r>
            <a:r>
              <a:rPr lang="cs-CZ" dirty="0" err="1"/>
              <a:t>of</a:t>
            </a:r>
            <a:r>
              <a:rPr lang="cs-CZ" dirty="0"/>
              <a:t> </a:t>
            </a:r>
            <a:r>
              <a:rPr lang="cs-CZ" dirty="0" err="1"/>
              <a:t>the</a:t>
            </a:r>
            <a:r>
              <a:rPr lang="cs-CZ" dirty="0"/>
              <a:t> </a:t>
            </a:r>
            <a:r>
              <a:rPr lang="cs-CZ" dirty="0" err="1"/>
              <a:t>mission</a:t>
            </a:r>
            <a:r>
              <a:rPr lang="cs-CZ" dirty="0"/>
              <a:t>: </a:t>
            </a:r>
            <a:r>
              <a:rPr lang="en-US" dirty="0"/>
              <a:t>On 16 June 2023, the </a:t>
            </a:r>
            <a:r>
              <a:rPr lang="en-US" dirty="0">
                <a:hlinkClick r:id="rId5" tooltip="Minister of Foreign Affairs (Mali)"/>
              </a:rPr>
              <a:t>Foreign Minister of Mali</a:t>
            </a:r>
            <a:r>
              <a:rPr lang="en-US" dirty="0"/>
              <a:t> requested that the United Nations terminate MINUSMA due to what he called its "failure" to stabilize the situation there.</a:t>
            </a:r>
            <a:r>
              <a:rPr lang="en-US" baseline="30000" dirty="0">
                <a:hlinkClick r:id="rId6"/>
              </a:rPr>
              <a:t>[12]</a:t>
            </a:r>
            <a:r>
              <a:rPr lang="en-US" dirty="0"/>
              <a:t> The mission was officially terminated on 30 June 2023,</a:t>
            </a:r>
            <a:r>
              <a:rPr lang="cs-CZ" baseline="30000" dirty="0"/>
              <a:t> </a:t>
            </a:r>
            <a:r>
              <a:rPr lang="en-US" dirty="0"/>
              <a:t>with all UN forces due to leave Mali by 31 December 2023.</a:t>
            </a:r>
            <a:endParaRPr lang="cs-CZ" dirty="0"/>
          </a:p>
          <a:p>
            <a:endParaRPr lang="cs-CZ" b="1" dirty="0"/>
          </a:p>
          <a:p>
            <a:pPr marL="0" indent="0">
              <a:buFontTx/>
              <a:buNone/>
            </a:pPr>
            <a:endParaRPr lang="cs-CZ"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cs-CZ" b="1" dirty="0"/>
              <a:t>UNFICYP </a:t>
            </a:r>
            <a:r>
              <a:rPr lang="cs-CZ" b="1" u="none" dirty="0"/>
              <a:t>(more </a:t>
            </a:r>
            <a:r>
              <a:rPr lang="cs-CZ" b="1" u="none" dirty="0" err="1"/>
              <a:t>traditional</a:t>
            </a:r>
            <a:r>
              <a:rPr lang="cs-CZ" b="1" u="none" dirty="0"/>
              <a:t> </a:t>
            </a:r>
            <a:r>
              <a:rPr lang="cs-CZ" b="1" u="none" dirty="0" err="1"/>
              <a:t>peacekeeping</a:t>
            </a:r>
            <a:r>
              <a:rPr lang="cs-CZ" b="1" u="sng" dirty="0"/>
              <a:t>)</a:t>
            </a:r>
          </a:p>
          <a:p>
            <a:pPr algn="l"/>
            <a:r>
              <a:rPr lang="en-US" u="none" dirty="0">
                <a:solidFill>
                  <a:schemeClr val="tx1"/>
                </a:solidFill>
              </a:rPr>
              <a:t>The </a:t>
            </a:r>
            <a:r>
              <a:rPr lang="en-US" b="1" u="none" dirty="0">
                <a:solidFill>
                  <a:schemeClr val="tx1"/>
                </a:solidFill>
              </a:rPr>
              <a:t>United Nations Peacekeeping Force in Cyprus</a:t>
            </a:r>
            <a:r>
              <a:rPr lang="en-US" u="none" dirty="0">
                <a:solidFill>
                  <a:schemeClr val="tx1"/>
                </a:solidFill>
              </a:rPr>
              <a:t> (</a:t>
            </a:r>
            <a:r>
              <a:rPr lang="en-US" b="1" u="none" dirty="0">
                <a:solidFill>
                  <a:schemeClr val="tx1"/>
                </a:solidFill>
              </a:rPr>
              <a:t>UNFICYP</a:t>
            </a:r>
            <a:r>
              <a:rPr lang="en-US" u="none" dirty="0">
                <a:solidFill>
                  <a:schemeClr val="tx1"/>
                </a:solidFill>
              </a:rPr>
              <a:t>) is a </a:t>
            </a:r>
            <a:r>
              <a:rPr lang="en-US" u="none" dirty="0">
                <a:solidFill>
                  <a:schemeClr val="tx1"/>
                </a:solidFill>
                <a:hlinkClick r:id="rId7" tooltip="UN peacekeepers">
                  <a:extLst>
                    <a:ext uri="{A12FA001-AC4F-418D-AE19-62706E023703}">
                      <ahyp:hlinkClr xmlns:ahyp="http://schemas.microsoft.com/office/drawing/2018/hyperlinkcolor" val="tx"/>
                    </a:ext>
                  </a:extLst>
                </a:hlinkClick>
              </a:rPr>
              <a:t>United Nations peacekeeping force</a:t>
            </a:r>
            <a:r>
              <a:rPr lang="en-US" u="none" dirty="0">
                <a:solidFill>
                  <a:schemeClr val="tx1"/>
                </a:solidFill>
              </a:rPr>
              <a:t> that was established under </a:t>
            </a:r>
            <a:r>
              <a:rPr lang="en-US" u="none" dirty="0">
                <a:solidFill>
                  <a:schemeClr val="tx1"/>
                </a:solidFill>
                <a:hlinkClick r:id="rId8" tooltip="United Nations Security Council Resolution 186">
                  <a:extLst>
                    <a:ext uri="{A12FA001-AC4F-418D-AE19-62706E023703}">
                      <ahyp:hlinkClr xmlns:ahyp="http://schemas.microsoft.com/office/drawing/2018/hyperlinkcolor" val="tx"/>
                    </a:ext>
                  </a:extLst>
                </a:hlinkClick>
              </a:rPr>
              <a:t>United Nations Security Council Resolution 186</a:t>
            </a:r>
            <a:r>
              <a:rPr lang="en-US" u="none" dirty="0">
                <a:solidFill>
                  <a:schemeClr val="tx1"/>
                </a:solidFill>
              </a:rPr>
              <a:t> in 1964 to prevent a recurrence of fighting following </a:t>
            </a:r>
            <a:r>
              <a:rPr lang="en-US" u="none" dirty="0">
                <a:solidFill>
                  <a:schemeClr val="tx1"/>
                </a:solidFill>
                <a:hlinkClick r:id="rId9" tooltip="Cyprus crisis of 1963–64">
                  <a:extLst>
                    <a:ext uri="{A12FA001-AC4F-418D-AE19-62706E023703}">
                      <ahyp:hlinkClr xmlns:ahyp="http://schemas.microsoft.com/office/drawing/2018/hyperlinkcolor" val="tx"/>
                    </a:ext>
                  </a:extLst>
                </a:hlinkClick>
              </a:rPr>
              <a:t>intercommunal violence</a:t>
            </a:r>
            <a:r>
              <a:rPr lang="en-US" u="none" dirty="0">
                <a:solidFill>
                  <a:schemeClr val="tx1"/>
                </a:solidFill>
              </a:rPr>
              <a:t> between the </a:t>
            </a:r>
            <a:r>
              <a:rPr lang="en-US" u="none" dirty="0">
                <a:solidFill>
                  <a:schemeClr val="tx1"/>
                </a:solidFill>
                <a:hlinkClick r:id="rId10" tooltip="Greek Cypriots">
                  <a:extLst>
                    <a:ext uri="{A12FA001-AC4F-418D-AE19-62706E023703}">
                      <ahyp:hlinkClr xmlns:ahyp="http://schemas.microsoft.com/office/drawing/2018/hyperlinkcolor" val="tx"/>
                    </a:ext>
                  </a:extLst>
                </a:hlinkClick>
              </a:rPr>
              <a:t>Greek Cypriots</a:t>
            </a:r>
            <a:r>
              <a:rPr lang="en-US" u="none" dirty="0">
                <a:solidFill>
                  <a:schemeClr val="tx1"/>
                </a:solidFill>
              </a:rPr>
              <a:t> and </a:t>
            </a:r>
            <a:r>
              <a:rPr lang="en-US" u="none" dirty="0">
                <a:solidFill>
                  <a:schemeClr val="tx1"/>
                </a:solidFill>
                <a:hlinkClick r:id="rId11" tooltip="Turkish Cypriots">
                  <a:extLst>
                    <a:ext uri="{A12FA001-AC4F-418D-AE19-62706E023703}">
                      <ahyp:hlinkClr xmlns:ahyp="http://schemas.microsoft.com/office/drawing/2018/hyperlinkcolor" val="tx"/>
                    </a:ext>
                  </a:extLst>
                </a:hlinkClick>
              </a:rPr>
              <a:t>Turkish Cypriots</a:t>
            </a:r>
            <a:r>
              <a:rPr lang="en-US" u="none" dirty="0">
                <a:solidFill>
                  <a:schemeClr val="tx1"/>
                </a:solidFill>
              </a:rPr>
              <a:t>, to contribute to the maintenance and restoration of law and order and to facilitate a return to normal conditions.</a:t>
            </a:r>
            <a:endParaRPr lang="cs-CZ" sz="1800" b="0" i="0" u="none" strike="noStrike" baseline="0" dirty="0">
              <a:solidFill>
                <a:schemeClr val="tx1"/>
              </a:solidFill>
              <a:latin typeface="å½¿"/>
            </a:endParaRPr>
          </a:p>
          <a:p>
            <a:pPr algn="l"/>
            <a:endParaRPr lang="cs-CZ" sz="1800" b="0" i="0" u="none" strike="noStrike" baseline="0" dirty="0">
              <a:solidFill>
                <a:schemeClr val="tx1"/>
              </a:solidFill>
              <a:latin typeface="å½¿"/>
            </a:endParaRPr>
          </a:p>
          <a:p>
            <a:pPr algn="l"/>
            <a:r>
              <a:rPr lang="en-US" u="none" dirty="0">
                <a:solidFill>
                  <a:schemeClr val="tx1"/>
                </a:solidFill>
              </a:rPr>
              <a:t>Following the </a:t>
            </a:r>
            <a:r>
              <a:rPr lang="en-US" u="none" dirty="0">
                <a:solidFill>
                  <a:schemeClr val="tx1"/>
                </a:solidFill>
                <a:hlinkClick r:id="rId12" tooltip="1974 Cypriot coup d'état">
                  <a:extLst>
                    <a:ext uri="{A12FA001-AC4F-418D-AE19-62706E023703}">
                      <ahyp:hlinkClr xmlns:ahyp="http://schemas.microsoft.com/office/drawing/2018/hyperlinkcolor" val="tx"/>
                    </a:ext>
                  </a:extLst>
                </a:hlinkClick>
              </a:rPr>
              <a:t>1974 Greek Cypriot coup d'état</a:t>
            </a:r>
            <a:r>
              <a:rPr lang="en-US" u="none" dirty="0">
                <a:solidFill>
                  <a:schemeClr val="tx1"/>
                </a:solidFill>
              </a:rPr>
              <a:t> and the </a:t>
            </a:r>
            <a:r>
              <a:rPr lang="en-US" u="none" dirty="0">
                <a:solidFill>
                  <a:schemeClr val="tx1"/>
                </a:solidFill>
                <a:hlinkClick r:id="rId13" tooltip="Turkish invasion of Cyprus">
                  <a:extLst>
                    <a:ext uri="{A12FA001-AC4F-418D-AE19-62706E023703}">
                      <ahyp:hlinkClr xmlns:ahyp="http://schemas.microsoft.com/office/drawing/2018/hyperlinkcolor" val="tx"/>
                    </a:ext>
                  </a:extLst>
                </a:hlinkClick>
              </a:rPr>
              <a:t>Turkish invasion of Cyprus</a:t>
            </a:r>
            <a:r>
              <a:rPr lang="en-US" u="none" dirty="0">
                <a:solidFill>
                  <a:schemeClr val="tx1"/>
                </a:solidFill>
              </a:rPr>
              <a:t>, the </a:t>
            </a:r>
            <a:r>
              <a:rPr lang="en-US" u="none" dirty="0">
                <a:solidFill>
                  <a:schemeClr val="tx1"/>
                </a:solidFill>
                <a:hlinkClick r:id="rId14" tooltip="United Nations Security Council">
                  <a:extLst>
                    <a:ext uri="{A12FA001-AC4F-418D-AE19-62706E023703}">
                      <ahyp:hlinkClr xmlns:ahyp="http://schemas.microsoft.com/office/drawing/2018/hyperlinkcolor" val="tx"/>
                    </a:ext>
                  </a:extLst>
                </a:hlinkClick>
              </a:rPr>
              <a:t>United Nations Security Council</a:t>
            </a:r>
            <a:r>
              <a:rPr lang="en-US" u="none" dirty="0">
                <a:solidFill>
                  <a:schemeClr val="tx1"/>
                </a:solidFill>
              </a:rPr>
              <a:t> extended and expanded the mission to prevent the dispute turning into war, and UNFICYP was redeployed to patrol the </a:t>
            </a:r>
            <a:r>
              <a:rPr lang="en-US" i="1" u="none" dirty="0">
                <a:solidFill>
                  <a:schemeClr val="tx1"/>
                </a:solidFill>
                <a:hlinkClick r:id="rId15" tooltip="United Nations Buffer Zone in Cyprus">
                  <a:extLst>
                    <a:ext uri="{A12FA001-AC4F-418D-AE19-62706E023703}">
                      <ahyp:hlinkClr xmlns:ahyp="http://schemas.microsoft.com/office/drawing/2018/hyperlinkcolor" val="tx"/>
                    </a:ext>
                  </a:extLst>
                </a:hlinkClick>
              </a:rPr>
              <a:t>United Nations Buffer Zone in Cyprus</a:t>
            </a:r>
            <a:r>
              <a:rPr lang="en-US" u="none" dirty="0">
                <a:solidFill>
                  <a:schemeClr val="tx1"/>
                </a:solidFill>
              </a:rPr>
              <a:t> and assist in the maintenance of the military status quo. Since its establishment, the force has also worked in concert with the </a:t>
            </a:r>
            <a:r>
              <a:rPr lang="en-US" u="none" dirty="0">
                <a:solidFill>
                  <a:schemeClr val="tx1"/>
                </a:solidFill>
                <a:hlinkClick r:id="rId16" tooltip="Special Representative of the Secretary-General">
                  <a:extLst>
                    <a:ext uri="{A12FA001-AC4F-418D-AE19-62706E023703}">
                      <ahyp:hlinkClr xmlns:ahyp="http://schemas.microsoft.com/office/drawing/2018/hyperlinkcolor" val="tx"/>
                    </a:ext>
                  </a:extLst>
                </a:hlinkClick>
              </a:rPr>
              <a:t>Special Representative of the Secretary-General</a:t>
            </a:r>
            <a:r>
              <a:rPr lang="en-US" u="none" dirty="0">
                <a:solidFill>
                  <a:schemeClr val="tx1"/>
                </a:solidFill>
              </a:rPr>
              <a:t> and representatives of the two communities to seek an amicable diplomatic solution to the </a:t>
            </a:r>
            <a:r>
              <a:rPr lang="en-US" u="none" dirty="0">
                <a:solidFill>
                  <a:schemeClr val="tx1"/>
                </a:solidFill>
                <a:hlinkClick r:id="rId17" tooltip="Cyprus dispute">
                  <a:extLst>
                    <a:ext uri="{A12FA001-AC4F-418D-AE19-62706E023703}">
                      <ahyp:hlinkClr xmlns:ahyp="http://schemas.microsoft.com/office/drawing/2018/hyperlinkcolor" val="tx"/>
                    </a:ext>
                  </a:extLst>
                </a:hlinkClick>
              </a:rPr>
              <a:t>Cyprus dispute</a:t>
            </a:r>
            <a:r>
              <a:rPr lang="en-US" u="none" dirty="0">
                <a:solidFill>
                  <a:schemeClr val="tx1"/>
                </a:solidFill>
              </a:rPr>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b="1" u="non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cs-CZ" b="0" dirty="0"/>
          </a:p>
          <a:p>
            <a:r>
              <a:rPr lang="cs-CZ" b="0" dirty="0" err="1"/>
              <a:t>goal</a:t>
            </a:r>
            <a:r>
              <a:rPr lang="cs-CZ" b="0" dirty="0"/>
              <a:t>: </a:t>
            </a:r>
            <a:r>
              <a:rPr lang="en-US" b="0" dirty="0"/>
              <a:t>Contributing to a political settlement in Cyprus</a:t>
            </a:r>
            <a:endParaRPr lang="cs-CZ" b="0" dirty="0"/>
          </a:p>
          <a:p>
            <a:endParaRPr lang="en-US" b="0" dirty="0"/>
          </a:p>
          <a:p>
            <a:pPr marL="171450" indent="-171450">
              <a:buFontTx/>
              <a:buChar char="–"/>
            </a:pPr>
            <a:r>
              <a:rPr lang="en-US" dirty="0"/>
              <a:t>UNFICYP was originally set up by the Security Council in 1964 to prevent further fighting between the Greek Cypriot and Turkish Cypriot communities. After the hostilities of 1974, the Council has mandated the Force to perform certain additional functions.</a:t>
            </a:r>
          </a:p>
          <a:p>
            <a:pPr marL="171450" indent="-171450">
              <a:buFontTx/>
              <a:buChar char="–"/>
            </a:pPr>
            <a:r>
              <a:rPr lang="en-US" dirty="0"/>
              <a:t>In the absence of a political settlement to the Cyprus problem, UNFICYP has remained on the island to supervise ceasefire lines, maintain a buffer zone, undertake humanitarian activities and support the good offices mission of the Secretary-General.</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cs-CZ" b="1" dirty="0"/>
          </a:p>
          <a:p>
            <a:pPr marL="285750" indent="-285750" algn="l">
              <a:buFontTx/>
              <a:buChar char="–"/>
            </a:pPr>
            <a:r>
              <a:rPr lang="en-US" sz="1800" b="0" i="0" u="none" strike="noStrike" baseline="0" dirty="0">
                <a:latin typeface="å½¿"/>
              </a:rPr>
              <a:t>Cyprus became independent in 1960 with a constitution that was intended to</a:t>
            </a:r>
            <a:r>
              <a:rPr lang="cs-CZ" sz="1800" b="0" i="0" u="none" strike="noStrike" baseline="0" dirty="0">
                <a:latin typeface="å½¿"/>
              </a:rPr>
              <a:t> </a:t>
            </a:r>
            <a:r>
              <a:rPr lang="en-US" sz="1800" b="0" i="0" u="none" strike="noStrike" baseline="0" dirty="0">
                <a:latin typeface="å½¿"/>
              </a:rPr>
              <a:t>balance the interests of Greek Cypriot and Turkish Cypriot communities.</a:t>
            </a:r>
            <a:r>
              <a:rPr lang="cs-CZ" sz="1800" b="0" i="0" u="none" strike="noStrike" baseline="0" dirty="0">
                <a:latin typeface="å½¿"/>
              </a:rPr>
              <a:t> </a:t>
            </a:r>
            <a:r>
              <a:rPr lang="en-US" sz="1800" b="0" i="0" u="none" strike="noStrike" baseline="0" dirty="0">
                <a:latin typeface="å½¿"/>
              </a:rPr>
              <a:t>Cyprus, Greece, Turkey, and the United Kingdom entered into a treaty to guarantee</a:t>
            </a:r>
            <a:r>
              <a:rPr lang="cs-CZ" sz="1800" b="0" i="0" u="none" strike="noStrike" baseline="0" dirty="0">
                <a:latin typeface="å½¿"/>
              </a:rPr>
              <a:t> </a:t>
            </a:r>
            <a:r>
              <a:rPr lang="en-US" sz="1800" b="0" i="0" u="none" strike="noStrike" baseline="0" dirty="0">
                <a:latin typeface="å½¿"/>
              </a:rPr>
              <a:t>the basic provisions of the constitution and the territorial integrity and</a:t>
            </a:r>
            <a:r>
              <a:rPr lang="cs-CZ" sz="1800" b="0" i="0" u="none" strike="noStrike" baseline="0" dirty="0">
                <a:latin typeface="å½¿"/>
              </a:rPr>
              <a:t> </a:t>
            </a:r>
            <a:r>
              <a:rPr lang="en-US" sz="1800" b="0" i="0" u="none" strike="noStrike" baseline="0" dirty="0">
                <a:latin typeface="å½¿"/>
              </a:rPr>
              <a:t>sovereignty of Cyprus.</a:t>
            </a:r>
          </a:p>
          <a:p>
            <a:pPr marL="285750" indent="-285750" algn="l">
              <a:buFontTx/>
              <a:buChar char="–"/>
            </a:pPr>
            <a:r>
              <a:rPr lang="en-US" sz="1800" b="0" i="0" u="none" strike="noStrike" baseline="0" dirty="0">
                <a:latin typeface="å½¿"/>
              </a:rPr>
              <a:t>A series of constitutional crises resulted, however, in the outbreak of</a:t>
            </a:r>
            <a:r>
              <a:rPr lang="cs-CZ" sz="1800" b="0" i="0" u="none" strike="noStrike" baseline="0" dirty="0">
                <a:latin typeface="å½¿"/>
              </a:rPr>
              <a:t> </a:t>
            </a:r>
            <a:r>
              <a:rPr lang="en-US" sz="1800" b="0" i="0" u="none" strike="noStrike" baseline="0" dirty="0">
                <a:latin typeface="å½¿"/>
              </a:rPr>
              <a:t>intercommunal violence in December 1963. After all attempts to restore peace</a:t>
            </a:r>
            <a:r>
              <a:rPr lang="cs-CZ" sz="1800" b="0" i="0" u="none" strike="noStrike" baseline="0" dirty="0">
                <a:latin typeface="å½¿"/>
              </a:rPr>
              <a:t> </a:t>
            </a:r>
            <a:r>
              <a:rPr lang="en-US" sz="1800" b="0" i="0" u="none" strike="noStrike" baseline="0" dirty="0">
                <a:latin typeface="å½¿"/>
              </a:rPr>
              <a:t>failed, the UN Security Council unanimously adopted resolution 186 (1964), which</a:t>
            </a:r>
            <a:r>
              <a:rPr lang="cs-CZ" sz="1800" b="0" i="0" u="none" strike="noStrike" baseline="0" dirty="0">
                <a:latin typeface="å½¿"/>
              </a:rPr>
              <a:t> </a:t>
            </a:r>
            <a:r>
              <a:rPr lang="en-US" sz="1800" b="0" i="0" u="none" strike="noStrike" baseline="0" dirty="0">
                <a:latin typeface="å½¿"/>
              </a:rPr>
              <a:t>recommended the establishment of UNFICYP.</a:t>
            </a:r>
          </a:p>
          <a:p>
            <a:pPr marL="285750" indent="-285750" algn="l">
              <a:buFontTx/>
              <a:buChar char="–"/>
            </a:pPr>
            <a:r>
              <a:rPr lang="en-US" sz="1800" b="0" i="0" u="none" strike="noStrike" baseline="0" dirty="0">
                <a:latin typeface="å½¿"/>
              </a:rPr>
              <a:t>As given in resolution 186 (1964), UNFICYP’s mandate is to use its best efforts to:</a:t>
            </a:r>
          </a:p>
          <a:p>
            <a:pPr marL="742950" lvl="1" indent="-285750" algn="l">
              <a:buFontTx/>
              <a:buChar char="–"/>
            </a:pPr>
            <a:r>
              <a:rPr lang="en-US" sz="1800" b="0" i="0" u="none" strike="noStrike" baseline="0" dirty="0">
                <a:latin typeface="å½¿"/>
              </a:rPr>
              <a:t>prevent a recurrence of fighting;</a:t>
            </a:r>
          </a:p>
          <a:p>
            <a:pPr marL="742950" lvl="1" indent="-285750" algn="l">
              <a:buFontTx/>
              <a:buChar char="–"/>
            </a:pPr>
            <a:r>
              <a:rPr lang="en-US" sz="1800" b="0" i="0" u="none" strike="noStrike" baseline="0" dirty="0">
                <a:latin typeface="å½¿"/>
              </a:rPr>
              <a:t>contribute to the maintenance and restoration of law and order;</a:t>
            </a:r>
          </a:p>
          <a:p>
            <a:pPr marL="742950" lvl="1" indent="-285750" algn="l">
              <a:buFontTx/>
              <a:buChar char="–"/>
            </a:pPr>
            <a:r>
              <a:rPr lang="en-US" sz="1800" b="0" i="0" u="none" strike="noStrike" baseline="0" dirty="0">
                <a:latin typeface="å½¿"/>
              </a:rPr>
              <a:t>contribute to a return to normal conditions.</a:t>
            </a:r>
          </a:p>
          <a:p>
            <a:pPr marL="285750" indent="-285750" algn="l">
              <a:buFontTx/>
              <a:buChar char="–"/>
            </a:pPr>
            <a:r>
              <a:rPr lang="en-US" sz="1800" b="0" i="0" u="none" strike="noStrike" baseline="0" dirty="0">
                <a:latin typeface="å½¿"/>
              </a:rPr>
              <a:t>After the hostilities of 1974, the Security Council adopted a number of resolutions</a:t>
            </a:r>
            <a:r>
              <a:rPr lang="cs-CZ" sz="1800" b="0" i="0" u="none" strike="noStrike" baseline="0" dirty="0">
                <a:latin typeface="å½¿"/>
              </a:rPr>
              <a:t> </a:t>
            </a:r>
            <a:r>
              <a:rPr lang="en-US" sz="1800" b="0" i="0" u="none" strike="noStrike" baseline="0" dirty="0">
                <a:latin typeface="å½¿"/>
              </a:rPr>
              <a:t>expanding UNFICYP’s mandate. The changes included supervising the de facto</a:t>
            </a:r>
            <a:r>
              <a:rPr lang="cs-CZ" sz="1800" b="0" i="0" u="none" strike="noStrike" baseline="0" dirty="0">
                <a:latin typeface="å½¿"/>
              </a:rPr>
              <a:t> </a:t>
            </a:r>
            <a:r>
              <a:rPr lang="en-US" sz="1800" b="0" i="0" u="none" strike="noStrike" baseline="0" dirty="0">
                <a:latin typeface="å½¿"/>
              </a:rPr>
              <a:t>ceasefire that came into effect on 16 August 1974, and maintaining a buffer zone</a:t>
            </a:r>
            <a:r>
              <a:rPr lang="cs-CZ" sz="1800" b="0" i="0" u="none" strike="noStrike" baseline="0" dirty="0">
                <a:latin typeface="å½¿"/>
              </a:rPr>
              <a:t> </a:t>
            </a:r>
            <a:r>
              <a:rPr lang="en-US" sz="1800" b="0" i="0" u="none" strike="noStrike" baseline="0" dirty="0">
                <a:latin typeface="å½¿"/>
              </a:rPr>
              <a:t>between the lines of the Cyprus National Guard and of the Turkish and Turkish</a:t>
            </a:r>
            <a:r>
              <a:rPr lang="cs-CZ" sz="1800" b="0" i="0" u="none" strike="noStrike" baseline="0" dirty="0">
                <a:latin typeface="å½¿"/>
              </a:rPr>
              <a:t> </a:t>
            </a:r>
            <a:r>
              <a:rPr lang="en-US" sz="1800" b="0" i="0" u="none" strike="noStrike" baseline="0" dirty="0">
                <a:latin typeface="å½¿"/>
              </a:rPr>
              <a:t>Cypriot forces.</a:t>
            </a:r>
          </a:p>
          <a:p>
            <a:pPr marL="285750" indent="-285750" algn="l">
              <a:buFontTx/>
              <a:buChar char="–"/>
            </a:pPr>
            <a:r>
              <a:rPr lang="en-US" sz="1800" b="0" i="0" u="none" strike="noStrike" baseline="0" dirty="0">
                <a:latin typeface="å½¿"/>
              </a:rPr>
              <a:t>Following reports every June and December of the Secretary-General to the</a:t>
            </a:r>
            <a:r>
              <a:rPr lang="cs-CZ" sz="1800" b="0" i="0" u="none" strike="noStrike" baseline="0" dirty="0">
                <a:latin typeface="å½¿"/>
              </a:rPr>
              <a:t> </a:t>
            </a:r>
            <a:r>
              <a:rPr lang="en-US" sz="1800" b="0" i="0" u="none" strike="noStrike" baseline="0" dirty="0">
                <a:latin typeface="å½¿"/>
              </a:rPr>
              <a:t>Security Council about the status of the Cyprus conflict and UNFICYP, the Council</a:t>
            </a:r>
            <a:r>
              <a:rPr lang="cs-CZ" sz="1800" b="0" i="0" u="none" strike="noStrike" baseline="0" dirty="0">
                <a:latin typeface="å½¿"/>
              </a:rPr>
              <a:t> </a:t>
            </a:r>
            <a:r>
              <a:rPr lang="en-US" sz="1800" b="0" i="0" u="none" strike="noStrike" baseline="0" dirty="0">
                <a:latin typeface="å½¿"/>
              </a:rPr>
              <a:t>has consistently renewed the mandate.</a:t>
            </a:r>
            <a:endParaRPr lang="cs-CZ" sz="1800" b="0" i="0" u="none" strike="noStrike" baseline="0" dirty="0">
              <a:latin typeface="å½¿"/>
            </a:endParaRPr>
          </a:p>
          <a:p>
            <a:pPr marL="285750" indent="-285750" algn="l">
              <a:buFontTx/>
              <a:buChar char="–"/>
            </a:pPr>
            <a:endParaRPr lang="cs-CZ" sz="1800" b="0" i="0" u="none" strike="noStrike" baseline="0" dirty="0">
              <a:latin typeface="å½¿"/>
            </a:endParaRPr>
          </a:p>
          <a:p>
            <a:pPr marL="0" indent="0">
              <a:buFontTx/>
              <a:buNone/>
            </a:pPr>
            <a:r>
              <a:rPr lang="en-US" b="1" dirty="0"/>
              <a:t>About the buffer zone</a:t>
            </a:r>
          </a:p>
          <a:p>
            <a:pPr marL="171450" indent="-171450" algn="just">
              <a:buFontTx/>
              <a:buChar char="–"/>
            </a:pPr>
            <a:r>
              <a:rPr lang="en-US" dirty="0">
                <a:effectLst/>
              </a:rPr>
              <a:t>After 1974, most of Cyprus’s Greek and Turkish Cypriots have lived separately in northern and southern regions of the island that are currently divided by a UN-controlled buffer zone.</a:t>
            </a:r>
          </a:p>
          <a:p>
            <a:pPr marL="171450" indent="-171450" algn="just">
              <a:buFontTx/>
              <a:buChar char="–"/>
            </a:pPr>
            <a:r>
              <a:rPr lang="en-US" dirty="0">
                <a:effectLst/>
              </a:rPr>
              <a:t>The buffer zone - also called ‘the Green Line’ - extends approximately 180 km across the island. In some parts of old Nicosia it is only a few meters wide, while in other areas it is a few </a:t>
            </a:r>
            <a:r>
              <a:rPr lang="en-US" dirty="0" err="1">
                <a:effectLst/>
              </a:rPr>
              <a:t>kilometres</a:t>
            </a:r>
            <a:r>
              <a:rPr lang="en-US" dirty="0">
                <a:effectLst/>
              </a:rPr>
              <a:t> wide. Its northern and southern limits are the lines where the belligerents stood following the ceasefire of 16 August 1974, as recorded by UNFICYP.</a:t>
            </a:r>
          </a:p>
          <a:p>
            <a:pPr marL="285750" indent="-285750" algn="l">
              <a:buFontTx/>
              <a:buChar char="–"/>
            </a:pPr>
            <a:endParaRPr lang="cs-CZ" sz="1800" b="0" i="0" u="none" strike="noStrike" baseline="0" dirty="0">
              <a:latin typeface="å½¿"/>
            </a:endParaRPr>
          </a:p>
          <a:p>
            <a:pPr marL="171450" indent="-171450" algn="l">
              <a:buFontTx/>
              <a:buChar char="–"/>
            </a:pPr>
            <a:r>
              <a:rPr lang="en-US" dirty="0"/>
              <a:t>In line with UNFICYP’s mandate to work toward a return to normal conditions, many parts of the buffer zone are farmed and/or inhabited. There are several villages or special areas (called Civil Use Areas) within the Buffer Zone, where more than 10,000 people live and/or work. Civilians may enter these areas freely. Elsewhere in the buffer zone, civilian movement or activity requires specific authorization from UNFICYP. Located in the eastern region of the buffer zone, </a:t>
            </a:r>
            <a:r>
              <a:rPr lang="en-US" dirty="0" err="1"/>
              <a:t>Pyla</a:t>
            </a:r>
            <a:r>
              <a:rPr lang="en-US" dirty="0"/>
              <a:t> is the only village where Greek Cypriots and Turkish Cypriots live side-by-side.</a:t>
            </a:r>
            <a:endParaRPr lang="cs-CZ" sz="1800" b="0" i="0" u="none" strike="noStrike" baseline="0" dirty="0">
              <a:latin typeface="å½¿"/>
            </a:endParaRPr>
          </a:p>
          <a:p>
            <a:pPr marL="285750" indent="-285750" algn="l">
              <a:buFontTx/>
              <a:buChar char="–"/>
            </a:pPr>
            <a:endParaRPr lang="cs-CZ" sz="1800" b="0" i="0" u="none" strike="noStrike" baseline="0" dirty="0">
              <a:latin typeface="å½¿"/>
            </a:endParaRPr>
          </a:p>
          <a:p>
            <a:pPr marL="171450" indent="-171450" algn="just">
              <a:buFontTx/>
              <a:buChar char="–"/>
            </a:pPr>
            <a:r>
              <a:rPr lang="en-US" dirty="0">
                <a:effectLst/>
              </a:rPr>
              <a:t>UNFICYP keeps permanent watch over the buffer zone with patrols in vehicles, on foot, on bicycles and by helicopter. Additionally, a highly mobile unit stands ready to respond to emergencies within the buffer zone.</a:t>
            </a:r>
          </a:p>
          <a:p>
            <a:pPr marL="171450" indent="-171450" algn="just">
              <a:buFontTx/>
              <a:buChar char="–"/>
            </a:pPr>
            <a:r>
              <a:rPr lang="en-US" dirty="0">
                <a:effectLst/>
              </a:rPr>
              <a:t>Approximately 1,000 incidents occur within the buffer zone each year, ranging from name-calling to unauthorized use of firearms. Civilian construction is another regular issue; UNFICYP always has to consider security, ownership and operational requirements in its efforts to encourage a return to normal conditions in the buffer zone.</a:t>
            </a:r>
          </a:p>
          <a:p>
            <a:pPr marL="285750" indent="-285750" algn="l">
              <a:buFontTx/>
              <a:buChar char="–"/>
            </a:pPr>
            <a:endParaRPr lang="cs-CZ" sz="1800" b="0" i="0" u="none" strike="noStrike" baseline="0" dirty="0">
              <a:latin typeface="å½¿"/>
            </a:endParaRPr>
          </a:p>
          <a:p>
            <a:pPr marL="0" indent="0">
              <a:buFontTx/>
              <a:buNone/>
            </a:pPr>
            <a:r>
              <a:rPr lang="en-US" b="1" dirty="0"/>
              <a:t>About the Good Offices</a:t>
            </a:r>
          </a:p>
          <a:p>
            <a:pPr marL="171450" indent="-171450" algn="just">
              <a:buFontTx/>
              <a:buChar char="–"/>
            </a:pPr>
            <a:r>
              <a:rPr lang="en-US" dirty="0">
                <a:effectLst/>
              </a:rPr>
              <a:t>The Office of the Special Adviser and UNFICYP share an overall goal: supporting the comprehensive settlement of the Cyprus problem. However, the specific mandates and tasks of each, while complementary, differ considerably. The mandate of UNFICYP is, “in the interest of preserving international peace and security, to use its best efforts to prevent a recurrence of fighting and, as necessary, to contribute to the maintenance and restoration of law and order and a return to normal conditions” (Security Council resolution 186 (1964)). The mandate of the Secretary General’s Good Offices and the Office of his Special Adviser is to support the conduct of negotiations between the Greek Cypriot and Turkish Cypriot leaders.</a:t>
            </a:r>
            <a:endParaRPr lang="cs-CZ" sz="1800" b="0" i="0" u="none" strike="noStrike" baseline="0" dirty="0">
              <a:latin typeface="å½¿"/>
            </a:endParaRPr>
          </a:p>
          <a:p>
            <a:pPr marL="171450" indent="-171450" algn="l">
              <a:buFontTx/>
              <a:buChar char="–"/>
            </a:pPr>
            <a:r>
              <a:rPr lang="en-US" dirty="0"/>
              <a:t>While there is close cooperation between UNFICYP and the Office of the Special Adviser in supporting the peace negotiations, there is no overlap between the two missions. UNFICYP, with its present mandate and structure, is not equipped to provide direct support to the negotiations. It does, however, play a vital role in support of the peace process by ensuring a stable environment conducive to the negotiation process. The Office of the Special Adviser has been established specifically to provide direct support to the negotiations. Consequently, the office consists of political affairs officers and thematic experts, whose main task is to provide in-house expertise and facilitate the negotiation process, including support for the working groups and technical committees and the chairing of the meetings of the leaders and of their Representatives.</a:t>
            </a:r>
            <a:endParaRPr lang="cs-CZ" sz="1800" b="0" i="0" u="none" strike="noStrike" baseline="0" dirty="0">
              <a:latin typeface="å½¿"/>
            </a:endParaRPr>
          </a:p>
          <a:p>
            <a:pPr algn="l"/>
            <a:endParaRPr lang="cs-CZ" sz="1800" b="0" i="0" u="none" strike="noStrike" baseline="0" dirty="0">
              <a:latin typeface="å½¿"/>
            </a:endParaRPr>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8</a:t>
            </a:fld>
            <a:endParaRPr lang="cs-CZ" altLang="cs-CZ"/>
          </a:p>
        </p:txBody>
      </p:sp>
    </p:spTree>
    <p:extLst>
      <p:ext uri="{BB962C8B-B14F-4D97-AF65-F5344CB8AC3E}">
        <p14:creationId xmlns:p14="http://schemas.microsoft.com/office/powerpoint/2010/main" val="2568287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cs-CZ" dirty="0" err="1"/>
              <a:t>there</a:t>
            </a:r>
            <a:r>
              <a:rPr lang="cs-CZ" dirty="0"/>
              <a:t> </a:t>
            </a:r>
            <a:r>
              <a:rPr lang="cs-CZ" dirty="0" err="1"/>
              <a:t>is</a:t>
            </a:r>
            <a:r>
              <a:rPr lang="cs-CZ" dirty="0"/>
              <a:t> a </a:t>
            </a:r>
            <a:r>
              <a:rPr lang="cs-CZ" dirty="0" err="1"/>
              <a:t>difference</a:t>
            </a:r>
            <a:r>
              <a:rPr lang="cs-CZ" dirty="0"/>
              <a:t> </a:t>
            </a:r>
            <a:r>
              <a:rPr lang="cs-CZ" dirty="0" err="1"/>
              <a:t>between</a:t>
            </a:r>
            <a:r>
              <a:rPr lang="cs-CZ" dirty="0"/>
              <a:t> </a:t>
            </a:r>
            <a:r>
              <a:rPr lang="cs-CZ" dirty="0" err="1"/>
              <a:t>countries</a:t>
            </a:r>
            <a:r>
              <a:rPr lang="cs-CZ" dirty="0"/>
              <a:t> </a:t>
            </a:r>
            <a:r>
              <a:rPr lang="cs-CZ" dirty="0" err="1"/>
              <a:t>that</a:t>
            </a:r>
            <a:r>
              <a:rPr lang="cs-CZ" dirty="0"/>
              <a:t> </a:t>
            </a:r>
            <a:r>
              <a:rPr lang="cs-CZ" dirty="0" err="1"/>
              <a:t>fund</a:t>
            </a:r>
            <a:r>
              <a:rPr lang="cs-CZ" dirty="0"/>
              <a:t> </a:t>
            </a:r>
            <a:r>
              <a:rPr lang="cs-CZ" dirty="0" err="1"/>
              <a:t>the</a:t>
            </a:r>
            <a:r>
              <a:rPr lang="cs-CZ" dirty="0"/>
              <a:t> UN </a:t>
            </a:r>
            <a:r>
              <a:rPr lang="cs-CZ" dirty="0" err="1"/>
              <a:t>peacekeeping</a:t>
            </a:r>
            <a:r>
              <a:rPr lang="cs-CZ" dirty="0"/>
              <a:t> </a:t>
            </a:r>
            <a:r>
              <a:rPr lang="cs-CZ" dirty="0" err="1"/>
              <a:t>missions</a:t>
            </a:r>
            <a:r>
              <a:rPr lang="cs-CZ" dirty="0"/>
              <a:t> and </a:t>
            </a:r>
            <a:r>
              <a:rPr lang="cs-CZ" dirty="0" err="1"/>
              <a:t>that</a:t>
            </a:r>
            <a:r>
              <a:rPr lang="cs-CZ" dirty="0"/>
              <a:t> </a:t>
            </a:r>
            <a:r>
              <a:rPr lang="cs-CZ" dirty="0" err="1"/>
              <a:t>directly</a:t>
            </a:r>
            <a:r>
              <a:rPr lang="cs-CZ" dirty="0"/>
              <a:t> </a:t>
            </a:r>
            <a:r>
              <a:rPr lang="cs-CZ" dirty="0" err="1"/>
              <a:t>contribute</a:t>
            </a:r>
            <a:r>
              <a:rPr lang="cs-CZ" dirty="0"/>
              <a:t> </a:t>
            </a:r>
            <a:r>
              <a:rPr lang="cs-CZ" dirty="0" err="1"/>
              <a:t>with</a:t>
            </a:r>
            <a:r>
              <a:rPr lang="cs-CZ" dirty="0"/>
              <a:t> </a:t>
            </a:r>
            <a:r>
              <a:rPr lang="cs-CZ" dirty="0" err="1"/>
              <a:t>personnel</a:t>
            </a:r>
            <a:r>
              <a:rPr lang="cs-CZ" dirty="0"/>
              <a:t> </a:t>
            </a:r>
            <a:endParaRPr lang="en-US" dirty="0"/>
          </a:p>
          <a:p>
            <a:pPr marL="171450" indent="-171450">
              <a:buFontTx/>
              <a:buChar char="-"/>
            </a:pPr>
            <a:endParaRPr lang="en-US"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9</a:t>
            </a:fld>
            <a:endParaRPr lang="cs-CZ" altLang="cs-CZ"/>
          </a:p>
        </p:txBody>
      </p:sp>
    </p:spTree>
    <p:extLst>
      <p:ext uri="{BB962C8B-B14F-4D97-AF65-F5344CB8AC3E}">
        <p14:creationId xmlns:p14="http://schemas.microsoft.com/office/powerpoint/2010/main" val="2786050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96504829-97A8-0C4A-80EE-4326F3B8846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AB34EDCF-2F50-6D46-80EF-64A38D0130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7A53"/>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4A3528B9-C12B-BC4F-AF93-D9895556F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7A53"/>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90D2AF3-9D7F-614C-BFDA-1610205D104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7A53"/>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FSS slide">
    <p:bg>
      <p:bgPr>
        <a:solidFill>
          <a:srgbClr val="007A53"/>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8">
            <a:extLst>
              <a:ext uri="{FF2B5EF4-FFF2-40B4-BE49-F238E27FC236}">
                <a16:creationId xmlns:a16="http://schemas.microsoft.com/office/drawing/2014/main" id="{076177D2-E0A9-DB4F-9BE6-71A1D66CEE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D12A9152-FA59-9745-A59D-D50FB6F18C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98DFDC9-AC84-AB44-B9E6-08C20AB269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CF56576F-AF41-3849-BD6B-FA3394CC1B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8">
            <a:extLst>
              <a:ext uri="{FF2B5EF4-FFF2-40B4-BE49-F238E27FC236}">
                <a16:creationId xmlns:a16="http://schemas.microsoft.com/office/drawing/2014/main" id="{B0B77763-CB1F-AC44-ACDB-7C064A26D2E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BCD4E5D6-29D8-8A49-B4AC-98EC5D4606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30859298-EE15-7744-AB43-3DB4F7409D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B46E247F-6353-7D48-AB74-30C474494AA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vendula.divisova@mail.muni.cz"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DFLkAteVBn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pdIluE6ttZ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eeas.europa.eu/eeas/missions-and-operations_en#962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youtube.com/watch?v=aVg_bDKsPSo" TargetMode="Externa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www.osce.org/closed-field-operation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DloSqxCl1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peacekeeping.un.org/en/where-we-operate" TargetMode="External"/><Relationship Id="rId4" Type="http://schemas.openxmlformats.org/officeDocument/2006/relationships/hyperlink" Target="https://peacekeeping.un.org/en/past-peacekeeping-operation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eacekeeping.un.org/en/troop-and-police-contributo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DE708CC-0C3F-4567-9698-B54C0F35BD31}" type="slidenum">
              <a:rPr lang="cs-CZ" altLang="cs-CZ" noProof="0" smtClean="0"/>
              <a:pPr>
                <a:spcAft>
                  <a:spcPts val="600"/>
                </a:spcAft>
              </a:pPr>
              <a:t>1</a:t>
            </a:fld>
            <a:endParaRPr lang="cs-CZ" altLang="cs-CZ" noProof="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a:xfrm>
            <a:off x="398502" y="2900365"/>
            <a:ext cx="11361600" cy="1171580"/>
          </a:xfrm>
        </p:spPr>
        <p:txBody>
          <a:bodyPr anchor="t">
            <a:normAutofit/>
          </a:bodyPr>
          <a:lstStyle/>
          <a:p>
            <a:r>
              <a:rPr lang="cs-CZ" dirty="0"/>
              <a:t>International </a:t>
            </a:r>
            <a:r>
              <a:rPr lang="cs-CZ" dirty="0" err="1"/>
              <a:t>Missions</a:t>
            </a:r>
            <a:r>
              <a:rPr lang="cs-CZ" dirty="0"/>
              <a:t> and </a:t>
            </a:r>
            <a:r>
              <a:rPr lang="cs-CZ" dirty="0" err="1"/>
              <a:t>Operations</a:t>
            </a:r>
            <a:r>
              <a:rPr lang="cs-CZ" dirty="0"/>
              <a:t> (</a:t>
            </a:r>
            <a:r>
              <a:rPr lang="cs-CZ" dirty="0" err="1"/>
              <a:t>self</a:t>
            </a:r>
            <a:r>
              <a:rPr lang="cs-CZ" dirty="0"/>
              <a:t>-study)</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398502" y="4116402"/>
            <a:ext cx="11361600" cy="698497"/>
          </a:xfrm>
        </p:spPr>
        <p:txBody>
          <a:bodyPr anchor="t">
            <a:normAutofit fontScale="47500" lnSpcReduction="20000"/>
          </a:bodyPr>
          <a:lstStyle/>
          <a:p>
            <a:pPr>
              <a:lnSpc>
                <a:spcPct val="120000"/>
              </a:lnSpc>
              <a:spcAft>
                <a:spcPts val="600"/>
              </a:spcAft>
            </a:pPr>
            <a:r>
              <a:rPr lang="cs-CZ" sz="3300" dirty="0"/>
              <a:t>International </a:t>
            </a:r>
            <a:r>
              <a:rPr lang="cs-CZ" sz="3300" dirty="0" err="1"/>
              <a:t>Security</a:t>
            </a:r>
            <a:r>
              <a:rPr lang="cs-CZ" sz="3300" dirty="0"/>
              <a:t> </a:t>
            </a:r>
            <a:r>
              <a:rPr lang="cs-CZ" sz="3300" dirty="0" err="1"/>
              <a:t>Policy</a:t>
            </a:r>
            <a:r>
              <a:rPr lang="cs-CZ" sz="3300" dirty="0"/>
              <a:t>, </a:t>
            </a:r>
            <a:r>
              <a:rPr lang="cs-CZ" sz="3300" dirty="0" err="1"/>
              <a:t>October</a:t>
            </a:r>
            <a:r>
              <a:rPr lang="cs-CZ" sz="3300" dirty="0"/>
              <a:t> 28, 2024</a:t>
            </a:r>
          </a:p>
          <a:p>
            <a:pPr>
              <a:lnSpc>
                <a:spcPct val="120000"/>
              </a:lnSpc>
              <a:spcAft>
                <a:spcPts val="600"/>
              </a:spcAft>
            </a:pPr>
            <a:r>
              <a:rPr lang="cs-CZ" sz="3300" dirty="0"/>
              <a:t>Vendula Divišová, FSS MU, </a:t>
            </a:r>
            <a:r>
              <a:rPr lang="cs-CZ" sz="3300" dirty="0">
                <a:hlinkClick r:id="rId3"/>
              </a:rPr>
              <a:t>vendula.divisova@mail.muni.cz</a:t>
            </a:r>
            <a:endParaRPr lang="cs-CZ" sz="3300" dirty="0"/>
          </a:p>
          <a:p>
            <a:pPr>
              <a:lnSpc>
                <a:spcPct val="104000"/>
              </a:lnSpc>
              <a:spcAft>
                <a:spcPts val="600"/>
              </a:spcAft>
            </a:pPr>
            <a:endParaRPr lang="cs-CZ" sz="1700" dirty="0"/>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UN: </a:t>
            </a:r>
            <a:r>
              <a:rPr lang="cs-CZ" sz="3200" dirty="0" err="1"/>
              <a:t>Peace</a:t>
            </a:r>
            <a:r>
              <a:rPr lang="cs-CZ" sz="3200" dirty="0"/>
              <a:t> </a:t>
            </a:r>
            <a:r>
              <a:rPr lang="cs-CZ" sz="3200" dirty="0" err="1"/>
              <a:t>operations</a:t>
            </a:r>
            <a:endParaRPr lang="en-US" sz="3200" dirty="0"/>
          </a:p>
        </p:txBody>
      </p:sp>
      <p:pic>
        <p:nvPicPr>
          <p:cNvPr id="6" name="Obrázek 5" descr="Obsah obrázku text, snímek obrazovky, Písmo, číslo&#10;&#10;Popis byl vytvořen automaticky">
            <a:extLst>
              <a:ext uri="{FF2B5EF4-FFF2-40B4-BE49-F238E27FC236}">
                <a16:creationId xmlns:a16="http://schemas.microsoft.com/office/drawing/2014/main" id="{CC9F5112-1002-27D7-EC8A-2167FBBEE9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016" y="1101791"/>
            <a:ext cx="7603290" cy="53782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970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NATO: </a:t>
            </a:r>
            <a:r>
              <a:rPr lang="cs-CZ" sz="3200" dirty="0" err="1"/>
              <a:t>Operations</a:t>
            </a:r>
            <a:r>
              <a:rPr lang="cs-CZ" sz="3200" dirty="0"/>
              <a:t> and </a:t>
            </a:r>
            <a:r>
              <a:rPr lang="cs-CZ" sz="3200" dirty="0" err="1"/>
              <a:t>missions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3999" y="1665108"/>
            <a:ext cx="10764283" cy="956172"/>
          </a:xfrm>
        </p:spPr>
        <p:txBody>
          <a:bodyPr/>
          <a:lstStyle/>
          <a:p>
            <a:pPr>
              <a:lnSpc>
                <a:spcPct val="120000"/>
              </a:lnSpc>
              <a:spcAft>
                <a:spcPts val="600"/>
              </a:spcAft>
            </a:pPr>
            <a:r>
              <a:rPr lang="cs-CZ" sz="2200" dirty="0" err="1">
                <a:latin typeface="Arial" panose="020B0604020202020204" pitchFamily="34" charset="0"/>
                <a:cs typeface="Arial" panose="020B0604020202020204" pitchFamily="34" charset="0"/>
              </a:rPr>
              <a:t>collective</a:t>
            </a:r>
            <a:r>
              <a:rPr lang="cs-CZ" sz="2200" dirty="0">
                <a:latin typeface="Arial" panose="020B0604020202020204" pitchFamily="34" charset="0"/>
                <a:cs typeface="Arial" panose="020B0604020202020204" pitchFamily="34" charset="0"/>
              </a:rPr>
              <a:t> defence and </a:t>
            </a:r>
            <a:r>
              <a:rPr lang="cs-CZ" sz="2200" dirty="0" err="1">
                <a:latin typeface="Arial" panose="020B0604020202020204" pitchFamily="34" charset="0"/>
                <a:cs typeface="Arial" panose="020B0604020202020204" pitchFamily="34" charset="0"/>
              </a:rPr>
              <a:t>crisis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prevention</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crisis</a:t>
            </a:r>
            <a:r>
              <a:rPr lang="cs-CZ" sz="2200" dirty="0">
                <a:latin typeface="Arial" panose="020B0604020202020204" pitchFamily="34" charset="0"/>
                <a:cs typeface="Arial" panose="020B0604020202020204" pitchFamily="34" charset="0"/>
              </a:rPr>
              <a:t> management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including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peace</a:t>
            </a:r>
            <a:r>
              <a:rPr lang="cs-CZ" sz="2200" dirty="0">
                <a:latin typeface="Arial" panose="020B0604020202020204" pitchFamily="34" charset="0"/>
                <a:cs typeface="Arial" panose="020B0604020202020204" pitchFamily="34" charset="0"/>
              </a:rPr>
              <a:t> support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a:t>
            </a:r>
          </a:p>
          <a:p>
            <a:pPr>
              <a:lnSpc>
                <a:spcPct val="120000"/>
              </a:lnSpc>
              <a:spcAft>
                <a:spcPts val="600"/>
              </a:spcAft>
            </a:pPr>
            <a:r>
              <a:rPr lang="cs-CZ" sz="2200" dirty="0" err="1">
                <a:latin typeface="Arial" panose="020B0604020202020204" pitchFamily="34" charset="0"/>
                <a:cs typeface="Arial" panose="020B0604020202020204" pitchFamily="34" charset="0"/>
              </a:rPr>
              <a:t>disaster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relief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endParaRPr lang="cs-CZ" sz="2200" u="sng" dirty="0">
              <a:latin typeface="Arial" panose="020B0604020202020204" pitchFamily="34" charset="0"/>
              <a:cs typeface="Arial" panose="020B0604020202020204" pitchFamily="34" charset="0"/>
            </a:endParaRPr>
          </a:p>
          <a:p>
            <a:pPr marL="72000" indent="0">
              <a:lnSpc>
                <a:spcPct val="120000"/>
              </a:lnSpc>
              <a:spcAft>
                <a:spcPts val="600"/>
              </a:spcAft>
              <a:buNone/>
            </a:pPr>
            <a:r>
              <a:rPr lang="cs-CZ" sz="2200" u="sng" dirty="0" err="1">
                <a:latin typeface="Arial" panose="020B0604020202020204" pitchFamily="34" charset="0"/>
                <a:cs typeface="Arial" panose="020B0604020202020204" pitchFamily="34" charset="0"/>
              </a:rPr>
              <a:t>terminated</a:t>
            </a:r>
            <a:r>
              <a:rPr lang="cs-CZ" sz="2200" u="sng" dirty="0">
                <a:latin typeface="Arial" panose="020B0604020202020204" pitchFamily="34" charset="0"/>
                <a:cs typeface="Arial" panose="020B0604020202020204" pitchFamily="34" charset="0"/>
              </a:rPr>
              <a:t> </a:t>
            </a:r>
            <a:r>
              <a:rPr lang="cs-CZ" sz="2200" u="sng" dirty="0" err="1">
                <a:latin typeface="Arial" panose="020B0604020202020204" pitchFamily="34" charset="0"/>
                <a:cs typeface="Arial" panose="020B0604020202020204" pitchFamily="34" charset="0"/>
              </a:rPr>
              <a:t>missions</a:t>
            </a:r>
            <a:r>
              <a:rPr lang="cs-CZ" sz="2200" dirty="0">
                <a:latin typeface="Arial" panose="020B0604020202020204" pitchFamily="34" charset="0"/>
                <a:cs typeface="Arial" panose="020B0604020202020204" pitchFamily="34" charset="0"/>
              </a:rPr>
              <a:t>:</a:t>
            </a:r>
          </a:p>
        </p:txBody>
      </p:sp>
      <p:sp>
        <p:nvSpPr>
          <p:cNvPr id="2" name="TextovéPole 1">
            <a:extLst>
              <a:ext uri="{FF2B5EF4-FFF2-40B4-BE49-F238E27FC236}">
                <a16:creationId xmlns:a16="http://schemas.microsoft.com/office/drawing/2014/main" id="{84A9E945-95A2-5C07-E41D-9B602D6E334C}"/>
              </a:ext>
            </a:extLst>
          </p:cNvPr>
          <p:cNvSpPr txBox="1"/>
          <p:nvPr/>
        </p:nvSpPr>
        <p:spPr>
          <a:xfrm>
            <a:off x="343481" y="3429000"/>
            <a:ext cx="10331200" cy="287726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1990-91 - </a:t>
            </a:r>
            <a:r>
              <a:rPr lang="cs-CZ" sz="2200" dirty="0" err="1">
                <a:latin typeface="Arial" panose="020B0604020202020204" pitchFamily="34" charset="0"/>
                <a:cs typeface="Arial" panose="020B0604020202020204" pitchFamily="34" charset="0"/>
              </a:rPr>
              <a:t>Turkey</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Anchor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Guard</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First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Gulf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War</a:t>
            </a:r>
            <a:r>
              <a:rPr lang="cs-CZ" sz="2200" dirty="0">
                <a:latin typeface="Arial" panose="020B0604020202020204" pitchFamily="34" charset="0"/>
                <a:cs typeface="Arial" panose="020B0604020202020204" pitchFamily="34" charset="0"/>
              </a:rPr>
              <a:t>, monitoring)</a:t>
            </a: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1992-95 - </a:t>
            </a:r>
            <a:r>
              <a:rPr lang="cs-CZ" sz="2200" dirty="0" err="1">
                <a:latin typeface="Arial" panose="020B0604020202020204" pitchFamily="34" charset="0"/>
                <a:cs typeface="Arial" panose="020B0604020202020204" pitchFamily="34" charset="0"/>
              </a:rPr>
              <a:t>Bosnia</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Herzegovina</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first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combat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a:t>
            </a: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2001-2014/2021 - </a:t>
            </a:r>
            <a:r>
              <a:rPr lang="cs-CZ" sz="2200" dirty="0" err="1">
                <a:latin typeface="Arial" panose="020B0604020202020204" pitchFamily="34" charset="0"/>
                <a:cs typeface="Arial" panose="020B0604020202020204" pitchFamily="34" charset="0"/>
              </a:rPr>
              <a:t>Afghanistan</a:t>
            </a:r>
            <a:r>
              <a:rPr lang="cs-CZ" sz="2200" dirty="0">
                <a:latin typeface="Arial" panose="020B0604020202020204" pitchFamily="34" charset="0"/>
                <a:cs typeface="Arial" panose="020B0604020202020204" pitchFamily="34" charset="0"/>
              </a:rPr>
              <a:t>: ISAF → The </a:t>
            </a:r>
            <a:r>
              <a:rPr lang="cs-CZ" sz="2200" dirty="0" err="1">
                <a:latin typeface="Arial" panose="020B0604020202020204" pitchFamily="34" charset="0"/>
                <a:cs typeface="Arial" panose="020B0604020202020204" pitchFamily="34" charset="0"/>
              </a:rPr>
              <a:t>Resolute</a:t>
            </a:r>
            <a:r>
              <a:rPr lang="cs-CZ" sz="2200" dirty="0">
                <a:latin typeface="Arial" panose="020B0604020202020204" pitchFamily="34" charset="0"/>
                <a:cs typeface="Arial" panose="020B0604020202020204" pitchFamily="34" charset="0"/>
              </a:rPr>
              <a:t> Support </a:t>
            </a:r>
            <a:r>
              <a:rPr lang="cs-CZ" sz="2200" dirty="0" err="1">
                <a:latin typeface="Arial" panose="020B0604020202020204" pitchFamily="34" charset="0"/>
                <a:cs typeface="Arial" panose="020B0604020202020204" pitchFamily="34" charset="0"/>
              </a:rPr>
              <a:t>Mission</a:t>
            </a:r>
            <a:endParaRPr lang="cs-CZ" sz="22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2001-16 - </a:t>
            </a:r>
            <a:r>
              <a:rPr lang="cs-CZ" sz="2200" dirty="0" err="1">
                <a:latin typeface="Arial" panose="020B0604020202020204" pitchFamily="34" charset="0"/>
                <a:cs typeface="Arial" panose="020B0604020202020204" pitchFamily="34" charset="0"/>
              </a:rPr>
              <a:t>Operation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Active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Endeavour</a:t>
            </a:r>
            <a:r>
              <a:rPr lang="cs-CZ" sz="2200" dirty="0">
                <a:latin typeface="Arial" panose="020B0604020202020204" pitchFamily="34" charset="0"/>
                <a:cs typeface="Arial" panose="020B0604020202020204" pitchFamily="34" charset="0"/>
              </a:rPr>
              <a:t> (a </a:t>
            </a:r>
            <a:r>
              <a:rPr lang="cs-CZ" sz="2200" dirty="0" err="1">
                <a:latin typeface="Arial" panose="020B0604020202020204" pitchFamily="34" charset="0"/>
                <a:cs typeface="Arial" panose="020B0604020202020204" pitchFamily="34" charset="0"/>
              </a:rPr>
              <a:t>collective</a:t>
            </a:r>
            <a:r>
              <a:rPr lang="cs-CZ" sz="2200" dirty="0">
                <a:latin typeface="Arial" panose="020B0604020202020204" pitchFamily="34" charset="0"/>
                <a:cs typeface="Arial" panose="020B0604020202020204" pitchFamily="34" charset="0"/>
              </a:rPr>
              <a:t> defence </a:t>
            </a:r>
            <a:r>
              <a:rPr lang="cs-CZ" sz="2200" dirty="0" err="1">
                <a:latin typeface="Arial" panose="020B0604020202020204" pitchFamily="34" charset="0"/>
                <a:cs typeface="Arial" panose="020B0604020202020204" pitchFamily="34" charset="0"/>
              </a:rPr>
              <a:t>operation</a:t>
            </a:r>
            <a:r>
              <a:rPr lang="cs-CZ" sz="2200" dirty="0">
                <a:latin typeface="Arial" panose="020B0604020202020204" pitchFamily="34" charset="0"/>
                <a:cs typeface="Arial" panose="020B0604020202020204" pitchFamily="34" charset="0"/>
              </a:rPr>
              <a:t>)</a:t>
            </a: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2004-11 - NATO </a:t>
            </a:r>
            <a:r>
              <a:rPr lang="cs-CZ" sz="2200" dirty="0" err="1">
                <a:latin typeface="Arial" panose="020B0604020202020204" pitchFamily="34" charset="0"/>
                <a:cs typeface="Arial" panose="020B0604020202020204" pitchFamily="34" charset="0"/>
              </a:rPr>
              <a:t>Training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Mission</a:t>
            </a:r>
            <a:r>
              <a:rPr lang="cs-CZ" sz="2200" dirty="0">
                <a:latin typeface="Arial" panose="020B0604020202020204" pitchFamily="34" charset="0"/>
                <a:cs typeface="Arial" panose="020B0604020202020204" pitchFamily="34" charset="0"/>
              </a:rPr>
              <a:t> in </a:t>
            </a:r>
            <a:r>
              <a:rPr lang="cs-CZ" sz="2200" dirty="0" err="1">
                <a:latin typeface="Arial" panose="020B0604020202020204" pitchFamily="34" charset="0"/>
                <a:cs typeface="Arial" panose="020B0604020202020204" pitchFamily="34" charset="0"/>
              </a:rPr>
              <a:t>Iraq</a:t>
            </a:r>
            <a:r>
              <a:rPr lang="cs-CZ" sz="2200" dirty="0">
                <a:latin typeface="Arial" panose="020B0604020202020204" pitchFamily="34" charset="0"/>
                <a:cs typeface="Arial" panose="020B0604020202020204" pitchFamily="34" charset="0"/>
              </a:rPr>
              <a:t> (NTM-I)</a:t>
            </a: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2001-02 - USA: </a:t>
            </a:r>
            <a:r>
              <a:rPr lang="cs-CZ" sz="2200" dirty="0" err="1">
                <a:latin typeface="Arial" panose="020B0604020202020204" pitchFamily="34" charset="0"/>
                <a:cs typeface="Arial" panose="020B0604020202020204" pitchFamily="34" charset="0"/>
              </a:rPr>
              <a:t>Operation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Eagle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Assist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counter-terrorist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Article</a:t>
            </a:r>
            <a:r>
              <a:rPr lang="cs-CZ" sz="2200" dirty="0">
                <a:latin typeface="Arial" panose="020B0604020202020204" pitchFamily="34" charset="0"/>
                <a:cs typeface="Arial" panose="020B0604020202020204" pitchFamily="34" charset="0"/>
              </a:rPr>
              <a:t> 5)</a:t>
            </a:r>
          </a:p>
        </p:txBody>
      </p:sp>
    </p:spTree>
    <p:extLst>
      <p:ext uri="{BB962C8B-B14F-4D97-AF65-F5344CB8AC3E}">
        <p14:creationId xmlns:p14="http://schemas.microsoft.com/office/powerpoint/2010/main" val="251109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NATO: </a:t>
            </a:r>
            <a:r>
              <a:rPr lang="cs-CZ" sz="3200" dirty="0" err="1"/>
              <a:t>Operations</a:t>
            </a:r>
            <a:r>
              <a:rPr lang="cs-CZ" sz="3200" dirty="0"/>
              <a:t> and </a:t>
            </a:r>
            <a:r>
              <a:rPr lang="cs-CZ" sz="3200" dirty="0" err="1"/>
              <a:t>missions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3999" y="1665108"/>
            <a:ext cx="10764283" cy="651372"/>
          </a:xfrm>
        </p:spPr>
        <p:txBody>
          <a:bodyPr/>
          <a:lstStyle/>
          <a:p>
            <a:pPr marL="72000" indent="0">
              <a:lnSpc>
                <a:spcPct val="120000"/>
              </a:lnSpc>
              <a:spcAft>
                <a:spcPts val="600"/>
              </a:spcAft>
              <a:buNone/>
            </a:pPr>
            <a:r>
              <a:rPr lang="cs-CZ" sz="2200" u="sng" dirty="0" err="1">
                <a:latin typeface="Arial" panose="020B0604020202020204" pitchFamily="34" charset="0"/>
                <a:cs typeface="Arial" panose="020B0604020202020204" pitchFamily="34" charset="0"/>
              </a:rPr>
              <a:t>terminated</a:t>
            </a:r>
            <a:r>
              <a:rPr lang="cs-CZ" sz="2200" u="sng" dirty="0">
                <a:latin typeface="Arial" panose="020B0604020202020204" pitchFamily="34" charset="0"/>
                <a:cs typeface="Arial" panose="020B0604020202020204" pitchFamily="34" charset="0"/>
              </a:rPr>
              <a:t> </a:t>
            </a:r>
            <a:r>
              <a:rPr lang="cs-CZ" sz="2200" u="sng" dirty="0" err="1">
                <a:latin typeface="Arial" panose="020B0604020202020204" pitchFamily="34" charset="0"/>
                <a:cs typeface="Arial" panose="020B0604020202020204" pitchFamily="34" charset="0"/>
              </a:rPr>
              <a:t>missions</a:t>
            </a:r>
            <a:r>
              <a:rPr lang="cs-CZ" sz="2200" dirty="0">
                <a:latin typeface="Arial" panose="020B0604020202020204" pitchFamily="34" charset="0"/>
                <a:cs typeface="Arial" panose="020B0604020202020204" pitchFamily="34" charset="0"/>
              </a:rPr>
              <a:t>:</a:t>
            </a:r>
          </a:p>
          <a:p>
            <a:pPr>
              <a:lnSpc>
                <a:spcPct val="120000"/>
              </a:lnSpc>
              <a:spcAft>
                <a:spcPts val="600"/>
              </a:spcAft>
            </a:pPr>
            <a:endParaRPr lang="cs-CZ" sz="2200" dirty="0">
              <a:latin typeface="Arial" panose="020B0604020202020204" pitchFamily="34" charset="0"/>
              <a:cs typeface="Arial" panose="020B0604020202020204" pitchFamily="34" charset="0"/>
            </a:endParaRPr>
          </a:p>
          <a:p>
            <a:pPr>
              <a:lnSpc>
                <a:spcPct val="120000"/>
              </a:lnSpc>
              <a:spcAft>
                <a:spcPts val="600"/>
              </a:spcAft>
            </a:pPr>
            <a:endParaRPr lang="cs-CZ" sz="2200" dirty="0">
              <a:latin typeface="Arial" panose="020B060402020202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3024A0E5-2A0F-3A59-CF00-BAB96A0B263C}"/>
              </a:ext>
            </a:extLst>
          </p:cNvPr>
          <p:cNvSpPr txBox="1"/>
          <p:nvPr/>
        </p:nvSpPr>
        <p:spPr>
          <a:xfrm>
            <a:off x="630540" y="2412897"/>
            <a:ext cx="10331200" cy="320658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2001-03 - </a:t>
            </a:r>
            <a:r>
              <a:rPr lang="cs-CZ" sz="2200" dirty="0" err="1">
                <a:latin typeface="Arial" panose="020B0604020202020204" pitchFamily="34" charset="0"/>
                <a:cs typeface="Arial" panose="020B0604020202020204" pitchFamily="34" charset="0"/>
              </a:rPr>
              <a:t>North</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Macedonia</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Essential</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Harvest</a:t>
            </a:r>
            <a:r>
              <a:rPr lang="cs-CZ" sz="2200" dirty="0">
                <a:latin typeface="Arial" panose="020B0604020202020204" pitchFamily="34" charset="0"/>
                <a:cs typeface="Arial" panose="020B0604020202020204" pitchFamily="34" charset="0"/>
              </a:rPr>
              <a:t>, Amber Fox and </a:t>
            </a:r>
            <a:r>
              <a:rPr lang="cs-CZ" sz="2200" dirty="0" err="1">
                <a:latin typeface="Arial" panose="020B0604020202020204" pitchFamily="34" charset="0"/>
                <a:cs typeface="Arial" panose="020B0604020202020204" pitchFamily="34" charset="0"/>
              </a:rPr>
              <a:t>Allied</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Harmony</a:t>
            </a:r>
            <a:endParaRPr lang="cs-CZ" sz="22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2011 - </a:t>
            </a:r>
            <a:r>
              <a:rPr lang="cs-CZ" sz="2200" dirty="0" err="1">
                <a:latin typeface="Arial" panose="020B0604020202020204" pitchFamily="34" charset="0"/>
                <a:cs typeface="Arial" panose="020B0604020202020204" pitchFamily="34" charset="0"/>
              </a:rPr>
              <a:t>Libya</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Unified</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Protector</a:t>
            </a:r>
            <a:endParaRPr lang="cs-CZ" sz="22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2008-16 - </a:t>
            </a:r>
            <a:r>
              <a:rPr lang="cs-CZ" sz="2200" dirty="0" err="1">
                <a:latin typeface="Arial" panose="020B0604020202020204" pitchFamily="34" charset="0"/>
                <a:cs typeface="Arial" panose="020B0604020202020204" pitchFamily="34" charset="0"/>
              </a:rPr>
              <a:t>Counter-piracy</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in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Gulf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Aden (</a:t>
            </a:r>
            <a:r>
              <a:rPr lang="cs-CZ" sz="2200" dirty="0" err="1">
                <a:latin typeface="Arial" panose="020B0604020202020204" pitchFamily="34" charset="0"/>
                <a:cs typeface="Arial" panose="020B0604020202020204" pitchFamily="34" charset="0"/>
              </a:rPr>
              <a:t>Operation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Allied</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Protector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Ocean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Shield</a:t>
            </a:r>
            <a:r>
              <a:rPr lang="cs-CZ" sz="2200" dirty="0">
                <a:latin typeface="Arial" panose="020B0604020202020204" pitchFamily="34" charset="0"/>
                <a:cs typeface="Arial" panose="020B0604020202020204" pitchFamily="34" charset="0"/>
              </a:rPr>
              <a:t>)</a:t>
            </a:r>
          </a:p>
          <a:p>
            <a:pPr marL="342900" indent="-342900">
              <a:lnSpc>
                <a:spcPct val="120000"/>
              </a:lnSpc>
              <a:spcAft>
                <a:spcPts val="600"/>
              </a:spcAft>
              <a:buFont typeface="Arial" panose="020B0604020202020204" pitchFamily="34" charset="0"/>
              <a:buChar char="•"/>
            </a:pPr>
            <a:r>
              <a:rPr lang="cs-CZ" sz="2200" dirty="0" err="1">
                <a:latin typeface="Arial" panose="020B0604020202020204" pitchFamily="34" charset="0"/>
                <a:cs typeface="Arial" panose="020B0604020202020204" pitchFamily="34" charset="0"/>
              </a:rPr>
              <a:t>relief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assistance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missions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earthquake</a:t>
            </a:r>
            <a:r>
              <a:rPr lang="cs-CZ" sz="2200" dirty="0">
                <a:latin typeface="Arial" panose="020B0604020202020204" pitchFamily="34" charset="0"/>
                <a:cs typeface="Arial" panose="020B0604020202020204" pitchFamily="34" charset="0"/>
              </a:rPr>
              <a:t> in </a:t>
            </a:r>
            <a:r>
              <a:rPr lang="cs-CZ" sz="2200" dirty="0" err="1">
                <a:latin typeface="Arial" panose="020B0604020202020204" pitchFamily="34" charset="0"/>
                <a:cs typeface="Arial" panose="020B0604020202020204" pitchFamily="34" charset="0"/>
              </a:rPr>
              <a:t>Pakistan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Hurricane</a:t>
            </a:r>
            <a:r>
              <a:rPr lang="cs-CZ" sz="2200" dirty="0">
                <a:latin typeface="Arial" panose="020B0604020202020204" pitchFamily="34" charset="0"/>
                <a:cs typeface="Arial" panose="020B0604020202020204" pitchFamily="34" charset="0"/>
              </a:rPr>
              <a:t> Katrina… )</a:t>
            </a: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2004 -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Distinguished</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Games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Athens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Olympic</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Games</a:t>
            </a:r>
            <a:r>
              <a:rPr lang="cs-CZ"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01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NATO: </a:t>
            </a:r>
            <a:r>
              <a:rPr lang="cs-CZ" sz="3200" dirty="0" err="1"/>
              <a:t>Operations</a:t>
            </a:r>
            <a:r>
              <a:rPr lang="cs-CZ" sz="3200" dirty="0"/>
              <a:t> and </a:t>
            </a:r>
            <a:r>
              <a:rPr lang="cs-CZ" sz="3200" dirty="0" err="1"/>
              <a:t>missions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10764283" cy="777292"/>
          </a:xfrm>
        </p:spPr>
        <p:txBody>
          <a:bodyPr/>
          <a:lstStyle/>
          <a:p>
            <a:pPr marL="72000" indent="0">
              <a:lnSpc>
                <a:spcPct val="120000"/>
              </a:lnSpc>
              <a:spcAft>
                <a:spcPts val="600"/>
              </a:spcAft>
              <a:buNone/>
            </a:pPr>
            <a:r>
              <a:rPr lang="cs-CZ" sz="2200" u="sng" dirty="0" err="1">
                <a:latin typeface="Arial" panose="020B0604020202020204" pitchFamily="34" charset="0"/>
                <a:cs typeface="Arial" panose="020B0604020202020204" pitchFamily="34" charset="0"/>
              </a:rPr>
              <a:t>Current</a:t>
            </a:r>
            <a:r>
              <a:rPr lang="cs-CZ" sz="2200" u="sng" dirty="0">
                <a:latin typeface="Arial" panose="020B0604020202020204" pitchFamily="34" charset="0"/>
                <a:cs typeface="Arial" panose="020B0604020202020204" pitchFamily="34" charset="0"/>
              </a:rPr>
              <a:t> </a:t>
            </a:r>
            <a:r>
              <a:rPr lang="cs-CZ" sz="2200" u="sng" dirty="0" err="1">
                <a:latin typeface="Arial" panose="020B0604020202020204" pitchFamily="34" charset="0"/>
                <a:cs typeface="Arial" panose="020B0604020202020204" pitchFamily="34" charset="0"/>
              </a:rPr>
              <a:t>missions</a:t>
            </a:r>
            <a:endParaRPr lang="cs-CZ" sz="2200" u="sng" dirty="0">
              <a:latin typeface="Arial" panose="020B060402020202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B3600A87-EE19-1F2A-B89E-18D384267030}"/>
              </a:ext>
            </a:extLst>
          </p:cNvPr>
          <p:cNvSpPr txBox="1"/>
          <p:nvPr/>
        </p:nvSpPr>
        <p:spPr>
          <a:xfrm>
            <a:off x="540000" y="2442400"/>
            <a:ext cx="10331200" cy="376673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Kosovo: </a:t>
            </a:r>
            <a:r>
              <a:rPr lang="cs-CZ" sz="2200" dirty="0">
                <a:latin typeface="Arial" panose="020B0604020202020204" pitchFamily="34" charset="0"/>
                <a:cs typeface="Arial" panose="020B0604020202020204" pitchFamily="34" charset="0"/>
                <a:hlinkClick r:id="rId3"/>
              </a:rPr>
              <a:t>KFOR</a:t>
            </a:r>
            <a:r>
              <a:rPr lang="cs-CZ" sz="2200" dirty="0">
                <a:latin typeface="Arial" panose="020B0604020202020204" pitchFamily="34" charset="0"/>
                <a:cs typeface="Arial" panose="020B0604020202020204" pitchFamily="34" charset="0"/>
              </a:rPr>
              <a:t> </a:t>
            </a: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3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in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maritime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domain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Standing</a:t>
            </a:r>
            <a:r>
              <a:rPr lang="cs-CZ" sz="2200" dirty="0">
                <a:latin typeface="Arial" panose="020B0604020202020204" pitchFamily="34" charset="0"/>
                <a:cs typeface="Arial" panose="020B0604020202020204" pitchFamily="34" charset="0"/>
              </a:rPr>
              <a:t> Naval </a:t>
            </a:r>
            <a:r>
              <a:rPr lang="cs-CZ" sz="2200" dirty="0" err="1">
                <a:latin typeface="Arial" panose="020B0604020202020204" pitchFamily="34" charset="0"/>
                <a:cs typeface="Arial" panose="020B0604020202020204" pitchFamily="34" charset="0"/>
              </a:rPr>
              <a:t>Forces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Sea</a:t>
            </a:r>
            <a:r>
              <a:rPr lang="cs-CZ" sz="2200" dirty="0">
                <a:latin typeface="Arial" panose="020B0604020202020204" pitchFamily="34" charset="0"/>
                <a:cs typeface="Arial" panose="020B0604020202020204" pitchFamily="34" charset="0"/>
              </a:rPr>
              <a:t> Guardian and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Aegean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Activity</a:t>
            </a:r>
            <a:endParaRPr lang="cs-CZ" sz="22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NATO </a:t>
            </a:r>
            <a:r>
              <a:rPr lang="cs-CZ" sz="2200" dirty="0" err="1">
                <a:latin typeface="Arial" panose="020B0604020202020204" pitchFamily="34" charset="0"/>
                <a:cs typeface="Arial" panose="020B0604020202020204" pitchFamily="34" charset="0"/>
              </a:rPr>
              <a:t>Mission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Iraq</a:t>
            </a:r>
            <a:endParaRPr lang="cs-CZ" sz="22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hlinkClick r:id="rId4"/>
              </a:rPr>
              <a:t>NATO Air </a:t>
            </a:r>
            <a:r>
              <a:rPr lang="cs-CZ" sz="2200" dirty="0" err="1">
                <a:latin typeface="Arial" panose="020B0604020202020204" pitchFamily="34" charset="0"/>
                <a:cs typeface="Arial" panose="020B0604020202020204" pitchFamily="34" charset="0"/>
                <a:hlinkClick r:id="rId4"/>
              </a:rPr>
              <a:t>Policing</a:t>
            </a:r>
            <a:endParaRPr lang="cs-CZ" sz="22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cs-CZ" sz="2200" dirty="0" err="1">
                <a:latin typeface="Arial" panose="020B0604020202020204" pitchFamily="34" charset="0"/>
                <a:cs typeface="Arial" panose="020B0604020202020204" pitchFamily="34" charset="0"/>
              </a:rPr>
              <a:t>African</a:t>
            </a:r>
            <a:r>
              <a:rPr lang="cs-CZ" sz="2200" dirty="0">
                <a:latin typeface="Arial" panose="020B0604020202020204" pitchFamily="34" charset="0"/>
                <a:cs typeface="Arial" panose="020B0604020202020204" pitchFamily="34" charset="0"/>
              </a:rPr>
              <a:t> Union </a:t>
            </a:r>
            <a:r>
              <a:rPr lang="cs-CZ" sz="2200" dirty="0" err="1">
                <a:latin typeface="Arial" panose="020B0604020202020204" pitchFamily="34" charset="0"/>
                <a:cs typeface="Arial" panose="020B0604020202020204" pitchFamily="34" charset="0"/>
              </a:rPr>
              <a:t>assistance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missions</a:t>
            </a:r>
            <a:endParaRPr lang="cs-CZ" sz="22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cs-CZ" sz="2200" dirty="0">
                <a:latin typeface="Arial" panose="020B0604020202020204" pitchFamily="34" charset="0"/>
                <a:cs typeface="Arial" panose="020B0604020202020204" pitchFamily="34" charset="0"/>
              </a:rPr>
              <a:t>NATO support to </a:t>
            </a:r>
            <a:r>
              <a:rPr lang="cs-CZ" sz="2200" dirty="0" err="1">
                <a:latin typeface="Arial" panose="020B0604020202020204" pitchFamily="34" charset="0"/>
                <a:cs typeface="Arial" panose="020B0604020202020204" pitchFamily="34" charset="0"/>
              </a:rPr>
              <a:t>earthquake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relief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efforts</a:t>
            </a:r>
            <a:r>
              <a:rPr lang="cs-CZ" sz="2200" dirty="0">
                <a:latin typeface="Arial" panose="020B0604020202020204" pitchFamily="34" charset="0"/>
                <a:cs typeface="Arial" panose="020B0604020202020204" pitchFamily="34" charset="0"/>
              </a:rPr>
              <a:t> in </a:t>
            </a:r>
            <a:r>
              <a:rPr lang="cs-CZ" sz="2200" dirty="0" err="1">
                <a:latin typeface="Arial" panose="020B0604020202020204" pitchFamily="34" charset="0"/>
                <a:cs typeface="Arial" panose="020B0604020202020204" pitchFamily="34" charset="0"/>
              </a:rPr>
              <a:t>Türkiye</a:t>
            </a:r>
            <a:endParaRPr lang="cs-CZ" sz="22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NATO’s military presence in the east of the Alliance</a:t>
            </a:r>
            <a:endParaRPr lang="cs-CZ"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4588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NATO: </a:t>
            </a:r>
            <a:r>
              <a:rPr lang="cs-CZ" sz="3200" dirty="0" err="1"/>
              <a:t>Operations</a:t>
            </a:r>
            <a:r>
              <a:rPr lang="cs-CZ" sz="3200" dirty="0"/>
              <a:t> and </a:t>
            </a:r>
            <a:r>
              <a:rPr lang="cs-CZ" sz="3200" dirty="0" err="1"/>
              <a:t>missions</a:t>
            </a:r>
            <a:endParaRPr lang="en-US" sz="3200" dirty="0"/>
          </a:p>
        </p:txBody>
      </p:sp>
      <p:pic>
        <p:nvPicPr>
          <p:cNvPr id="8" name="Obrázek 7">
            <a:extLst>
              <a:ext uri="{FF2B5EF4-FFF2-40B4-BE49-F238E27FC236}">
                <a16:creationId xmlns:a16="http://schemas.microsoft.com/office/drawing/2014/main" id="{DCB6F2C7-46ED-6A1F-8266-E1DEAFDC0A7E}"/>
              </a:ext>
            </a:extLst>
          </p:cNvPr>
          <p:cNvPicPr>
            <a:picLocks noChangeAspect="1"/>
          </p:cNvPicPr>
          <p:nvPr/>
        </p:nvPicPr>
        <p:blipFill>
          <a:blip r:embed="rId3"/>
          <a:stretch>
            <a:fillRect/>
          </a:stretch>
        </p:blipFill>
        <p:spPr>
          <a:xfrm>
            <a:off x="990600" y="1185862"/>
            <a:ext cx="9753600" cy="5476875"/>
          </a:xfrm>
          <a:prstGeom prst="rect">
            <a:avLst/>
          </a:prstGeom>
        </p:spPr>
      </p:pic>
    </p:spTree>
    <p:extLst>
      <p:ext uri="{BB962C8B-B14F-4D97-AF65-F5344CB8AC3E}">
        <p14:creationId xmlns:p14="http://schemas.microsoft.com/office/powerpoint/2010/main" val="3288558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EU: CSDP </a:t>
            </a:r>
            <a:r>
              <a:rPr lang="cs-CZ" sz="3200" dirty="0" err="1"/>
              <a:t>military</a:t>
            </a:r>
            <a:r>
              <a:rPr lang="cs-CZ" sz="3200" dirty="0"/>
              <a:t> and </a:t>
            </a:r>
            <a:r>
              <a:rPr lang="cs-CZ" sz="3200" dirty="0" err="1"/>
              <a:t>civilian</a:t>
            </a:r>
            <a:r>
              <a:rPr lang="cs-CZ" sz="3200" dirty="0"/>
              <a:t> </a:t>
            </a:r>
            <a:r>
              <a:rPr lang="cs-CZ" sz="3200" dirty="0" err="1"/>
              <a:t>missions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3999" y="1665108"/>
            <a:ext cx="10764283" cy="4139998"/>
          </a:xfrm>
        </p:spPr>
        <p:txBody>
          <a:bodyPr/>
          <a:lstStyle/>
          <a:p>
            <a:pPr>
              <a:lnSpc>
                <a:spcPct val="120000"/>
              </a:lnSpc>
              <a:spcAft>
                <a:spcPts val="600"/>
              </a:spcAft>
            </a:pPr>
            <a:r>
              <a:rPr lang="cs-CZ" sz="2200" dirty="0">
                <a:latin typeface="Arial" panose="020B0604020202020204" pitchFamily="34" charset="0"/>
                <a:cs typeface="Arial" panose="020B0604020202020204" pitchFamily="34" charset="0"/>
              </a:rPr>
              <a:t>CSDP - </a:t>
            </a:r>
            <a:r>
              <a:rPr lang="cs-CZ" sz="2200" dirty="0" err="1">
                <a:latin typeface="Arial" panose="020B0604020202020204" pitchFamily="34" charset="0"/>
                <a:cs typeface="Arial" panose="020B0604020202020204" pitchFamily="34" charset="0"/>
              </a:rPr>
              <a:t>military</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civilian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assets</a:t>
            </a:r>
            <a:r>
              <a:rPr lang="cs-CZ" sz="2200" dirty="0">
                <a:latin typeface="Arial" panose="020B0604020202020204" pitchFamily="34" charset="0"/>
                <a:cs typeface="Arial" panose="020B0604020202020204" pitchFamily="34" charset="0"/>
              </a:rPr>
              <a:t> → </a:t>
            </a:r>
            <a:r>
              <a:rPr lang="en-US" sz="2200" dirty="0">
                <a:latin typeface="Arial" panose="020B0604020202020204" pitchFamily="34" charset="0"/>
                <a:cs typeface="Arial" panose="020B0604020202020204" pitchFamily="34" charset="0"/>
              </a:rPr>
              <a:t>peacekeeping operations, conflict prevention and the strengthening of international security</a:t>
            </a:r>
            <a:r>
              <a:rPr lang="cs-CZ" sz="2200" dirty="0">
                <a:latin typeface="Arial" panose="020B0604020202020204" pitchFamily="34" charset="0"/>
                <a:cs typeface="Arial" panose="020B0604020202020204" pitchFamily="34" charset="0"/>
              </a:rPr>
              <a:t> (Art. 42, </a:t>
            </a:r>
            <a:r>
              <a:rPr lang="cs-CZ" sz="2200" dirty="0" err="1">
                <a:latin typeface="Arial" panose="020B0604020202020204" pitchFamily="34" charset="0"/>
                <a:cs typeface="Arial" panose="020B0604020202020204" pitchFamily="34" charset="0"/>
              </a:rPr>
              <a:t>Treaty</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Lisbon</a:t>
            </a:r>
            <a:r>
              <a:rPr lang="cs-CZ" sz="2200" dirty="0">
                <a:latin typeface="Arial" panose="020B0604020202020204" pitchFamily="34" charset="0"/>
                <a:cs typeface="Arial" panose="020B0604020202020204" pitchFamily="34" charset="0"/>
              </a:rPr>
              <a:t>)</a:t>
            </a:r>
          </a:p>
          <a:p>
            <a:pPr lvl="1">
              <a:lnSpc>
                <a:spcPct val="120000"/>
              </a:lnSpc>
              <a:spcAft>
                <a:spcPts val="600"/>
              </a:spcAft>
            </a:pPr>
            <a:r>
              <a:rPr lang="en-US" sz="2200" dirty="0">
                <a:latin typeface="Arial" panose="020B0604020202020204" pitchFamily="34" charset="0"/>
                <a:cs typeface="Arial" panose="020B0604020202020204" pitchFamily="34" charset="0"/>
              </a:rPr>
              <a:t>joint disarmament operations, humanitarian and rescue tasks, military advice and assistance tasks, conflict prevention and peace-keeping tasks, tasks of combat forces in crisis management, including peace-making and post-conflict stabilization</a:t>
            </a:r>
            <a:endParaRPr lang="cs-CZ" sz="2200" dirty="0">
              <a:latin typeface="Arial" panose="020B0604020202020204" pitchFamily="34" charset="0"/>
              <a:cs typeface="Arial" panose="020B0604020202020204" pitchFamily="34" charset="0"/>
            </a:endParaRPr>
          </a:p>
          <a:p>
            <a:pPr lvl="1">
              <a:lnSpc>
                <a:spcPct val="120000"/>
              </a:lnSpc>
              <a:spcAft>
                <a:spcPts val="600"/>
              </a:spcAft>
            </a:pPr>
            <a:r>
              <a:rPr lang="cs-CZ" sz="2200" dirty="0">
                <a:latin typeface="Arial" panose="020B0604020202020204" pitchFamily="34" charset="0"/>
                <a:cs typeface="Arial" panose="020B0604020202020204" pitchFamily="34" charset="0"/>
              </a:rPr>
              <a:t> </a:t>
            </a:r>
            <a:r>
              <a:rPr lang="cs-CZ" sz="2200" dirty="0">
                <a:latin typeface="Arial" panose="020B0604020202020204" pitchFamily="34" charset="0"/>
                <a:cs typeface="Arial" panose="020B0604020202020204" pitchFamily="34" charset="0"/>
                <a:sym typeface="Wingdings 3" panose="05040102010807070707" pitchFamily="18" charset="2"/>
              </a:rPr>
              <a:t> </a:t>
            </a:r>
            <a:r>
              <a:rPr lang="cs-CZ" sz="2200" dirty="0" err="1">
                <a:latin typeface="Arial" panose="020B0604020202020204" pitchFamily="34" charset="0"/>
                <a:cs typeface="Arial" panose="020B0604020202020204" pitchFamily="34" charset="0"/>
                <a:sym typeface="Wingdings 3" panose="05040102010807070707" pitchFamily="18" charset="2"/>
              </a:rPr>
              <a:t>all</a:t>
            </a:r>
            <a:r>
              <a:rPr lang="cs-CZ" sz="2200" dirty="0">
                <a:latin typeface="Arial" panose="020B0604020202020204" pitchFamily="34" charset="0"/>
                <a:cs typeface="Arial" panose="020B0604020202020204" pitchFamily="34" charset="0"/>
                <a:sym typeface="Wingdings 3" panose="05040102010807070707" pitchFamily="18" charset="2"/>
              </a:rPr>
              <a:t> these </a:t>
            </a:r>
            <a:r>
              <a:rPr lang="cs-CZ" sz="2200" dirty="0" err="1">
                <a:latin typeface="Arial" panose="020B0604020202020204" pitchFamily="34" charset="0"/>
                <a:cs typeface="Arial" panose="020B0604020202020204" pitchFamily="34" charset="0"/>
                <a:sym typeface="Wingdings 3" panose="05040102010807070707" pitchFamily="18" charset="2"/>
              </a:rPr>
              <a:t>tasks</a:t>
            </a:r>
            <a:r>
              <a:rPr lang="cs-CZ" sz="2200" dirty="0">
                <a:latin typeface="Arial" panose="020B0604020202020204" pitchFamily="34" charset="0"/>
                <a:cs typeface="Arial" panose="020B0604020202020204" pitchFamily="34" charset="0"/>
                <a:sym typeface="Wingdings 3" panose="05040102010807070707" pitchFamily="18" charset="2"/>
              </a:rPr>
              <a:t> </a:t>
            </a:r>
            <a:r>
              <a:rPr lang="cs-CZ" sz="2200" dirty="0" err="1">
                <a:latin typeface="Arial" panose="020B0604020202020204" pitchFamily="34" charset="0"/>
                <a:cs typeface="Arial" panose="020B0604020202020204" pitchFamily="34" charset="0"/>
                <a:sym typeface="Wingdings 3" panose="05040102010807070707" pitchFamily="18" charset="2"/>
              </a:rPr>
              <a:t>can</a:t>
            </a:r>
            <a:r>
              <a:rPr lang="cs-CZ" sz="2200" dirty="0">
                <a:latin typeface="Arial" panose="020B0604020202020204" pitchFamily="34" charset="0"/>
                <a:cs typeface="Arial" panose="020B0604020202020204" pitchFamily="34" charset="0"/>
                <a:sym typeface="Wingdings 3" panose="05040102010807070707" pitchFamily="18" charset="2"/>
              </a:rPr>
              <a:t> </a:t>
            </a:r>
            <a:r>
              <a:rPr lang="en-US" sz="2200" dirty="0">
                <a:latin typeface="Arial" panose="020B0604020202020204" pitchFamily="34" charset="0"/>
                <a:cs typeface="Arial" panose="020B0604020202020204" pitchFamily="34" charset="0"/>
              </a:rPr>
              <a:t>contribute to the fight against terrorism</a:t>
            </a:r>
            <a:endParaRPr lang="cs-CZ" sz="2200" dirty="0">
              <a:latin typeface="Arial" panose="020B0604020202020204" pitchFamily="34" charset="0"/>
              <a:cs typeface="Arial" panose="020B0604020202020204" pitchFamily="34" charset="0"/>
            </a:endParaRPr>
          </a:p>
          <a:p>
            <a:pPr>
              <a:lnSpc>
                <a:spcPct val="120000"/>
              </a:lnSpc>
              <a:spcBef>
                <a:spcPts val="1200"/>
              </a:spcBef>
              <a:spcAft>
                <a:spcPts val="600"/>
              </a:spcAft>
            </a:pPr>
            <a:r>
              <a:rPr lang="cs-CZ" sz="2200" dirty="0">
                <a:latin typeface="Arial" panose="020B0604020202020204" pitchFamily="34" charset="0"/>
                <a:cs typeface="Arial" panose="020B0604020202020204" pitchFamily="34" charset="0"/>
              </a:rPr>
              <a:t>2 </a:t>
            </a:r>
            <a:r>
              <a:rPr lang="cs-CZ" sz="2200" dirty="0" err="1">
                <a:latin typeface="Arial" panose="020B0604020202020204" pitchFamily="34" charset="0"/>
                <a:cs typeface="Arial" panose="020B0604020202020204" pitchFamily="34" charset="0"/>
              </a:rPr>
              <a:t>types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missions</a:t>
            </a:r>
            <a:endParaRPr lang="cs-CZ" sz="2200" dirty="0">
              <a:latin typeface="Arial" panose="020B0604020202020204" pitchFamily="34" charset="0"/>
              <a:cs typeface="Arial" panose="020B0604020202020204" pitchFamily="34" charset="0"/>
            </a:endParaRPr>
          </a:p>
          <a:p>
            <a:pPr lvl="1">
              <a:lnSpc>
                <a:spcPct val="120000"/>
              </a:lnSpc>
              <a:spcAft>
                <a:spcPts val="600"/>
              </a:spcAft>
            </a:pPr>
            <a:r>
              <a:rPr lang="cs-CZ" sz="2200" b="1" i="1" dirty="0" err="1">
                <a:latin typeface="Arial" panose="020B0604020202020204" pitchFamily="34" charset="0"/>
                <a:cs typeface="Arial" panose="020B0604020202020204" pitchFamily="34" charset="0"/>
              </a:rPr>
              <a:t>Military</a:t>
            </a:r>
            <a:r>
              <a:rPr lang="cs-CZ" sz="2200" b="1" i="1" dirty="0">
                <a:latin typeface="Arial" panose="020B0604020202020204" pitchFamily="34" charset="0"/>
                <a:cs typeface="Arial" panose="020B0604020202020204" pitchFamily="34" charset="0"/>
              </a:rPr>
              <a:t> </a:t>
            </a:r>
            <a:r>
              <a:rPr lang="cs-CZ" sz="2200" b="1" i="1" dirty="0" err="1">
                <a:latin typeface="Arial" panose="020B0604020202020204" pitchFamily="34" charset="0"/>
                <a:cs typeface="Arial" panose="020B0604020202020204" pitchFamily="34" charset="0"/>
              </a:rPr>
              <a:t>operations</a:t>
            </a:r>
            <a:endParaRPr lang="cs-CZ" sz="2200" b="1" i="1" dirty="0">
              <a:latin typeface="Arial" panose="020B0604020202020204" pitchFamily="34" charset="0"/>
              <a:cs typeface="Arial" panose="020B0604020202020204" pitchFamily="34" charset="0"/>
            </a:endParaRPr>
          </a:p>
          <a:p>
            <a:pPr lvl="1">
              <a:lnSpc>
                <a:spcPct val="120000"/>
              </a:lnSpc>
              <a:spcAft>
                <a:spcPts val="600"/>
              </a:spcAft>
            </a:pPr>
            <a:r>
              <a:rPr lang="cs-CZ" sz="2200" b="1" i="1" dirty="0" err="1">
                <a:latin typeface="Arial" panose="020B0604020202020204" pitchFamily="34" charset="0"/>
                <a:cs typeface="Arial" panose="020B0604020202020204" pitchFamily="34" charset="0"/>
              </a:rPr>
              <a:t>Civilian</a:t>
            </a:r>
            <a:r>
              <a:rPr lang="cs-CZ" sz="2200" b="1" i="1" dirty="0">
                <a:latin typeface="Arial" panose="020B0604020202020204" pitchFamily="34" charset="0"/>
                <a:cs typeface="Arial" panose="020B0604020202020204" pitchFamily="34" charset="0"/>
              </a:rPr>
              <a:t> </a:t>
            </a:r>
            <a:r>
              <a:rPr lang="cs-CZ" sz="2200" b="1" i="1" dirty="0" err="1">
                <a:latin typeface="Arial" panose="020B0604020202020204" pitchFamily="34" charset="0"/>
                <a:cs typeface="Arial" panose="020B0604020202020204" pitchFamily="34" charset="0"/>
              </a:rPr>
              <a:t>missions</a:t>
            </a:r>
            <a:endParaRPr lang="cs-CZ" sz="2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474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EU: </a:t>
            </a:r>
            <a:r>
              <a:rPr lang="cs-CZ" sz="3200" dirty="0" err="1"/>
              <a:t>Completed</a:t>
            </a:r>
            <a:r>
              <a:rPr lang="cs-CZ" sz="3200" dirty="0"/>
              <a:t> </a:t>
            </a:r>
            <a:r>
              <a:rPr lang="cs-CZ" sz="3200" dirty="0" err="1"/>
              <a:t>missions</a:t>
            </a:r>
            <a:r>
              <a:rPr lang="cs-CZ" sz="3200" dirty="0"/>
              <a:t> and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413108"/>
            <a:ext cx="10764282" cy="4391998"/>
          </a:xfrm>
        </p:spPr>
        <p:txBody>
          <a:bodyPr/>
          <a:lstStyle/>
          <a:p>
            <a:pPr>
              <a:lnSpc>
                <a:spcPct val="120000"/>
              </a:lnSpc>
              <a:spcAft>
                <a:spcPts val="600"/>
              </a:spcAft>
            </a:pPr>
            <a:r>
              <a:rPr lang="cs-CZ" sz="2000" dirty="0" err="1"/>
              <a:t>first</a:t>
            </a:r>
            <a:r>
              <a:rPr lang="cs-CZ" sz="2000" dirty="0"/>
              <a:t> </a:t>
            </a:r>
            <a:r>
              <a:rPr lang="cs-CZ" sz="2000" dirty="0" err="1"/>
              <a:t>missions</a:t>
            </a:r>
            <a:r>
              <a:rPr lang="cs-CZ" sz="2000" dirty="0"/>
              <a:t> in 2003 </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over</a:t>
            </a:r>
            <a:r>
              <a:rPr lang="cs-CZ" sz="2000" dirty="0">
                <a:latin typeface="Arial" panose="020B0604020202020204" pitchFamily="34" charset="0"/>
                <a:cs typeface="Arial" panose="020B0604020202020204" pitchFamily="34" charset="0"/>
              </a:rPr>
              <a:t> 37 </a:t>
            </a:r>
            <a:r>
              <a:rPr lang="cs-CZ" sz="2000" dirty="0" err="1">
                <a:latin typeface="Arial" panose="020B0604020202020204" pitchFamily="34" charset="0"/>
                <a:cs typeface="Arial" panose="020B0604020202020204" pitchFamily="34" charset="0"/>
              </a:rPr>
              <a:t>overseas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operations</a:t>
            </a:r>
            <a:r>
              <a:rPr lang="cs-CZ" sz="2000" dirty="0">
                <a:latin typeface="Arial" panose="020B0604020202020204" pitchFamily="34" charset="0"/>
                <a:cs typeface="Arial" panose="020B0604020202020204" pitchFamily="34" charset="0"/>
              </a:rPr>
              <a:t> </a:t>
            </a:r>
            <a:endParaRPr lang="cs-CZ" sz="2000" dirty="0"/>
          </a:p>
          <a:p>
            <a:pPr marL="72000" indent="0">
              <a:lnSpc>
                <a:spcPct val="120000"/>
              </a:lnSpc>
              <a:spcAft>
                <a:spcPts val="600"/>
              </a:spcAft>
              <a:buNone/>
            </a:pPr>
            <a:endParaRPr lang="cs-CZ" sz="2000" dirty="0">
              <a:latin typeface="Arial" panose="020B0604020202020204" pitchFamily="34" charset="0"/>
              <a:cs typeface="Arial" panose="020B0604020202020204" pitchFamily="34" charset="0"/>
            </a:endParaRPr>
          </a:p>
        </p:txBody>
      </p:sp>
      <p:pic>
        <p:nvPicPr>
          <p:cNvPr id="6" name="Obrázek 5" descr="Obsah obrázku text, snímek obrazovky, Písmo&#10;&#10;Popis byl vytvořen automaticky">
            <a:extLst>
              <a:ext uri="{FF2B5EF4-FFF2-40B4-BE49-F238E27FC236}">
                <a16:creationId xmlns:a16="http://schemas.microsoft.com/office/drawing/2014/main" id="{F05EAD35-ED64-C681-8348-7A280190D4EC}"/>
              </a:ext>
            </a:extLst>
          </p:cNvPr>
          <p:cNvPicPr>
            <a:picLocks noChangeAspect="1"/>
          </p:cNvPicPr>
          <p:nvPr/>
        </p:nvPicPr>
        <p:blipFill>
          <a:blip r:embed="rId3"/>
          <a:stretch>
            <a:fillRect/>
          </a:stretch>
        </p:blipFill>
        <p:spPr>
          <a:xfrm>
            <a:off x="339306" y="1918446"/>
            <a:ext cx="11438694" cy="3526446"/>
          </a:xfrm>
          <a:prstGeom prst="rect">
            <a:avLst/>
          </a:prstGeom>
        </p:spPr>
      </p:pic>
    </p:spTree>
    <p:extLst>
      <p:ext uri="{BB962C8B-B14F-4D97-AF65-F5344CB8AC3E}">
        <p14:creationId xmlns:p14="http://schemas.microsoft.com/office/powerpoint/2010/main" val="213998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EU: </a:t>
            </a:r>
            <a:r>
              <a:rPr lang="cs-CZ" sz="3200" dirty="0" err="1"/>
              <a:t>Current</a:t>
            </a:r>
            <a:r>
              <a:rPr lang="cs-CZ" sz="3200" dirty="0"/>
              <a:t> </a:t>
            </a:r>
            <a:r>
              <a:rPr lang="cs-CZ" sz="3200" dirty="0" err="1"/>
              <a:t>missions</a:t>
            </a:r>
            <a:r>
              <a:rPr lang="cs-CZ" sz="3200" dirty="0"/>
              <a:t> and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705924"/>
            <a:ext cx="10764283" cy="1561258"/>
          </a:xfrm>
        </p:spPr>
        <p:txBody>
          <a:bodyPr/>
          <a:lstStyle/>
          <a:p>
            <a:pPr>
              <a:lnSpc>
                <a:spcPct val="120000"/>
              </a:lnSpc>
              <a:spcAft>
                <a:spcPts val="300"/>
              </a:spcAft>
            </a:pPr>
            <a:r>
              <a:rPr lang="cs-CZ" sz="2200" dirty="0" err="1">
                <a:latin typeface="Arial" panose="020B0604020202020204" pitchFamily="34" charset="0"/>
                <a:cs typeface="Arial" panose="020B0604020202020204" pitchFamily="34" charset="0"/>
              </a:rPr>
              <a:t>currently</a:t>
            </a:r>
            <a:r>
              <a:rPr lang="cs-CZ" sz="2200" dirty="0">
                <a:latin typeface="Arial" panose="020B0604020202020204" pitchFamily="34" charset="0"/>
                <a:cs typeface="Arial" panose="020B0604020202020204" pitchFamily="34" charset="0"/>
              </a:rPr>
              <a:t> - 21 CSDP </a:t>
            </a:r>
            <a:r>
              <a:rPr lang="cs-CZ" sz="2200" dirty="0" err="1">
                <a:latin typeface="Arial" panose="020B0604020202020204" pitchFamily="34" charset="0"/>
                <a:cs typeface="Arial" panose="020B0604020202020204" pitchFamily="34" charset="0"/>
              </a:rPr>
              <a:t>missions</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(12 </a:t>
            </a:r>
            <a:r>
              <a:rPr lang="cs-CZ" sz="2200" dirty="0" err="1">
                <a:latin typeface="Arial" panose="020B0604020202020204" pitchFamily="34" charset="0"/>
                <a:cs typeface="Arial" panose="020B0604020202020204" pitchFamily="34" charset="0"/>
              </a:rPr>
              <a:t>civilian</a:t>
            </a:r>
            <a:r>
              <a:rPr lang="cs-CZ" sz="2200" dirty="0">
                <a:latin typeface="Arial" panose="020B0604020202020204" pitchFamily="34" charset="0"/>
                <a:cs typeface="Arial" panose="020B0604020202020204" pitchFamily="34" charset="0"/>
              </a:rPr>
              <a:t>, 9 </a:t>
            </a:r>
            <a:r>
              <a:rPr lang="cs-CZ" sz="2200" dirty="0" err="1">
                <a:latin typeface="Arial" panose="020B0604020202020204" pitchFamily="34" charset="0"/>
                <a:cs typeface="Arial" panose="020B0604020202020204" pitchFamily="34" charset="0"/>
              </a:rPr>
              <a:t>military</a:t>
            </a:r>
            <a:r>
              <a:rPr lang="cs-CZ" sz="2200" dirty="0">
                <a:latin typeface="Arial" panose="020B0604020202020204" pitchFamily="34" charset="0"/>
                <a:cs typeface="Arial" panose="020B0604020202020204" pitchFamily="34" charset="0"/>
              </a:rPr>
              <a:t>)</a:t>
            </a:r>
          </a:p>
          <a:p>
            <a:pPr lvl="1">
              <a:lnSpc>
                <a:spcPct val="120000"/>
              </a:lnSpc>
              <a:spcAft>
                <a:spcPts val="300"/>
              </a:spcAft>
            </a:pPr>
            <a:r>
              <a:rPr lang="cs-CZ" sz="2200" dirty="0">
                <a:latin typeface="Arial" panose="020B0604020202020204" pitchFamily="34" charset="0"/>
                <a:cs typeface="Arial" panose="020B0604020202020204" pitchFamily="34" charset="0"/>
              </a:rPr>
              <a:t>full list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current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missions</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hlinkClick r:id="rId3"/>
              </a:rPr>
              <a:t>here</a:t>
            </a:r>
            <a:endParaRPr lang="cs-CZ" sz="2200" dirty="0">
              <a:latin typeface="Arial" panose="020B0604020202020204" pitchFamily="34" charset="0"/>
              <a:cs typeface="Arial" panose="020B0604020202020204" pitchFamily="34" charset="0"/>
            </a:endParaRPr>
          </a:p>
          <a:p>
            <a:pPr>
              <a:lnSpc>
                <a:spcPct val="120000"/>
              </a:lnSpc>
              <a:spcBef>
                <a:spcPts val="1200"/>
              </a:spcBef>
              <a:spcAft>
                <a:spcPts val="300"/>
              </a:spcAft>
            </a:pPr>
            <a:r>
              <a:rPr lang="cs-CZ" sz="2200" dirty="0" err="1">
                <a:latin typeface="Arial" panose="020B0604020202020204" pitchFamily="34" charset="0"/>
                <a:cs typeface="Arial" panose="020B0604020202020204" pitchFamily="34" charset="0"/>
              </a:rPr>
              <a:t>examples</a:t>
            </a:r>
            <a:r>
              <a:rPr lang="cs-CZ" sz="2200" dirty="0">
                <a:latin typeface="Arial" panose="020B0604020202020204" pitchFamily="34" charset="0"/>
                <a:cs typeface="Arial" panose="020B0604020202020204" pitchFamily="34" charset="0"/>
              </a:rPr>
              <a:t>:</a:t>
            </a:r>
          </a:p>
          <a:p>
            <a:pPr>
              <a:lnSpc>
                <a:spcPct val="120000"/>
              </a:lnSpc>
              <a:spcAft>
                <a:spcPts val="600"/>
              </a:spcAft>
            </a:pPr>
            <a:endParaRPr lang="cs-CZ" sz="2000" dirty="0">
              <a:latin typeface="Arial" panose="020B0604020202020204" pitchFamily="34" charset="0"/>
              <a:cs typeface="Arial" panose="020B0604020202020204" pitchFamily="34" charset="0"/>
            </a:endParaRPr>
          </a:p>
        </p:txBody>
      </p:sp>
      <p:pic>
        <p:nvPicPr>
          <p:cNvPr id="6" name="Obrázek 5">
            <a:extLst>
              <a:ext uri="{FF2B5EF4-FFF2-40B4-BE49-F238E27FC236}">
                <a16:creationId xmlns:a16="http://schemas.microsoft.com/office/drawing/2014/main" id="{372BFC1D-3701-9C6C-13BB-9A1048E2F9F6}"/>
              </a:ext>
            </a:extLst>
          </p:cNvPr>
          <p:cNvPicPr>
            <a:picLocks noChangeAspect="1"/>
          </p:cNvPicPr>
          <p:nvPr/>
        </p:nvPicPr>
        <p:blipFill>
          <a:blip r:embed="rId4"/>
          <a:stretch>
            <a:fillRect/>
          </a:stretch>
        </p:blipFill>
        <p:spPr>
          <a:xfrm>
            <a:off x="9814237" y="378000"/>
            <a:ext cx="2034282" cy="2034282"/>
          </a:xfrm>
          <a:prstGeom prst="rect">
            <a:avLst/>
          </a:prstGeom>
        </p:spPr>
      </p:pic>
      <p:sp>
        <p:nvSpPr>
          <p:cNvPr id="2" name="TextovéPole 1">
            <a:extLst>
              <a:ext uri="{FF2B5EF4-FFF2-40B4-BE49-F238E27FC236}">
                <a16:creationId xmlns:a16="http://schemas.microsoft.com/office/drawing/2014/main" id="{870E68E2-E96B-ADEE-D4F4-0EAF17842878}"/>
              </a:ext>
            </a:extLst>
          </p:cNvPr>
          <p:cNvSpPr txBox="1"/>
          <p:nvPr/>
        </p:nvSpPr>
        <p:spPr>
          <a:xfrm>
            <a:off x="870944" y="3332630"/>
            <a:ext cx="9850393" cy="258096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285750" indent="-285750">
              <a:lnSpc>
                <a:spcPct val="120000"/>
              </a:lnSpc>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European Union Advisory Mission in support of Security Sector Reform in Iraq - Civilian Mission</a:t>
            </a:r>
            <a:r>
              <a:rPr lang="cs-CZ"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EUAM IRAQ</a:t>
            </a:r>
            <a:r>
              <a:rPr lang="cs-CZ" sz="1800" dirty="0">
                <a:latin typeface="Arial" panose="020B0604020202020204" pitchFamily="34" charset="0"/>
                <a:cs typeface="Arial" panose="020B0604020202020204" pitchFamily="34" charset="0"/>
              </a:rPr>
              <a:t>)</a:t>
            </a:r>
          </a:p>
          <a:p>
            <a:pPr marL="285750" indent="-285750">
              <a:lnSpc>
                <a:spcPct val="120000"/>
              </a:lnSpc>
              <a:spcAft>
                <a:spcPts val="300"/>
              </a:spcAft>
              <a:buFont typeface="Arial" panose="020B0604020202020204" pitchFamily="34" charset="0"/>
              <a:buChar char="•"/>
            </a:pPr>
            <a:r>
              <a:rPr lang="cs-CZ" sz="1800" dirty="0" err="1">
                <a:latin typeface="Arial" panose="020B0604020202020204" pitchFamily="34" charset="0"/>
                <a:cs typeface="Arial" panose="020B0604020202020204" pitchFamily="34" charset="0"/>
              </a:rPr>
              <a:t>European</a:t>
            </a:r>
            <a:r>
              <a:rPr lang="cs-CZ" sz="1800" dirty="0">
                <a:latin typeface="Arial" panose="020B0604020202020204" pitchFamily="34" charset="0"/>
                <a:cs typeface="Arial" panose="020B0604020202020204" pitchFamily="34" charset="0"/>
              </a:rPr>
              <a:t> Union </a:t>
            </a:r>
            <a:r>
              <a:rPr lang="cs-CZ" sz="1800" dirty="0" err="1">
                <a:latin typeface="Arial" panose="020B0604020202020204" pitchFamily="34" charset="0"/>
                <a:cs typeface="Arial" panose="020B0604020202020204" pitchFamily="34" charset="0"/>
              </a:rPr>
              <a:t>Training</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Mission</a:t>
            </a:r>
            <a:r>
              <a:rPr lang="cs-CZ" sz="1800" dirty="0">
                <a:latin typeface="Arial" panose="020B0604020202020204" pitchFamily="34" charset="0"/>
                <a:cs typeface="Arial" panose="020B0604020202020204" pitchFamily="34" charset="0"/>
              </a:rPr>
              <a:t> in Mali - </a:t>
            </a:r>
            <a:r>
              <a:rPr lang="cs-CZ" sz="1800" dirty="0" err="1">
                <a:latin typeface="Arial" panose="020B0604020202020204" pitchFamily="34" charset="0"/>
                <a:cs typeface="Arial" panose="020B0604020202020204" pitchFamily="34" charset="0"/>
              </a:rPr>
              <a:t>Military</a:t>
            </a: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Mission</a:t>
            </a:r>
            <a:r>
              <a:rPr lang="cs-CZ" sz="1800" dirty="0">
                <a:latin typeface="Arial" panose="020B0604020202020204" pitchFamily="34" charset="0"/>
                <a:cs typeface="Arial" panose="020B0604020202020204" pitchFamily="34" charset="0"/>
              </a:rPr>
              <a:t> (EUTM Mali) </a:t>
            </a:r>
            <a:r>
              <a:rPr lang="cs-CZ" sz="1800" dirty="0">
                <a:latin typeface="Arial" panose="020B0604020202020204" pitchFamily="34" charset="0"/>
                <a:cs typeface="Arial" panose="020B0604020202020204" pitchFamily="34" charset="0"/>
                <a:hlinkClick r:id="rId5"/>
              </a:rPr>
              <a:t>VIDEO</a:t>
            </a:r>
            <a:endParaRPr lang="cs-CZ" sz="1800" dirty="0">
              <a:latin typeface="Arial" panose="020B0604020202020204" pitchFamily="34" charset="0"/>
              <a:cs typeface="Arial" panose="020B0604020202020204" pitchFamily="34" charset="0"/>
            </a:endParaRPr>
          </a:p>
          <a:p>
            <a:pPr marL="285750" indent="-285750">
              <a:lnSpc>
                <a:spcPct val="120000"/>
              </a:lnSpc>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European Union Capacity Building Mission in Mali - Civilian mission</a:t>
            </a:r>
            <a:r>
              <a:rPr lang="cs-CZ" sz="1800" dirty="0">
                <a:latin typeface="Arial" panose="020B0604020202020204" pitchFamily="34" charset="0"/>
                <a:cs typeface="Arial" panose="020B0604020202020204" pitchFamily="34" charset="0"/>
              </a:rPr>
              <a:t> (EUCAP SAHEL MALI)</a:t>
            </a:r>
          </a:p>
          <a:p>
            <a:pPr marL="285750" indent="-285750">
              <a:lnSpc>
                <a:spcPct val="120000"/>
              </a:lnSpc>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European Union Training Mission in Central African Republic - Military Mission</a:t>
            </a:r>
            <a:r>
              <a:rPr lang="cs-CZ" sz="1800" dirty="0">
                <a:latin typeface="Arial" panose="020B0604020202020204" pitchFamily="34" charset="0"/>
                <a:cs typeface="Arial" panose="020B0604020202020204" pitchFamily="34" charset="0"/>
              </a:rPr>
              <a:t> (EUTM RCA)</a:t>
            </a:r>
          </a:p>
          <a:p>
            <a:pPr marL="285750" indent="-285750">
              <a:lnSpc>
                <a:spcPct val="120000"/>
              </a:lnSpc>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EUFOR BOSNIA-HERZEGOVINA Military Operation ALTHEA</a:t>
            </a:r>
            <a:endParaRPr lang="cs-CZ" sz="1800" dirty="0">
              <a:latin typeface="Arial" panose="020B0604020202020204" pitchFamily="34" charset="0"/>
              <a:cs typeface="Arial" panose="020B0604020202020204" pitchFamily="34" charset="0"/>
            </a:endParaRPr>
          </a:p>
          <a:p>
            <a:pPr marL="285750" indent="-285750">
              <a:lnSpc>
                <a:spcPct val="120000"/>
              </a:lnSpc>
              <a:spcAft>
                <a:spcPts val="300"/>
              </a:spcAft>
              <a:buFont typeface="Arial" panose="020B0604020202020204" pitchFamily="34" charset="0"/>
              <a:buChar char="•"/>
            </a:pPr>
            <a:r>
              <a:rPr lang="en-US" sz="1800" dirty="0">
                <a:latin typeface="Arial" panose="020B0604020202020204" pitchFamily="34" charset="0"/>
                <a:cs typeface="Arial" panose="020B0604020202020204" pitchFamily="34" charset="0"/>
              </a:rPr>
              <a:t>EUMAM Ukraine: European Union Assistance Mission Ukraine</a:t>
            </a:r>
          </a:p>
        </p:txBody>
      </p:sp>
    </p:spTree>
    <p:extLst>
      <p:ext uri="{BB962C8B-B14F-4D97-AF65-F5344CB8AC3E}">
        <p14:creationId xmlns:p14="http://schemas.microsoft.com/office/powerpoint/2010/main" val="250937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OSCE: </a:t>
            </a:r>
            <a:r>
              <a:rPr lang="cs-CZ" sz="3200" dirty="0" err="1"/>
              <a:t>Field</a:t>
            </a:r>
            <a:r>
              <a:rPr lang="cs-CZ" sz="3200" dirty="0"/>
              <a:t>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3999" y="1665108"/>
            <a:ext cx="10764283" cy="4139998"/>
          </a:xfrm>
        </p:spPr>
        <p:txBody>
          <a:bodyPr/>
          <a:lstStyle/>
          <a:p>
            <a:pPr>
              <a:lnSpc>
                <a:spcPct val="120000"/>
              </a:lnSpc>
              <a:spcAft>
                <a:spcPts val="600"/>
              </a:spcAft>
            </a:pPr>
            <a:r>
              <a:rPr lang="cs-CZ" sz="2200" dirty="0" err="1">
                <a:latin typeface="Arial" panose="020B0604020202020204" pitchFamily="34" charset="0"/>
                <a:cs typeface="Arial" panose="020B0604020202020204" pitchFamily="34" charset="0"/>
              </a:rPr>
              <a:t>mostly</a:t>
            </a:r>
            <a:r>
              <a:rPr lang="cs-CZ" sz="2200" dirty="0">
                <a:latin typeface="Arial" panose="020B0604020202020204" pitchFamily="34" charset="0"/>
                <a:cs typeface="Arial" panose="020B0604020202020204" pitchFamily="34" charset="0"/>
              </a:rPr>
              <a:t> in </a:t>
            </a:r>
            <a:r>
              <a:rPr lang="en-US" sz="2200" dirty="0">
                <a:latin typeface="Arial" panose="020B0604020202020204" pitchFamily="34" charset="0"/>
                <a:cs typeface="Arial" panose="020B0604020202020204" pitchFamily="34" charset="0"/>
              </a:rPr>
              <a:t>South-Eastern Europe, Eastern Europe and Central Asia</a:t>
            </a:r>
            <a:endParaRPr lang="cs-CZ" sz="2200" dirty="0">
              <a:latin typeface="Arial" panose="020B0604020202020204" pitchFamily="34" charset="0"/>
              <a:cs typeface="Arial" panose="020B0604020202020204" pitchFamily="34" charset="0"/>
            </a:endParaRPr>
          </a:p>
          <a:p>
            <a:pPr>
              <a:lnSpc>
                <a:spcPct val="120000"/>
              </a:lnSpc>
              <a:spcAft>
                <a:spcPts val="600"/>
              </a:spcAft>
            </a:pPr>
            <a:r>
              <a:rPr lang="cs-CZ" sz="2200" dirty="0" err="1">
                <a:latin typeface="Arial" panose="020B0604020202020204" pitchFamily="34" charset="0"/>
                <a:cs typeface="Arial" panose="020B0604020202020204" pitchFamily="34" charset="0"/>
              </a:rPr>
              <a:t>tailor</a:t>
            </a:r>
            <a:r>
              <a:rPr lang="cs-CZ" sz="2200" dirty="0">
                <a:latin typeface="Arial" panose="020B0604020202020204" pitchFamily="34" charset="0"/>
                <a:cs typeface="Arial" panose="020B0604020202020204" pitchFamily="34" charset="0"/>
              </a:rPr>
              <a:t>-made </a:t>
            </a:r>
            <a:r>
              <a:rPr lang="cs-CZ" sz="2200" dirty="0" err="1">
                <a:latin typeface="Arial" panose="020B0604020202020204" pitchFamily="34" charset="0"/>
                <a:cs typeface="Arial" panose="020B0604020202020204" pitchFamily="34" charset="0"/>
              </a:rPr>
              <a:t>mandates</a:t>
            </a:r>
            <a:r>
              <a:rPr lang="cs-CZ" sz="2200" dirty="0">
                <a:latin typeface="Arial" panose="020B0604020202020204" pitchFamily="34" charset="0"/>
                <a:cs typeface="Arial" panose="020B0604020202020204" pitchFamily="34" charset="0"/>
              </a:rPr>
              <a:t> - </a:t>
            </a:r>
            <a:r>
              <a:rPr lang="en-US" sz="2200" dirty="0">
                <a:latin typeface="Arial" panose="020B0604020202020204" pitchFamily="34" charset="0"/>
                <a:cs typeface="Arial" panose="020B0604020202020204" pitchFamily="34" charset="0"/>
              </a:rPr>
              <a:t>agreed by consensus of the participating </a:t>
            </a:r>
            <a:r>
              <a:rPr lang="cs-CZ" sz="2200" dirty="0">
                <a:latin typeface="Arial" panose="020B0604020202020204" pitchFamily="34" charset="0"/>
                <a:cs typeface="Arial" panose="020B0604020202020204" pitchFamily="34" charset="0"/>
              </a:rPr>
              <a:t>s</a:t>
            </a:r>
            <a:r>
              <a:rPr lang="en-US" sz="2200" dirty="0" err="1">
                <a:latin typeface="Arial" panose="020B0604020202020204" pitchFamily="34" charset="0"/>
                <a:cs typeface="Arial" panose="020B0604020202020204" pitchFamily="34" charset="0"/>
              </a:rPr>
              <a:t>tates</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agreement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host country</a:t>
            </a:r>
          </a:p>
          <a:p>
            <a:pPr>
              <a:lnSpc>
                <a:spcPct val="120000"/>
              </a:lnSpc>
              <a:spcAft>
                <a:spcPts val="600"/>
              </a:spcAft>
            </a:pPr>
            <a:r>
              <a:rPr lang="cs-CZ" sz="2200" dirty="0" err="1">
                <a:latin typeface="Arial" panose="020B0604020202020204" pitchFamily="34" charset="0"/>
                <a:cs typeface="Arial" panose="020B0604020202020204" pitchFamily="34" charset="0"/>
              </a:rPr>
              <a:t>assist</a:t>
            </a:r>
            <a:r>
              <a:rPr lang="cs-CZ" sz="2200" dirty="0">
                <a:latin typeface="Arial" panose="020B0604020202020204" pitchFamily="34" charset="0"/>
                <a:cs typeface="Arial" panose="020B0604020202020204" pitchFamily="34" charset="0"/>
              </a:rPr>
              <a:t> host </a:t>
            </a:r>
            <a:r>
              <a:rPr lang="cs-CZ" sz="2200" dirty="0" err="1">
                <a:latin typeface="Arial" panose="020B0604020202020204" pitchFamily="34" charset="0"/>
                <a:cs typeface="Arial" panose="020B0604020202020204" pitchFamily="34" charset="0"/>
              </a:rPr>
              <a:t>countries</a:t>
            </a:r>
            <a:r>
              <a:rPr lang="cs-CZ" sz="2200" dirty="0">
                <a:latin typeface="Arial" panose="020B0604020202020204" pitchFamily="34" charset="0"/>
                <a:cs typeface="Arial" panose="020B0604020202020204" pitchFamily="34" charset="0"/>
              </a:rPr>
              <a:t> in </a:t>
            </a:r>
            <a:r>
              <a:rPr lang="cs-CZ" sz="2200" dirty="0" err="1">
                <a:latin typeface="Arial" panose="020B0604020202020204" pitchFamily="34" charset="0"/>
                <a:cs typeface="Arial" panose="020B0604020202020204" pitchFamily="34" charset="0"/>
              </a:rPr>
              <a:t>fulfilling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their</a:t>
            </a:r>
            <a:r>
              <a:rPr lang="cs-CZ" sz="2200" dirty="0">
                <a:latin typeface="Arial" panose="020B0604020202020204" pitchFamily="34" charset="0"/>
                <a:cs typeface="Arial" panose="020B0604020202020204" pitchFamily="34" charset="0"/>
              </a:rPr>
              <a:t> OSCE </a:t>
            </a:r>
            <a:r>
              <a:rPr lang="cs-CZ" sz="2200" dirty="0" err="1">
                <a:latin typeface="Arial" panose="020B0604020202020204" pitchFamily="34" charset="0"/>
                <a:cs typeface="Arial" panose="020B0604020202020204" pitchFamily="34" charset="0"/>
              </a:rPr>
              <a:t>commitments</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enhancing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local</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capacities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law</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enforcement</a:t>
            </a:r>
            <a:r>
              <a:rPr lang="cs-CZ" sz="2200" dirty="0">
                <a:latin typeface="Arial" panose="020B0604020202020204" pitchFamily="34" charset="0"/>
                <a:cs typeface="Arial" panose="020B0604020202020204" pitchFamily="34" charset="0"/>
              </a:rPr>
              <a:t>, rule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law</a:t>
            </a:r>
            <a:r>
              <a:rPr lang="cs-CZ" sz="2200" dirty="0">
                <a:latin typeface="Arial" panose="020B0604020202020204" pitchFamily="34" charset="0"/>
                <a:cs typeface="Arial" panose="020B0604020202020204" pitchFamily="34" charset="0"/>
              </a:rPr>
              <a:t>, non-</a:t>
            </a:r>
            <a:r>
              <a:rPr lang="cs-CZ" sz="2200" dirty="0" err="1">
                <a:latin typeface="Arial" panose="020B0604020202020204" pitchFamily="34" charset="0"/>
                <a:cs typeface="Arial" panose="020B0604020202020204" pitchFamily="34" charset="0"/>
              </a:rPr>
              <a:t>discrimination</a:t>
            </a:r>
            <a:r>
              <a:rPr lang="cs-CZ" sz="2200" dirty="0">
                <a:latin typeface="Arial" panose="020B0604020202020204" pitchFamily="34" charset="0"/>
                <a:cs typeface="Arial" panose="020B0604020202020204" pitchFamily="34" charset="0"/>
              </a:rPr>
              <a:t>… )</a:t>
            </a:r>
          </a:p>
          <a:p>
            <a:pPr>
              <a:lnSpc>
                <a:spcPct val="120000"/>
              </a:lnSpc>
              <a:spcAft>
                <a:spcPts val="600"/>
              </a:spcAft>
            </a:pPr>
            <a:r>
              <a:rPr lang="cs-CZ" sz="2200" dirty="0" err="1">
                <a:latin typeface="Arial" panose="020B0604020202020204" pitchFamily="34" charset="0"/>
                <a:cs typeface="Arial" panose="020B0604020202020204" pitchFamily="34" charset="0"/>
              </a:rPr>
              <a:t>Conflict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Prevention</a:t>
            </a:r>
            <a:r>
              <a:rPr lang="cs-CZ" sz="2200" dirty="0">
                <a:latin typeface="Arial" panose="020B0604020202020204" pitchFamily="34" charset="0"/>
                <a:cs typeface="Arial" panose="020B0604020202020204" pitchFamily="34" charset="0"/>
              </a:rPr>
              <a:t> Centre (CPC) - </a:t>
            </a:r>
            <a:r>
              <a:rPr lang="cs-CZ" sz="2200" dirty="0" err="1">
                <a:latin typeface="Arial" panose="020B0604020202020204" pitchFamily="34" charset="0"/>
                <a:cs typeface="Arial" panose="020B0604020202020204" pitchFamily="34" charset="0"/>
              </a:rPr>
              <a:t>planning</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managing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field</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endParaRPr lang="cs-CZ" sz="2200" dirty="0">
              <a:latin typeface="Arial" panose="020B0604020202020204" pitchFamily="34" charset="0"/>
              <a:cs typeface="Arial" panose="020B0604020202020204" pitchFamily="34" charset="0"/>
            </a:endParaRPr>
          </a:p>
          <a:p>
            <a:pPr>
              <a:lnSpc>
                <a:spcPct val="120000"/>
              </a:lnSpc>
              <a:spcAft>
                <a:spcPts val="600"/>
              </a:spcAft>
            </a:pPr>
            <a:endParaRPr lang="cs-CZ" sz="2200" dirty="0">
              <a:latin typeface="Arial" panose="020B0604020202020204" pitchFamily="34" charset="0"/>
              <a:cs typeface="Arial" panose="020B0604020202020204" pitchFamily="34" charset="0"/>
            </a:endParaRPr>
          </a:p>
          <a:p>
            <a:pPr>
              <a:lnSpc>
                <a:spcPct val="120000"/>
              </a:lnSpc>
              <a:spcAft>
                <a:spcPts val="600"/>
              </a:spcAft>
            </a:pPr>
            <a:r>
              <a:rPr lang="cs-CZ" sz="2200" dirty="0" err="1">
                <a:latin typeface="Arial" panose="020B0604020202020204" pitchFamily="34" charset="0"/>
                <a:cs typeface="Arial" panose="020B0604020202020204" pitchFamily="34" charset="0"/>
              </a:rPr>
              <a:t>closed</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field</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 full list </a:t>
            </a:r>
            <a:r>
              <a:rPr lang="cs-CZ" sz="2200" dirty="0" err="1">
                <a:latin typeface="Arial" panose="020B0604020202020204" pitchFamily="34" charset="0"/>
                <a:cs typeface="Arial" panose="020B0604020202020204" pitchFamily="34" charset="0"/>
                <a:hlinkClick r:id="rId3"/>
              </a:rPr>
              <a:t>here</a:t>
            </a:r>
            <a:endParaRPr lang="cs-CZ"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609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OSCE: </a:t>
            </a:r>
            <a:r>
              <a:rPr lang="cs-CZ" sz="3200" dirty="0" err="1"/>
              <a:t>Field</a:t>
            </a:r>
            <a:r>
              <a:rPr lang="cs-CZ" sz="3200" dirty="0"/>
              <a:t>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458789"/>
            <a:ext cx="10764283" cy="451576"/>
          </a:xfrm>
        </p:spPr>
        <p:txBody>
          <a:bodyPr/>
          <a:lstStyle/>
          <a:p>
            <a:pPr marL="72000" indent="0">
              <a:lnSpc>
                <a:spcPct val="120000"/>
              </a:lnSpc>
              <a:spcAft>
                <a:spcPts val="600"/>
              </a:spcAft>
              <a:buNone/>
            </a:pPr>
            <a:r>
              <a:rPr lang="cs-CZ" sz="2200" u="sng" dirty="0" err="1">
                <a:latin typeface="Arial" panose="020B0604020202020204" pitchFamily="34" charset="0"/>
                <a:cs typeface="Arial" panose="020B0604020202020204" pitchFamily="34" charset="0"/>
              </a:rPr>
              <a:t>Current</a:t>
            </a:r>
            <a:r>
              <a:rPr lang="cs-CZ" sz="2200" u="sng" dirty="0">
                <a:latin typeface="Arial" panose="020B0604020202020204" pitchFamily="34" charset="0"/>
                <a:cs typeface="Arial" panose="020B0604020202020204" pitchFamily="34" charset="0"/>
              </a:rPr>
              <a:t> </a:t>
            </a:r>
            <a:r>
              <a:rPr lang="cs-CZ" sz="2200" u="sng" dirty="0" err="1">
                <a:latin typeface="Arial" panose="020B0604020202020204" pitchFamily="34" charset="0"/>
                <a:cs typeface="Arial" panose="020B0604020202020204" pitchFamily="34" charset="0"/>
              </a:rPr>
              <a:t>field</a:t>
            </a:r>
            <a:r>
              <a:rPr lang="cs-CZ" sz="2200" u="sng" dirty="0">
                <a:latin typeface="Arial" panose="020B0604020202020204" pitchFamily="34" charset="0"/>
                <a:cs typeface="Arial" panose="020B0604020202020204" pitchFamily="34" charset="0"/>
              </a:rPr>
              <a:t> </a:t>
            </a:r>
            <a:r>
              <a:rPr lang="cs-CZ" sz="2200" u="sng"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a:t>
            </a:r>
          </a:p>
        </p:txBody>
      </p:sp>
      <p:sp>
        <p:nvSpPr>
          <p:cNvPr id="2" name="TextovéPole 1">
            <a:extLst>
              <a:ext uri="{FF2B5EF4-FFF2-40B4-BE49-F238E27FC236}">
                <a16:creationId xmlns:a16="http://schemas.microsoft.com/office/drawing/2014/main" id="{D95C3D21-6593-2266-DDE2-4D5A75BDB242}"/>
              </a:ext>
            </a:extLst>
          </p:cNvPr>
          <p:cNvSpPr txBox="1"/>
          <p:nvPr/>
        </p:nvSpPr>
        <p:spPr>
          <a:xfrm>
            <a:off x="666000" y="2058541"/>
            <a:ext cx="9636239" cy="365170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285750" indent="-285750">
              <a:lnSpc>
                <a:spcPct val="120000"/>
              </a:lnSpc>
              <a:spcAft>
                <a:spcPts val="300"/>
              </a:spcAft>
              <a:buFont typeface="Arial" panose="020B0604020202020204" pitchFamily="34" charset="0"/>
              <a:buChar char="•"/>
            </a:pPr>
            <a:r>
              <a:rPr lang="cs-CZ" sz="2000" dirty="0">
                <a:latin typeface="Arial" panose="020B0604020202020204" pitchFamily="34" charset="0"/>
                <a:cs typeface="Arial" panose="020B0604020202020204" pitchFamily="34" charset="0"/>
              </a:rPr>
              <a:t>OSCE Presence in </a:t>
            </a:r>
            <a:r>
              <a:rPr lang="cs-CZ" sz="2000" dirty="0" err="1">
                <a:latin typeface="Arial" panose="020B0604020202020204" pitchFamily="34" charset="0"/>
                <a:cs typeface="Arial" panose="020B0604020202020204" pitchFamily="34" charset="0"/>
              </a:rPr>
              <a:t>Albania</a:t>
            </a:r>
            <a:endParaRPr lang="cs-CZ" sz="2000" dirty="0">
              <a:latin typeface="Arial" panose="020B0604020202020204" pitchFamily="34" charset="0"/>
              <a:cs typeface="Arial" panose="020B0604020202020204" pitchFamily="34" charset="0"/>
            </a:endParaRPr>
          </a:p>
          <a:p>
            <a:pPr marL="285750" indent="-285750">
              <a:lnSpc>
                <a:spcPct val="120000"/>
              </a:lnSpc>
              <a:spcAft>
                <a:spcPts val="300"/>
              </a:spcAft>
              <a:buFont typeface="Arial" panose="020B0604020202020204" pitchFamily="34" charset="0"/>
              <a:buChar char="•"/>
            </a:pPr>
            <a:r>
              <a:rPr lang="en-US" sz="2000" dirty="0">
                <a:latin typeface="Arial" panose="020B0604020202020204" pitchFamily="34" charset="0"/>
                <a:cs typeface="Arial" panose="020B0604020202020204" pitchFamily="34" charset="0"/>
              </a:rPr>
              <a:t>OSCE Mission to Bosnia and Herzegovina </a:t>
            </a:r>
            <a:endParaRPr lang="cs-CZ" sz="2000" dirty="0">
              <a:latin typeface="Arial" panose="020B0604020202020204" pitchFamily="34" charset="0"/>
              <a:cs typeface="Arial" panose="020B0604020202020204" pitchFamily="34" charset="0"/>
            </a:endParaRPr>
          </a:p>
          <a:p>
            <a:pPr marL="285750" indent="-285750">
              <a:lnSpc>
                <a:spcPct val="120000"/>
              </a:lnSpc>
              <a:spcAft>
                <a:spcPts val="300"/>
              </a:spcAft>
              <a:buFont typeface="Arial" panose="020B0604020202020204" pitchFamily="34" charset="0"/>
              <a:buChar char="•"/>
            </a:pPr>
            <a:r>
              <a:rPr lang="cs-CZ" sz="2000" dirty="0">
                <a:latin typeface="Arial" panose="020B0604020202020204" pitchFamily="34" charset="0"/>
                <a:cs typeface="Arial" panose="020B0604020202020204" pitchFamily="34" charset="0"/>
              </a:rPr>
              <a:t>OSCE </a:t>
            </a:r>
            <a:r>
              <a:rPr lang="cs-CZ" sz="2000" dirty="0" err="1">
                <a:latin typeface="Arial" panose="020B0604020202020204" pitchFamily="34" charset="0"/>
                <a:cs typeface="Arial" panose="020B0604020202020204" pitchFamily="34" charset="0"/>
              </a:rPr>
              <a:t>Mission</a:t>
            </a:r>
            <a:r>
              <a:rPr lang="cs-CZ" sz="2000" dirty="0">
                <a:latin typeface="Arial" panose="020B0604020202020204" pitchFamily="34" charset="0"/>
                <a:cs typeface="Arial" panose="020B0604020202020204" pitchFamily="34" charset="0"/>
              </a:rPr>
              <a:t> in Kosovo</a:t>
            </a:r>
          </a:p>
          <a:p>
            <a:pPr marL="285750" indent="-285750">
              <a:lnSpc>
                <a:spcPct val="120000"/>
              </a:lnSpc>
              <a:spcAft>
                <a:spcPts val="300"/>
              </a:spcAft>
              <a:buFont typeface="Arial" panose="020B0604020202020204" pitchFamily="34" charset="0"/>
              <a:buChar char="•"/>
            </a:pPr>
            <a:r>
              <a:rPr lang="cs-CZ" sz="2000" dirty="0">
                <a:latin typeface="Arial" panose="020B0604020202020204" pitchFamily="34" charset="0"/>
                <a:cs typeface="Arial" panose="020B0604020202020204" pitchFamily="34" charset="0"/>
              </a:rPr>
              <a:t>OSCE </a:t>
            </a:r>
            <a:r>
              <a:rPr lang="cs-CZ" sz="2000" dirty="0" err="1">
                <a:latin typeface="Arial" panose="020B0604020202020204" pitchFamily="34" charset="0"/>
                <a:cs typeface="Arial" panose="020B0604020202020204" pitchFamily="34" charset="0"/>
              </a:rPr>
              <a:t>Mission</a:t>
            </a:r>
            <a:r>
              <a:rPr lang="cs-CZ" sz="2000" dirty="0">
                <a:latin typeface="Arial" panose="020B0604020202020204" pitchFamily="34" charset="0"/>
                <a:cs typeface="Arial" panose="020B0604020202020204" pitchFamily="34" charset="0"/>
              </a:rPr>
              <a:t> to </a:t>
            </a:r>
            <a:r>
              <a:rPr lang="cs-CZ" sz="2000" dirty="0" err="1">
                <a:latin typeface="Arial" panose="020B0604020202020204" pitchFamily="34" charset="0"/>
                <a:cs typeface="Arial" panose="020B0604020202020204" pitchFamily="34" charset="0"/>
              </a:rPr>
              <a:t>Montenegro</a:t>
            </a:r>
            <a:endParaRPr lang="cs-CZ" sz="2000" dirty="0">
              <a:latin typeface="Arial" panose="020B0604020202020204" pitchFamily="34" charset="0"/>
              <a:cs typeface="Arial" panose="020B0604020202020204" pitchFamily="34" charset="0"/>
            </a:endParaRPr>
          </a:p>
          <a:p>
            <a:pPr marL="285750" indent="-285750">
              <a:lnSpc>
                <a:spcPct val="120000"/>
              </a:lnSpc>
              <a:spcAft>
                <a:spcPts val="300"/>
              </a:spcAft>
              <a:buFont typeface="Arial" panose="020B0604020202020204" pitchFamily="34" charset="0"/>
              <a:buChar char="•"/>
            </a:pPr>
            <a:r>
              <a:rPr lang="cs-CZ" sz="2000" dirty="0">
                <a:latin typeface="Arial" panose="020B0604020202020204" pitchFamily="34" charset="0"/>
                <a:cs typeface="Arial" panose="020B0604020202020204" pitchFamily="34" charset="0"/>
              </a:rPr>
              <a:t>OSCE </a:t>
            </a:r>
            <a:r>
              <a:rPr lang="cs-CZ" sz="2000" dirty="0" err="1">
                <a:latin typeface="Arial" panose="020B0604020202020204" pitchFamily="34" charset="0"/>
                <a:cs typeface="Arial" panose="020B0604020202020204" pitchFamily="34" charset="0"/>
              </a:rPr>
              <a:t>Mission</a:t>
            </a:r>
            <a:r>
              <a:rPr lang="cs-CZ" sz="2000" dirty="0">
                <a:latin typeface="Arial" panose="020B0604020202020204" pitchFamily="34" charset="0"/>
                <a:cs typeface="Arial" panose="020B0604020202020204" pitchFamily="34" charset="0"/>
              </a:rPr>
              <a:t> to </a:t>
            </a:r>
            <a:r>
              <a:rPr lang="cs-CZ" sz="2000" dirty="0" err="1">
                <a:latin typeface="Arial" panose="020B0604020202020204" pitchFamily="34" charset="0"/>
                <a:cs typeface="Arial" panose="020B0604020202020204" pitchFamily="34" charset="0"/>
              </a:rPr>
              <a:t>Serbia</a:t>
            </a:r>
            <a:r>
              <a:rPr lang="cs-CZ" sz="2000" dirty="0">
                <a:latin typeface="Arial" panose="020B0604020202020204" pitchFamily="34" charset="0"/>
                <a:cs typeface="Arial" panose="020B0604020202020204" pitchFamily="34" charset="0"/>
              </a:rPr>
              <a:t> </a:t>
            </a:r>
          </a:p>
          <a:p>
            <a:pPr marL="285750" indent="-285750">
              <a:lnSpc>
                <a:spcPct val="120000"/>
              </a:lnSpc>
              <a:spcAft>
                <a:spcPts val="300"/>
              </a:spcAft>
              <a:buFont typeface="Arial" panose="020B0604020202020204" pitchFamily="34" charset="0"/>
              <a:buChar char="•"/>
            </a:pPr>
            <a:r>
              <a:rPr lang="cs-CZ" sz="2000" dirty="0">
                <a:latin typeface="Arial" panose="020B0604020202020204" pitchFamily="34" charset="0"/>
                <a:cs typeface="Arial" panose="020B0604020202020204" pitchFamily="34" charset="0"/>
              </a:rPr>
              <a:t>OSCE </a:t>
            </a:r>
            <a:r>
              <a:rPr lang="cs-CZ" sz="2000" dirty="0" err="1">
                <a:latin typeface="Arial" panose="020B0604020202020204" pitchFamily="34" charset="0"/>
                <a:cs typeface="Arial" panose="020B0604020202020204" pitchFamily="34" charset="0"/>
              </a:rPr>
              <a:t>Mission</a:t>
            </a:r>
            <a:r>
              <a:rPr lang="cs-CZ" sz="2000" dirty="0">
                <a:latin typeface="Arial" panose="020B0604020202020204" pitchFamily="34" charset="0"/>
                <a:cs typeface="Arial" panose="020B0604020202020204" pitchFamily="34" charset="0"/>
              </a:rPr>
              <a:t> to Skopje</a:t>
            </a:r>
          </a:p>
          <a:p>
            <a:pPr marL="285750" indent="-285750">
              <a:lnSpc>
                <a:spcPct val="120000"/>
              </a:lnSpc>
              <a:spcAft>
                <a:spcPts val="300"/>
              </a:spcAft>
              <a:buFont typeface="Arial" panose="020B0604020202020204" pitchFamily="34" charset="0"/>
              <a:buChar char="•"/>
            </a:pPr>
            <a:r>
              <a:rPr lang="cs-CZ" sz="2000" dirty="0">
                <a:latin typeface="Arial" panose="020B0604020202020204" pitchFamily="34" charset="0"/>
                <a:cs typeface="Arial" panose="020B0604020202020204" pitchFamily="34" charset="0"/>
              </a:rPr>
              <a:t>OSCE </a:t>
            </a:r>
            <a:r>
              <a:rPr lang="cs-CZ" sz="2000" dirty="0" err="1">
                <a:latin typeface="Arial" panose="020B0604020202020204" pitchFamily="34" charset="0"/>
                <a:cs typeface="Arial" panose="020B0604020202020204" pitchFamily="34" charset="0"/>
              </a:rPr>
              <a:t>Mission</a:t>
            </a:r>
            <a:r>
              <a:rPr lang="cs-CZ" sz="2000" dirty="0">
                <a:latin typeface="Arial" panose="020B0604020202020204" pitchFamily="34" charset="0"/>
                <a:cs typeface="Arial" panose="020B0604020202020204" pitchFamily="34" charset="0"/>
              </a:rPr>
              <a:t> to Moldova</a:t>
            </a:r>
          </a:p>
          <a:p>
            <a:pPr marL="285750" indent="-285750">
              <a:lnSpc>
                <a:spcPct val="120000"/>
              </a:lnSpc>
              <a:spcAft>
                <a:spcPts val="300"/>
              </a:spcAft>
              <a:buFont typeface="Arial" panose="020B0604020202020204" pitchFamily="34" charset="0"/>
              <a:buChar char="•"/>
            </a:pPr>
            <a:r>
              <a:rPr lang="cs-CZ" sz="2000" dirty="0" err="1">
                <a:latin typeface="Arial" panose="020B0604020202020204" pitchFamily="34" charset="0"/>
                <a:cs typeface="Arial" panose="020B0604020202020204" pitchFamily="34" charset="0"/>
              </a:rPr>
              <a:t>Centres</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programmes</a:t>
            </a:r>
            <a:r>
              <a:rPr lang="cs-CZ" sz="2000" dirty="0">
                <a:latin typeface="Arial" panose="020B0604020202020204" pitchFamily="34" charset="0"/>
                <a:cs typeface="Arial" panose="020B0604020202020204" pitchFamily="34" charset="0"/>
              </a:rPr>
              <a:t> in </a:t>
            </a:r>
            <a:r>
              <a:rPr lang="cs-CZ" sz="2000" dirty="0" err="1">
                <a:latin typeface="Arial" panose="020B0604020202020204" pitchFamily="34" charset="0"/>
                <a:cs typeface="Arial" panose="020B0604020202020204" pitchFamily="34" charset="0"/>
              </a:rPr>
              <a:t>Turkmenistan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Kazahstan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Kyrgyzstan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Tajikistan</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Uzbekistan</a:t>
            </a: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5945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B85A1F3E-4BC7-BDE1-AAD6-1E2FB2490893}"/>
              </a:ext>
            </a:extLst>
          </p:cNvPr>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a:extLst>
              <a:ext uri="{FF2B5EF4-FFF2-40B4-BE49-F238E27FC236}">
                <a16:creationId xmlns:a16="http://schemas.microsoft.com/office/drawing/2014/main" id="{1339DBD7-0712-9CA1-4433-DD2B9E54E721}"/>
              </a:ext>
            </a:extLst>
          </p:cNvPr>
          <p:cNvSpPr>
            <a:spLocks noGrp="1"/>
          </p:cNvSpPr>
          <p:nvPr>
            <p:ph type="title"/>
          </p:nvPr>
        </p:nvSpPr>
        <p:spPr>
          <a:xfrm>
            <a:off x="414000" y="378000"/>
            <a:ext cx="10753200" cy="451576"/>
          </a:xfrm>
        </p:spPr>
        <p:txBody>
          <a:bodyPr/>
          <a:lstStyle/>
          <a:p>
            <a:r>
              <a:rPr lang="cs-CZ" sz="3200" dirty="0" err="1"/>
              <a:t>Structure</a:t>
            </a:r>
            <a:endParaRPr lang="cs-CZ" sz="3200" dirty="0"/>
          </a:p>
        </p:txBody>
      </p:sp>
      <p:sp>
        <p:nvSpPr>
          <p:cNvPr id="5" name="Zástupný obsah 4">
            <a:extLst>
              <a:ext uri="{FF2B5EF4-FFF2-40B4-BE49-F238E27FC236}">
                <a16:creationId xmlns:a16="http://schemas.microsoft.com/office/drawing/2014/main" id="{6CF49DFB-1DE0-CF3F-B319-4F25CA8EEDCA}"/>
              </a:ext>
            </a:extLst>
          </p:cNvPr>
          <p:cNvSpPr>
            <a:spLocks noGrp="1"/>
          </p:cNvSpPr>
          <p:nvPr>
            <p:ph idx="1"/>
          </p:nvPr>
        </p:nvSpPr>
        <p:spPr>
          <a:xfrm>
            <a:off x="414000" y="1683037"/>
            <a:ext cx="10753200" cy="4139998"/>
          </a:xfrm>
        </p:spPr>
        <p:txBody>
          <a:bodyPr/>
          <a:lstStyle/>
          <a:p>
            <a:pPr>
              <a:spcAft>
                <a:spcPts val="600"/>
              </a:spcAft>
            </a:pPr>
            <a:r>
              <a:rPr lang="cs-CZ" sz="2200" dirty="0"/>
              <a:t>UN </a:t>
            </a:r>
            <a:r>
              <a:rPr lang="cs-CZ" sz="2200" dirty="0" err="1"/>
              <a:t>Peace</a:t>
            </a:r>
            <a:r>
              <a:rPr lang="cs-CZ" sz="2200" dirty="0"/>
              <a:t> </a:t>
            </a:r>
            <a:r>
              <a:rPr lang="cs-CZ" sz="2200" dirty="0" err="1"/>
              <a:t>operations</a:t>
            </a:r>
            <a:endParaRPr lang="cs-CZ" sz="2200" dirty="0"/>
          </a:p>
          <a:p>
            <a:pPr>
              <a:spcAft>
                <a:spcPts val="600"/>
              </a:spcAft>
            </a:pPr>
            <a:r>
              <a:rPr lang="cs-CZ" sz="2200" dirty="0"/>
              <a:t>NATO </a:t>
            </a:r>
            <a:r>
              <a:rPr lang="cs-CZ" sz="2200" dirty="0" err="1"/>
              <a:t>missions</a:t>
            </a:r>
            <a:r>
              <a:rPr lang="cs-CZ" sz="2200" dirty="0"/>
              <a:t> and </a:t>
            </a:r>
            <a:r>
              <a:rPr lang="cs-CZ" sz="2200" dirty="0" err="1"/>
              <a:t>operations</a:t>
            </a:r>
            <a:endParaRPr lang="cs-CZ" sz="2200" dirty="0"/>
          </a:p>
          <a:p>
            <a:pPr>
              <a:spcAft>
                <a:spcPts val="600"/>
              </a:spcAft>
            </a:pPr>
            <a:r>
              <a:rPr lang="en-US" sz="2200" dirty="0"/>
              <a:t>EU: CSDP military and civilian missions</a:t>
            </a:r>
            <a:endParaRPr lang="cs-CZ" sz="2200" dirty="0"/>
          </a:p>
          <a:p>
            <a:pPr>
              <a:spcAft>
                <a:spcPts val="600"/>
              </a:spcAft>
            </a:pPr>
            <a:r>
              <a:rPr lang="cs-CZ" sz="2200" dirty="0"/>
              <a:t>OSCE: </a:t>
            </a:r>
            <a:r>
              <a:rPr lang="cs-CZ" sz="2200" dirty="0" err="1"/>
              <a:t>Field</a:t>
            </a:r>
            <a:r>
              <a:rPr lang="cs-CZ" sz="2200" dirty="0"/>
              <a:t> </a:t>
            </a:r>
            <a:r>
              <a:rPr lang="cs-CZ" sz="2200" dirty="0" err="1"/>
              <a:t>operations</a:t>
            </a:r>
            <a:endParaRPr lang="cs-CZ" sz="2200" dirty="0"/>
          </a:p>
          <a:p>
            <a:pPr>
              <a:spcAft>
                <a:spcPts val="600"/>
              </a:spcAft>
            </a:pPr>
            <a:r>
              <a:rPr lang="en-US" sz="2200" dirty="0"/>
              <a:t>Czech contributions to international missions and operations</a:t>
            </a:r>
            <a:endParaRPr lang="cs-CZ" sz="2200" dirty="0"/>
          </a:p>
          <a:p>
            <a:pPr lvl="1">
              <a:spcAft>
                <a:spcPts val="600"/>
              </a:spcAft>
            </a:pPr>
            <a:r>
              <a:rPr lang="en-US" sz="2200" dirty="0"/>
              <a:t>Czech Armed Forces: Current operations</a:t>
            </a:r>
            <a:endParaRPr lang="cs-CZ" sz="2200" dirty="0"/>
          </a:p>
          <a:p>
            <a:endParaRPr lang="cs-CZ" sz="2000" dirty="0"/>
          </a:p>
        </p:txBody>
      </p:sp>
    </p:spTree>
    <p:extLst>
      <p:ext uri="{BB962C8B-B14F-4D97-AF65-F5344CB8AC3E}">
        <p14:creationId xmlns:p14="http://schemas.microsoft.com/office/powerpoint/2010/main" val="4112333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E5EFC762-308C-42B4-9229-29D0EB172EC4}"/>
              </a:ext>
            </a:extLst>
          </p:cNvPr>
          <p:cNvSpPr>
            <a:spLocks noGrp="1"/>
          </p:cNvSpPr>
          <p:nvPr>
            <p:ph type="sldNum" sz="quarter" idx="11"/>
          </p:nvPr>
        </p:nvSpPr>
        <p:spPr/>
        <p:txBody>
          <a:bodyPr/>
          <a:lstStyle/>
          <a:p>
            <a:fld id="{D6D6C118-631F-4A80-9886-907009361577}" type="slidenum">
              <a:rPr lang="cs-CZ" altLang="cs-CZ" smtClean="0"/>
              <a:pPr/>
              <a:t>20</a:t>
            </a:fld>
            <a:endParaRPr lang="cs-CZ" altLang="cs-CZ" dirty="0"/>
          </a:p>
        </p:txBody>
      </p:sp>
      <p:pic>
        <p:nvPicPr>
          <p:cNvPr id="4" name="Obrázek 3">
            <a:extLst>
              <a:ext uri="{FF2B5EF4-FFF2-40B4-BE49-F238E27FC236}">
                <a16:creationId xmlns:a16="http://schemas.microsoft.com/office/drawing/2014/main" id="{7072BAD3-3EDA-4FC2-9111-8BEC248FB5F8}"/>
              </a:ext>
            </a:extLst>
          </p:cNvPr>
          <p:cNvPicPr>
            <a:picLocks noChangeAspect="1"/>
          </p:cNvPicPr>
          <p:nvPr/>
        </p:nvPicPr>
        <p:blipFill>
          <a:blip r:embed="rId3"/>
          <a:stretch>
            <a:fillRect/>
          </a:stretch>
        </p:blipFill>
        <p:spPr>
          <a:xfrm>
            <a:off x="1249869" y="141655"/>
            <a:ext cx="9271546" cy="6574689"/>
          </a:xfrm>
          <a:prstGeom prst="rect">
            <a:avLst/>
          </a:prstGeom>
        </p:spPr>
      </p:pic>
    </p:spTree>
    <p:extLst>
      <p:ext uri="{BB962C8B-B14F-4D97-AF65-F5344CB8AC3E}">
        <p14:creationId xmlns:p14="http://schemas.microsoft.com/office/powerpoint/2010/main" val="146641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Czech </a:t>
            </a:r>
            <a:r>
              <a:rPr lang="cs-CZ" sz="3200" dirty="0" err="1"/>
              <a:t>contributions</a:t>
            </a:r>
            <a:r>
              <a:rPr lang="cs-CZ" sz="3200" dirty="0"/>
              <a:t> to </a:t>
            </a:r>
            <a:r>
              <a:rPr lang="cs-CZ" sz="3200" dirty="0" err="1"/>
              <a:t>international</a:t>
            </a:r>
            <a:r>
              <a:rPr lang="cs-CZ" sz="3200" dirty="0"/>
              <a:t> </a:t>
            </a:r>
            <a:r>
              <a:rPr lang="cs-CZ" sz="3200" dirty="0" err="1"/>
              <a:t>missions</a:t>
            </a:r>
            <a:r>
              <a:rPr lang="cs-CZ" sz="3200" dirty="0"/>
              <a:t> and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901414"/>
            <a:ext cx="6419287" cy="4139998"/>
          </a:xfrm>
        </p:spPr>
        <p:txBody>
          <a:bodyPr/>
          <a:lstStyle/>
          <a:p>
            <a:pPr algn="just">
              <a:lnSpc>
                <a:spcPct val="110000"/>
              </a:lnSpc>
              <a:spcBef>
                <a:spcPts val="300"/>
              </a:spcBef>
              <a:spcAft>
                <a:spcPts val="600"/>
              </a:spcAft>
            </a:pPr>
            <a:r>
              <a:rPr lang="en-US" sz="2200" dirty="0">
                <a:latin typeface="Arial" panose="020B0604020202020204" pitchFamily="34" charset="0"/>
                <a:cs typeface="Arial" panose="020B0604020202020204" pitchFamily="34" charset="0"/>
              </a:rPr>
              <a:t>contribution </a:t>
            </a:r>
            <a:r>
              <a:rPr lang="cs-CZ" sz="2200" dirty="0">
                <a:latin typeface="Arial" panose="020B0604020202020204" pitchFamily="34" charset="0"/>
                <a:cs typeface="Arial" panose="020B0604020202020204" pitchFamily="34" charset="0"/>
              </a:rPr>
              <a:t>in </a:t>
            </a:r>
            <a:r>
              <a:rPr lang="cs-CZ" sz="2200" dirty="0" err="1">
                <a:latin typeface="Arial" panose="020B0604020202020204" pitchFamily="34" charset="0"/>
                <a:cs typeface="Arial" panose="020B0604020202020204" pitchFamily="34" charset="0"/>
              </a:rPr>
              <a:t>the</a:t>
            </a:r>
            <a:r>
              <a:rPr lang="en-US"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Gulf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War</a:t>
            </a:r>
            <a:r>
              <a:rPr lang="cs-CZ"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between 1990–1991</a:t>
            </a:r>
            <a:endParaRPr lang="cs-CZ" sz="2200" dirty="0">
              <a:latin typeface="Arial" panose="020B0604020202020204" pitchFamily="34" charset="0"/>
              <a:cs typeface="Arial" panose="020B0604020202020204" pitchFamily="34" charset="0"/>
            </a:endParaRPr>
          </a:p>
          <a:p>
            <a:pPr algn="just">
              <a:lnSpc>
                <a:spcPct val="110000"/>
              </a:lnSpc>
              <a:spcBef>
                <a:spcPts val="300"/>
              </a:spcBef>
              <a:spcAft>
                <a:spcPts val="600"/>
              </a:spcAft>
            </a:pPr>
            <a:r>
              <a:rPr lang="en-US" sz="2200" dirty="0">
                <a:latin typeface="Arial" panose="020B0604020202020204" pitchFamily="34" charset="0"/>
                <a:cs typeface="Arial" panose="020B0604020202020204" pitchFamily="34" charset="0"/>
              </a:rPr>
              <a:t>military operations led by the UN (UNPROFOR in former Yugoslavia</a:t>
            </a:r>
            <a:endParaRPr lang="cs-CZ" sz="2200" dirty="0">
              <a:latin typeface="Arial" panose="020B0604020202020204" pitchFamily="34" charset="0"/>
              <a:cs typeface="Arial" panose="020B0604020202020204" pitchFamily="34" charset="0"/>
            </a:endParaRPr>
          </a:p>
          <a:p>
            <a:pPr algn="just">
              <a:lnSpc>
                <a:spcPct val="110000"/>
              </a:lnSpc>
              <a:spcBef>
                <a:spcPts val="300"/>
              </a:spcBef>
              <a:spcAft>
                <a:spcPts val="600"/>
              </a:spcAft>
            </a:pPr>
            <a:r>
              <a:rPr lang="en-US" sz="2200" dirty="0">
                <a:latin typeface="Arial" panose="020B0604020202020204" pitchFamily="34" charset="0"/>
                <a:cs typeface="Arial" panose="020B0604020202020204" pitchFamily="34" charset="0"/>
              </a:rPr>
              <a:t>deployment to the NATO-led peacekeeping operations in </a:t>
            </a:r>
            <a:r>
              <a:rPr lang="cs-CZ" sz="2200" dirty="0" err="1">
                <a:latin typeface="Arial" panose="020B0604020202020204" pitchFamily="34" charset="0"/>
                <a:cs typeface="Arial" panose="020B0604020202020204" pitchFamily="34" charset="0"/>
              </a:rPr>
              <a:t>BiH</a:t>
            </a:r>
            <a:r>
              <a:rPr lang="cs-CZ"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(IFOR, SFOR, and SFOR II) </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probably</a:t>
            </a:r>
            <a:r>
              <a:rPr lang="cs-CZ"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facilitated the Czech Republic’s admission to NATO </a:t>
            </a:r>
            <a:endParaRPr lang="cs-CZ" sz="2200" dirty="0">
              <a:latin typeface="Arial" panose="020B0604020202020204" pitchFamily="34" charset="0"/>
              <a:cs typeface="Arial" panose="020B0604020202020204" pitchFamily="34" charset="0"/>
            </a:endParaRPr>
          </a:p>
          <a:p>
            <a:pPr>
              <a:lnSpc>
                <a:spcPct val="120000"/>
              </a:lnSpc>
              <a:spcAft>
                <a:spcPts val="600"/>
              </a:spcAft>
            </a:pPr>
            <a:endParaRPr lang="cs-CZ" sz="2000" dirty="0">
              <a:latin typeface="Arial" panose="020B0604020202020204" pitchFamily="34" charset="0"/>
              <a:cs typeface="Arial" panose="020B0604020202020204" pitchFamily="34" charset="0"/>
            </a:endParaRPr>
          </a:p>
        </p:txBody>
      </p:sp>
      <p:pic>
        <p:nvPicPr>
          <p:cNvPr id="2" name="Obrázek 1">
            <a:extLst>
              <a:ext uri="{FF2B5EF4-FFF2-40B4-BE49-F238E27FC236}">
                <a16:creationId xmlns:a16="http://schemas.microsoft.com/office/drawing/2014/main" id="{F25A7D6A-9897-A25B-AB13-6516C5769C8D}"/>
              </a:ext>
            </a:extLst>
          </p:cNvPr>
          <p:cNvPicPr>
            <a:picLocks noChangeAspect="1"/>
          </p:cNvPicPr>
          <p:nvPr/>
        </p:nvPicPr>
        <p:blipFill>
          <a:blip r:embed="rId3"/>
          <a:stretch>
            <a:fillRect/>
          </a:stretch>
        </p:blipFill>
        <p:spPr>
          <a:xfrm>
            <a:off x="7364872" y="1695235"/>
            <a:ext cx="4536418" cy="3061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8275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Czech </a:t>
            </a:r>
            <a:r>
              <a:rPr lang="cs-CZ" sz="3200" dirty="0" err="1"/>
              <a:t>contributions</a:t>
            </a:r>
            <a:r>
              <a:rPr lang="cs-CZ" sz="3200" dirty="0"/>
              <a:t> to </a:t>
            </a:r>
            <a:r>
              <a:rPr lang="cs-CZ" sz="3200" dirty="0" err="1"/>
              <a:t>international</a:t>
            </a:r>
            <a:r>
              <a:rPr lang="cs-CZ" sz="3200" dirty="0"/>
              <a:t> </a:t>
            </a:r>
            <a:r>
              <a:rPr lang="cs-CZ" sz="3200" dirty="0" err="1"/>
              <a:t>missions</a:t>
            </a:r>
            <a:r>
              <a:rPr lang="cs-CZ" sz="3200" dirty="0"/>
              <a:t> and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839769"/>
            <a:ext cx="7116957" cy="4139998"/>
          </a:xfrm>
        </p:spPr>
        <p:txBody>
          <a:bodyPr/>
          <a:lstStyle/>
          <a:p>
            <a:pPr algn="just">
              <a:lnSpc>
                <a:spcPct val="110000"/>
              </a:lnSpc>
              <a:spcAft>
                <a:spcPts val="600"/>
              </a:spcAft>
            </a:pPr>
            <a:r>
              <a:rPr lang="cs-CZ" sz="2200" dirty="0">
                <a:latin typeface="Arial" panose="020B0604020202020204" pitchFamily="34" charset="0"/>
                <a:cs typeface="Arial" panose="020B0604020202020204" pitchFamily="34" charset="0"/>
              </a:rPr>
              <a:t>1999 - </a:t>
            </a:r>
            <a:r>
              <a:rPr lang="cs-CZ" sz="2200" dirty="0" err="1">
                <a:latin typeface="Arial" panose="020B0604020202020204" pitchFamily="34" charset="0"/>
                <a:cs typeface="Arial" panose="020B0604020202020204" pitchFamily="34" charset="0"/>
              </a:rPr>
              <a:t>contribution</a:t>
            </a:r>
            <a:r>
              <a:rPr lang="cs-CZ" sz="2200" dirty="0">
                <a:latin typeface="Arial" panose="020B0604020202020204" pitchFamily="34" charset="0"/>
                <a:cs typeface="Arial" panose="020B0604020202020204" pitchFamily="34" charset="0"/>
              </a:rPr>
              <a:t> to </a:t>
            </a:r>
            <a:r>
              <a:rPr lang="cs-CZ" sz="2200" dirty="0" err="1">
                <a:latin typeface="Arial" panose="020B0604020202020204" pitchFamily="34" charset="0"/>
                <a:cs typeface="Arial" panose="020B0604020202020204" pitchFamily="34" charset="0"/>
              </a:rPr>
              <a:t>Operation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Allied</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Force</a:t>
            </a:r>
            <a:r>
              <a:rPr lang="cs-CZ" sz="2200" dirty="0">
                <a:latin typeface="Arial" panose="020B0604020202020204" pitchFamily="34" charset="0"/>
                <a:cs typeface="Arial" panose="020B0604020202020204" pitchFamily="34" charset="0"/>
              </a:rPr>
              <a:t> + KFOR (</a:t>
            </a:r>
            <a:r>
              <a:rPr lang="cs-CZ" sz="2200" dirty="0" err="1">
                <a:latin typeface="Arial" panose="020B0604020202020204" pitchFamily="34" charset="0"/>
                <a:cs typeface="Arial" panose="020B0604020202020204" pitchFamily="34" charset="0"/>
              </a:rPr>
              <a:t>later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also</a:t>
            </a:r>
            <a:r>
              <a:rPr lang="cs-CZ" sz="2200" dirty="0">
                <a:latin typeface="Arial" panose="020B0604020202020204" pitchFamily="34" charset="0"/>
                <a:cs typeface="Arial" panose="020B0604020202020204" pitchFamily="34" charset="0"/>
              </a:rPr>
              <a:t> leadership role), </a:t>
            </a:r>
            <a:r>
              <a:rPr lang="cs-CZ" sz="2200" dirty="0" err="1">
                <a:latin typeface="Arial" panose="020B0604020202020204" pitchFamily="34" charset="0"/>
                <a:cs typeface="Arial" panose="020B0604020202020204" pitchFamily="34" charset="0"/>
              </a:rPr>
              <a:t>vast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disapproval</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Czech public</a:t>
            </a:r>
          </a:p>
          <a:p>
            <a:pPr algn="just">
              <a:lnSpc>
                <a:spcPct val="110000"/>
              </a:lnSpc>
              <a:spcAft>
                <a:spcPts val="600"/>
              </a:spcAft>
            </a:pPr>
            <a:r>
              <a:rPr lang="cs-CZ" sz="2200" dirty="0">
                <a:latin typeface="Arial" panose="020B0604020202020204" pitchFamily="34" charset="0"/>
                <a:cs typeface="Arial" panose="020B0604020202020204" pitchFamily="34" charset="0"/>
              </a:rPr>
              <a:t>9/11 - </a:t>
            </a:r>
            <a:r>
              <a:rPr lang="cs-CZ" sz="2200" dirty="0" err="1">
                <a:latin typeface="Arial" panose="020B0604020202020204" pitchFamily="34" charset="0"/>
                <a:cs typeface="Arial" panose="020B0604020202020204" pitchFamily="34" charset="0"/>
              </a:rPr>
              <a:t>active</a:t>
            </a:r>
            <a:r>
              <a:rPr lang="cs-CZ" sz="2200" dirty="0">
                <a:latin typeface="Arial" panose="020B0604020202020204" pitchFamily="34" charset="0"/>
                <a:cs typeface="Arial" panose="020B0604020202020204" pitchFamily="34" charset="0"/>
              </a:rPr>
              <a:t> support (CZE </a:t>
            </a:r>
            <a:r>
              <a:rPr lang="cs-CZ" sz="2200" dirty="0" err="1">
                <a:latin typeface="Arial" panose="020B0604020202020204" pitchFamily="34" charset="0"/>
                <a:cs typeface="Arial" panose="020B0604020202020204" pitchFamily="34" charset="0"/>
              </a:rPr>
              <a:t>signed</a:t>
            </a:r>
            <a:r>
              <a:rPr lang="cs-CZ"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letter “United We Stand” and “Vilnius Ten” letter</a:t>
            </a:r>
            <a:r>
              <a:rPr lang="cs-CZ" sz="2200" dirty="0">
                <a:latin typeface="Arial" panose="020B0604020202020204" pitchFamily="34" charset="0"/>
                <a:cs typeface="Arial" panose="020B0604020202020204" pitchFamily="34" charset="0"/>
              </a:rPr>
              <a:t>)</a:t>
            </a:r>
          </a:p>
          <a:p>
            <a:pPr algn="just">
              <a:lnSpc>
                <a:spcPct val="110000"/>
              </a:lnSpc>
              <a:spcAft>
                <a:spcPts val="600"/>
              </a:spcAft>
            </a:pPr>
            <a:r>
              <a:rPr lang="cs-CZ" sz="2200" dirty="0" err="1">
                <a:latin typeface="Arial" panose="020B0604020202020204" pitchFamily="34" charset="0"/>
                <a:cs typeface="Arial" panose="020B0604020202020204" pitchFamily="34" charset="0"/>
              </a:rPr>
              <a:t>deployment</a:t>
            </a:r>
            <a:r>
              <a:rPr lang="cs-CZ" sz="2200" dirty="0">
                <a:latin typeface="Arial" panose="020B0604020202020204" pitchFamily="34" charset="0"/>
                <a:cs typeface="Arial" panose="020B0604020202020204" pitchFamily="34" charset="0"/>
              </a:rPr>
              <a:t> to </a:t>
            </a:r>
            <a:r>
              <a:rPr lang="cs-CZ" sz="2200" dirty="0" err="1">
                <a:latin typeface="Arial" panose="020B0604020202020204" pitchFamily="34" charset="0"/>
                <a:cs typeface="Arial" panose="020B0604020202020204" pitchFamily="34" charset="0"/>
              </a:rPr>
              <a:t>Iraq</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Afghanistan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first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combat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a:t>
            </a:r>
          </a:p>
          <a:p>
            <a:pPr lvl="1" algn="just">
              <a:lnSpc>
                <a:spcPct val="110000"/>
              </a:lnSpc>
              <a:spcAft>
                <a:spcPts val="600"/>
              </a:spcAft>
            </a:pPr>
            <a:r>
              <a:rPr lang="cs-CZ" sz="2200" dirty="0" err="1">
                <a:latin typeface="Arial" panose="020B0604020202020204" pitchFamily="34" charset="0"/>
                <a:cs typeface="Arial" panose="020B0604020202020204" pitchFamily="34" charset="0"/>
              </a:rPr>
              <a:t>criticism</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unclear</a:t>
            </a:r>
            <a:r>
              <a:rPr lang="cs-CZ"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connection to immediate security </a:t>
            </a:r>
            <a:r>
              <a:rPr lang="cs-CZ" sz="2200" dirty="0" err="1">
                <a:latin typeface="Arial" panose="020B0604020202020204" pitchFamily="34" charset="0"/>
                <a:cs typeface="Arial" panose="020B0604020202020204" pitchFamily="34" charset="0"/>
              </a:rPr>
              <a:t>interests</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lack</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public support</a:t>
            </a:r>
          </a:p>
          <a:p>
            <a:pPr algn="just">
              <a:lnSpc>
                <a:spcPct val="110000"/>
              </a:lnSpc>
              <a:spcBef>
                <a:spcPts val="1800"/>
              </a:spcBef>
              <a:spcAft>
                <a:spcPts val="600"/>
              </a:spcAft>
            </a:pPr>
            <a:r>
              <a:rPr lang="cs-CZ" sz="2200" dirty="0">
                <a:solidFill>
                  <a:srgbClr val="9100DC"/>
                </a:solidFill>
                <a:latin typeface="Arial" panose="020B0604020202020204" pitchFamily="34" charset="0"/>
                <a:cs typeface="Arial" panose="020B0604020202020204" pitchFamily="34" charset="0"/>
              </a:rPr>
              <a:t>A </a:t>
            </a:r>
            <a:r>
              <a:rPr lang="cs-CZ" sz="2200" dirty="0" err="1">
                <a:solidFill>
                  <a:srgbClr val="9100DC"/>
                </a:solidFill>
                <a:latin typeface="Arial" panose="020B0604020202020204" pitchFamily="34" charset="0"/>
                <a:cs typeface="Arial" panose="020B0604020202020204" pitchFamily="34" charset="0"/>
              </a:rPr>
              <a:t>tendency</a:t>
            </a:r>
            <a:r>
              <a:rPr lang="cs-CZ" sz="2200" dirty="0">
                <a:solidFill>
                  <a:srgbClr val="9100DC"/>
                </a:solidFill>
                <a:latin typeface="Arial" panose="020B0604020202020204" pitchFamily="34" charset="0"/>
                <a:cs typeface="Arial" panose="020B0604020202020204" pitchFamily="34" charset="0"/>
              </a:rPr>
              <a:t> to '</a:t>
            </a:r>
            <a:r>
              <a:rPr lang="cs-CZ" sz="2200" dirty="0" err="1">
                <a:solidFill>
                  <a:srgbClr val="9100DC"/>
                </a:solidFill>
                <a:latin typeface="Arial" panose="020B0604020202020204" pitchFamily="34" charset="0"/>
                <a:cs typeface="Arial" panose="020B0604020202020204" pitchFamily="34" charset="0"/>
              </a:rPr>
              <a:t>over-perform</a:t>
            </a:r>
            <a:r>
              <a:rPr lang="cs-CZ" sz="2200" dirty="0">
                <a:solidFill>
                  <a:srgbClr val="9100DC"/>
                </a:solidFill>
                <a:latin typeface="Arial" panose="020B0604020202020204" pitchFamily="34" charset="0"/>
                <a:cs typeface="Arial" panose="020B0604020202020204" pitchFamily="34" charset="0"/>
              </a:rPr>
              <a:t>'? </a:t>
            </a:r>
            <a:r>
              <a:rPr lang="cs-CZ" sz="2200" dirty="0" err="1">
                <a:solidFill>
                  <a:srgbClr val="9100DC"/>
                </a:solidFill>
                <a:latin typeface="Arial" panose="020B0604020202020204" pitchFamily="34" charset="0"/>
                <a:cs typeface="Arial" panose="020B0604020202020204" pitchFamily="34" charset="0"/>
              </a:rPr>
              <a:t>Why</a:t>
            </a:r>
            <a:r>
              <a:rPr lang="cs-CZ" sz="2200" dirty="0">
                <a:solidFill>
                  <a:srgbClr val="9100DC"/>
                </a:solidFill>
                <a:latin typeface="Arial" panose="020B0604020202020204" pitchFamily="34" charset="0"/>
                <a:cs typeface="Arial" panose="020B0604020202020204" pitchFamily="34" charset="0"/>
              </a:rPr>
              <a:t>?</a:t>
            </a:r>
          </a:p>
          <a:p>
            <a:pPr>
              <a:lnSpc>
                <a:spcPct val="120000"/>
              </a:lnSpc>
              <a:spcAft>
                <a:spcPts val="600"/>
              </a:spcAft>
            </a:pPr>
            <a:endParaRPr lang="cs-CZ" sz="2000" dirty="0">
              <a:latin typeface="Arial" panose="020B0604020202020204" pitchFamily="34" charset="0"/>
              <a:cs typeface="Arial" panose="020B0604020202020204" pitchFamily="34" charset="0"/>
            </a:endParaRPr>
          </a:p>
        </p:txBody>
      </p:sp>
      <p:pic>
        <p:nvPicPr>
          <p:cNvPr id="7" name="Obrázek 6">
            <a:extLst>
              <a:ext uri="{FF2B5EF4-FFF2-40B4-BE49-F238E27FC236}">
                <a16:creationId xmlns:a16="http://schemas.microsoft.com/office/drawing/2014/main" id="{2CF817DC-16BF-E921-883E-BC984BA80E92}"/>
              </a:ext>
            </a:extLst>
          </p:cNvPr>
          <p:cNvPicPr>
            <a:picLocks noChangeAspect="1"/>
          </p:cNvPicPr>
          <p:nvPr/>
        </p:nvPicPr>
        <p:blipFill>
          <a:blip r:embed="rId3"/>
          <a:stretch>
            <a:fillRect/>
          </a:stretch>
        </p:blipFill>
        <p:spPr>
          <a:xfrm>
            <a:off x="8077543" y="1444191"/>
            <a:ext cx="3548400" cy="4169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158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a:t>Small states contributions to international missions and 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7460000" cy="4139998"/>
          </a:xfrm>
        </p:spPr>
        <p:txBody>
          <a:bodyPr/>
          <a:lstStyle/>
          <a:p>
            <a:pPr>
              <a:lnSpc>
                <a:spcPct val="120000"/>
              </a:lnSpc>
              <a:spcAft>
                <a:spcPts val="600"/>
              </a:spcAft>
            </a:pPr>
            <a:r>
              <a:rPr lang="cs-CZ" sz="2200" dirty="0" err="1">
                <a:latin typeface="Arial" panose="020B0604020202020204" pitchFamily="34" charset="0"/>
                <a:cs typeface="Arial" panose="020B0604020202020204" pitchFamily="34" charset="0"/>
              </a:rPr>
              <a:t>burden-sharing</a:t>
            </a:r>
            <a:r>
              <a:rPr lang="cs-CZ" sz="2200" dirty="0">
                <a:latin typeface="Arial" panose="020B0604020202020204" pitchFamily="34" charset="0"/>
                <a:cs typeface="Arial" panose="020B0604020202020204" pitchFamily="34" charset="0"/>
              </a:rPr>
              <a:t> in NATO: 3C = Cash, </a:t>
            </a:r>
            <a:r>
              <a:rPr lang="cs-CZ" sz="2200" dirty="0" err="1">
                <a:latin typeface="Arial" panose="020B0604020202020204" pitchFamily="34" charset="0"/>
                <a:cs typeface="Arial" panose="020B0604020202020204" pitchFamily="34" charset="0"/>
              </a:rPr>
              <a:t>Capability</a:t>
            </a:r>
            <a:r>
              <a:rPr lang="cs-CZ" sz="2200" dirty="0">
                <a:latin typeface="Arial" panose="020B0604020202020204" pitchFamily="34" charset="0"/>
                <a:cs typeface="Arial" panose="020B0604020202020204" pitchFamily="34" charset="0"/>
              </a:rPr>
              <a:t> and </a:t>
            </a:r>
            <a:r>
              <a:rPr lang="cs-CZ" sz="2200" u="sng" dirty="0" err="1">
                <a:latin typeface="Arial" panose="020B0604020202020204" pitchFamily="34" charset="0"/>
                <a:cs typeface="Arial" panose="020B0604020202020204" pitchFamily="34" charset="0"/>
              </a:rPr>
              <a:t>Contribution</a:t>
            </a:r>
            <a:r>
              <a:rPr lang="cs-CZ" sz="2200" dirty="0">
                <a:latin typeface="Arial" panose="020B0604020202020204" pitchFamily="34" charset="0"/>
                <a:cs typeface="Arial" panose="020B0604020202020204" pitchFamily="34" charset="0"/>
              </a:rPr>
              <a:t> (to NATO-led </a:t>
            </a:r>
            <a:r>
              <a:rPr lang="cs-CZ" sz="2200" dirty="0" err="1">
                <a:latin typeface="Arial" panose="020B0604020202020204" pitchFamily="34" charset="0"/>
                <a:cs typeface="Arial" panose="020B0604020202020204" pitchFamily="34" charset="0"/>
              </a:rPr>
              <a:t>missions</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a:t>
            </a:r>
          </a:p>
          <a:p>
            <a:pPr>
              <a:lnSpc>
                <a:spcPct val="120000"/>
              </a:lnSpc>
              <a:spcBef>
                <a:spcPts val="1200"/>
              </a:spcBef>
              <a:spcAft>
                <a:spcPts val="600"/>
              </a:spcAft>
            </a:pPr>
            <a:r>
              <a:rPr lang="cs-CZ" sz="2200" dirty="0">
                <a:latin typeface="Arial" panose="020B0604020202020204" pitchFamily="34" charset="0"/>
                <a:cs typeface="Arial" panose="020B0604020202020204" pitchFamily="34" charset="0"/>
              </a:rPr>
              <a:t>“</a:t>
            </a:r>
            <a:r>
              <a:rPr lang="cs-CZ" sz="2200" dirty="0" err="1">
                <a:latin typeface="Arial" panose="020B0604020202020204" pitchFamily="34" charset="0"/>
                <a:cs typeface="Arial" panose="020B0604020202020204" pitchFamily="34" charset="0"/>
              </a:rPr>
              <a:t>fear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abandonment</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establishing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reputation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for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loyalty</a:t>
            </a:r>
            <a:r>
              <a:rPr lang="cs-CZ" sz="2200" dirty="0">
                <a:latin typeface="Arial" panose="020B0604020202020204" pitchFamily="34" charset="0"/>
                <a:cs typeface="Arial" panose="020B0604020202020204" pitchFamily="34" charset="0"/>
              </a:rPr>
              <a:t> </a:t>
            </a:r>
          </a:p>
          <a:p>
            <a:pPr>
              <a:lnSpc>
                <a:spcPct val="120000"/>
              </a:lnSpc>
              <a:spcAft>
                <a:spcPts val="600"/>
              </a:spcAft>
            </a:pPr>
            <a:r>
              <a:rPr lang="cs-CZ" sz="2200" dirty="0">
                <a:latin typeface="Arial" panose="020B0604020202020204" pitchFamily="34" charset="0"/>
                <a:cs typeface="Arial" panose="020B0604020202020204" pitchFamily="34" charset="0"/>
              </a:rPr>
              <a:t>but </a:t>
            </a:r>
            <a:r>
              <a:rPr lang="cs-CZ" sz="2200" dirty="0" err="1">
                <a:latin typeface="Arial" panose="020B0604020202020204" pitchFamily="34" charset="0"/>
                <a:cs typeface="Arial" panose="020B0604020202020204" pitchFamily="34" charset="0"/>
              </a:rPr>
              <a:t>also</a:t>
            </a:r>
            <a:r>
              <a:rPr lang="cs-CZ" sz="2200" dirty="0">
                <a:latin typeface="Arial" panose="020B0604020202020204" pitchFamily="34" charset="0"/>
                <a:cs typeface="Arial" panose="020B0604020202020204" pitchFamily="34" charset="0"/>
              </a:rPr>
              <a:t> positive </a:t>
            </a:r>
            <a:r>
              <a:rPr lang="cs-CZ" sz="2200" dirty="0" err="1">
                <a:latin typeface="Arial" panose="020B0604020202020204" pitchFamily="34" charset="0"/>
                <a:cs typeface="Arial" panose="020B0604020202020204" pitchFamily="34" charset="0"/>
              </a:rPr>
              <a:t>inducements</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prestige</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recognition</a:t>
            </a:r>
            <a:endParaRPr lang="cs-CZ" sz="2200" dirty="0">
              <a:latin typeface="Arial" panose="020B0604020202020204" pitchFamily="34" charset="0"/>
              <a:cs typeface="Arial" panose="020B0604020202020204" pitchFamily="34" charset="0"/>
            </a:endParaRPr>
          </a:p>
          <a:p>
            <a:pPr>
              <a:lnSpc>
                <a:spcPct val="120000"/>
              </a:lnSpc>
              <a:spcAft>
                <a:spcPts val="600"/>
              </a:spcAft>
            </a:pP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other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benefits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military</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training</a:t>
            </a:r>
            <a:r>
              <a:rPr lang="cs-CZ" sz="2200" dirty="0">
                <a:latin typeface="Arial" panose="020B0604020202020204" pitchFamily="34" charset="0"/>
                <a:cs typeface="Arial" panose="020B0604020202020204" pitchFamily="34" charset="0"/>
              </a:rPr>
              <a:t>, interoperability… )</a:t>
            </a:r>
          </a:p>
          <a:p>
            <a:pPr>
              <a:lnSpc>
                <a:spcPct val="120000"/>
              </a:lnSpc>
              <a:spcAft>
                <a:spcPts val="600"/>
              </a:spcAft>
            </a:pPr>
            <a:endParaRPr lang="cs-CZ" sz="2200" dirty="0">
              <a:latin typeface="Arial" panose="020B0604020202020204" pitchFamily="34" charset="0"/>
              <a:cs typeface="Arial" panose="020B0604020202020204" pitchFamily="34" charset="0"/>
            </a:endParaRPr>
          </a:p>
        </p:txBody>
      </p:sp>
      <p:pic>
        <p:nvPicPr>
          <p:cNvPr id="2" name="Obrázek 1">
            <a:extLst>
              <a:ext uri="{FF2B5EF4-FFF2-40B4-BE49-F238E27FC236}">
                <a16:creationId xmlns:a16="http://schemas.microsoft.com/office/drawing/2014/main" id="{6C78F0ED-7FE1-0705-A9FA-2EED19FE6605}"/>
              </a:ext>
            </a:extLst>
          </p:cNvPr>
          <p:cNvPicPr>
            <a:picLocks noChangeAspect="1"/>
          </p:cNvPicPr>
          <p:nvPr/>
        </p:nvPicPr>
        <p:blipFill>
          <a:blip r:embed="rId3"/>
          <a:stretch>
            <a:fillRect/>
          </a:stretch>
        </p:blipFill>
        <p:spPr>
          <a:xfrm>
            <a:off x="8234806" y="1136650"/>
            <a:ext cx="3543194" cy="4584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0176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Czech </a:t>
            </a:r>
            <a:r>
              <a:rPr lang="cs-CZ" sz="3200" dirty="0" err="1"/>
              <a:t>Armed</a:t>
            </a:r>
            <a:r>
              <a:rPr lang="cs-CZ" sz="3200" dirty="0"/>
              <a:t> </a:t>
            </a:r>
            <a:r>
              <a:rPr lang="cs-CZ" sz="3200" dirty="0" err="1"/>
              <a:t>Forces</a:t>
            </a:r>
            <a:r>
              <a:rPr lang="cs-CZ" sz="3200" dirty="0"/>
              <a:t>: </a:t>
            </a:r>
            <a:r>
              <a:rPr lang="cs-CZ" sz="3200" dirty="0" err="1"/>
              <a:t>Current</a:t>
            </a:r>
            <a:r>
              <a:rPr lang="cs-CZ" sz="3200" dirty="0"/>
              <a:t> </a:t>
            </a:r>
            <a:r>
              <a:rPr lang="cs-CZ" sz="3200" dirty="0" err="1"/>
              <a:t>operations</a:t>
            </a:r>
            <a:endParaRPr lang="en-US" sz="3200" dirty="0"/>
          </a:p>
        </p:txBody>
      </p:sp>
      <p:sp>
        <p:nvSpPr>
          <p:cNvPr id="2" name="TextovéPole 1">
            <a:extLst>
              <a:ext uri="{FF2B5EF4-FFF2-40B4-BE49-F238E27FC236}">
                <a16:creationId xmlns:a16="http://schemas.microsoft.com/office/drawing/2014/main" id="{92ACD3A7-1BF9-000A-FE77-FE28EAC1CD1D}"/>
              </a:ext>
            </a:extLst>
          </p:cNvPr>
          <p:cNvSpPr txBox="1"/>
          <p:nvPr/>
        </p:nvSpPr>
        <p:spPr>
          <a:xfrm>
            <a:off x="540000" y="1308212"/>
            <a:ext cx="10713200" cy="444115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342900" indent="-342900">
              <a:lnSpc>
                <a:spcPct val="120000"/>
              </a:lnSpc>
              <a:spcAft>
                <a:spcPts val="600"/>
              </a:spcAft>
              <a:buFont typeface="Arial" panose="020B0604020202020204" pitchFamily="34" charset="0"/>
              <a:buChar char="•"/>
            </a:pPr>
            <a:r>
              <a:rPr lang="cs-CZ" sz="2000" dirty="0" err="1">
                <a:latin typeface="Arial" panose="020B0604020202020204" pitchFamily="34" charset="0"/>
                <a:cs typeface="Arial" panose="020B0604020202020204" pitchFamily="34" charset="0"/>
              </a:rPr>
              <a:t>enhanced</a:t>
            </a:r>
            <a:r>
              <a:rPr lang="cs-CZ" sz="2000" dirty="0">
                <a:latin typeface="Arial" panose="020B0604020202020204" pitchFamily="34" charset="0"/>
                <a:cs typeface="Arial" panose="020B0604020202020204" pitchFamily="34" charset="0"/>
              </a:rPr>
              <a:t> Forward Presence (</a:t>
            </a:r>
            <a:r>
              <a:rPr lang="cs-CZ" sz="2000" dirty="0" err="1">
                <a:latin typeface="Arial" panose="020B0604020202020204" pitchFamily="34" charset="0"/>
                <a:cs typeface="Arial" panose="020B0604020202020204" pitchFamily="34" charset="0"/>
              </a:rPr>
              <a:t>Lithuania</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Latvia</a:t>
            </a:r>
            <a:r>
              <a:rPr lang="cs-CZ" sz="2000" dirty="0">
                <a:latin typeface="Arial" panose="020B0604020202020204" pitchFamily="34" charset="0"/>
                <a:cs typeface="Arial" panose="020B0604020202020204" pitchFamily="34" charset="0"/>
              </a:rPr>
              <a:t>)</a:t>
            </a:r>
          </a:p>
          <a:p>
            <a:pPr marL="342900" indent="-342900">
              <a:lnSpc>
                <a:spcPct val="120000"/>
              </a:lnSpc>
              <a:spcAft>
                <a:spcPts val="600"/>
              </a:spcAft>
              <a:buFont typeface="Arial" panose="020B0604020202020204" pitchFamily="34" charset="0"/>
              <a:buChar char="•"/>
            </a:pPr>
            <a:r>
              <a:rPr lang="cs-CZ" sz="2000" dirty="0" err="1">
                <a:latin typeface="Arial" panose="020B0604020202020204" pitchFamily="34" charset="0"/>
                <a:cs typeface="Arial" panose="020B0604020202020204" pitchFamily="34" charset="0"/>
              </a:rPr>
              <a:t>enhanced</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Vigilance</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Activity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eVA</a:t>
            </a:r>
            <a:r>
              <a:rPr lang="cs-CZ" sz="2000" dirty="0">
                <a:latin typeface="Arial" panose="020B0604020202020204" pitchFamily="34" charset="0"/>
                <a:cs typeface="Arial" panose="020B0604020202020204" pitchFamily="34" charset="0"/>
              </a:rPr>
              <a:t>) (Slovakia) - </a:t>
            </a:r>
            <a:r>
              <a:rPr lang="en-US" sz="2000" dirty="0">
                <a:latin typeface="Arial" panose="020B0604020202020204" pitchFamily="34" charset="0"/>
                <a:cs typeface="Arial" panose="020B0604020202020204" pitchFamily="34" charset="0"/>
              </a:rPr>
              <a:t>The NATO </a:t>
            </a:r>
            <a:r>
              <a:rPr lang="en-US" sz="2000" dirty="0" err="1">
                <a:latin typeface="Arial" panose="020B0604020202020204" pitchFamily="34" charset="0"/>
                <a:cs typeface="Arial" panose="020B0604020202020204" pitchFamily="34" charset="0"/>
              </a:rPr>
              <a:t>eVA</a:t>
            </a:r>
            <a:r>
              <a:rPr lang="en-US" sz="2000" dirty="0">
                <a:latin typeface="Arial" panose="020B0604020202020204" pitchFamily="34" charset="0"/>
                <a:cs typeface="Arial" panose="020B0604020202020204" pitchFamily="34" charset="0"/>
              </a:rPr>
              <a:t> Battle Group Slovakia</a:t>
            </a:r>
            <a:endParaRPr lang="cs-CZ" sz="20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KFOR (Kosovo)</a:t>
            </a:r>
          </a:p>
          <a:p>
            <a:pPr marL="800100" lvl="2" indent="-342900">
              <a:lnSpc>
                <a:spcPct val="120000"/>
              </a:lnSpc>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VP MSU (</a:t>
            </a:r>
            <a:r>
              <a:rPr lang="cs-CZ" sz="2000" dirty="0" err="1">
                <a:latin typeface="Arial" panose="020B0604020202020204" pitchFamily="34" charset="0"/>
                <a:cs typeface="Arial" panose="020B0604020202020204" pitchFamily="34" charset="0"/>
              </a:rPr>
              <a:t>Multinational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Specialised</a:t>
            </a:r>
            <a:r>
              <a:rPr lang="cs-CZ" sz="2000" dirty="0">
                <a:latin typeface="Arial" panose="020B0604020202020204" pitchFamily="34" charset="0"/>
                <a:cs typeface="Arial" panose="020B0604020202020204" pitchFamily="34" charset="0"/>
              </a:rPr>
              <a:t> Unit) KFOR </a:t>
            </a:r>
            <a:r>
              <a:rPr lang="cs-CZ" sz="2000" dirty="0" err="1">
                <a:latin typeface="Arial" panose="020B0604020202020204" pitchFamily="34" charset="0"/>
                <a:cs typeface="Arial" panose="020B0604020202020204" pitchFamily="34" charset="0"/>
              </a:rPr>
              <a:t>units</a:t>
            </a:r>
            <a:endParaRPr lang="cs-CZ" sz="20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cs-CZ" sz="2000" dirty="0" err="1">
                <a:latin typeface="Arial" panose="020B0604020202020204" pitchFamily="34" charset="0"/>
                <a:cs typeface="Arial" panose="020B0604020202020204" pitchFamily="34" charset="0"/>
              </a:rPr>
              <a:t>Bosnia</a:t>
            </a:r>
            <a:r>
              <a:rPr lang="cs-CZ" sz="2000" dirty="0">
                <a:latin typeface="Arial" panose="020B0604020202020204" pitchFamily="34" charset="0"/>
                <a:cs typeface="Arial" panose="020B0604020202020204" pitchFamily="34" charset="0"/>
              </a:rPr>
              <a:t> and </a:t>
            </a:r>
            <a:r>
              <a:rPr lang="cs-CZ" sz="2000" dirty="0" err="1">
                <a:latin typeface="Arial" panose="020B0604020202020204" pitchFamily="34" charset="0"/>
                <a:cs typeface="Arial" panose="020B0604020202020204" pitchFamily="34" charset="0"/>
              </a:rPr>
              <a:t>Herzegovina</a:t>
            </a:r>
            <a:r>
              <a:rPr lang="cs-CZ" sz="2000" dirty="0">
                <a:latin typeface="Arial" panose="020B0604020202020204" pitchFamily="34" charset="0"/>
                <a:cs typeface="Arial" panose="020B0604020202020204" pitchFamily="34" charset="0"/>
              </a:rPr>
              <a:t> (EUFOR - ALTHEA)</a:t>
            </a:r>
          </a:p>
          <a:p>
            <a:pPr marL="342900" indent="-342900">
              <a:lnSpc>
                <a:spcPct val="120000"/>
              </a:lnSpc>
              <a:spcAft>
                <a:spcPts val="600"/>
              </a:spcAft>
              <a:buFont typeface="Arial" panose="020B0604020202020204" pitchFamily="34" charset="0"/>
              <a:buChar char="•"/>
            </a:pPr>
            <a:r>
              <a:rPr lang="cs-CZ" sz="2000" dirty="0">
                <a:latin typeface="Arial" panose="020B0604020202020204" pitchFamily="34" charset="0"/>
                <a:cs typeface="Arial" panose="020B0604020202020204" pitchFamily="34" charset="0"/>
              </a:rPr>
              <a:t>EUNAVFOR MED</a:t>
            </a:r>
          </a:p>
          <a:p>
            <a:pPr marL="342900" indent="-342900">
              <a:lnSpc>
                <a:spcPct val="12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EUMAM Ukraine (European Union Military Assistance Mission)</a:t>
            </a:r>
            <a:endParaRPr lang="cs-CZ" sz="20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OIR (Operation Inherent Resolve) a</a:t>
            </a:r>
            <a:r>
              <a:rPr lang="cs-CZ" sz="2000" dirty="0" err="1">
                <a:latin typeface="Arial" panose="020B0604020202020204" pitchFamily="34" charset="0"/>
                <a:cs typeface="Arial" panose="020B0604020202020204" pitchFamily="34" charset="0"/>
              </a:rPr>
              <a:t>nd</a:t>
            </a:r>
            <a:r>
              <a:rPr lang="en-US" sz="2000" dirty="0">
                <a:latin typeface="Arial" panose="020B0604020202020204" pitchFamily="34" charset="0"/>
                <a:cs typeface="Arial" panose="020B0604020202020204" pitchFamily="34" charset="0"/>
              </a:rPr>
              <a:t> NMI (NATO Mission Iraq) </a:t>
            </a:r>
            <a:r>
              <a:rPr lang="cs-CZ" sz="2000" dirty="0">
                <a:latin typeface="Arial" panose="020B0604020202020204" pitchFamily="34" charset="0"/>
                <a:cs typeface="Arial" panose="020B0604020202020204" pitchFamily="34" charset="0"/>
              </a:rPr>
              <a:t>in </a:t>
            </a:r>
            <a:r>
              <a:rPr lang="cs-CZ" sz="2000" dirty="0" err="1">
                <a:latin typeface="Arial" panose="020B0604020202020204" pitchFamily="34" charset="0"/>
                <a:cs typeface="Arial" panose="020B0604020202020204" pitchFamily="34" charset="0"/>
              </a:rPr>
              <a:t>Iraq</a:t>
            </a:r>
            <a:r>
              <a:rPr lang="cs-CZ" sz="2000" dirty="0">
                <a:latin typeface="Arial" panose="020B0604020202020204" pitchFamily="34" charset="0"/>
                <a:cs typeface="Arial" panose="020B0604020202020204" pitchFamily="34" charset="0"/>
              </a:rPr>
              <a:t> and </a:t>
            </a:r>
            <a:r>
              <a:rPr lang="cs-CZ" sz="2000" dirty="0" err="1">
                <a:latin typeface="Arial" panose="020B0604020202020204" pitchFamily="34" charset="0"/>
                <a:cs typeface="Arial" panose="020B0604020202020204" pitchFamily="34" charset="0"/>
              </a:rPr>
              <a:t>Kuwait</a:t>
            </a:r>
            <a:endParaRPr lang="cs-CZ" sz="2000" dirty="0">
              <a:latin typeface="Arial" panose="020B0604020202020204" pitchFamily="34" charset="0"/>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cs-CZ" sz="2000" dirty="0" err="1">
                <a:latin typeface="Arial" panose="020B0604020202020204" pitchFamily="34" charset="0"/>
                <a:cs typeface="Arial" panose="020B0604020202020204" pitchFamily="34" charset="0"/>
              </a:rPr>
              <a:t>military</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observers</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Multinational</a:t>
            </a:r>
            <a:r>
              <a:rPr lang="cs-CZ" sz="2000" dirty="0">
                <a:latin typeface="Arial" panose="020B0604020202020204" pitchFamily="34" charset="0"/>
                <a:cs typeface="Arial" panose="020B0604020202020204" pitchFamily="34" charset="0"/>
              </a:rPr>
              <a:t> </a:t>
            </a:r>
            <a:r>
              <a:rPr lang="cs-CZ" sz="2000" dirty="0" err="1">
                <a:latin typeface="Arial" panose="020B0604020202020204" pitchFamily="34" charset="0"/>
                <a:cs typeface="Arial" panose="020B0604020202020204" pitchFamily="34" charset="0"/>
              </a:rPr>
              <a:t>Force</a:t>
            </a:r>
            <a:r>
              <a:rPr lang="cs-CZ" sz="2000" dirty="0">
                <a:latin typeface="Arial" panose="020B0604020202020204" pitchFamily="34" charset="0"/>
                <a:cs typeface="Arial" panose="020B0604020202020204" pitchFamily="34" charset="0"/>
              </a:rPr>
              <a:t> and </a:t>
            </a:r>
            <a:r>
              <a:rPr lang="cs-CZ" sz="2000" dirty="0" err="1">
                <a:latin typeface="Arial" panose="020B0604020202020204" pitchFamily="34" charset="0"/>
                <a:cs typeface="Arial" panose="020B0604020202020204" pitchFamily="34" charset="0"/>
              </a:rPr>
              <a:t>Observers</a:t>
            </a:r>
            <a:r>
              <a:rPr lang="cs-CZ" sz="2000" dirty="0">
                <a:latin typeface="Arial" panose="020B0604020202020204" pitchFamily="34" charset="0"/>
                <a:cs typeface="Arial" panose="020B0604020202020204" pitchFamily="34" charset="0"/>
              </a:rPr>
              <a:t> - </a:t>
            </a:r>
            <a:r>
              <a:rPr lang="cs-CZ" sz="2000" dirty="0" err="1">
                <a:latin typeface="Arial" panose="020B0604020202020204" pitchFamily="34" charset="0"/>
                <a:cs typeface="Arial" panose="020B0604020202020204" pitchFamily="34" charset="0"/>
              </a:rPr>
              <a:t>Sinai</a:t>
            </a:r>
            <a:r>
              <a:rPr lang="cs-CZ" sz="2000" dirty="0">
                <a:latin typeface="Arial" panose="020B0604020202020204" pitchFamily="34" charset="0"/>
                <a:cs typeface="Arial" panose="020B0604020202020204" pitchFamily="34" charset="0"/>
              </a:rPr>
              <a:t>, UNDOF, MONUSCO, UNMIK, MINUSCA)</a:t>
            </a:r>
          </a:p>
        </p:txBody>
      </p:sp>
    </p:spTree>
    <p:extLst>
      <p:ext uri="{BB962C8B-B14F-4D97-AF65-F5344CB8AC3E}">
        <p14:creationId xmlns:p14="http://schemas.microsoft.com/office/powerpoint/2010/main" val="152602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UN: </a:t>
            </a:r>
            <a:r>
              <a:rPr lang="cs-CZ" sz="3200" dirty="0" err="1"/>
              <a:t>Peace</a:t>
            </a:r>
            <a:r>
              <a:rPr lang="cs-CZ" sz="3200" dirty="0"/>
              <a:t>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3999" y="1665108"/>
            <a:ext cx="10711201" cy="4139998"/>
          </a:xfrm>
        </p:spPr>
        <p:txBody>
          <a:bodyPr/>
          <a:lstStyle/>
          <a:p>
            <a:pPr>
              <a:lnSpc>
                <a:spcPct val="120000"/>
              </a:lnSpc>
              <a:spcAft>
                <a:spcPts val="300"/>
              </a:spcAft>
            </a:pPr>
            <a:r>
              <a:rPr lang="cs-CZ" sz="2200" dirty="0" err="1">
                <a:latin typeface="Arial" panose="020B0604020202020204" pitchFamily="34" charset="0"/>
                <a:cs typeface="Arial" panose="020B0604020202020204" pitchFamily="34" charset="0"/>
              </a:rPr>
              <a:t>peace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umbrella</a:t>
            </a:r>
            <a:r>
              <a:rPr lang="cs-CZ" sz="2200" dirty="0">
                <a:latin typeface="Arial" panose="020B0604020202020204" pitchFamily="34" charset="0"/>
                <a:cs typeface="Arial" panose="020B0604020202020204" pitchFamily="34" charset="0"/>
              </a:rPr>
              <a:t> term = </a:t>
            </a:r>
            <a:r>
              <a:rPr lang="cs-CZ" sz="2200" dirty="0" err="1">
                <a:latin typeface="Arial" panose="020B0604020202020204" pitchFamily="34" charset="0"/>
                <a:cs typeface="Arial" panose="020B0604020202020204" pitchFamily="34" charset="0"/>
              </a:rPr>
              <a:t>all</a:t>
            </a:r>
            <a:r>
              <a:rPr lang="cs-CZ" sz="2200" dirty="0">
                <a:latin typeface="Arial" panose="020B0604020202020204" pitchFamily="34" charset="0"/>
                <a:cs typeface="Arial" panose="020B0604020202020204" pitchFamily="34" charset="0"/>
              </a:rPr>
              <a:t> UN </a:t>
            </a:r>
            <a:r>
              <a:rPr lang="cs-CZ" sz="2200" dirty="0" err="1">
                <a:latin typeface="Arial" panose="020B0604020202020204" pitchFamily="34" charset="0"/>
                <a:cs typeface="Arial" panose="020B0604020202020204" pitchFamily="34" charset="0"/>
              </a:rPr>
              <a:t>missions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involving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military</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personnel</a:t>
            </a:r>
            <a:endParaRPr lang="cs-CZ" sz="2200" dirty="0">
              <a:latin typeface="Arial" panose="020B0604020202020204" pitchFamily="34" charset="0"/>
              <a:cs typeface="Arial" panose="020B0604020202020204" pitchFamily="34" charset="0"/>
            </a:endParaRPr>
          </a:p>
          <a:p>
            <a:pPr marL="72000" indent="0">
              <a:lnSpc>
                <a:spcPct val="120000"/>
              </a:lnSpc>
              <a:spcAft>
                <a:spcPts val="300"/>
              </a:spcAft>
              <a:buNone/>
            </a:pPr>
            <a:r>
              <a:rPr lang="cs-CZ" sz="2200" u="sng" dirty="0" err="1">
                <a:latin typeface="Arial" panose="020B0604020202020204" pitchFamily="34" charset="0"/>
                <a:cs typeface="Arial" panose="020B0604020202020204" pitchFamily="34" charset="0"/>
              </a:rPr>
              <a:t>Types</a:t>
            </a:r>
            <a:r>
              <a:rPr lang="cs-CZ" sz="2200" u="sng" dirty="0">
                <a:latin typeface="Arial" panose="020B0604020202020204" pitchFamily="34" charset="0"/>
                <a:cs typeface="Arial" panose="020B0604020202020204" pitchFamily="34" charset="0"/>
              </a:rPr>
              <a:t> </a:t>
            </a:r>
            <a:r>
              <a:rPr lang="cs-CZ" sz="2200" u="sng" dirty="0" err="1">
                <a:latin typeface="Arial" panose="020B0604020202020204" pitchFamily="34" charset="0"/>
                <a:cs typeface="Arial" panose="020B0604020202020204" pitchFamily="34" charset="0"/>
              </a:rPr>
              <a:t>of</a:t>
            </a:r>
            <a:r>
              <a:rPr lang="cs-CZ" sz="2200" u="sng" dirty="0">
                <a:latin typeface="Arial" panose="020B0604020202020204" pitchFamily="34" charset="0"/>
                <a:cs typeface="Arial" panose="020B0604020202020204" pitchFamily="34" charset="0"/>
              </a:rPr>
              <a:t> </a:t>
            </a:r>
            <a:r>
              <a:rPr lang="cs-CZ" sz="2200" u="sng" dirty="0" err="1">
                <a:latin typeface="Arial" panose="020B0604020202020204" pitchFamily="34" charset="0"/>
                <a:cs typeface="Arial" panose="020B0604020202020204" pitchFamily="34" charset="0"/>
              </a:rPr>
              <a:t>operations</a:t>
            </a:r>
            <a:endParaRPr lang="cs-CZ" sz="2200" u="sng" dirty="0">
              <a:latin typeface="Arial" panose="020B0604020202020204" pitchFamily="34" charset="0"/>
              <a:cs typeface="Arial" panose="020B0604020202020204" pitchFamily="34" charset="0"/>
            </a:endParaRPr>
          </a:p>
          <a:p>
            <a:pPr>
              <a:lnSpc>
                <a:spcPct val="120000"/>
              </a:lnSpc>
              <a:spcAft>
                <a:spcPts val="300"/>
              </a:spcAft>
            </a:pPr>
            <a:r>
              <a:rPr lang="cs-CZ" sz="2200" b="1" i="1" dirty="0" err="1">
                <a:solidFill>
                  <a:srgbClr val="9100DC"/>
                </a:solidFill>
                <a:latin typeface="Arial" panose="020B0604020202020204" pitchFamily="34" charset="0"/>
                <a:cs typeface="Arial" panose="020B0604020202020204" pitchFamily="34" charset="0"/>
              </a:rPr>
              <a:t>Peace</a:t>
            </a:r>
            <a:r>
              <a:rPr lang="cs-CZ" sz="2200" b="1" i="1" dirty="0">
                <a:solidFill>
                  <a:srgbClr val="9100DC"/>
                </a:solidFill>
                <a:latin typeface="Arial" panose="020B0604020202020204" pitchFamily="34" charset="0"/>
                <a:cs typeface="Arial" panose="020B0604020202020204" pitchFamily="34" charset="0"/>
              </a:rPr>
              <a:t> </a:t>
            </a:r>
            <a:r>
              <a:rPr lang="cs-CZ" sz="2200" b="1" i="1" dirty="0" err="1">
                <a:solidFill>
                  <a:srgbClr val="9100DC"/>
                </a:solidFill>
                <a:latin typeface="Arial" panose="020B0604020202020204" pitchFamily="34" charset="0"/>
                <a:cs typeface="Arial" panose="020B0604020202020204" pitchFamily="34" charset="0"/>
              </a:rPr>
              <a:t>enforcement</a:t>
            </a:r>
            <a:endParaRPr lang="cs-CZ" sz="2200" b="1" i="1" dirty="0">
              <a:solidFill>
                <a:srgbClr val="9100DC"/>
              </a:solidFill>
              <a:latin typeface="Arial" panose="020B0604020202020204" pitchFamily="34" charset="0"/>
              <a:cs typeface="Arial" panose="020B0604020202020204" pitchFamily="34" charset="0"/>
            </a:endParaRPr>
          </a:p>
          <a:p>
            <a:pPr lvl="1">
              <a:lnSpc>
                <a:spcPct val="120000"/>
              </a:lnSpc>
              <a:spcAft>
                <a:spcPts val="300"/>
              </a:spcAft>
            </a:pPr>
            <a:r>
              <a:rPr lang="en-US" sz="2200" dirty="0">
                <a:latin typeface="Arial" panose="020B0604020202020204" pitchFamily="34" charset="0"/>
                <a:cs typeface="Arial" panose="020B0604020202020204" pitchFamily="34" charset="0"/>
              </a:rPr>
              <a:t>the application of a range of coercive measures, including the use of military force</a:t>
            </a:r>
            <a:endParaRPr lang="cs-CZ" sz="2200" dirty="0">
              <a:latin typeface="Arial" panose="020B0604020202020204" pitchFamily="34" charset="0"/>
              <a:cs typeface="Arial" panose="020B0604020202020204" pitchFamily="34" charset="0"/>
            </a:endParaRPr>
          </a:p>
          <a:p>
            <a:pPr lvl="1">
              <a:lnSpc>
                <a:spcPct val="120000"/>
              </a:lnSpc>
              <a:spcAft>
                <a:spcPts val="300"/>
              </a:spcAft>
            </a:pPr>
            <a:r>
              <a:rPr lang="en-US" sz="2200" dirty="0">
                <a:latin typeface="Arial" panose="020B0604020202020204" pitchFamily="34" charset="0"/>
                <a:cs typeface="Arial" panose="020B0604020202020204" pitchFamily="34" charset="0"/>
              </a:rPr>
              <a:t>to restore international peace and security </a:t>
            </a:r>
            <a:r>
              <a:rPr lang="cs-CZ" sz="2200" dirty="0">
                <a:latin typeface="Arial" panose="020B0604020202020204" pitchFamily="34" charset="0"/>
                <a:cs typeface="Arial" panose="020B0604020202020204" pitchFamily="34" charset="0"/>
              </a:rPr>
              <a:t>(</a:t>
            </a:r>
            <a:r>
              <a:rPr lang="cs-CZ" sz="2200" dirty="0" err="1">
                <a:latin typeface="Arial" panose="020B0604020202020204" pitchFamily="34" charset="0"/>
                <a:cs typeface="Arial" panose="020B0604020202020204" pitchFamily="34" charset="0"/>
              </a:rPr>
              <a:t>under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Chapter</a:t>
            </a:r>
            <a:r>
              <a:rPr lang="cs-CZ" sz="2200" dirty="0">
                <a:latin typeface="Arial" panose="020B0604020202020204" pitchFamily="34" charset="0"/>
                <a:cs typeface="Arial" panose="020B0604020202020204" pitchFamily="34" charset="0"/>
              </a:rPr>
              <a:t> VII, Art. 42)</a:t>
            </a:r>
          </a:p>
          <a:p>
            <a:pPr>
              <a:lnSpc>
                <a:spcPct val="120000"/>
              </a:lnSpc>
              <a:spcAft>
                <a:spcPts val="300"/>
              </a:spcAft>
            </a:pPr>
            <a:r>
              <a:rPr lang="cs-CZ" sz="2200" b="1" i="1" dirty="0" err="1">
                <a:solidFill>
                  <a:srgbClr val="9100DC"/>
                </a:solidFill>
                <a:latin typeface="Arial" panose="020B0604020202020204" pitchFamily="34" charset="0"/>
                <a:cs typeface="Arial" panose="020B0604020202020204" pitchFamily="34" charset="0"/>
              </a:rPr>
              <a:t>Peacekeeping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under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Chapter</a:t>
            </a:r>
            <a:r>
              <a:rPr lang="cs-CZ" sz="2200" dirty="0">
                <a:latin typeface="Arial" panose="020B0604020202020204" pitchFamily="34" charset="0"/>
                <a:cs typeface="Arial" panose="020B0604020202020204" pitchFamily="34" charset="0"/>
              </a:rPr>
              <a:t> VI and ½)</a:t>
            </a:r>
          </a:p>
          <a:p>
            <a:pPr lvl="1">
              <a:lnSpc>
                <a:spcPct val="120000"/>
              </a:lnSpc>
              <a:spcAft>
                <a:spcPts val="300"/>
              </a:spcAft>
            </a:pPr>
            <a:r>
              <a:rPr lang="en-US" sz="2200" dirty="0">
                <a:latin typeface="Arial" panose="020B0604020202020204" pitchFamily="34" charset="0"/>
                <a:cs typeface="Arial" panose="020B0604020202020204" pitchFamily="34" charset="0"/>
              </a:rPr>
              <a:t>support the implementation of a ceasefire or peace agreement</a:t>
            </a:r>
            <a:endParaRPr lang="cs-CZ" sz="2200" dirty="0">
              <a:latin typeface="Arial" panose="020B0604020202020204" pitchFamily="34" charset="0"/>
              <a:cs typeface="Arial" panose="020B0604020202020204" pitchFamily="34" charset="0"/>
            </a:endParaRPr>
          </a:p>
          <a:p>
            <a:pPr>
              <a:lnSpc>
                <a:spcPct val="120000"/>
              </a:lnSpc>
              <a:spcAft>
                <a:spcPts val="300"/>
              </a:spcAft>
            </a:pPr>
            <a:r>
              <a:rPr lang="cs-CZ" sz="2200" b="1" i="1" dirty="0" err="1">
                <a:solidFill>
                  <a:srgbClr val="9100DC"/>
                </a:solidFill>
                <a:latin typeface="Arial" panose="020B0604020202020204" pitchFamily="34" charset="0"/>
                <a:cs typeface="Arial" panose="020B0604020202020204" pitchFamily="34" charset="0"/>
              </a:rPr>
              <a:t>Peacebuilding</a:t>
            </a:r>
            <a:r>
              <a:rPr lang="cs-CZ" sz="2200" dirty="0">
                <a:latin typeface="Arial" panose="020B0604020202020204" pitchFamily="34" charset="0"/>
                <a:cs typeface="Arial" panose="020B0604020202020204" pitchFamily="34" charset="0"/>
              </a:rPr>
              <a:t> - </a:t>
            </a:r>
            <a:r>
              <a:rPr lang="en-US" sz="2200" dirty="0">
                <a:latin typeface="Arial" panose="020B0604020202020204" pitchFamily="34" charset="0"/>
                <a:cs typeface="Arial" panose="020B0604020202020204" pitchFamily="34" charset="0"/>
              </a:rPr>
              <a:t>creating the necessary conditions for sustainable </a:t>
            </a:r>
            <a:r>
              <a:rPr lang="en-US" sz="2200" dirty="0" err="1">
                <a:latin typeface="Arial" panose="020B0604020202020204" pitchFamily="34" charset="0"/>
                <a:cs typeface="Arial" panose="020B0604020202020204" pitchFamily="34" charset="0"/>
              </a:rPr>
              <a:t>peac</a:t>
            </a:r>
            <a:r>
              <a:rPr lang="cs-CZ" sz="2200" dirty="0">
                <a:latin typeface="Arial" panose="020B0604020202020204" pitchFamily="34" charset="0"/>
                <a:cs typeface="Arial" panose="020B0604020202020204" pitchFamily="34" charset="0"/>
              </a:rPr>
              <a:t>e</a:t>
            </a:r>
          </a:p>
          <a:p>
            <a:pPr>
              <a:lnSpc>
                <a:spcPct val="120000"/>
              </a:lnSpc>
              <a:spcBef>
                <a:spcPts val="1200"/>
              </a:spcBef>
              <a:spcAft>
                <a:spcPts val="300"/>
              </a:spcAft>
            </a:pPr>
            <a:r>
              <a:rPr lang="cs-CZ" sz="2200" dirty="0" err="1">
                <a:latin typeface="Arial" panose="020B0604020202020204" pitchFamily="34" charset="0"/>
                <a:cs typeface="Arial" panose="020B0604020202020204" pitchFamily="34" charset="0"/>
              </a:rPr>
              <a:t>peace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rarely</a:t>
            </a:r>
            <a:r>
              <a:rPr lang="cs-CZ" sz="2200" dirty="0">
                <a:latin typeface="Arial" panose="020B0604020202020204" pitchFamily="34" charset="0"/>
                <a:cs typeface="Arial" panose="020B0604020202020204" pitchFamily="34" charset="0"/>
              </a:rPr>
              <a:t> limited to </a:t>
            </a:r>
            <a:r>
              <a:rPr lang="cs-CZ" sz="2200" dirty="0" err="1">
                <a:latin typeface="Arial" panose="020B0604020202020204" pitchFamily="34" charset="0"/>
                <a:cs typeface="Arial" panose="020B0604020202020204" pitchFamily="34" charset="0"/>
              </a:rPr>
              <a:t>one</a:t>
            </a:r>
            <a:r>
              <a:rPr lang="cs-CZ" sz="2200" dirty="0">
                <a:latin typeface="Arial" panose="020B0604020202020204" pitchFamily="34" charset="0"/>
                <a:cs typeface="Arial" panose="020B0604020202020204" pitchFamily="34" charset="0"/>
              </a:rPr>
              <a:t> type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activity</a:t>
            </a:r>
            <a:r>
              <a:rPr lang="cs-CZ"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8245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UN: </a:t>
            </a:r>
            <a:r>
              <a:rPr lang="cs-CZ" sz="3200" dirty="0" err="1"/>
              <a:t>Peace</a:t>
            </a:r>
            <a:r>
              <a:rPr lang="cs-CZ" sz="3200" dirty="0"/>
              <a:t> </a:t>
            </a:r>
            <a:r>
              <a:rPr lang="cs-CZ" sz="3200" dirty="0" err="1"/>
              <a:t>operations</a:t>
            </a:r>
            <a:endParaRPr lang="en-US" sz="3200" dirty="0"/>
          </a:p>
        </p:txBody>
      </p:sp>
      <p:pic>
        <p:nvPicPr>
          <p:cNvPr id="6" name="Zástupný obsah 5">
            <a:extLst>
              <a:ext uri="{FF2B5EF4-FFF2-40B4-BE49-F238E27FC236}">
                <a16:creationId xmlns:a16="http://schemas.microsoft.com/office/drawing/2014/main" id="{B77C575F-D2B7-7F76-E620-3C95DCC569CA}"/>
              </a:ext>
            </a:extLst>
          </p:cNvPr>
          <p:cNvPicPr>
            <a:picLocks noGrp="1" noChangeAspect="1"/>
          </p:cNvPicPr>
          <p:nvPr>
            <p:ph idx="1"/>
          </p:nvPr>
        </p:nvPicPr>
        <p:blipFill>
          <a:blip r:embed="rId3"/>
          <a:stretch>
            <a:fillRect/>
          </a:stretch>
        </p:blipFill>
        <p:spPr>
          <a:xfrm>
            <a:off x="1906491" y="955576"/>
            <a:ext cx="8379018" cy="5524424"/>
          </a:xfrm>
        </p:spPr>
      </p:pic>
    </p:spTree>
    <p:extLst>
      <p:ext uri="{BB962C8B-B14F-4D97-AF65-F5344CB8AC3E}">
        <p14:creationId xmlns:p14="http://schemas.microsoft.com/office/powerpoint/2010/main" val="3821224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UN: </a:t>
            </a:r>
            <a:r>
              <a:rPr lang="cs-CZ" sz="3200" dirty="0" err="1"/>
              <a:t>Peace</a:t>
            </a:r>
            <a:r>
              <a:rPr lang="cs-CZ" sz="3200" dirty="0"/>
              <a:t>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343481" y="1634628"/>
            <a:ext cx="10711201" cy="4139998"/>
          </a:xfrm>
        </p:spPr>
        <p:txBody>
          <a:bodyPr/>
          <a:lstStyle/>
          <a:p>
            <a:pPr>
              <a:lnSpc>
                <a:spcPct val="120000"/>
              </a:lnSpc>
              <a:spcAft>
                <a:spcPts val="300"/>
              </a:spcAft>
            </a:pPr>
            <a:r>
              <a:rPr lang="cs-CZ" sz="2200" b="1" dirty="0" err="1">
                <a:latin typeface="Arial" panose="020B0604020202020204" pitchFamily="34" charset="0"/>
                <a:cs typeface="Arial" panose="020B0604020202020204" pitchFamily="34" charset="0"/>
              </a:rPr>
              <a:t>traditional</a:t>
            </a:r>
            <a:r>
              <a:rPr lang="cs-CZ" sz="2200" b="1" dirty="0">
                <a:latin typeface="Arial" panose="020B0604020202020204" pitchFamily="34" charset="0"/>
                <a:cs typeface="Arial" panose="020B0604020202020204" pitchFamily="34" charset="0"/>
              </a:rPr>
              <a:t> UN </a:t>
            </a:r>
            <a:r>
              <a:rPr lang="cs-CZ" sz="2200" b="1" dirty="0" err="1">
                <a:latin typeface="Arial" panose="020B0604020202020204" pitchFamily="34" charset="0"/>
                <a:cs typeface="Arial" panose="020B0604020202020204" pitchFamily="34" charset="0"/>
              </a:rPr>
              <a:t>peacekeeping</a:t>
            </a:r>
            <a:r>
              <a:rPr lang="cs-CZ" sz="2200" b="1" dirty="0">
                <a:latin typeface="Arial" panose="020B0604020202020204" pitchFamily="34" charset="0"/>
                <a:cs typeface="Arial" panose="020B0604020202020204" pitchFamily="34" charset="0"/>
              </a:rPr>
              <a:t> </a:t>
            </a:r>
            <a:r>
              <a:rPr lang="cs-CZ" sz="2200" b="1" dirty="0" err="1">
                <a:latin typeface="Arial" panose="020B0604020202020204" pitchFamily="34" charset="0"/>
                <a:cs typeface="Arial" panose="020B0604020202020204" pitchFamily="34" charset="0"/>
              </a:rPr>
              <a:t>operations</a:t>
            </a:r>
            <a:endParaRPr lang="cs-CZ" sz="2200" b="1" dirty="0">
              <a:latin typeface="Arial" panose="020B0604020202020204" pitchFamily="34" charset="0"/>
              <a:cs typeface="Arial" panose="020B0604020202020204" pitchFamily="34" charset="0"/>
            </a:endParaRPr>
          </a:p>
          <a:p>
            <a:pPr>
              <a:lnSpc>
                <a:spcPct val="120000"/>
              </a:lnSpc>
              <a:spcAft>
                <a:spcPts val="300"/>
              </a:spcAft>
            </a:pPr>
            <a:r>
              <a:rPr lang="cs-CZ" sz="2200" dirty="0" err="1">
                <a:latin typeface="Arial" panose="020B0604020202020204" pitchFamily="34" charset="0"/>
                <a:cs typeface="Arial" panose="020B0604020202020204" pitchFamily="34" charset="0"/>
              </a:rPr>
              <a:t>goal</a:t>
            </a:r>
            <a:r>
              <a:rPr lang="cs-CZ" sz="2200" dirty="0">
                <a:latin typeface="Arial" panose="020B0604020202020204" pitchFamily="34" charset="0"/>
                <a:cs typeface="Arial" panose="020B0604020202020204" pitchFamily="34" charset="0"/>
              </a:rPr>
              <a:t> – to </a:t>
            </a:r>
            <a:r>
              <a:rPr lang="cs-CZ" sz="2200" dirty="0" err="1">
                <a:latin typeface="Arial" panose="020B0604020202020204" pitchFamily="34" charset="0"/>
                <a:cs typeface="Arial" panose="020B0604020202020204" pitchFamily="34" charset="0"/>
              </a:rPr>
              <a:t>preserve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peace</a:t>
            </a:r>
            <a:r>
              <a:rPr lang="cs-CZ" sz="2200" dirty="0">
                <a:latin typeface="Arial" panose="020B0604020202020204" pitchFamily="34" charset="0"/>
                <a:cs typeface="Arial" panose="020B0604020202020204" pitchFamily="34" charset="0"/>
              </a:rPr>
              <a:t> and </a:t>
            </a:r>
            <a:r>
              <a:rPr lang="cs-CZ" sz="2200" dirty="0" err="1">
                <a:latin typeface="Arial" panose="020B0604020202020204" pitchFamily="34" charset="0"/>
                <a:cs typeface="Arial" panose="020B0604020202020204" pitchFamily="34" charset="0"/>
              </a:rPr>
              <a:t>assist</a:t>
            </a:r>
            <a:r>
              <a:rPr lang="cs-CZ" sz="2200" dirty="0">
                <a:latin typeface="Arial" panose="020B0604020202020204" pitchFamily="34" charset="0"/>
                <a:cs typeface="Arial" panose="020B0604020202020204" pitchFamily="34" charset="0"/>
              </a:rPr>
              <a:t> in </a:t>
            </a:r>
            <a:r>
              <a:rPr lang="cs-CZ" sz="2200" dirty="0" err="1">
                <a:latin typeface="Arial" panose="020B0604020202020204" pitchFamily="34" charset="0"/>
                <a:cs typeface="Arial" panose="020B0604020202020204" pitchFamily="34" charset="0"/>
              </a:rPr>
              <a:t>implementation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agreement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ceasefire</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peace</a:t>
            </a:r>
            <a:r>
              <a:rPr lang="cs-CZ" sz="2200" dirty="0">
                <a:latin typeface="Arial" panose="020B0604020202020204" pitchFamily="34" charset="0"/>
                <a:cs typeface="Arial" panose="020B0604020202020204" pitchFamily="34" charset="0"/>
              </a:rPr>
              <a:t>)</a:t>
            </a:r>
          </a:p>
          <a:p>
            <a:pPr>
              <a:lnSpc>
                <a:spcPct val="120000"/>
              </a:lnSpc>
              <a:spcBef>
                <a:spcPts val="1800"/>
              </a:spcBef>
              <a:spcAft>
                <a:spcPts val="300"/>
              </a:spcAft>
            </a:pPr>
            <a:r>
              <a:rPr lang="cs-CZ" sz="2200" dirty="0" err="1">
                <a:latin typeface="Arial" panose="020B0604020202020204" pitchFamily="34" charset="0"/>
                <a:cs typeface="Arial" panose="020B0604020202020204" pitchFamily="34" charset="0"/>
              </a:rPr>
              <a:t>typical</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tasks</a:t>
            </a:r>
            <a:r>
              <a:rPr lang="cs-CZ" sz="2200" dirty="0">
                <a:latin typeface="Arial" panose="020B0604020202020204" pitchFamily="34" charset="0"/>
                <a:cs typeface="Arial" panose="020B0604020202020204" pitchFamily="34" charset="0"/>
              </a:rPr>
              <a:t>:</a:t>
            </a:r>
          </a:p>
          <a:p>
            <a:pPr marL="529200" indent="-457200">
              <a:lnSpc>
                <a:spcPct val="120000"/>
              </a:lnSpc>
              <a:spcAft>
                <a:spcPts val="300"/>
              </a:spcAft>
              <a:buFont typeface="+mj-lt"/>
              <a:buAutoNum type="arabicPeriod"/>
            </a:pPr>
            <a:r>
              <a:rPr lang="cs-CZ" sz="2200" dirty="0" err="1">
                <a:latin typeface="Arial" panose="020B0604020202020204" pitchFamily="34" charset="0"/>
                <a:cs typeface="Arial" panose="020B0604020202020204" pitchFamily="34" charset="0"/>
              </a:rPr>
              <a:t>observation</a:t>
            </a:r>
            <a:r>
              <a:rPr lang="cs-CZ" sz="2200" dirty="0">
                <a:latin typeface="Arial" panose="020B0604020202020204" pitchFamily="34" charset="0"/>
                <a:cs typeface="Arial" panose="020B0604020202020204" pitchFamily="34" charset="0"/>
              </a:rPr>
              <a:t>, monitoring, reporting</a:t>
            </a:r>
          </a:p>
          <a:p>
            <a:pPr marL="529200" indent="-457200">
              <a:lnSpc>
                <a:spcPct val="120000"/>
              </a:lnSpc>
              <a:spcAft>
                <a:spcPts val="300"/>
              </a:spcAft>
              <a:buFont typeface="+mj-lt"/>
              <a:buAutoNum type="arabicPeriod"/>
            </a:pPr>
            <a:r>
              <a:rPr lang="cs-CZ" sz="2200" dirty="0" err="1">
                <a:latin typeface="Arial" panose="020B0604020202020204" pitchFamily="34" charset="0"/>
                <a:cs typeface="Arial" panose="020B0604020202020204" pitchFamily="34" charset="0"/>
              </a:rPr>
              <a:t>supervision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cease-fire</a:t>
            </a:r>
            <a:endParaRPr lang="cs-CZ" sz="2200" dirty="0">
              <a:latin typeface="Arial" panose="020B0604020202020204" pitchFamily="34" charset="0"/>
              <a:cs typeface="Arial" panose="020B0604020202020204" pitchFamily="34" charset="0"/>
            </a:endParaRPr>
          </a:p>
          <a:p>
            <a:pPr marL="529200" indent="-457200">
              <a:lnSpc>
                <a:spcPct val="120000"/>
              </a:lnSpc>
              <a:spcAft>
                <a:spcPts val="300"/>
              </a:spcAft>
              <a:buFont typeface="+mj-lt"/>
              <a:buAutoNum type="arabicPeriod"/>
            </a:pPr>
            <a:r>
              <a:rPr lang="cs-CZ" sz="2200" dirty="0" err="1">
                <a:latin typeface="Arial" panose="020B0604020202020204" pitchFamily="34" charset="0"/>
                <a:cs typeface="Arial" panose="020B0604020202020204" pitchFamily="34" charset="0"/>
              </a:rPr>
              <a:t>interposition</a:t>
            </a:r>
            <a:r>
              <a:rPr lang="cs-CZ" sz="2200" dirty="0">
                <a:latin typeface="Arial" panose="020B0604020202020204" pitchFamily="34" charset="0"/>
                <a:cs typeface="Arial" panose="020B0604020202020204" pitchFamily="34" charset="0"/>
              </a:rPr>
              <a:t> as a buffer</a:t>
            </a:r>
          </a:p>
          <a:p>
            <a:pPr>
              <a:lnSpc>
                <a:spcPct val="120000"/>
              </a:lnSpc>
              <a:spcBef>
                <a:spcPts val="1200"/>
              </a:spcBef>
              <a:spcAft>
                <a:spcPts val="300"/>
              </a:spcAft>
            </a:pPr>
            <a:r>
              <a:rPr lang="cs-CZ" sz="2200" dirty="0" err="1">
                <a:latin typeface="Arial" panose="020B0604020202020204" pitchFamily="34" charset="0"/>
                <a:cs typeface="Arial" panose="020B0604020202020204" pitchFamily="34" charset="0"/>
              </a:rPr>
              <a:t>usually</a:t>
            </a:r>
            <a:r>
              <a:rPr lang="cs-CZ" sz="2200" dirty="0">
                <a:latin typeface="Arial" panose="020B0604020202020204" pitchFamily="34" charset="0"/>
                <a:cs typeface="Arial" panose="020B0604020202020204" pitchFamily="34" charset="0"/>
              </a:rPr>
              <a:t> no direct role in </a:t>
            </a:r>
            <a:r>
              <a:rPr lang="cs-CZ" sz="2200" dirty="0" err="1">
                <a:latin typeface="Arial" panose="020B0604020202020204" pitchFamily="34" charset="0"/>
                <a:cs typeface="Arial" panose="020B0604020202020204" pitchFamily="34" charset="0"/>
              </a:rPr>
              <a:t>political</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efforts</a:t>
            </a:r>
            <a:r>
              <a:rPr lang="cs-CZ" sz="2200" dirty="0">
                <a:latin typeface="Arial" panose="020B0604020202020204" pitchFamily="34" charset="0"/>
                <a:cs typeface="Arial" panose="020B0604020202020204" pitchFamily="34" charset="0"/>
              </a:rPr>
              <a:t> to </a:t>
            </a:r>
            <a:r>
              <a:rPr lang="cs-CZ" sz="2200" dirty="0" err="1">
                <a:latin typeface="Arial" panose="020B0604020202020204" pitchFamily="34" charset="0"/>
                <a:cs typeface="Arial" panose="020B0604020202020204" pitchFamily="34" charset="0"/>
              </a:rPr>
              <a:t>resolve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conflict</a:t>
            </a:r>
            <a:endParaRPr lang="cs-CZ" sz="2200" dirty="0">
              <a:latin typeface="Arial" panose="020B0604020202020204" pitchFamily="34" charset="0"/>
              <a:cs typeface="Arial" panose="020B0604020202020204" pitchFamily="34" charset="0"/>
            </a:endParaRPr>
          </a:p>
          <a:p>
            <a:pPr>
              <a:lnSpc>
                <a:spcPct val="120000"/>
              </a:lnSpc>
              <a:spcBef>
                <a:spcPts val="1200"/>
              </a:spcBef>
              <a:spcAft>
                <a:spcPts val="300"/>
              </a:spcAft>
            </a:pPr>
            <a:r>
              <a:rPr lang="cs-CZ" sz="2200" dirty="0" err="1">
                <a:latin typeface="Arial" panose="020B0604020202020204" pitchFamily="34" charset="0"/>
                <a:cs typeface="Arial" panose="020B0604020202020204" pitchFamily="34" charset="0"/>
              </a:rPr>
              <a:t>example</a:t>
            </a:r>
            <a:r>
              <a:rPr lang="cs-CZ" sz="2200" dirty="0">
                <a:latin typeface="Arial" panose="020B0604020202020204" pitchFamily="34" charset="0"/>
                <a:cs typeface="Arial" panose="020B0604020202020204" pitchFamily="34" charset="0"/>
              </a:rPr>
              <a:t> - </a:t>
            </a:r>
            <a:r>
              <a:rPr lang="cs-CZ" sz="2200" dirty="0">
                <a:latin typeface="Arial" panose="020B0604020202020204" pitchFamily="34" charset="0"/>
                <a:cs typeface="Arial" panose="020B0604020202020204" pitchFamily="34" charset="0"/>
                <a:hlinkClick r:id="rId3"/>
              </a:rPr>
              <a:t>UNFICYP </a:t>
            </a:r>
            <a:r>
              <a:rPr lang="cs-CZ" sz="2200" dirty="0" err="1">
                <a:latin typeface="Arial" panose="020B0604020202020204" pitchFamily="34" charset="0"/>
                <a:cs typeface="Arial" panose="020B0604020202020204" pitchFamily="34" charset="0"/>
                <a:hlinkClick r:id="rId3"/>
              </a:rPr>
              <a:t>mission</a:t>
            </a:r>
            <a:endParaRPr lang="cs-CZ" sz="2200" dirty="0">
              <a:latin typeface="Arial" panose="020B0604020202020204" pitchFamily="34" charset="0"/>
              <a:cs typeface="Arial" panose="020B0604020202020204" pitchFamily="34" charset="0"/>
            </a:endParaRPr>
          </a:p>
          <a:p>
            <a:pPr marL="72000" indent="0">
              <a:lnSpc>
                <a:spcPct val="120000"/>
              </a:lnSpc>
              <a:spcAft>
                <a:spcPts val="300"/>
              </a:spcAft>
              <a:buNone/>
            </a:pPr>
            <a:endParaRPr lang="cs-CZ"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5240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UN: </a:t>
            </a:r>
            <a:r>
              <a:rPr lang="cs-CZ" sz="3200" dirty="0" err="1"/>
              <a:t>Peace</a:t>
            </a:r>
            <a:r>
              <a:rPr lang="cs-CZ" sz="3200" dirty="0"/>
              <a:t>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3999" y="1665108"/>
            <a:ext cx="10764283" cy="4139998"/>
          </a:xfrm>
        </p:spPr>
        <p:txBody>
          <a:bodyPr numCol="1"/>
          <a:lstStyle/>
          <a:p>
            <a:pPr marL="72000" indent="0">
              <a:lnSpc>
                <a:spcPct val="120000"/>
              </a:lnSpc>
              <a:spcAft>
                <a:spcPts val="600"/>
              </a:spcAft>
              <a:buNone/>
            </a:pPr>
            <a:r>
              <a:rPr lang="cs-CZ" sz="2200" b="1" dirty="0" err="1">
                <a:latin typeface="Arial" panose="020B0604020202020204" pitchFamily="34" charset="0"/>
                <a:cs typeface="Arial" panose="020B0604020202020204" pitchFamily="34" charset="0"/>
              </a:rPr>
              <a:t>Principles</a:t>
            </a:r>
            <a:r>
              <a:rPr lang="cs-CZ" sz="2200" b="1" dirty="0">
                <a:latin typeface="Arial" panose="020B0604020202020204" pitchFamily="34" charset="0"/>
                <a:cs typeface="Arial" panose="020B0604020202020204" pitchFamily="34" charset="0"/>
              </a:rPr>
              <a:t> </a:t>
            </a:r>
            <a:r>
              <a:rPr lang="cs-CZ" sz="2200" b="1" dirty="0" err="1">
                <a:latin typeface="Arial" panose="020B0604020202020204" pitchFamily="34" charset="0"/>
                <a:cs typeface="Arial" panose="020B0604020202020204" pitchFamily="34" charset="0"/>
              </a:rPr>
              <a:t>of</a:t>
            </a:r>
            <a:r>
              <a:rPr lang="cs-CZ" sz="2200" b="1" dirty="0">
                <a:latin typeface="Arial" panose="020B0604020202020204" pitchFamily="34" charset="0"/>
                <a:cs typeface="Arial" panose="020B0604020202020204" pitchFamily="34" charset="0"/>
              </a:rPr>
              <a:t> </a:t>
            </a:r>
            <a:r>
              <a:rPr lang="cs-CZ" sz="2200" b="1" dirty="0" err="1">
                <a:latin typeface="Arial" panose="020B0604020202020204" pitchFamily="34" charset="0"/>
                <a:cs typeface="Arial" panose="020B0604020202020204" pitchFamily="34" charset="0"/>
              </a:rPr>
              <a:t>peacekeeping</a:t>
            </a:r>
            <a:endParaRPr lang="cs-CZ" sz="2200" b="1" dirty="0">
              <a:latin typeface="Arial" panose="020B0604020202020204" pitchFamily="34" charset="0"/>
              <a:cs typeface="Arial" panose="020B0604020202020204" pitchFamily="34" charset="0"/>
            </a:endParaRPr>
          </a:p>
          <a:p>
            <a:pPr>
              <a:lnSpc>
                <a:spcPct val="120000"/>
              </a:lnSpc>
              <a:spcAft>
                <a:spcPts val="300"/>
              </a:spcAft>
            </a:pPr>
            <a:r>
              <a:rPr lang="en-US" sz="2200" b="1" i="1" dirty="0">
                <a:solidFill>
                  <a:srgbClr val="9100DC"/>
                </a:solidFill>
                <a:latin typeface="Arial" panose="020B0604020202020204" pitchFamily="34" charset="0"/>
                <a:cs typeface="Arial" panose="020B0604020202020204" pitchFamily="34" charset="0"/>
              </a:rPr>
              <a:t>Consent of the parties</a:t>
            </a:r>
            <a:r>
              <a:rPr lang="cs-CZ" sz="2200" b="1" i="1" dirty="0">
                <a:solidFill>
                  <a:srgbClr val="9100DC"/>
                </a:solidFill>
                <a:latin typeface="Arial" panose="020B0604020202020204" pitchFamily="34" charset="0"/>
                <a:cs typeface="Arial" panose="020B0604020202020204" pitchFamily="34" charset="0"/>
              </a:rPr>
              <a:t> </a:t>
            </a:r>
            <a:r>
              <a:rPr lang="cs-CZ" sz="2200" dirty="0">
                <a:latin typeface="Arial" panose="020B0604020202020204" pitchFamily="34" charset="0"/>
                <a:cs typeface="Arial" panose="020B0604020202020204" pitchFamily="34" charset="0"/>
              </a:rPr>
              <a:t>(to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conflict</a:t>
            </a:r>
            <a:r>
              <a:rPr lang="cs-CZ"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lnSpc>
                <a:spcPct val="120000"/>
              </a:lnSpc>
              <a:spcAft>
                <a:spcPts val="300"/>
              </a:spcAft>
            </a:pPr>
            <a:r>
              <a:rPr lang="en-US" sz="2200" b="1" i="1" dirty="0">
                <a:solidFill>
                  <a:srgbClr val="9100DC"/>
                </a:solidFill>
                <a:latin typeface="Arial" panose="020B0604020202020204" pitchFamily="34" charset="0"/>
                <a:cs typeface="Arial" panose="020B0604020202020204" pitchFamily="34" charset="0"/>
              </a:rPr>
              <a:t>Impartiality</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implementing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mandate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with</a:t>
            </a:r>
            <a:r>
              <a:rPr lang="cs-CZ" sz="2200" dirty="0">
                <a:latin typeface="Arial" panose="020B0604020202020204" pitchFamily="34" charset="0"/>
                <a:cs typeface="Arial" panose="020B0604020202020204" pitchFamily="34" charset="0"/>
              </a:rPr>
              <a:t> no prejudice to any party (x neutrality, </a:t>
            </a:r>
            <a:r>
              <a:rPr lang="cs-CZ" sz="2200" dirty="0" err="1">
                <a:latin typeface="Arial" panose="020B0604020202020204" pitchFamily="34" charset="0"/>
                <a:cs typeface="Arial" panose="020B0604020202020204" pitchFamily="34" charset="0"/>
              </a:rPr>
              <a:t>inactivity</a:t>
            </a:r>
            <a:r>
              <a:rPr lang="cs-CZ"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lnSpc>
                <a:spcPct val="120000"/>
              </a:lnSpc>
              <a:spcAft>
                <a:spcPts val="300"/>
              </a:spcAft>
            </a:pPr>
            <a:r>
              <a:rPr lang="en-US" sz="2200" b="1" i="1" dirty="0">
                <a:solidFill>
                  <a:srgbClr val="9100DC"/>
                </a:solidFill>
                <a:latin typeface="Arial" panose="020B0604020202020204" pitchFamily="34" charset="0"/>
                <a:cs typeface="Arial" panose="020B0604020202020204" pitchFamily="34" charset="0"/>
              </a:rPr>
              <a:t>Non-use of force except in </a:t>
            </a:r>
            <a:r>
              <a:rPr lang="en-US" sz="2200" b="1" i="1" dirty="0" err="1">
                <a:solidFill>
                  <a:srgbClr val="9100DC"/>
                </a:solidFill>
                <a:latin typeface="Arial" panose="020B0604020202020204" pitchFamily="34" charset="0"/>
                <a:cs typeface="Arial" panose="020B0604020202020204" pitchFamily="34" charset="0"/>
              </a:rPr>
              <a:t>self-defence</a:t>
            </a:r>
            <a:r>
              <a:rPr lang="cs-CZ" sz="2200" b="1" i="1" dirty="0">
                <a:solidFill>
                  <a:srgbClr val="9100DC"/>
                </a:solidFill>
                <a:latin typeface="Arial" panose="020B0604020202020204" pitchFamily="34" charset="0"/>
                <a:cs typeface="Arial" panose="020B0604020202020204" pitchFamily="34" charset="0"/>
              </a:rPr>
              <a:t> </a:t>
            </a:r>
            <a:r>
              <a:rPr lang="en-US" sz="2200" b="1" i="1" dirty="0">
                <a:solidFill>
                  <a:srgbClr val="9100DC"/>
                </a:solidFill>
                <a:latin typeface="Arial" panose="020B0604020202020204" pitchFamily="34" charset="0"/>
                <a:cs typeface="Arial" panose="020B0604020202020204" pitchFamily="34" charset="0"/>
              </a:rPr>
              <a:t>and defence of the mandate</a:t>
            </a:r>
            <a:endParaRPr lang="cs-CZ" sz="2200" b="1" i="1" dirty="0">
              <a:solidFill>
                <a:srgbClr val="9100DC"/>
              </a:solidFill>
              <a:latin typeface="Arial" panose="020B0604020202020204" pitchFamily="34" charset="0"/>
              <a:cs typeface="Arial" panose="020B0604020202020204" pitchFamily="34" charset="0"/>
            </a:endParaRPr>
          </a:p>
          <a:p>
            <a:pPr>
              <a:lnSpc>
                <a:spcPct val="120000"/>
              </a:lnSpc>
              <a:spcBef>
                <a:spcPts val="1200"/>
              </a:spcBef>
              <a:spcAft>
                <a:spcPts val="300"/>
              </a:spcAft>
            </a:pPr>
            <a:r>
              <a:rPr lang="cs-CZ" sz="2200" b="1" i="1" dirty="0" err="1">
                <a:solidFill>
                  <a:srgbClr val="0000DC"/>
                </a:solidFill>
                <a:latin typeface="Arial" panose="020B0604020202020204" pitchFamily="34" charset="0"/>
                <a:cs typeface="Arial" panose="020B0604020202020204" pitchFamily="34" charset="0"/>
              </a:rPr>
              <a:t>Legitimacy</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international</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legitimacy</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mandate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broad</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representation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conduct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personnel</a:t>
            </a:r>
            <a:r>
              <a:rPr lang="cs-CZ" sz="2200" dirty="0">
                <a:latin typeface="Arial" panose="020B0604020202020204" pitchFamily="34" charset="0"/>
                <a:cs typeface="Arial" panose="020B0604020202020204" pitchFamily="34" charset="0"/>
              </a:rPr>
              <a:t>… )</a:t>
            </a:r>
          </a:p>
          <a:p>
            <a:pPr>
              <a:lnSpc>
                <a:spcPct val="120000"/>
              </a:lnSpc>
              <a:spcAft>
                <a:spcPts val="300"/>
              </a:spcAft>
            </a:pPr>
            <a:r>
              <a:rPr lang="cs-CZ" sz="2200" b="1" i="1" dirty="0" err="1">
                <a:solidFill>
                  <a:srgbClr val="0000DC"/>
                </a:solidFill>
                <a:latin typeface="Arial" panose="020B0604020202020204" pitchFamily="34" charset="0"/>
                <a:cs typeface="Arial" panose="020B0604020202020204" pitchFamily="34" charset="0"/>
              </a:rPr>
              <a:t>Credibility</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mission‘s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ability</a:t>
            </a:r>
            <a:r>
              <a:rPr lang="cs-CZ" sz="2200" dirty="0">
                <a:latin typeface="Arial" panose="020B0604020202020204" pitchFamily="34" charset="0"/>
                <a:cs typeface="Arial" panose="020B0604020202020204" pitchFamily="34" charset="0"/>
              </a:rPr>
              <a:t> to </a:t>
            </a:r>
            <a:r>
              <a:rPr lang="cs-CZ" sz="2200" dirty="0" err="1">
                <a:latin typeface="Arial" panose="020B0604020202020204" pitchFamily="34" charset="0"/>
                <a:cs typeface="Arial" panose="020B0604020202020204" pitchFamily="34" charset="0"/>
              </a:rPr>
              <a:t>achieve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its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mandate</a:t>
            </a:r>
            <a:endParaRPr lang="cs-CZ" sz="2200" dirty="0">
              <a:latin typeface="Arial" panose="020B0604020202020204" pitchFamily="34" charset="0"/>
              <a:cs typeface="Arial" panose="020B0604020202020204" pitchFamily="34" charset="0"/>
            </a:endParaRPr>
          </a:p>
          <a:p>
            <a:pPr>
              <a:lnSpc>
                <a:spcPct val="120000"/>
              </a:lnSpc>
              <a:spcAft>
                <a:spcPts val="300"/>
              </a:spcAft>
            </a:pPr>
            <a:r>
              <a:rPr lang="en-US" sz="2200" b="1" i="1" dirty="0">
                <a:solidFill>
                  <a:srgbClr val="0000DC"/>
                </a:solidFill>
                <a:latin typeface="Arial" panose="020B0604020202020204" pitchFamily="34" charset="0"/>
                <a:cs typeface="Arial" panose="020B0604020202020204" pitchFamily="34" charset="0"/>
              </a:rPr>
              <a:t>Promotion of national and local ownership</a:t>
            </a:r>
            <a:r>
              <a:rPr lang="cs-CZ" sz="2200" b="1" i="1" dirty="0">
                <a:solidFill>
                  <a:srgbClr val="0000DC"/>
                </a:solidFill>
                <a:latin typeface="Arial" panose="020B0604020202020204" pitchFamily="34" charset="0"/>
                <a:cs typeface="Arial" panose="020B0604020202020204" pitchFamily="34" charset="0"/>
              </a:rPr>
              <a:t> </a:t>
            </a:r>
            <a:r>
              <a:rPr lang="cs-CZ" sz="2200" dirty="0">
                <a:latin typeface="Arial" panose="020B0604020202020204" pitchFamily="34" charset="0"/>
                <a:cs typeface="Arial" panose="020B0604020202020204" pitchFamily="34" charset="0"/>
              </a:rPr>
              <a:t>(trust and </a:t>
            </a:r>
            <a:r>
              <a:rPr lang="cs-CZ" sz="2200" dirty="0" err="1">
                <a:latin typeface="Arial" panose="020B0604020202020204" pitchFamily="34" charset="0"/>
                <a:cs typeface="Arial" panose="020B0604020202020204" pitchFamily="34" charset="0"/>
              </a:rPr>
              <a:t>cooperation</a:t>
            </a:r>
            <a:r>
              <a:rPr lang="cs-CZ" sz="2200" dirty="0">
                <a:latin typeface="Arial" panose="020B0604020202020204" pitchFamily="34" charset="0"/>
                <a:cs typeface="Arial" panose="020B0604020202020204" pitchFamily="34" charset="0"/>
              </a:rPr>
              <a:t>, long-term </a:t>
            </a:r>
            <a:r>
              <a:rPr lang="cs-CZ" sz="2200" dirty="0" err="1">
                <a:latin typeface="Arial" panose="020B0604020202020204" pitchFamily="34" charset="0"/>
                <a:cs typeface="Arial" panose="020B0604020202020204" pitchFamily="34" charset="0"/>
              </a:rPr>
              <a:t>sustainability</a:t>
            </a:r>
            <a:r>
              <a:rPr lang="cs-CZ"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lnSpc>
                <a:spcPct val="120000"/>
              </a:lnSpc>
              <a:spcAft>
                <a:spcPts val="600"/>
              </a:spcAft>
            </a:pPr>
            <a:endParaRPr lang="en-US" sz="2200" dirty="0">
              <a:latin typeface="Arial" panose="020B0604020202020204" pitchFamily="34" charset="0"/>
              <a:cs typeface="Arial" panose="020B0604020202020204" pitchFamily="34" charset="0"/>
            </a:endParaRPr>
          </a:p>
          <a:p>
            <a:pPr>
              <a:lnSpc>
                <a:spcPct val="120000"/>
              </a:lnSpc>
              <a:spcAft>
                <a:spcPts val="600"/>
              </a:spcAft>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796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UN: </a:t>
            </a:r>
            <a:r>
              <a:rPr lang="cs-CZ" sz="3200" dirty="0" err="1"/>
              <a:t>Peace</a:t>
            </a:r>
            <a:r>
              <a:rPr lang="cs-CZ" sz="3200" dirty="0"/>
              <a:t>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665108"/>
            <a:ext cx="6941840" cy="4562892"/>
          </a:xfrm>
        </p:spPr>
        <p:txBody>
          <a:bodyPr numCol="1"/>
          <a:lstStyle/>
          <a:p>
            <a:pPr>
              <a:lnSpc>
                <a:spcPct val="120000"/>
              </a:lnSpc>
              <a:spcAft>
                <a:spcPts val="600"/>
              </a:spcAft>
            </a:pPr>
            <a:r>
              <a:rPr lang="cs-CZ" sz="2200" b="1" dirty="0" err="1">
                <a:latin typeface="Arial" panose="020B0604020202020204" pitchFamily="34" charset="0"/>
                <a:cs typeface="Arial" panose="020B0604020202020204" pitchFamily="34" charset="0"/>
              </a:rPr>
              <a:t>recent</a:t>
            </a:r>
            <a:r>
              <a:rPr lang="cs-CZ" sz="2200" b="1" dirty="0">
                <a:latin typeface="Arial" panose="020B0604020202020204" pitchFamily="34" charset="0"/>
                <a:cs typeface="Arial" panose="020B0604020202020204" pitchFamily="34" charset="0"/>
              </a:rPr>
              <a:t> </a:t>
            </a:r>
            <a:r>
              <a:rPr lang="cs-CZ" sz="2200" b="1" dirty="0" err="1">
                <a:latin typeface="Arial" panose="020B0604020202020204" pitchFamily="34" charset="0"/>
                <a:cs typeface="Arial" panose="020B0604020202020204" pitchFamily="34" charset="0"/>
              </a:rPr>
              <a:t>transformations</a:t>
            </a:r>
            <a:r>
              <a:rPr lang="cs-CZ" sz="2200" b="1" dirty="0">
                <a:latin typeface="Arial" panose="020B0604020202020204" pitchFamily="34" charset="0"/>
                <a:cs typeface="Arial" panose="020B0604020202020204" pitchFamily="34" charset="0"/>
              </a:rPr>
              <a:t> in </a:t>
            </a:r>
            <a:r>
              <a:rPr lang="cs-CZ" sz="2200" b="1" dirty="0" err="1">
                <a:latin typeface="Arial" panose="020B0604020202020204" pitchFamily="34" charset="0"/>
                <a:cs typeface="Arial" panose="020B0604020202020204" pitchFamily="34" charset="0"/>
              </a:rPr>
              <a:t>peace</a:t>
            </a:r>
            <a:r>
              <a:rPr lang="cs-CZ" sz="2200" b="1" dirty="0">
                <a:latin typeface="Arial" panose="020B0604020202020204" pitchFamily="34" charset="0"/>
                <a:cs typeface="Arial" panose="020B0604020202020204" pitchFamily="34" charset="0"/>
              </a:rPr>
              <a:t> </a:t>
            </a:r>
            <a:r>
              <a:rPr lang="cs-CZ" sz="2200" b="1"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a:t>
            </a:r>
          </a:p>
          <a:p>
            <a:pPr marL="666900" lvl="1" indent="-342900">
              <a:lnSpc>
                <a:spcPct val="120000"/>
              </a:lnSpc>
              <a:spcAft>
                <a:spcPts val="600"/>
              </a:spcAft>
              <a:buFont typeface="+mj-lt"/>
              <a:buAutoNum type="arabicPeriod"/>
            </a:pPr>
            <a:r>
              <a:rPr lang="cs-CZ" sz="2200" dirty="0" err="1">
                <a:latin typeface="Arial" panose="020B0604020202020204" pitchFamily="34" charset="0"/>
                <a:cs typeface="Arial" panose="020B0604020202020204" pitchFamily="34" charset="0"/>
              </a:rPr>
              <a:t>protection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civilians</a:t>
            </a:r>
            <a:r>
              <a:rPr lang="cs-CZ" sz="2200" dirty="0">
                <a:latin typeface="Arial" panose="020B0604020202020204" pitchFamily="34" charset="0"/>
                <a:cs typeface="Arial" panose="020B0604020202020204" pitchFamily="34" charset="0"/>
              </a:rPr>
              <a:t> as a </a:t>
            </a:r>
            <a:r>
              <a:rPr lang="cs-CZ" sz="2200" dirty="0" err="1">
                <a:latin typeface="Arial" panose="020B0604020202020204" pitchFamily="34" charset="0"/>
                <a:cs typeface="Arial" panose="020B0604020202020204" pitchFamily="34" charset="0"/>
              </a:rPr>
              <a:t>central</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mission</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goal</a:t>
            </a:r>
            <a:endParaRPr lang="cs-CZ" sz="2200" dirty="0">
              <a:latin typeface="Arial" panose="020B0604020202020204" pitchFamily="34" charset="0"/>
              <a:cs typeface="Arial" panose="020B0604020202020204" pitchFamily="34" charset="0"/>
            </a:endParaRPr>
          </a:p>
          <a:p>
            <a:pPr marL="666900" lvl="1" indent="-342900">
              <a:lnSpc>
                <a:spcPct val="120000"/>
              </a:lnSpc>
              <a:spcAft>
                <a:spcPts val="600"/>
              </a:spcAft>
              <a:buFont typeface="+mj-lt"/>
              <a:buAutoNum type="arabicPeriod"/>
            </a:pPr>
            <a:r>
              <a:rPr lang="cs-CZ" sz="2200" dirty="0">
                <a:latin typeface="Arial" panose="020B0604020202020204" pitchFamily="34" charset="0"/>
                <a:cs typeface="Arial" panose="020B0604020202020204" pitchFamily="34" charset="0"/>
              </a:rPr>
              <a:t>a 'robust </a:t>
            </a:r>
            <a:r>
              <a:rPr lang="cs-CZ" sz="2200" dirty="0" err="1">
                <a:latin typeface="Arial" panose="020B0604020202020204" pitchFamily="34" charset="0"/>
                <a:cs typeface="Arial" panose="020B0604020202020204" pitchFamily="34" charset="0"/>
              </a:rPr>
              <a:t>turn</a:t>
            </a:r>
            <a:r>
              <a:rPr lang="cs-CZ" sz="2200" dirty="0">
                <a:latin typeface="Arial" panose="020B0604020202020204" pitchFamily="34" charset="0"/>
                <a:cs typeface="Arial" panose="020B0604020202020204" pitchFamily="34" charset="0"/>
              </a:rPr>
              <a:t>‘ in UN </a:t>
            </a:r>
            <a:r>
              <a:rPr lang="cs-CZ" sz="2200" dirty="0" err="1">
                <a:latin typeface="Arial" panose="020B0604020202020204" pitchFamily="34" charset="0"/>
                <a:cs typeface="Arial" panose="020B0604020202020204" pitchFamily="34" charset="0"/>
              </a:rPr>
              <a:t>peacekeeping</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greater</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preparedness</a:t>
            </a:r>
            <a:r>
              <a:rPr lang="cs-CZ" sz="2200" dirty="0">
                <a:latin typeface="Arial" panose="020B0604020202020204" pitchFamily="34" charset="0"/>
                <a:cs typeface="Arial" panose="020B0604020202020204" pitchFamily="34" charset="0"/>
              </a:rPr>
              <a:t> to use </a:t>
            </a:r>
            <a:r>
              <a:rPr lang="cs-CZ" sz="2200" dirty="0" err="1">
                <a:latin typeface="Arial" panose="020B0604020202020204" pitchFamily="34" charset="0"/>
                <a:cs typeface="Arial" panose="020B0604020202020204" pitchFamily="34" charset="0"/>
              </a:rPr>
              <a:t>force</a:t>
            </a:r>
            <a:endParaRPr lang="cs-CZ" sz="2200" dirty="0">
              <a:latin typeface="Arial" panose="020B0604020202020204" pitchFamily="34" charset="0"/>
              <a:cs typeface="Arial" panose="020B0604020202020204" pitchFamily="34" charset="0"/>
            </a:endParaRPr>
          </a:p>
          <a:p>
            <a:pPr marL="666900" lvl="1" indent="-342900">
              <a:lnSpc>
                <a:spcPct val="120000"/>
              </a:lnSpc>
              <a:spcAft>
                <a:spcPts val="600"/>
              </a:spcAft>
              <a:buFont typeface="+mj-lt"/>
              <a:buAutoNum type="arabicPeriod"/>
            </a:pPr>
            <a:r>
              <a:rPr lang="cs-CZ" sz="2200" dirty="0" err="1">
                <a:latin typeface="Arial" panose="020B0604020202020204" pitchFamily="34" charset="0"/>
                <a:cs typeface="Arial" panose="020B0604020202020204" pitchFamily="34" charset="0"/>
              </a:rPr>
              <a:t>move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from</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peacekeeping</a:t>
            </a:r>
            <a:r>
              <a:rPr lang="cs-CZ" sz="2200" dirty="0">
                <a:latin typeface="Arial" panose="020B0604020202020204" pitchFamily="34" charset="0"/>
                <a:cs typeface="Arial" panose="020B0604020202020204" pitchFamily="34" charset="0"/>
              </a:rPr>
              <a:t> to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goal</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stabilization</a:t>
            </a:r>
            <a:endParaRPr lang="cs-CZ" sz="2200" dirty="0">
              <a:latin typeface="Arial" panose="020B0604020202020204" pitchFamily="34" charset="0"/>
              <a:cs typeface="Arial" panose="020B0604020202020204" pitchFamily="34" charset="0"/>
            </a:endParaRPr>
          </a:p>
          <a:p>
            <a:pPr>
              <a:lnSpc>
                <a:spcPct val="120000"/>
              </a:lnSpc>
              <a:spcAft>
                <a:spcPts val="600"/>
              </a:spcAft>
            </a:pPr>
            <a:r>
              <a:rPr lang="cs-CZ" sz="2200" dirty="0" err="1">
                <a:latin typeface="Arial" panose="020B0604020202020204" pitchFamily="34" charset="0"/>
                <a:cs typeface="Arial" panose="020B0604020202020204" pitchFamily="34" charset="0"/>
              </a:rPr>
              <a:t>examples</a:t>
            </a:r>
            <a:r>
              <a:rPr lang="cs-CZ" sz="2200" dirty="0">
                <a:latin typeface="Arial" panose="020B0604020202020204" pitchFamily="34" charset="0"/>
                <a:cs typeface="Arial" panose="020B0604020202020204" pitchFamily="34" charset="0"/>
              </a:rPr>
              <a:t> - MINUSMA, MINUSCA</a:t>
            </a:r>
          </a:p>
          <a:p>
            <a:pPr>
              <a:lnSpc>
                <a:spcPct val="120000"/>
              </a:lnSpc>
              <a:spcBef>
                <a:spcPts val="1800"/>
              </a:spcBef>
              <a:spcAft>
                <a:spcPts val="600"/>
              </a:spcAft>
            </a:pPr>
            <a:r>
              <a:rPr lang="cs-CZ" sz="2200" dirty="0" err="1">
                <a:latin typeface="Arial" panose="020B0604020202020204" pitchFamily="34" charset="0"/>
                <a:cs typeface="Arial" panose="020B0604020202020204" pitchFamily="34" charset="0"/>
              </a:rPr>
              <a:t>peacekeeping</a:t>
            </a:r>
            <a:r>
              <a:rPr lang="cs-CZ" sz="2200" dirty="0">
                <a:latin typeface="Arial" panose="020B0604020202020204" pitchFamily="34" charset="0"/>
                <a:cs typeface="Arial" panose="020B0604020202020204" pitchFamily="34" charset="0"/>
              </a:rPr>
              <a:t> (use </a:t>
            </a:r>
            <a:r>
              <a:rPr lang="cs-CZ" sz="2200" dirty="0" err="1">
                <a:latin typeface="Arial" panose="020B0604020202020204" pitchFamily="34" charset="0"/>
                <a:cs typeface="Arial" panose="020B0604020202020204" pitchFamily="34" charset="0"/>
              </a:rPr>
              <a:t>of</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force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at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the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tactical</a:t>
            </a:r>
            <a:r>
              <a:rPr lang="cs-CZ" sz="2200" dirty="0">
                <a:latin typeface="Arial" panose="020B0604020202020204" pitchFamily="34" charset="0"/>
                <a:cs typeface="Arial" panose="020B0604020202020204" pitchFamily="34" charset="0"/>
              </a:rPr>
              <a:t> level) x </a:t>
            </a:r>
            <a:r>
              <a:rPr lang="cs-CZ" sz="2200" dirty="0" err="1">
                <a:latin typeface="Arial" panose="020B0604020202020204" pitchFamily="34" charset="0"/>
                <a:cs typeface="Arial" panose="020B0604020202020204" pitchFamily="34" charset="0"/>
              </a:rPr>
              <a:t>peace</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enforcement</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operational</a:t>
            </a:r>
            <a:r>
              <a:rPr lang="cs-CZ" sz="2200" dirty="0">
                <a:latin typeface="Arial" panose="020B0604020202020204" pitchFamily="34" charset="0"/>
                <a:cs typeface="Arial" panose="020B0604020202020204" pitchFamily="34" charset="0"/>
              </a:rPr>
              <a:t> level)</a:t>
            </a:r>
            <a:endParaRPr lang="en-US" sz="2200" dirty="0">
              <a:latin typeface="Arial" panose="020B0604020202020204" pitchFamily="34" charset="0"/>
              <a:cs typeface="Arial" panose="020B0604020202020204" pitchFamily="34" charset="0"/>
            </a:endParaRPr>
          </a:p>
          <a:p>
            <a:pPr>
              <a:lnSpc>
                <a:spcPct val="120000"/>
              </a:lnSpc>
              <a:spcAft>
                <a:spcPts val="600"/>
              </a:spcAft>
            </a:pPr>
            <a:endParaRPr lang="en-US" dirty="0">
              <a:latin typeface="Arial" panose="020B0604020202020204" pitchFamily="34" charset="0"/>
              <a:cs typeface="Arial" panose="020B0604020202020204" pitchFamily="34" charset="0"/>
            </a:endParaRPr>
          </a:p>
          <a:p>
            <a:pPr>
              <a:lnSpc>
                <a:spcPct val="120000"/>
              </a:lnSpc>
              <a:spcAft>
                <a:spcPts val="600"/>
              </a:spcAft>
            </a:pPr>
            <a:endParaRPr lang="cs-CZ" sz="2000" dirty="0">
              <a:latin typeface="Arial" panose="020B060402020202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5870825D-18CD-B15B-5E17-7FD1C300DC43}"/>
              </a:ext>
            </a:extLst>
          </p:cNvPr>
          <p:cNvSpPr txBox="1"/>
          <p:nvPr/>
        </p:nvSpPr>
        <p:spPr>
          <a:xfrm>
            <a:off x="7551506" y="1690062"/>
            <a:ext cx="3996647" cy="347787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l"/>
            <a:r>
              <a:rPr lang="cs-CZ" sz="2000" b="1" dirty="0">
                <a:latin typeface="+mn-lt"/>
              </a:rPr>
              <a:t>Robust </a:t>
            </a:r>
            <a:r>
              <a:rPr lang="cs-CZ" sz="2000" b="1" dirty="0" err="1">
                <a:latin typeface="+mn-lt"/>
              </a:rPr>
              <a:t>peacekeeping</a:t>
            </a:r>
            <a:endParaRPr lang="cs-CZ" sz="2000" b="1" dirty="0">
              <a:latin typeface="+mn-lt"/>
            </a:endParaRPr>
          </a:p>
          <a:p>
            <a:pPr algn="just"/>
            <a:endParaRPr lang="cs-CZ" sz="2000" dirty="0"/>
          </a:p>
          <a:p>
            <a:pPr algn="just"/>
            <a:r>
              <a:rPr lang="cs-CZ" sz="2000" b="1" dirty="0">
                <a:cs typeface="Arial" panose="020B0604020202020204" pitchFamily="34" charset="0"/>
              </a:rPr>
              <a:t>“</a:t>
            </a:r>
            <a:r>
              <a:rPr lang="en-US" sz="2000" b="1" dirty="0">
                <a:cs typeface="Arial" panose="020B0604020202020204" pitchFamily="34" charset="0"/>
              </a:rPr>
              <a:t>the use of force by a United Nations peacekeeping</a:t>
            </a:r>
            <a:r>
              <a:rPr lang="cs-CZ" sz="2000" b="1" dirty="0">
                <a:cs typeface="Arial" panose="020B0604020202020204" pitchFamily="34" charset="0"/>
              </a:rPr>
              <a:t> </a:t>
            </a:r>
            <a:r>
              <a:rPr lang="en-US" sz="2000" b="1" dirty="0" err="1">
                <a:cs typeface="Arial" panose="020B0604020202020204" pitchFamily="34" charset="0"/>
              </a:rPr>
              <a:t>ope</a:t>
            </a:r>
            <a:r>
              <a:rPr lang="cs-CZ" sz="2000" b="1" dirty="0">
                <a:cs typeface="Arial" panose="020B0604020202020204" pitchFamily="34" charset="0"/>
              </a:rPr>
              <a:t>-</a:t>
            </a:r>
            <a:r>
              <a:rPr lang="en-US" sz="2000" b="1" dirty="0">
                <a:cs typeface="Arial" panose="020B0604020202020204" pitchFamily="34" charset="0"/>
              </a:rPr>
              <a:t>ration at the tactical level, with </a:t>
            </a:r>
            <a:r>
              <a:rPr lang="en-US" sz="2000" b="1" dirty="0" err="1">
                <a:cs typeface="Arial" panose="020B0604020202020204" pitchFamily="34" charset="0"/>
              </a:rPr>
              <a:t>authorisation</a:t>
            </a:r>
            <a:r>
              <a:rPr lang="en-US" sz="2000" b="1" dirty="0">
                <a:cs typeface="Arial" panose="020B0604020202020204" pitchFamily="34" charset="0"/>
              </a:rPr>
              <a:t> of the Security Council,</a:t>
            </a:r>
            <a:r>
              <a:rPr lang="cs-CZ" sz="2000" b="1" dirty="0">
                <a:cs typeface="Arial" panose="020B0604020202020204" pitchFamily="34" charset="0"/>
              </a:rPr>
              <a:t> </a:t>
            </a:r>
            <a:r>
              <a:rPr lang="en-US" sz="2000" b="1" dirty="0">
                <a:cs typeface="Arial" panose="020B0604020202020204" pitchFamily="34" charset="0"/>
              </a:rPr>
              <a:t>to defend its mandate against spoilers whose activities pose a threat to civilians or</a:t>
            </a:r>
            <a:r>
              <a:rPr lang="cs-CZ" sz="2000" b="1" dirty="0">
                <a:cs typeface="Arial" panose="020B0604020202020204" pitchFamily="34" charset="0"/>
              </a:rPr>
              <a:t> </a:t>
            </a:r>
            <a:r>
              <a:rPr lang="en-US" sz="2000" b="1" dirty="0">
                <a:cs typeface="Arial" panose="020B0604020202020204" pitchFamily="34" charset="0"/>
              </a:rPr>
              <a:t>risk undermining the peace process</a:t>
            </a:r>
            <a:r>
              <a:rPr lang="cs-CZ" sz="2000" b="1" dirty="0">
                <a:latin typeface="Arial" panose="020B0604020202020204" pitchFamily="34" charset="0"/>
                <a:cs typeface="Arial" panose="020B0604020202020204" pitchFamily="34" charset="0"/>
              </a:rPr>
              <a:t>”</a:t>
            </a:r>
            <a:endParaRPr lang="en-US" sz="2000" b="1" dirty="0" err="1">
              <a:latin typeface="+mn-lt"/>
            </a:endParaRPr>
          </a:p>
        </p:txBody>
      </p:sp>
    </p:spTree>
    <p:extLst>
      <p:ext uri="{BB962C8B-B14F-4D97-AF65-F5344CB8AC3E}">
        <p14:creationId xmlns:p14="http://schemas.microsoft.com/office/powerpoint/2010/main" val="397345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28108E66-4F8A-A453-43E4-48B4074931CB}"/>
              </a:ext>
            </a:extLst>
          </p:cNvPr>
          <p:cNvPicPr>
            <a:picLocks noChangeAspect="1"/>
          </p:cNvPicPr>
          <p:nvPr/>
        </p:nvPicPr>
        <p:blipFill>
          <a:blip r:embed="rId3"/>
          <a:stretch>
            <a:fillRect/>
          </a:stretch>
        </p:blipFill>
        <p:spPr>
          <a:xfrm>
            <a:off x="7950200" y="223690"/>
            <a:ext cx="3898319" cy="2584755"/>
          </a:xfrm>
          <a:prstGeom prst="rect">
            <a:avLst/>
          </a:prstGeom>
          <a:ln>
            <a:noFill/>
          </a:ln>
          <a:effectLst>
            <a:outerShdw blurRad="292100" dist="139700" dir="2700000" algn="tl" rotWithShape="0">
              <a:srgbClr val="333333">
                <a:alpha val="65000"/>
              </a:srgbClr>
            </a:outerShdw>
          </a:effectLst>
        </p:spPr>
      </p:pic>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413108"/>
            <a:ext cx="10764283" cy="944528"/>
          </a:xfrm>
        </p:spPr>
        <p:txBody>
          <a:bodyPr numCol="1"/>
          <a:lstStyle/>
          <a:p>
            <a:pPr>
              <a:lnSpc>
                <a:spcPct val="120000"/>
              </a:lnSpc>
              <a:spcAft>
                <a:spcPts val="0"/>
              </a:spcAft>
            </a:pPr>
            <a:r>
              <a:rPr lang="cs-CZ" sz="2200" dirty="0">
                <a:latin typeface="Arial" panose="020B0604020202020204" pitchFamily="34" charset="0"/>
                <a:cs typeface="Arial" panose="020B0604020202020204" pitchFamily="34" charset="0"/>
              </a:rPr>
              <a:t>Past </a:t>
            </a:r>
            <a:r>
              <a:rPr lang="cs-CZ" sz="2200" dirty="0" err="1">
                <a:latin typeface="Arial" panose="020B0604020202020204" pitchFamily="34" charset="0"/>
                <a:cs typeface="Arial" panose="020B0604020202020204" pitchFamily="34" charset="0"/>
              </a:rPr>
              <a:t>peacekeeping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 list </a:t>
            </a:r>
            <a:r>
              <a:rPr lang="cs-CZ" sz="2200" dirty="0" err="1">
                <a:latin typeface="Arial" panose="020B0604020202020204" pitchFamily="34" charset="0"/>
                <a:cs typeface="Arial" panose="020B0604020202020204" pitchFamily="34" charset="0"/>
                <a:hlinkClick r:id="rId4"/>
              </a:rPr>
              <a:t>here</a:t>
            </a:r>
            <a:endParaRPr lang="cs-CZ" sz="2200" dirty="0">
              <a:latin typeface="Arial" panose="020B0604020202020204" pitchFamily="34" charset="0"/>
              <a:cs typeface="Arial" panose="020B0604020202020204" pitchFamily="34" charset="0"/>
            </a:endParaRPr>
          </a:p>
          <a:p>
            <a:pPr>
              <a:lnSpc>
                <a:spcPct val="120000"/>
              </a:lnSpc>
              <a:spcBef>
                <a:spcPts val="600"/>
              </a:spcBef>
              <a:spcAft>
                <a:spcPts val="600"/>
              </a:spcAft>
            </a:pPr>
            <a:r>
              <a:rPr lang="cs-CZ" sz="2200" dirty="0" err="1">
                <a:latin typeface="Arial" panose="020B0604020202020204" pitchFamily="34" charset="0"/>
                <a:cs typeface="Arial" panose="020B0604020202020204" pitchFamily="34" charset="0"/>
              </a:rPr>
              <a:t>Current</a:t>
            </a:r>
            <a:r>
              <a:rPr lang="cs-CZ" sz="2200" dirty="0">
                <a:latin typeface="Arial" panose="020B0604020202020204" pitchFamily="34" charset="0"/>
                <a:cs typeface="Arial" panose="020B0604020202020204" pitchFamily="34" charset="0"/>
              </a:rPr>
              <a:t> </a:t>
            </a:r>
            <a:r>
              <a:rPr lang="cs-CZ" sz="2200" b="1" dirty="0" err="1">
                <a:solidFill>
                  <a:srgbClr val="0000DC"/>
                </a:solidFill>
                <a:latin typeface="Arial" panose="020B0604020202020204" pitchFamily="34" charset="0"/>
                <a:cs typeface="Arial" panose="020B0604020202020204" pitchFamily="34" charset="0"/>
              </a:rPr>
              <a:t>peacekeeping</a:t>
            </a:r>
            <a:r>
              <a:rPr lang="cs-CZ" sz="2200" b="1" dirty="0">
                <a:solidFill>
                  <a:srgbClr val="0000DC"/>
                </a:solidFill>
                <a:latin typeface="Arial" panose="020B0604020202020204" pitchFamily="34" charset="0"/>
                <a:cs typeface="Arial" panose="020B0604020202020204" pitchFamily="34" charset="0"/>
              </a:rPr>
              <a:t> </a:t>
            </a:r>
            <a:r>
              <a:rPr lang="cs-CZ" sz="2200" b="1" dirty="0" err="1">
                <a:solidFill>
                  <a:srgbClr val="0000DC"/>
                </a:solidFill>
                <a:latin typeface="Arial" panose="020B0604020202020204" pitchFamily="34" charset="0"/>
                <a:cs typeface="Arial" panose="020B0604020202020204" pitchFamily="34" charset="0"/>
              </a:rPr>
              <a:t>operations</a:t>
            </a:r>
            <a:r>
              <a:rPr lang="cs-CZ" sz="2200" b="1" dirty="0">
                <a:solidFill>
                  <a:srgbClr val="0000DC"/>
                </a:solidFill>
                <a:latin typeface="Arial" panose="020B0604020202020204" pitchFamily="34" charset="0"/>
                <a:cs typeface="Arial" panose="020B0604020202020204" pitchFamily="34" charset="0"/>
              </a:rPr>
              <a:t> </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hlinkClick r:id="rId5"/>
              </a:rPr>
              <a:t>here</a:t>
            </a:r>
            <a:endParaRPr lang="cs-CZ" sz="2200" dirty="0">
              <a:latin typeface="Arial" panose="020B0604020202020204" pitchFamily="34" charset="0"/>
              <a:cs typeface="Arial" panose="020B0604020202020204" pitchFamily="34" charset="0"/>
            </a:endParaRPr>
          </a:p>
          <a:p>
            <a:pPr>
              <a:lnSpc>
                <a:spcPct val="120000"/>
              </a:lnSpc>
              <a:spcAft>
                <a:spcPts val="600"/>
              </a:spcAft>
            </a:pPr>
            <a:endParaRPr lang="en-US" dirty="0">
              <a:latin typeface="Arial" panose="020B0604020202020204" pitchFamily="34" charset="0"/>
              <a:cs typeface="Arial" panose="020B0604020202020204" pitchFamily="34" charset="0"/>
            </a:endParaRPr>
          </a:p>
          <a:p>
            <a:pPr>
              <a:lnSpc>
                <a:spcPct val="120000"/>
              </a:lnSpc>
              <a:spcAft>
                <a:spcPts val="600"/>
              </a:spcAft>
            </a:pPr>
            <a:endParaRPr lang="cs-CZ" sz="2000" dirty="0">
              <a:latin typeface="Arial" panose="020B0604020202020204" pitchFamily="34" charset="0"/>
              <a:cs typeface="Arial" panose="020B0604020202020204" pitchFamily="34" charset="0"/>
            </a:endParaRPr>
          </a:p>
        </p:txBody>
      </p:sp>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UN: </a:t>
            </a:r>
            <a:r>
              <a:rPr lang="cs-CZ" sz="3200" dirty="0" err="1"/>
              <a:t>Peace</a:t>
            </a:r>
            <a:r>
              <a:rPr lang="cs-CZ" sz="3200" dirty="0"/>
              <a:t> </a:t>
            </a:r>
            <a:r>
              <a:rPr lang="cs-CZ" sz="3200" dirty="0" err="1"/>
              <a:t>operations</a:t>
            </a:r>
            <a:endParaRPr lang="en-US" sz="3200" dirty="0"/>
          </a:p>
        </p:txBody>
      </p:sp>
      <p:sp>
        <p:nvSpPr>
          <p:cNvPr id="2" name="TextovéPole 1">
            <a:extLst>
              <a:ext uri="{FF2B5EF4-FFF2-40B4-BE49-F238E27FC236}">
                <a16:creationId xmlns:a16="http://schemas.microsoft.com/office/drawing/2014/main" id="{F7BEB1C4-23B3-B35D-5417-48F20F663777}"/>
              </a:ext>
            </a:extLst>
          </p:cNvPr>
          <p:cNvSpPr txBox="1"/>
          <p:nvPr/>
        </p:nvSpPr>
        <p:spPr>
          <a:xfrm>
            <a:off x="540000" y="2365772"/>
            <a:ext cx="8972300" cy="3893374"/>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l">
              <a:spcAft>
                <a:spcPts val="600"/>
              </a:spcAft>
            </a:pPr>
            <a:r>
              <a:rPr lang="en-US" sz="1600" dirty="0">
                <a:latin typeface="+mn-lt"/>
              </a:rPr>
              <a:t>UN Organization Stabilization Mission in the Democratic Republic of the Congo (MONUSCO)</a:t>
            </a:r>
          </a:p>
          <a:p>
            <a:pPr algn="l">
              <a:spcAft>
                <a:spcPts val="600"/>
              </a:spcAft>
            </a:pPr>
            <a:r>
              <a:rPr lang="en-US" sz="1600" dirty="0">
                <a:latin typeface="+mn-lt"/>
              </a:rPr>
              <a:t>UN Interim Force in Lebanon (UNIFIL)</a:t>
            </a:r>
          </a:p>
          <a:p>
            <a:pPr algn="l">
              <a:spcAft>
                <a:spcPts val="600"/>
              </a:spcAft>
            </a:pPr>
            <a:r>
              <a:rPr lang="en-US" sz="1600" dirty="0">
                <a:latin typeface="+mn-lt"/>
              </a:rPr>
              <a:t>UN Mission in the Republic of South Sudan (UNMISS)</a:t>
            </a:r>
          </a:p>
          <a:p>
            <a:pPr algn="l">
              <a:spcAft>
                <a:spcPts val="600"/>
              </a:spcAft>
            </a:pPr>
            <a:r>
              <a:rPr lang="en-US" sz="1600" dirty="0">
                <a:latin typeface="+mn-lt"/>
              </a:rPr>
              <a:t>UN Multidimensional Integrated Stabilization Mission in the Central African Republic (MINUSCA)</a:t>
            </a:r>
          </a:p>
          <a:p>
            <a:pPr algn="l">
              <a:spcAft>
                <a:spcPts val="600"/>
              </a:spcAft>
            </a:pPr>
            <a:r>
              <a:rPr lang="en-US" sz="1600" dirty="0">
                <a:latin typeface="+mn-lt"/>
              </a:rPr>
              <a:t>UN Disengagement Observer Force (UNDOF)</a:t>
            </a:r>
          </a:p>
          <a:p>
            <a:pPr algn="l">
              <a:spcAft>
                <a:spcPts val="600"/>
              </a:spcAft>
            </a:pPr>
            <a:r>
              <a:rPr lang="en-US" sz="1600" dirty="0">
                <a:latin typeface="+mn-lt"/>
              </a:rPr>
              <a:t>UN Interim Security Force for Abyei (UNISFA)</a:t>
            </a:r>
          </a:p>
          <a:p>
            <a:pPr algn="l">
              <a:spcAft>
                <a:spcPts val="600"/>
              </a:spcAft>
            </a:pPr>
            <a:r>
              <a:rPr lang="en-US" sz="1600" dirty="0">
                <a:latin typeface="+mn-lt"/>
              </a:rPr>
              <a:t>UN Military Observer Group in India and Pakistan (UNMOGIP)</a:t>
            </a:r>
          </a:p>
          <a:p>
            <a:pPr algn="l">
              <a:spcAft>
                <a:spcPts val="600"/>
              </a:spcAft>
            </a:pPr>
            <a:r>
              <a:rPr lang="en-US" sz="1600" dirty="0">
                <a:latin typeface="+mn-lt"/>
              </a:rPr>
              <a:t>UN Multidimensional Integrated Stabilization Mission in Mali (MINUSMA)</a:t>
            </a:r>
          </a:p>
          <a:p>
            <a:pPr algn="l">
              <a:spcAft>
                <a:spcPts val="600"/>
              </a:spcAft>
            </a:pPr>
            <a:r>
              <a:rPr lang="en-US" sz="1600" dirty="0">
                <a:latin typeface="+mn-lt"/>
              </a:rPr>
              <a:t>UN Peacekeeping Force in Cyprus (UNFICYP)</a:t>
            </a:r>
          </a:p>
          <a:p>
            <a:pPr algn="l">
              <a:spcAft>
                <a:spcPts val="600"/>
              </a:spcAft>
            </a:pPr>
            <a:r>
              <a:rPr lang="en-US" sz="1600" dirty="0">
                <a:latin typeface="+mn-lt"/>
              </a:rPr>
              <a:t>UN Interim Administration Mission in Kosovo (UNMIK)</a:t>
            </a:r>
          </a:p>
          <a:p>
            <a:pPr algn="l">
              <a:spcAft>
                <a:spcPts val="600"/>
              </a:spcAft>
            </a:pPr>
            <a:r>
              <a:rPr lang="en-US" sz="1600" dirty="0">
                <a:latin typeface="+mn-lt"/>
              </a:rPr>
              <a:t>UN Truce Supervision Organization (UNTSO)</a:t>
            </a:r>
          </a:p>
          <a:p>
            <a:pPr algn="l">
              <a:spcAft>
                <a:spcPts val="600"/>
              </a:spcAft>
            </a:pPr>
            <a:r>
              <a:rPr lang="en-US" sz="1600" dirty="0">
                <a:latin typeface="+mn-lt"/>
              </a:rPr>
              <a:t>UN Mission for the Referendum in Western Sahara (MINURSO)</a:t>
            </a:r>
          </a:p>
        </p:txBody>
      </p:sp>
    </p:spTree>
    <p:extLst>
      <p:ext uri="{BB962C8B-B14F-4D97-AF65-F5344CB8AC3E}">
        <p14:creationId xmlns:p14="http://schemas.microsoft.com/office/powerpoint/2010/main" val="2338214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19ADF190-FB7E-E512-032C-E9F5DEA6C8C5}"/>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a:extLst>
              <a:ext uri="{FF2B5EF4-FFF2-40B4-BE49-F238E27FC236}">
                <a16:creationId xmlns:a16="http://schemas.microsoft.com/office/drawing/2014/main" id="{6D161375-57F3-EC50-3B35-586985E35090}"/>
              </a:ext>
            </a:extLst>
          </p:cNvPr>
          <p:cNvSpPr>
            <a:spLocks noGrp="1"/>
          </p:cNvSpPr>
          <p:nvPr>
            <p:ph type="title"/>
          </p:nvPr>
        </p:nvSpPr>
        <p:spPr>
          <a:xfrm>
            <a:off x="343481" y="378000"/>
            <a:ext cx="11282462" cy="451576"/>
          </a:xfrm>
        </p:spPr>
        <p:txBody>
          <a:bodyPr/>
          <a:lstStyle/>
          <a:p>
            <a:r>
              <a:rPr lang="cs-CZ" sz="3200" dirty="0"/>
              <a:t>UN: </a:t>
            </a:r>
            <a:r>
              <a:rPr lang="cs-CZ" sz="3200" dirty="0" err="1"/>
              <a:t>Peace</a:t>
            </a:r>
            <a:r>
              <a:rPr lang="cs-CZ" sz="3200" dirty="0"/>
              <a:t> </a:t>
            </a:r>
            <a:r>
              <a:rPr lang="cs-CZ" sz="3200" dirty="0" err="1"/>
              <a:t>operations</a:t>
            </a:r>
            <a:endParaRPr lang="en-US" sz="3200" dirty="0"/>
          </a:p>
        </p:txBody>
      </p:sp>
      <p:sp>
        <p:nvSpPr>
          <p:cNvPr id="5" name="Zástupný obsah 4">
            <a:extLst>
              <a:ext uri="{FF2B5EF4-FFF2-40B4-BE49-F238E27FC236}">
                <a16:creationId xmlns:a16="http://schemas.microsoft.com/office/drawing/2014/main" id="{17327BCD-5136-CB05-B47E-C753DE94E7E4}"/>
              </a:ext>
            </a:extLst>
          </p:cNvPr>
          <p:cNvSpPr>
            <a:spLocks noGrp="1"/>
          </p:cNvSpPr>
          <p:nvPr>
            <p:ph idx="1"/>
          </p:nvPr>
        </p:nvSpPr>
        <p:spPr>
          <a:xfrm>
            <a:off x="414000" y="1510997"/>
            <a:ext cx="9931481" cy="4139998"/>
          </a:xfrm>
        </p:spPr>
        <p:txBody>
          <a:bodyPr numCol="2"/>
          <a:lstStyle/>
          <a:p>
            <a:pPr>
              <a:lnSpc>
                <a:spcPct val="120000"/>
              </a:lnSpc>
              <a:spcAft>
                <a:spcPts val="600"/>
              </a:spcAft>
            </a:pPr>
            <a:r>
              <a:rPr lang="cs-CZ" sz="2200" dirty="0" err="1">
                <a:latin typeface="Arial" panose="020B0604020202020204" pitchFamily="34" charset="0"/>
                <a:cs typeface="Arial" panose="020B0604020202020204" pitchFamily="34" charset="0"/>
              </a:rPr>
              <a:t>Contributions</a:t>
            </a:r>
            <a:r>
              <a:rPr lang="cs-CZ" sz="2200" dirty="0">
                <a:latin typeface="Arial" panose="020B0604020202020204" pitchFamily="34" charset="0"/>
                <a:cs typeface="Arial" panose="020B0604020202020204" pitchFamily="34" charset="0"/>
              </a:rPr>
              <a:t> by country - </a:t>
            </a:r>
            <a:r>
              <a:rPr lang="cs-CZ" sz="2200" dirty="0">
                <a:latin typeface="Arial" panose="020B0604020202020204" pitchFamily="34" charset="0"/>
                <a:cs typeface="Arial" panose="020B0604020202020204" pitchFamily="34" charset="0"/>
                <a:hlinkClick r:id="rId3"/>
              </a:rPr>
              <a:t>link</a:t>
            </a:r>
            <a:endParaRPr lang="cs-CZ" sz="2200" dirty="0">
              <a:latin typeface="Arial" panose="020B0604020202020204" pitchFamily="34" charset="0"/>
              <a:cs typeface="Arial" panose="020B0604020202020204" pitchFamily="34" charset="0"/>
            </a:endParaRPr>
          </a:p>
          <a:p>
            <a:pPr>
              <a:lnSpc>
                <a:spcPct val="120000"/>
              </a:lnSpc>
              <a:spcBef>
                <a:spcPts val="600"/>
              </a:spcBef>
              <a:spcAft>
                <a:spcPts val="600"/>
              </a:spcAft>
            </a:pPr>
            <a:r>
              <a:rPr lang="cs-CZ" sz="2200" dirty="0" err="1">
                <a:latin typeface="Arial" panose="020B0604020202020204" pitchFamily="34" charset="0"/>
                <a:cs typeface="Arial" panose="020B0604020202020204" pitchFamily="34" charset="0"/>
              </a:rPr>
              <a:t>Contributions</a:t>
            </a:r>
            <a:r>
              <a:rPr lang="cs-CZ" sz="2200" dirty="0">
                <a:latin typeface="Arial" panose="020B0604020202020204" pitchFamily="34" charset="0"/>
                <a:cs typeface="Arial" panose="020B0604020202020204" pitchFamily="34" charset="0"/>
              </a:rPr>
              <a:t> by country to </a:t>
            </a:r>
            <a:r>
              <a:rPr lang="cs-CZ" sz="2200" dirty="0" err="1">
                <a:latin typeface="Arial" panose="020B0604020202020204" pitchFamily="34" charset="0"/>
                <a:cs typeface="Arial" panose="020B0604020202020204" pitchFamily="34" charset="0"/>
              </a:rPr>
              <a:t>current</a:t>
            </a:r>
            <a:r>
              <a:rPr lang="cs-CZ" sz="2200" dirty="0">
                <a:latin typeface="Arial" panose="020B0604020202020204" pitchFamily="34" charset="0"/>
                <a:cs typeface="Arial" panose="020B0604020202020204" pitchFamily="34" charset="0"/>
              </a:rPr>
              <a:t> ► </a:t>
            </a:r>
            <a:r>
              <a:rPr lang="cs-CZ" sz="2200" dirty="0" err="1">
                <a:latin typeface="Arial" panose="020B0604020202020204" pitchFamily="34" charset="0"/>
                <a:cs typeface="Arial" panose="020B0604020202020204" pitchFamily="34" charset="0"/>
              </a:rPr>
              <a:t>peacekeeping</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operations</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personnel</a:t>
            </a:r>
            <a:r>
              <a:rPr lang="cs-CZ"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a:lnSpc>
                <a:spcPct val="120000"/>
              </a:lnSpc>
              <a:spcAft>
                <a:spcPts val="600"/>
              </a:spcAft>
            </a:pPr>
            <a:r>
              <a:rPr lang="en-US" sz="2200" dirty="0">
                <a:latin typeface="Arial" panose="020B0604020202020204" pitchFamily="34" charset="0"/>
                <a:cs typeface="Arial" panose="020B0604020202020204" pitchFamily="34" charset="0"/>
              </a:rPr>
              <a:t>top 10 providers of contributions to</a:t>
            </a:r>
            <a:r>
              <a:rPr lang="cs-CZ" sz="2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peacekeeping operations for 2020-2021</a:t>
            </a:r>
            <a:r>
              <a:rPr lang="cs-CZ" sz="2200" dirty="0">
                <a:latin typeface="Arial" panose="020B0604020202020204" pitchFamily="34" charset="0"/>
                <a:cs typeface="Arial" panose="020B0604020202020204" pitchFamily="34" charset="0"/>
              </a:rPr>
              <a:t> (</a:t>
            </a:r>
            <a:r>
              <a:rPr lang="cs-CZ" sz="2200" dirty="0" err="1">
                <a:latin typeface="Arial" panose="020B0604020202020204" pitchFamily="34" charset="0"/>
                <a:cs typeface="Arial" panose="020B0604020202020204" pitchFamily="34" charset="0"/>
              </a:rPr>
              <a:t>funding</a:t>
            </a:r>
            <a:r>
              <a:rPr lang="cs-CZ" sz="2200" dirty="0">
                <a:latin typeface="Arial" panose="020B0604020202020204" pitchFamily="34" charset="0"/>
                <a:cs typeface="Arial" panose="020B0604020202020204" pitchFamily="34" charset="0"/>
              </a:rPr>
              <a:t>)</a:t>
            </a:r>
            <a:br>
              <a:rPr lang="cs-CZ" sz="2000" dirty="0">
                <a:latin typeface="Arial" panose="020B0604020202020204" pitchFamily="34" charset="0"/>
                <a:cs typeface="Arial" panose="020B0604020202020204" pitchFamily="34" charset="0"/>
              </a:rPr>
            </a:br>
            <a:r>
              <a:rPr lang="cs-CZ" sz="2000" dirty="0">
                <a:latin typeface="Arial" panose="020B0604020202020204" pitchFamily="34" charset="0"/>
                <a:cs typeface="Arial" panose="020B0604020202020204" pitchFamily="34" charset="0"/>
              </a:rPr>
              <a:t> ►           </a:t>
            </a:r>
            <a:r>
              <a:rPr lang="en-US" sz="2000" dirty="0">
                <a:latin typeface="Arial" panose="020B0604020202020204" pitchFamily="34" charset="0"/>
                <a:cs typeface="Arial" panose="020B0604020202020204" pitchFamily="34" charset="0"/>
              </a:rPr>
              <a:t> </a:t>
            </a:r>
            <a:endParaRPr lang="cs-CZ" sz="2000" dirty="0">
              <a:latin typeface="Arial" panose="020B0604020202020204" pitchFamily="34" charset="0"/>
              <a:cs typeface="Arial" panose="020B0604020202020204" pitchFamily="34" charset="0"/>
            </a:endParaRPr>
          </a:p>
        </p:txBody>
      </p:sp>
      <p:pic>
        <p:nvPicPr>
          <p:cNvPr id="7" name="Obrázek 6">
            <a:extLst>
              <a:ext uri="{FF2B5EF4-FFF2-40B4-BE49-F238E27FC236}">
                <a16:creationId xmlns:a16="http://schemas.microsoft.com/office/drawing/2014/main" id="{99632856-798E-CF10-9976-24641BB84805}"/>
              </a:ext>
            </a:extLst>
          </p:cNvPr>
          <p:cNvPicPr>
            <a:picLocks noChangeAspect="1"/>
          </p:cNvPicPr>
          <p:nvPr/>
        </p:nvPicPr>
        <p:blipFill>
          <a:blip r:embed="rId4"/>
          <a:stretch>
            <a:fillRect/>
          </a:stretch>
        </p:blipFill>
        <p:spPr>
          <a:xfrm>
            <a:off x="5853879" y="477019"/>
            <a:ext cx="5772064" cy="4463281"/>
          </a:xfrm>
          <a:prstGeom prst="rect">
            <a:avLst/>
          </a:prstGeom>
          <a:ln>
            <a:noFill/>
          </a:ln>
          <a:effectLst>
            <a:outerShdw blurRad="292100" dist="139700" dir="2700000" algn="tl" rotWithShape="0">
              <a:srgbClr val="333333">
                <a:alpha val="65000"/>
              </a:srgbClr>
            </a:outerShdw>
          </a:effectLst>
        </p:spPr>
      </p:pic>
      <p:pic>
        <p:nvPicPr>
          <p:cNvPr id="9" name="Obrázek 8">
            <a:extLst>
              <a:ext uri="{FF2B5EF4-FFF2-40B4-BE49-F238E27FC236}">
                <a16:creationId xmlns:a16="http://schemas.microsoft.com/office/drawing/2014/main" id="{95C77405-EE3B-552C-A3CA-1196ACAC6AF6}"/>
              </a:ext>
            </a:extLst>
          </p:cNvPr>
          <p:cNvPicPr>
            <a:picLocks noChangeAspect="1"/>
          </p:cNvPicPr>
          <p:nvPr/>
        </p:nvPicPr>
        <p:blipFill>
          <a:blip r:embed="rId5"/>
          <a:stretch>
            <a:fillRect/>
          </a:stretch>
        </p:blipFill>
        <p:spPr>
          <a:xfrm>
            <a:off x="2548360" y="3880260"/>
            <a:ext cx="3059980" cy="2599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53987847"/>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ss-prezentace-16-9-cz-v11.potx" id="{1A432768-ED11-4D80-BB7B-F2DE57BF66BD}" vid="{70834B49-2483-4B2E-9811-25D90AF3623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KABP_1_bezpečnostní politika</Template>
  <TotalTime>5122</TotalTime>
  <Words>7510</Words>
  <Application>Microsoft Office PowerPoint</Application>
  <PresentationFormat>Širokoúhlá obrazovka</PresentationFormat>
  <Paragraphs>356</Paragraphs>
  <Slides>24</Slides>
  <Notes>24</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24</vt:i4>
      </vt:variant>
    </vt:vector>
  </HeadingPairs>
  <TitlesOfParts>
    <vt:vector size="34" baseType="lpstr">
      <vt:lpstr>å½¿</vt:lpstr>
      <vt:lpstr>Arial</vt:lpstr>
      <vt:lpstr>Arial Nova</vt:lpstr>
      <vt:lpstr>Calibri</vt:lpstr>
      <vt:lpstr>EUAlbertina</vt:lpstr>
      <vt:lpstr>FuturaStd-Book</vt:lpstr>
      <vt:lpstr>Symbol</vt:lpstr>
      <vt:lpstr>Tahoma</vt:lpstr>
      <vt:lpstr>Wingdings</vt:lpstr>
      <vt:lpstr>Prezentace_MU_CZ</vt:lpstr>
      <vt:lpstr>International Missions and Operations (self-study)</vt:lpstr>
      <vt:lpstr>Structure</vt:lpstr>
      <vt:lpstr>UN: Peace operations</vt:lpstr>
      <vt:lpstr>UN: Peace operations</vt:lpstr>
      <vt:lpstr>UN: Peace operations</vt:lpstr>
      <vt:lpstr>UN: Peace operations</vt:lpstr>
      <vt:lpstr>UN: Peace operations</vt:lpstr>
      <vt:lpstr>UN: Peace operations</vt:lpstr>
      <vt:lpstr>UN: Peace operations</vt:lpstr>
      <vt:lpstr>UN: Peace operations</vt:lpstr>
      <vt:lpstr>NATO: Operations and missions</vt:lpstr>
      <vt:lpstr>NATO: Operations and missions</vt:lpstr>
      <vt:lpstr>NATO: Operations and missions</vt:lpstr>
      <vt:lpstr>NATO: Operations and missions</vt:lpstr>
      <vt:lpstr>EU: CSDP military and civilian missions</vt:lpstr>
      <vt:lpstr>EU: Completed missions and operations</vt:lpstr>
      <vt:lpstr>EU: Current missions and operations</vt:lpstr>
      <vt:lpstr>OSCE: Field operations</vt:lpstr>
      <vt:lpstr>OSCE: Field operations</vt:lpstr>
      <vt:lpstr>Prezentace aplikace PowerPoint</vt:lpstr>
      <vt:lpstr>Czech contributions to international missions and operations</vt:lpstr>
      <vt:lpstr>Czech contributions to international missions and operations</vt:lpstr>
      <vt:lpstr>Small states contributions to international missions and operations</vt:lpstr>
      <vt:lpstr>Czech Armed Forces: Current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Bezpečnostní politika a bezpečnost jako koncept pro srovnávací analýzu</dc:title>
  <dc:creator>Divišová Vendula</dc:creator>
  <cp:lastModifiedBy>Divišová Vendula</cp:lastModifiedBy>
  <cp:revision>128</cp:revision>
  <cp:lastPrinted>1601-01-01T00:00:00Z</cp:lastPrinted>
  <dcterms:created xsi:type="dcterms:W3CDTF">2023-01-27T07:04:45Z</dcterms:created>
  <dcterms:modified xsi:type="dcterms:W3CDTF">2024-10-28T16:47:04Z</dcterms:modified>
</cp:coreProperties>
</file>