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3"/>
  </p:notesMasterIdLst>
  <p:handoutMasterIdLst>
    <p:handoutMasterId r:id="rId34"/>
  </p:handoutMasterIdLst>
  <p:sldIdLst>
    <p:sldId id="256" r:id="rId2"/>
    <p:sldId id="257" r:id="rId3"/>
    <p:sldId id="308" r:id="rId4"/>
    <p:sldId id="301" r:id="rId5"/>
    <p:sldId id="300" r:id="rId6"/>
    <p:sldId id="302" r:id="rId7"/>
    <p:sldId id="261" r:id="rId8"/>
    <p:sldId id="283" r:id="rId9"/>
    <p:sldId id="264" r:id="rId10"/>
    <p:sldId id="309" r:id="rId11"/>
    <p:sldId id="285" r:id="rId12"/>
    <p:sldId id="287" r:id="rId13"/>
    <p:sldId id="310" r:id="rId14"/>
    <p:sldId id="288" r:id="rId15"/>
    <p:sldId id="303" r:id="rId16"/>
    <p:sldId id="263" r:id="rId17"/>
    <p:sldId id="282" r:id="rId18"/>
    <p:sldId id="279" r:id="rId19"/>
    <p:sldId id="311" r:id="rId20"/>
    <p:sldId id="289" r:id="rId21"/>
    <p:sldId id="269" r:id="rId22"/>
    <p:sldId id="312" r:id="rId23"/>
    <p:sldId id="270" r:id="rId24"/>
    <p:sldId id="291" r:id="rId25"/>
    <p:sldId id="290" r:id="rId26"/>
    <p:sldId id="299" r:id="rId27"/>
    <p:sldId id="277" r:id="rId28"/>
    <p:sldId id="278" r:id="rId29"/>
    <p:sldId id="294" r:id="rId30"/>
    <p:sldId id="298" r:id="rId31"/>
    <p:sldId id="271" r:id="rId32"/>
  </p:sldIdLst>
  <p:sldSz cx="12192000" cy="6858000"/>
  <p:notesSz cx="6858000" cy="9144000"/>
  <p:custDataLst>
    <p:tags r:id="rId35"/>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5AC8AF"/>
    <a:srgbClr val="F01928"/>
    <a:srgbClr val="00287D"/>
    <a:srgbClr val="9100DC"/>
    <a:srgbClr val="007A5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5" autoAdjust="0"/>
    <p:restoredTop sz="62107" autoAdjust="0"/>
  </p:normalViewPr>
  <p:slideViewPr>
    <p:cSldViewPr snapToGrid="0">
      <p:cViewPr varScale="1">
        <p:scale>
          <a:sx n="65" d="100"/>
          <a:sy n="65" d="100"/>
        </p:scale>
        <p:origin x="1932" y="66"/>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999288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3631677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3304169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608853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4251572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3642500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2589515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1893883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360908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738258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254653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2189868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3004981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1246311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72000" indent="0" algn="just">
              <a:lnSpc>
                <a:spcPct val="120000"/>
              </a:lnSpc>
              <a:spcAft>
                <a:spcPts val="1200"/>
              </a:spcAft>
              <a:buNone/>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1847184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gn="just">
              <a:lnSpc>
                <a:spcPct val="107000"/>
              </a:lnSpc>
              <a:spcAft>
                <a:spcPts val="800"/>
              </a:spcAft>
              <a:buSzPts val="1000"/>
              <a:buFont typeface="Symbol" panose="05050102010706020507" pitchFamily="18" charset="2"/>
              <a:buChar char=""/>
              <a:tabLst>
                <a:tab pos="457200" algn="l"/>
              </a:tabLst>
            </a:pP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3056467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3350366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2661584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568556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161559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2687218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686666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2367356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308384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1750536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3119601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1879879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255747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151624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553305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96504829-97A8-0C4A-80EE-4326F3B884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AB34EDCF-2F50-6D46-80EF-64A38D0130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7A53"/>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4A3528B9-C12B-BC4F-AF93-D9895556FA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7A53"/>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90D2AF3-9D7F-614C-BFDA-1610205D1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7A53"/>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FSS slide">
    <p:bg>
      <p:bgPr>
        <a:solidFill>
          <a:srgbClr val="007A53"/>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B58316C-4D75-0FE4-F3AC-3B784501278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B03333D-516B-666B-165D-AA1F7E9500A0}"/>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385476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076177D2-E0A9-DB4F-9BE6-71A1D66CE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D12A9152-FA59-9745-A59D-D50FB6F18C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98DFDC9-AC84-AB44-B9E6-08C20AB269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CF56576F-AF41-3849-BD6B-FA3394CC1B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B0B77763-CB1F-AC44-ACDB-7C064A26D2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BCD4E5D6-29D8-8A49-B4AC-98EC5D4606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0859298-EE15-7744-AB43-3DB4F7409D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46E247F-6353-7D48-AB74-30C474494A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vendula.divisova@mail.muni.cz"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www.youtube.com/watch?v=UTnQn3Doxq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un.org/en/about-us/specialized-agenci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nato.int/cps/en/natohq/structure.htm#OA" TargetMode="External"/><Relationship Id="rId4" Type="http://schemas.openxmlformats.org/officeDocument/2006/relationships/hyperlink" Target="https://www.nato.int/cps/en/natohq/structure.ht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hyperlink" Target="https://shape.nato.int/ongoingoperation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9A-QIYO5hZw"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dirty="0"/>
              <a:t>International </a:t>
            </a:r>
            <a:r>
              <a:rPr lang="cs-CZ" dirty="0" err="1"/>
              <a:t>Organisations</a:t>
            </a:r>
            <a:r>
              <a:rPr lang="cs-CZ" dirty="0"/>
              <a:t> I</a:t>
            </a:r>
            <a:endParaRPr lang="cs-CZ"/>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DE708CC-0C3F-4567-9698-B54C0F35BD31}" type="slidenum">
              <a:rPr lang="cs-CZ" altLang="cs-CZ" noProof="0" smtClean="0"/>
              <a:pPr>
                <a:spcAft>
                  <a:spcPts val="600"/>
                </a:spcAft>
              </a:pPr>
              <a:t>1</a:t>
            </a:fld>
            <a:endParaRPr lang="cs-CZ" altLang="cs-CZ" noProof="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2900365"/>
            <a:ext cx="11361600" cy="1171580"/>
          </a:xfrm>
        </p:spPr>
        <p:txBody>
          <a:bodyPr anchor="t">
            <a:normAutofit/>
          </a:bodyPr>
          <a:lstStyle/>
          <a:p>
            <a:r>
              <a:rPr lang="cs-CZ"/>
              <a:t>International </a:t>
            </a:r>
            <a:r>
              <a:rPr lang="cs-CZ" err="1"/>
              <a:t>Organisations</a:t>
            </a:r>
            <a:r>
              <a:rPr lang="cs-CZ"/>
              <a:t> I</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698497"/>
          </a:xfrm>
        </p:spPr>
        <p:txBody>
          <a:bodyPr anchor="t">
            <a:normAutofit fontScale="47500" lnSpcReduction="20000"/>
          </a:bodyPr>
          <a:lstStyle/>
          <a:p>
            <a:pPr>
              <a:lnSpc>
                <a:spcPct val="120000"/>
              </a:lnSpc>
              <a:spcAft>
                <a:spcPts val="600"/>
              </a:spcAft>
            </a:pPr>
            <a:r>
              <a:rPr lang="cs-CZ" sz="3300" dirty="0"/>
              <a:t>International </a:t>
            </a:r>
            <a:r>
              <a:rPr lang="cs-CZ" sz="3300" dirty="0" err="1"/>
              <a:t>Security</a:t>
            </a:r>
            <a:r>
              <a:rPr lang="cs-CZ" sz="3300" dirty="0"/>
              <a:t> </a:t>
            </a:r>
            <a:r>
              <a:rPr lang="cs-CZ" sz="3300" dirty="0" err="1"/>
              <a:t>Policy</a:t>
            </a:r>
            <a:r>
              <a:rPr lang="cs-CZ" sz="3300" dirty="0"/>
              <a:t>, </a:t>
            </a:r>
            <a:r>
              <a:rPr lang="cs-CZ" sz="3300" dirty="0" err="1"/>
              <a:t>October</a:t>
            </a:r>
            <a:r>
              <a:rPr lang="cs-CZ" sz="3300" dirty="0"/>
              <a:t> 7, 2024</a:t>
            </a:r>
          </a:p>
          <a:p>
            <a:pPr>
              <a:lnSpc>
                <a:spcPct val="120000"/>
              </a:lnSpc>
              <a:spcAft>
                <a:spcPts val="600"/>
              </a:spcAft>
            </a:pPr>
            <a:r>
              <a:rPr lang="cs-CZ" sz="3300" dirty="0"/>
              <a:t>Vendula Divišová, FSS MU, </a:t>
            </a:r>
            <a:r>
              <a:rPr lang="cs-CZ" sz="3300" dirty="0">
                <a:hlinkClick r:id="rId3"/>
              </a:rPr>
              <a:t>vendula.divisova@mail.muni.cz</a:t>
            </a:r>
            <a:endParaRPr lang="cs-CZ" sz="3300" dirty="0"/>
          </a:p>
          <a:p>
            <a:pPr>
              <a:lnSpc>
                <a:spcPct val="104000"/>
              </a:lnSpc>
              <a:spcAft>
                <a:spcPts val="600"/>
              </a:spcAft>
            </a:pPr>
            <a:endParaRPr lang="cs-CZ" sz="1700" dirty="0"/>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507590"/>
            <a:ext cx="5403870" cy="4550309"/>
          </a:xfrm>
        </p:spPr>
        <p:txBody>
          <a:bodyPr/>
          <a:lstStyle/>
          <a:p>
            <a:pPr marL="72000" indent="0">
              <a:buNone/>
            </a:pPr>
            <a:r>
              <a:rPr lang="cs-CZ" sz="2200" b="1" dirty="0"/>
              <a:t>General </a:t>
            </a:r>
            <a:r>
              <a:rPr lang="cs-CZ" sz="2200" b="1" dirty="0" err="1"/>
              <a:t>Assembly</a:t>
            </a:r>
            <a:endParaRPr lang="cs-CZ" sz="2200" b="1" dirty="0"/>
          </a:p>
          <a:p>
            <a:r>
              <a:rPr lang="cs-CZ" sz="2200" dirty="0" err="1"/>
              <a:t>main</a:t>
            </a:r>
            <a:r>
              <a:rPr lang="cs-CZ" sz="2200" dirty="0"/>
              <a:t> </a:t>
            </a:r>
            <a:r>
              <a:rPr lang="cs-CZ" sz="2200" dirty="0" err="1"/>
              <a:t>policymaking</a:t>
            </a:r>
            <a:r>
              <a:rPr lang="cs-CZ" sz="2200" dirty="0"/>
              <a:t> and </a:t>
            </a:r>
            <a:r>
              <a:rPr lang="cs-CZ" sz="2200" dirty="0" err="1"/>
              <a:t>representative</a:t>
            </a:r>
            <a:r>
              <a:rPr lang="cs-CZ" sz="2200" dirty="0"/>
              <a:t> organ</a:t>
            </a:r>
          </a:p>
          <a:p>
            <a:r>
              <a:rPr lang="cs-CZ" sz="2200" dirty="0" err="1"/>
              <a:t>forum</a:t>
            </a:r>
            <a:r>
              <a:rPr lang="cs-CZ" sz="2200" dirty="0"/>
              <a:t> </a:t>
            </a:r>
            <a:r>
              <a:rPr lang="cs-CZ" sz="2200" dirty="0" err="1"/>
              <a:t>for</a:t>
            </a:r>
            <a:r>
              <a:rPr lang="cs-CZ" sz="2200" dirty="0"/>
              <a:t> </a:t>
            </a:r>
            <a:r>
              <a:rPr lang="cs-CZ" sz="2200" dirty="0" err="1"/>
              <a:t>multilateral</a:t>
            </a:r>
            <a:r>
              <a:rPr lang="cs-CZ" sz="2200" dirty="0"/>
              <a:t> </a:t>
            </a:r>
            <a:r>
              <a:rPr lang="cs-CZ" sz="2200" dirty="0" err="1"/>
              <a:t>discussion</a:t>
            </a:r>
            <a:endParaRPr lang="cs-CZ" sz="2200" dirty="0"/>
          </a:p>
          <a:p>
            <a:r>
              <a:rPr lang="cs-CZ" sz="2200" dirty="0"/>
              <a:t>universal </a:t>
            </a:r>
            <a:r>
              <a:rPr lang="cs-CZ" sz="2200" dirty="0" err="1"/>
              <a:t>representations</a:t>
            </a:r>
            <a:r>
              <a:rPr lang="cs-CZ" sz="2200" dirty="0"/>
              <a:t> = </a:t>
            </a:r>
            <a:r>
              <a:rPr lang="cs-CZ" sz="2200" dirty="0" err="1"/>
              <a:t>equal</a:t>
            </a:r>
            <a:r>
              <a:rPr lang="cs-CZ" sz="2200" dirty="0"/>
              <a:t> </a:t>
            </a:r>
            <a:r>
              <a:rPr lang="cs-CZ" sz="2200" dirty="0" err="1"/>
              <a:t>vote</a:t>
            </a:r>
            <a:br>
              <a:rPr lang="cs-CZ" sz="2200" dirty="0"/>
            </a:br>
            <a:endParaRPr lang="cs-CZ" sz="2200" dirty="0"/>
          </a:p>
          <a:p>
            <a:pPr>
              <a:buFont typeface="Wingdings 2" panose="05020102010507070707" pitchFamily="18" charset="2"/>
              <a:buChar char="P"/>
            </a:pPr>
            <a:r>
              <a:rPr lang="cs-CZ" sz="2200" dirty="0"/>
              <a:t> GA </a:t>
            </a:r>
            <a:r>
              <a:rPr lang="cs-CZ" sz="2200" dirty="0" err="1"/>
              <a:t>appoints</a:t>
            </a:r>
            <a:r>
              <a:rPr lang="cs-CZ" sz="2200" dirty="0"/>
              <a:t> </a:t>
            </a:r>
            <a:r>
              <a:rPr lang="cs-CZ" sz="2200" dirty="0" err="1"/>
              <a:t>Secretary</a:t>
            </a:r>
            <a:r>
              <a:rPr lang="cs-CZ" sz="2200" dirty="0"/>
              <a:t>-General</a:t>
            </a:r>
          </a:p>
          <a:p>
            <a:pPr>
              <a:buFont typeface="Wingdings 2" panose="05020102010507070707" pitchFamily="18" charset="2"/>
              <a:buChar char="P"/>
            </a:pPr>
            <a:r>
              <a:rPr lang="cs-CZ" sz="2200" dirty="0"/>
              <a:t> GA </a:t>
            </a:r>
            <a:r>
              <a:rPr lang="cs-CZ" sz="2200" dirty="0" err="1"/>
              <a:t>elects</a:t>
            </a:r>
            <a:r>
              <a:rPr lang="cs-CZ" sz="2200" dirty="0"/>
              <a:t> non-permanent </a:t>
            </a:r>
            <a:r>
              <a:rPr lang="cs-CZ" sz="2200" dirty="0" err="1"/>
              <a:t>members</a:t>
            </a:r>
            <a:r>
              <a:rPr lang="cs-CZ" sz="2200" dirty="0"/>
              <a:t> </a:t>
            </a:r>
            <a:r>
              <a:rPr lang="cs-CZ" sz="2200" dirty="0" err="1"/>
              <a:t>of</a:t>
            </a:r>
            <a:r>
              <a:rPr lang="cs-CZ" sz="2200" dirty="0"/>
              <a:t>  </a:t>
            </a:r>
            <a:br>
              <a:rPr lang="cs-CZ" sz="2200" dirty="0"/>
            </a:br>
            <a:r>
              <a:rPr lang="cs-CZ" sz="2200" dirty="0"/>
              <a:t> </a:t>
            </a:r>
            <a:r>
              <a:rPr lang="cs-CZ" sz="2200" dirty="0" err="1"/>
              <a:t>the</a:t>
            </a:r>
            <a:r>
              <a:rPr lang="cs-CZ" sz="2200" dirty="0"/>
              <a:t> </a:t>
            </a:r>
            <a:r>
              <a:rPr lang="cs-CZ" sz="2200" dirty="0" err="1"/>
              <a:t>Security</a:t>
            </a:r>
            <a:r>
              <a:rPr lang="cs-CZ" sz="2200" dirty="0"/>
              <a:t> </a:t>
            </a:r>
            <a:r>
              <a:rPr lang="cs-CZ" sz="2200" dirty="0" err="1"/>
              <a:t>Council</a:t>
            </a:r>
            <a:endParaRPr lang="cs-CZ" sz="2200" dirty="0"/>
          </a:p>
          <a:p>
            <a:endParaRPr lang="cs-CZ" sz="2000" dirty="0"/>
          </a:p>
        </p:txBody>
      </p:sp>
      <p:pic>
        <p:nvPicPr>
          <p:cNvPr id="8" name="Obrázek 7">
            <a:extLst>
              <a:ext uri="{FF2B5EF4-FFF2-40B4-BE49-F238E27FC236}">
                <a16:creationId xmlns:a16="http://schemas.microsoft.com/office/drawing/2014/main" id="{CBCB072F-EAF4-A71F-FE02-50E16C019E32}"/>
              </a:ext>
            </a:extLst>
          </p:cNvPr>
          <p:cNvPicPr>
            <a:picLocks noChangeAspect="1"/>
          </p:cNvPicPr>
          <p:nvPr/>
        </p:nvPicPr>
        <p:blipFill>
          <a:blip r:embed="rId3"/>
          <a:stretch>
            <a:fillRect/>
          </a:stretch>
        </p:blipFill>
        <p:spPr>
          <a:xfrm>
            <a:off x="6096000" y="1997730"/>
            <a:ext cx="5617481" cy="3744987"/>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52C7FF49-4892-2C3C-98BB-1998F0A902EE}"/>
              </a:ext>
            </a:extLst>
          </p:cNvPr>
          <p:cNvSpPr txBox="1"/>
          <p:nvPr/>
        </p:nvSpPr>
        <p:spPr>
          <a:xfrm>
            <a:off x="6096000" y="776250"/>
            <a:ext cx="6113202" cy="1077218"/>
          </a:xfrm>
          <a:prstGeom prst="rect">
            <a:avLst/>
          </a:prstGeom>
          <a:noFill/>
        </p:spPr>
        <p:txBody>
          <a:bodyPr wrap="square" rtlCol="0">
            <a:spAutoFit/>
          </a:bodyPr>
          <a:lstStyle/>
          <a:p>
            <a:pPr algn="l"/>
            <a:r>
              <a:rPr lang="cs-CZ" sz="3200" dirty="0" err="1">
                <a:latin typeface="Freestyle Script" panose="030804020302050B0404" pitchFamily="66" charset="0"/>
              </a:rPr>
              <a:t>key</a:t>
            </a:r>
            <a:r>
              <a:rPr lang="cs-CZ" sz="3200" dirty="0">
                <a:latin typeface="Freestyle Script" panose="030804020302050B0404" pitchFamily="66" charset="0"/>
              </a:rPr>
              <a:t> </a:t>
            </a:r>
            <a:r>
              <a:rPr lang="cs-CZ" sz="3200" dirty="0" err="1">
                <a:latin typeface="Freestyle Script" panose="030804020302050B0404" pitchFamily="66" charset="0"/>
              </a:rPr>
              <a:t>issue</a:t>
            </a:r>
            <a:r>
              <a:rPr lang="cs-CZ" sz="3200" dirty="0">
                <a:latin typeface="Freestyle Script" panose="030804020302050B0404" pitchFamily="66" charset="0"/>
              </a:rPr>
              <a:t> in San Francisco - </a:t>
            </a:r>
            <a:r>
              <a:rPr lang="cs-CZ" sz="3200" dirty="0" err="1">
                <a:latin typeface="Freestyle Script" panose="030804020302050B0404" pitchFamily="66" charset="0"/>
              </a:rPr>
              <a:t>how</a:t>
            </a:r>
            <a:r>
              <a:rPr lang="cs-CZ" sz="3200" dirty="0">
                <a:latin typeface="Freestyle Script" panose="030804020302050B0404" pitchFamily="66" charset="0"/>
              </a:rPr>
              <a:t> to </a:t>
            </a:r>
            <a:r>
              <a:rPr lang="cs-CZ" sz="3200" dirty="0" err="1">
                <a:latin typeface="Freestyle Script" panose="030804020302050B0404" pitchFamily="66" charset="0"/>
              </a:rPr>
              <a:t>differentiate</a:t>
            </a:r>
            <a:r>
              <a:rPr lang="cs-CZ" sz="3200" dirty="0">
                <a:latin typeface="Freestyle Script" panose="030804020302050B0404" pitchFamily="66" charset="0"/>
              </a:rPr>
              <a:t> </a:t>
            </a:r>
            <a:r>
              <a:rPr lang="cs-CZ" sz="3200" dirty="0" err="1">
                <a:latin typeface="Freestyle Script" panose="030804020302050B0404" pitchFamily="66" charset="0"/>
              </a:rPr>
              <a:t>between</a:t>
            </a:r>
            <a:r>
              <a:rPr lang="cs-CZ" sz="3200" dirty="0">
                <a:latin typeface="Freestyle Script" panose="030804020302050B0404" pitchFamily="66" charset="0"/>
              </a:rPr>
              <a:t> </a:t>
            </a:r>
            <a:r>
              <a:rPr lang="cs-CZ" sz="3200" dirty="0" err="1">
                <a:latin typeface="Freestyle Script" panose="030804020302050B0404" pitchFamily="66" charset="0"/>
              </a:rPr>
              <a:t>larger</a:t>
            </a:r>
            <a:r>
              <a:rPr lang="cs-CZ" sz="3200" dirty="0">
                <a:latin typeface="Freestyle Script" panose="030804020302050B0404" pitchFamily="66" charset="0"/>
              </a:rPr>
              <a:t> and </a:t>
            </a:r>
            <a:r>
              <a:rPr lang="cs-CZ" sz="3200" dirty="0" err="1">
                <a:latin typeface="Freestyle Script" panose="030804020302050B0404" pitchFamily="66" charset="0"/>
              </a:rPr>
              <a:t>smaller</a:t>
            </a:r>
            <a:r>
              <a:rPr lang="cs-CZ" sz="3200" dirty="0">
                <a:latin typeface="Freestyle Script" panose="030804020302050B0404" pitchFamily="66" charset="0"/>
              </a:rPr>
              <a:t> </a:t>
            </a:r>
            <a:r>
              <a:rPr lang="cs-CZ" sz="3200" dirty="0" err="1">
                <a:latin typeface="Freestyle Script" panose="030804020302050B0404" pitchFamily="66" charset="0"/>
              </a:rPr>
              <a:t>states</a:t>
            </a:r>
            <a:r>
              <a:rPr lang="cs-CZ" sz="3200" dirty="0">
                <a:latin typeface="Freestyle Script" panose="030804020302050B0404" pitchFamily="66" charset="0"/>
              </a:rPr>
              <a:t>?</a:t>
            </a:r>
            <a:endParaRPr lang="en-US" sz="3200" dirty="0">
              <a:latin typeface="Freestyle Script" panose="030804020302050B0404" pitchFamily="66" charset="0"/>
            </a:endParaRPr>
          </a:p>
        </p:txBody>
      </p:sp>
      <p:pic>
        <p:nvPicPr>
          <p:cNvPr id="11" name="Obrázek 10" descr="Obsah obrázku černá, tma&#10;&#10;Popis byl vytvořen automaticky">
            <a:extLst>
              <a:ext uri="{FF2B5EF4-FFF2-40B4-BE49-F238E27FC236}">
                <a16:creationId xmlns:a16="http://schemas.microsoft.com/office/drawing/2014/main" id="{B8245BB6-2DEA-685D-785E-C16C86DF70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8875" y="1143000"/>
            <a:ext cx="828060" cy="828060"/>
          </a:xfrm>
          <a:prstGeom prst="rect">
            <a:avLst/>
          </a:prstGeom>
        </p:spPr>
      </p:pic>
    </p:spTree>
    <p:extLst>
      <p:ext uri="{BB962C8B-B14F-4D97-AF65-F5344CB8AC3E}">
        <p14:creationId xmlns:p14="http://schemas.microsoft.com/office/powerpoint/2010/main" val="2770834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33988" y="1292123"/>
            <a:ext cx="6113201" cy="4139998"/>
          </a:xfrm>
        </p:spPr>
        <p:txBody>
          <a:bodyPr/>
          <a:lstStyle/>
          <a:p>
            <a:pPr marL="72000" indent="0">
              <a:buNone/>
            </a:pPr>
            <a:r>
              <a:rPr lang="cs-CZ" sz="2200" b="1" dirty="0" err="1"/>
              <a:t>Security</a:t>
            </a:r>
            <a:r>
              <a:rPr lang="cs-CZ" sz="2200" b="1" dirty="0"/>
              <a:t> </a:t>
            </a:r>
            <a:r>
              <a:rPr lang="cs-CZ" sz="2200" b="1" dirty="0" err="1"/>
              <a:t>Council</a:t>
            </a:r>
            <a:endParaRPr lang="cs-CZ" sz="2200" b="1" dirty="0"/>
          </a:p>
          <a:p>
            <a:r>
              <a:rPr lang="cs-CZ" sz="2200" dirty="0" err="1"/>
              <a:t>primary</a:t>
            </a:r>
            <a:r>
              <a:rPr lang="cs-CZ" sz="2200" dirty="0"/>
              <a:t> </a:t>
            </a:r>
            <a:r>
              <a:rPr lang="cs-CZ" sz="2200" dirty="0" err="1"/>
              <a:t>responsibility</a:t>
            </a:r>
            <a:r>
              <a:rPr lang="cs-CZ" sz="2200" dirty="0"/>
              <a:t> - </a:t>
            </a:r>
            <a:r>
              <a:rPr lang="cs-CZ" sz="2200" dirty="0" err="1"/>
              <a:t>maintenance</a:t>
            </a:r>
            <a:r>
              <a:rPr lang="cs-CZ" sz="2200" dirty="0"/>
              <a:t> </a:t>
            </a:r>
            <a:r>
              <a:rPr lang="cs-CZ" sz="2200" dirty="0" err="1"/>
              <a:t>of</a:t>
            </a:r>
            <a:r>
              <a:rPr lang="cs-CZ" sz="2200" dirty="0"/>
              <a:t> </a:t>
            </a:r>
            <a:r>
              <a:rPr lang="cs-CZ" sz="2200" dirty="0" err="1"/>
              <a:t>international</a:t>
            </a:r>
            <a:r>
              <a:rPr lang="cs-CZ" sz="2200" dirty="0"/>
              <a:t> </a:t>
            </a:r>
            <a:r>
              <a:rPr lang="cs-CZ" sz="2200" dirty="0" err="1"/>
              <a:t>peace</a:t>
            </a:r>
            <a:r>
              <a:rPr lang="cs-CZ" sz="2200" dirty="0"/>
              <a:t> and </a:t>
            </a:r>
            <a:r>
              <a:rPr lang="cs-CZ" sz="2200" dirty="0" err="1"/>
              <a:t>security</a:t>
            </a:r>
            <a:r>
              <a:rPr lang="cs-CZ" sz="2200" dirty="0"/>
              <a:t> (</a:t>
            </a:r>
            <a:r>
              <a:rPr lang="cs-CZ" sz="2200" dirty="0" err="1"/>
              <a:t>powers</a:t>
            </a:r>
            <a:r>
              <a:rPr lang="cs-CZ" sz="2200" dirty="0"/>
              <a:t> </a:t>
            </a:r>
            <a:r>
              <a:rPr lang="cs-CZ" sz="2200" dirty="0" err="1"/>
              <a:t>enshrined</a:t>
            </a:r>
            <a:r>
              <a:rPr lang="cs-CZ" sz="2200" dirty="0"/>
              <a:t> in Ch. VI, VII, VIII, XII)</a:t>
            </a:r>
          </a:p>
          <a:p>
            <a:r>
              <a:rPr lang="cs-CZ" sz="2200" dirty="0"/>
              <a:t>5 permanent + 10 non-permanent </a:t>
            </a:r>
            <a:r>
              <a:rPr lang="cs-CZ" sz="2200" dirty="0" err="1"/>
              <a:t>members</a:t>
            </a:r>
            <a:r>
              <a:rPr lang="cs-CZ" sz="2200" dirty="0"/>
              <a:t> </a:t>
            </a:r>
            <a:br>
              <a:rPr lang="cs-CZ" sz="2200" dirty="0"/>
            </a:br>
            <a:r>
              <a:rPr lang="cs-CZ" sz="2200" dirty="0"/>
              <a:t>(2-year term)</a:t>
            </a:r>
          </a:p>
          <a:p>
            <a:r>
              <a:rPr lang="cs-CZ" sz="2200" dirty="0" err="1"/>
              <a:t>each</a:t>
            </a:r>
            <a:r>
              <a:rPr lang="cs-CZ" sz="2200" dirty="0"/>
              <a:t> </a:t>
            </a:r>
            <a:r>
              <a:rPr lang="cs-CZ" sz="2200" dirty="0" err="1"/>
              <a:t>member</a:t>
            </a:r>
            <a:r>
              <a:rPr lang="cs-CZ" sz="2200" dirty="0"/>
              <a:t> = 1 </a:t>
            </a:r>
            <a:r>
              <a:rPr lang="cs-CZ" sz="2200" dirty="0" err="1"/>
              <a:t>vote</a:t>
            </a:r>
            <a:endParaRPr lang="cs-CZ" sz="2200" dirty="0"/>
          </a:p>
          <a:p>
            <a:pPr>
              <a:lnSpc>
                <a:spcPct val="100000"/>
              </a:lnSpc>
              <a:spcBef>
                <a:spcPts val="600"/>
              </a:spcBef>
            </a:pPr>
            <a:r>
              <a:rPr lang="cs-CZ" sz="2200" dirty="0" err="1"/>
              <a:t>may</a:t>
            </a:r>
            <a:r>
              <a:rPr lang="cs-CZ" sz="2200" dirty="0"/>
              <a:t> </a:t>
            </a:r>
            <a:r>
              <a:rPr lang="cs-CZ" sz="2200" dirty="0" err="1"/>
              <a:t>establish</a:t>
            </a:r>
            <a:r>
              <a:rPr lang="cs-CZ" sz="2200" dirty="0"/>
              <a:t> </a:t>
            </a:r>
            <a:r>
              <a:rPr lang="cs-CZ" sz="2200" dirty="0" err="1"/>
              <a:t>subsidiary</a:t>
            </a:r>
            <a:r>
              <a:rPr lang="cs-CZ" sz="2200" dirty="0"/>
              <a:t> </a:t>
            </a:r>
            <a:r>
              <a:rPr lang="cs-CZ" sz="2200" dirty="0" err="1"/>
              <a:t>bodies</a:t>
            </a:r>
            <a:endParaRPr lang="cs-CZ" sz="2200" dirty="0"/>
          </a:p>
        </p:txBody>
      </p:sp>
      <p:pic>
        <p:nvPicPr>
          <p:cNvPr id="6" name="Obrázek 5">
            <a:extLst>
              <a:ext uri="{FF2B5EF4-FFF2-40B4-BE49-F238E27FC236}">
                <a16:creationId xmlns:a16="http://schemas.microsoft.com/office/drawing/2014/main" id="{64A57E5E-C880-D64E-16EE-C39574950D14}"/>
              </a:ext>
            </a:extLst>
          </p:cNvPr>
          <p:cNvPicPr>
            <a:picLocks noChangeAspect="1"/>
          </p:cNvPicPr>
          <p:nvPr/>
        </p:nvPicPr>
        <p:blipFill>
          <a:blip r:embed="rId3"/>
          <a:stretch>
            <a:fillRect/>
          </a:stretch>
        </p:blipFill>
        <p:spPr>
          <a:xfrm>
            <a:off x="6557008" y="378000"/>
            <a:ext cx="5228011" cy="3485340"/>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EE8DA250-4539-804F-6683-9EDEC44F81D4}"/>
              </a:ext>
            </a:extLst>
          </p:cNvPr>
          <p:cNvSpPr txBox="1"/>
          <p:nvPr/>
        </p:nvSpPr>
        <p:spPr>
          <a:xfrm>
            <a:off x="6833420" y="4045687"/>
            <a:ext cx="4836610" cy="1077218"/>
          </a:xfrm>
          <a:prstGeom prst="rect">
            <a:avLst/>
          </a:prstGeom>
          <a:noFill/>
        </p:spPr>
        <p:txBody>
          <a:bodyPr wrap="square" rtlCol="0">
            <a:spAutoFit/>
          </a:bodyPr>
          <a:lstStyle/>
          <a:p>
            <a:pPr algn="l"/>
            <a:r>
              <a:rPr lang="cs-CZ" sz="3200" dirty="0" err="1">
                <a:solidFill>
                  <a:srgbClr val="00287D"/>
                </a:solidFill>
                <a:latin typeface="Freestyle Script" panose="030804020302050B0404" pitchFamily="66" charset="0"/>
              </a:rPr>
              <a:t>How</a:t>
            </a:r>
            <a:r>
              <a:rPr lang="cs-CZ" sz="3200" dirty="0">
                <a:solidFill>
                  <a:srgbClr val="00287D"/>
                </a:solidFill>
                <a:latin typeface="Freestyle Script" panose="030804020302050B0404" pitchFamily="66" charset="0"/>
              </a:rPr>
              <a:t> a </a:t>
            </a:r>
            <a:r>
              <a:rPr lang="cs-CZ" sz="3200" dirty="0" err="1">
                <a:solidFill>
                  <a:srgbClr val="00287D"/>
                </a:solidFill>
                <a:latin typeface="Freestyle Script" panose="030804020302050B0404" pitchFamily="66" charset="0"/>
              </a:rPr>
              <a:t>decision</a:t>
            </a:r>
            <a:r>
              <a:rPr lang="cs-CZ" sz="3200" dirty="0">
                <a:solidFill>
                  <a:srgbClr val="00287D"/>
                </a:solidFill>
                <a:latin typeface="Freestyle Script" panose="030804020302050B0404" pitchFamily="66" charset="0"/>
              </a:rPr>
              <a:t> </a:t>
            </a:r>
            <a:r>
              <a:rPr lang="cs-CZ" sz="3200" dirty="0" err="1">
                <a:solidFill>
                  <a:srgbClr val="00287D"/>
                </a:solidFill>
                <a:latin typeface="Freestyle Script" panose="030804020302050B0404" pitchFamily="66" charset="0"/>
              </a:rPr>
              <a:t>is</a:t>
            </a:r>
            <a:r>
              <a:rPr lang="cs-CZ" sz="3200" dirty="0">
                <a:solidFill>
                  <a:srgbClr val="00287D"/>
                </a:solidFill>
                <a:latin typeface="Freestyle Script" panose="030804020302050B0404" pitchFamily="66" charset="0"/>
              </a:rPr>
              <a:t> made? </a:t>
            </a:r>
            <a:r>
              <a:rPr lang="cs-CZ" sz="3200" dirty="0" err="1">
                <a:solidFill>
                  <a:srgbClr val="00287D"/>
                </a:solidFill>
                <a:latin typeface="Freestyle Script" panose="030804020302050B0404" pitchFamily="66" charset="0"/>
              </a:rPr>
              <a:t>vote</a:t>
            </a:r>
            <a:r>
              <a:rPr lang="cs-CZ" sz="3200" dirty="0">
                <a:solidFill>
                  <a:srgbClr val="00287D"/>
                </a:solidFill>
                <a:latin typeface="Freestyle Script" panose="030804020302050B0404" pitchFamily="66" charset="0"/>
              </a:rPr>
              <a:t> </a:t>
            </a:r>
            <a:r>
              <a:rPr lang="cs-CZ" sz="3200" dirty="0" err="1">
                <a:solidFill>
                  <a:srgbClr val="00287D"/>
                </a:solidFill>
                <a:latin typeface="Freestyle Script" panose="030804020302050B0404" pitchFamily="66" charset="0"/>
              </a:rPr>
              <a:t>of</a:t>
            </a:r>
            <a:r>
              <a:rPr lang="cs-CZ" sz="3200" dirty="0">
                <a:solidFill>
                  <a:srgbClr val="00287D"/>
                </a:solidFill>
                <a:latin typeface="Freestyle Script" panose="030804020302050B0404" pitchFamily="66" charset="0"/>
              </a:rPr>
              <a:t> 9 </a:t>
            </a:r>
            <a:r>
              <a:rPr lang="cs-CZ" sz="3200" dirty="0" err="1">
                <a:solidFill>
                  <a:srgbClr val="00287D"/>
                </a:solidFill>
                <a:latin typeface="Freestyle Script" panose="030804020302050B0404" pitchFamily="66" charset="0"/>
              </a:rPr>
              <a:t>members</a:t>
            </a:r>
            <a:r>
              <a:rPr lang="cs-CZ" sz="3200" dirty="0">
                <a:solidFill>
                  <a:srgbClr val="00287D"/>
                </a:solidFill>
                <a:latin typeface="Freestyle Script" panose="030804020302050B0404" pitchFamily="66" charset="0"/>
              </a:rPr>
              <a:t> (</a:t>
            </a:r>
            <a:r>
              <a:rPr lang="cs-CZ" sz="3200" dirty="0" err="1">
                <a:solidFill>
                  <a:srgbClr val="00287D"/>
                </a:solidFill>
                <a:latin typeface="Freestyle Script" panose="030804020302050B0404" pitchFamily="66" charset="0"/>
              </a:rPr>
              <a:t>including</a:t>
            </a:r>
            <a:r>
              <a:rPr lang="cs-CZ" sz="3200" dirty="0">
                <a:solidFill>
                  <a:srgbClr val="00287D"/>
                </a:solidFill>
                <a:latin typeface="Freestyle Script" panose="030804020302050B0404" pitchFamily="66" charset="0"/>
              </a:rPr>
              <a:t> permanent </a:t>
            </a:r>
            <a:r>
              <a:rPr lang="cs-CZ" sz="3200" dirty="0" err="1">
                <a:solidFill>
                  <a:srgbClr val="00287D"/>
                </a:solidFill>
                <a:latin typeface="Freestyle Script" panose="030804020302050B0404" pitchFamily="66" charset="0"/>
              </a:rPr>
              <a:t>members</a:t>
            </a:r>
            <a:r>
              <a:rPr lang="cs-CZ" sz="3200" dirty="0">
                <a:solidFill>
                  <a:srgbClr val="00287D"/>
                </a:solidFill>
                <a:latin typeface="Freestyle Script" panose="030804020302050B0404" pitchFamily="66" charset="0"/>
              </a:rPr>
              <a:t>!)</a:t>
            </a:r>
            <a:endParaRPr lang="en-US" sz="3200" dirty="0">
              <a:solidFill>
                <a:srgbClr val="00287D"/>
              </a:solidFill>
              <a:latin typeface="Freestyle Script" panose="030804020302050B0404" pitchFamily="66" charset="0"/>
            </a:endParaRPr>
          </a:p>
        </p:txBody>
      </p:sp>
      <p:sp>
        <p:nvSpPr>
          <p:cNvPr id="9" name="TextovéPole 8">
            <a:extLst>
              <a:ext uri="{FF2B5EF4-FFF2-40B4-BE49-F238E27FC236}">
                <a16:creationId xmlns:a16="http://schemas.microsoft.com/office/drawing/2014/main" id="{3CC9DA69-17FF-4C14-60F5-EA17B6E48DA6}"/>
              </a:ext>
            </a:extLst>
          </p:cNvPr>
          <p:cNvSpPr txBox="1"/>
          <p:nvPr/>
        </p:nvSpPr>
        <p:spPr>
          <a:xfrm>
            <a:off x="3039399" y="5614468"/>
            <a:ext cx="6113201" cy="954107"/>
          </a:xfrm>
          <a:prstGeom prst="rect">
            <a:avLst/>
          </a:prstGeom>
          <a:noFill/>
        </p:spPr>
        <p:txBody>
          <a:bodyPr wrap="square">
            <a:spAutoFit/>
          </a:bodyPr>
          <a:lstStyle/>
          <a:p>
            <a:r>
              <a:rPr lang="cs-CZ" sz="2800" dirty="0">
                <a:latin typeface="Freestyle Script" panose="030804020302050B0404" pitchFamily="66" charset="0"/>
              </a:rPr>
              <a:t>(</a:t>
            </a:r>
            <a:r>
              <a:rPr lang="cs-CZ" sz="2800" dirty="0" err="1">
                <a:latin typeface="Freestyle Script" panose="030804020302050B0404" pitchFamily="66" charset="0"/>
              </a:rPr>
              <a:t>Counter-Terrorism</a:t>
            </a:r>
            <a:r>
              <a:rPr lang="cs-CZ" sz="2800" dirty="0">
                <a:latin typeface="Freestyle Script" panose="030804020302050B0404" pitchFamily="66" charset="0"/>
              </a:rPr>
              <a:t> </a:t>
            </a:r>
            <a:r>
              <a:rPr lang="cs-CZ" sz="2800" dirty="0" err="1">
                <a:latin typeface="Freestyle Script" panose="030804020302050B0404" pitchFamily="66" charset="0"/>
              </a:rPr>
              <a:t>Committee</a:t>
            </a:r>
            <a:r>
              <a:rPr lang="cs-CZ" sz="2800" dirty="0">
                <a:latin typeface="Freestyle Script" panose="030804020302050B0404" pitchFamily="66" charset="0"/>
              </a:rPr>
              <a:t>, Non-</a:t>
            </a:r>
            <a:r>
              <a:rPr lang="cs-CZ" sz="2800" dirty="0" err="1">
                <a:latin typeface="Freestyle Script" panose="030804020302050B0404" pitchFamily="66" charset="0"/>
              </a:rPr>
              <a:t>Proliferation</a:t>
            </a:r>
            <a:r>
              <a:rPr lang="cs-CZ" sz="2800" dirty="0">
                <a:latin typeface="Freestyle Script" panose="030804020302050B0404" pitchFamily="66" charset="0"/>
              </a:rPr>
              <a:t> </a:t>
            </a:r>
            <a:r>
              <a:rPr lang="cs-CZ" sz="2800" dirty="0" err="1">
                <a:latin typeface="Freestyle Script" panose="030804020302050B0404" pitchFamily="66" charset="0"/>
              </a:rPr>
              <a:t>Committee</a:t>
            </a:r>
            <a:r>
              <a:rPr lang="cs-CZ" sz="2800" dirty="0">
                <a:latin typeface="Freestyle Script" panose="030804020302050B0404" pitchFamily="66" charset="0"/>
              </a:rPr>
              <a:t>, </a:t>
            </a:r>
            <a:r>
              <a:rPr lang="cs-CZ" sz="2800" dirty="0" err="1">
                <a:latin typeface="Freestyle Script" panose="030804020302050B0404" pitchFamily="66" charset="0"/>
              </a:rPr>
              <a:t>Military</a:t>
            </a:r>
            <a:r>
              <a:rPr lang="cs-CZ" sz="2800" dirty="0">
                <a:latin typeface="Freestyle Script" panose="030804020302050B0404" pitchFamily="66" charset="0"/>
              </a:rPr>
              <a:t> </a:t>
            </a:r>
            <a:r>
              <a:rPr lang="cs-CZ" sz="2800" dirty="0" err="1">
                <a:latin typeface="Freestyle Script" panose="030804020302050B0404" pitchFamily="66" charset="0"/>
              </a:rPr>
              <a:t>Staff</a:t>
            </a:r>
            <a:r>
              <a:rPr lang="cs-CZ" sz="2800" dirty="0">
                <a:latin typeface="Freestyle Script" panose="030804020302050B0404" pitchFamily="66" charset="0"/>
              </a:rPr>
              <a:t> </a:t>
            </a:r>
            <a:r>
              <a:rPr lang="cs-CZ" sz="2800" dirty="0" err="1">
                <a:latin typeface="Freestyle Script" panose="030804020302050B0404" pitchFamily="66" charset="0"/>
              </a:rPr>
              <a:t>Committee</a:t>
            </a:r>
            <a:r>
              <a:rPr lang="cs-CZ" sz="2800" dirty="0">
                <a:latin typeface="Freestyle Script" panose="030804020302050B0404" pitchFamily="66" charset="0"/>
              </a:rPr>
              <a:t>, </a:t>
            </a:r>
            <a:r>
              <a:rPr lang="cs-CZ" sz="2800" dirty="0" err="1">
                <a:latin typeface="Freestyle Script" panose="030804020302050B0404" pitchFamily="66" charset="0"/>
              </a:rPr>
              <a:t>Sanctions</a:t>
            </a:r>
            <a:r>
              <a:rPr lang="cs-CZ" sz="2800" dirty="0">
                <a:latin typeface="Freestyle Script" panose="030804020302050B0404" pitchFamily="66" charset="0"/>
              </a:rPr>
              <a:t> </a:t>
            </a:r>
            <a:r>
              <a:rPr lang="cs-CZ" sz="2800" dirty="0" err="1">
                <a:latin typeface="Freestyle Script" panose="030804020302050B0404" pitchFamily="66" charset="0"/>
              </a:rPr>
              <a:t>Committees</a:t>
            </a:r>
            <a:r>
              <a:rPr lang="cs-CZ" sz="2800" dirty="0">
                <a:latin typeface="Freestyle Script" panose="030804020302050B0404" pitchFamily="66" charset="0"/>
              </a:rPr>
              <a:t>…)</a:t>
            </a:r>
            <a:endParaRPr lang="en-US" sz="2800" dirty="0">
              <a:latin typeface="Freestyle Script" panose="030804020302050B0404" pitchFamily="66" charset="0"/>
            </a:endParaRPr>
          </a:p>
        </p:txBody>
      </p:sp>
      <p:pic>
        <p:nvPicPr>
          <p:cNvPr id="13" name="Obrázek 12" descr="Obsah obrázku černá, tma&#10;&#10;Popis byl vytvořen automaticky">
            <a:extLst>
              <a:ext uri="{FF2B5EF4-FFF2-40B4-BE49-F238E27FC236}">
                <a16:creationId xmlns:a16="http://schemas.microsoft.com/office/drawing/2014/main" id="{103B8E4E-4225-87F8-76F8-DB4CA0255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1716">
            <a:off x="4438649" y="4871510"/>
            <a:ext cx="995521" cy="995521"/>
          </a:xfrm>
          <a:prstGeom prst="rect">
            <a:avLst/>
          </a:prstGeom>
        </p:spPr>
      </p:pic>
    </p:spTree>
    <p:extLst>
      <p:ext uri="{BB962C8B-B14F-4D97-AF65-F5344CB8AC3E}">
        <p14:creationId xmlns:p14="http://schemas.microsoft.com/office/powerpoint/2010/main" val="665700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414000" y="378000"/>
            <a:ext cx="10753200" cy="451576"/>
          </a:xfrm>
        </p:spPr>
        <p:txBody>
          <a:bodyPr/>
          <a:lstStyle/>
          <a:p>
            <a:r>
              <a:rPr lang="cs-CZ" sz="3200" dirty="0"/>
              <a:t>United </a:t>
            </a:r>
            <a:r>
              <a:rPr lang="cs-CZ" sz="3200" dirty="0" err="1"/>
              <a:t>Nations</a:t>
            </a:r>
            <a:r>
              <a:rPr lang="cs-CZ" sz="3200" dirty="0"/>
              <a:t>: International </a:t>
            </a:r>
            <a:r>
              <a:rPr lang="cs-CZ" sz="3200" dirty="0" err="1"/>
              <a:t>Peace</a:t>
            </a:r>
            <a:r>
              <a:rPr lang="cs-CZ" sz="3200" dirty="0"/>
              <a:t> and </a:t>
            </a:r>
            <a:r>
              <a:rPr lang="cs-CZ" sz="3200" dirty="0" err="1"/>
              <a:t>Security</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29"/>
          </p:nvPr>
        </p:nvSpPr>
        <p:spPr>
          <a:xfrm>
            <a:off x="414000" y="1458789"/>
            <a:ext cx="6409710" cy="4139998"/>
          </a:xfrm>
          <a:noFill/>
        </p:spPr>
        <p:txBody>
          <a:bodyPr/>
          <a:lstStyle/>
          <a:p>
            <a:pPr marL="72000" indent="0">
              <a:lnSpc>
                <a:spcPct val="120000"/>
              </a:lnSpc>
              <a:spcAft>
                <a:spcPts val="600"/>
              </a:spcAft>
              <a:buNone/>
            </a:pPr>
            <a:r>
              <a:rPr lang="en-US" sz="2200" b="1" dirty="0"/>
              <a:t>Chapter VI: Pacific Settlement of Disputes</a:t>
            </a:r>
          </a:p>
          <a:p>
            <a:pPr>
              <a:lnSpc>
                <a:spcPct val="120000"/>
              </a:lnSpc>
              <a:spcAft>
                <a:spcPts val="600"/>
              </a:spcAft>
            </a:pPr>
            <a:r>
              <a:rPr lang="en-US" sz="2200" dirty="0"/>
              <a:t>parties to any dispute shall seek a solution by peaceful means</a:t>
            </a:r>
          </a:p>
          <a:p>
            <a:pPr>
              <a:lnSpc>
                <a:spcPct val="120000"/>
              </a:lnSpc>
              <a:spcAft>
                <a:spcPts val="600"/>
              </a:spcAft>
            </a:pPr>
            <a:r>
              <a:rPr lang="en-US" sz="2200" dirty="0"/>
              <a:t>S</a:t>
            </a:r>
            <a:r>
              <a:rPr lang="cs-CZ" sz="2200" dirty="0" err="1"/>
              <a:t>ecurity</a:t>
            </a:r>
            <a:r>
              <a:rPr lang="cs-CZ" sz="2200" dirty="0"/>
              <a:t> </a:t>
            </a:r>
            <a:r>
              <a:rPr lang="cs-CZ" sz="2200" dirty="0" err="1"/>
              <a:t>Council</a:t>
            </a:r>
            <a:r>
              <a:rPr lang="en-US" sz="2200" dirty="0"/>
              <a:t> can call upon the parties to settle the dispute by peaceful means</a:t>
            </a:r>
          </a:p>
          <a:p>
            <a:pPr>
              <a:lnSpc>
                <a:spcPct val="120000"/>
              </a:lnSpc>
              <a:spcAft>
                <a:spcPts val="600"/>
              </a:spcAft>
            </a:pPr>
            <a:r>
              <a:rPr lang="en-US" sz="2200" dirty="0"/>
              <a:t>S</a:t>
            </a:r>
            <a:r>
              <a:rPr lang="cs-CZ" sz="2200" dirty="0" err="1"/>
              <a:t>ecurity</a:t>
            </a:r>
            <a:r>
              <a:rPr lang="cs-CZ" sz="2200" dirty="0"/>
              <a:t> </a:t>
            </a:r>
            <a:r>
              <a:rPr lang="cs-CZ" sz="2200" dirty="0" err="1"/>
              <a:t>Council</a:t>
            </a:r>
            <a:r>
              <a:rPr lang="en-US" sz="2200" dirty="0"/>
              <a:t> determines whether the maintenance of international peace and security could be endangered</a:t>
            </a:r>
          </a:p>
        </p:txBody>
      </p:sp>
    </p:spTree>
    <p:extLst>
      <p:ext uri="{BB962C8B-B14F-4D97-AF65-F5344CB8AC3E}">
        <p14:creationId xmlns:p14="http://schemas.microsoft.com/office/powerpoint/2010/main" val="4196181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414000" y="378000"/>
            <a:ext cx="10753200" cy="451576"/>
          </a:xfrm>
        </p:spPr>
        <p:txBody>
          <a:bodyPr/>
          <a:lstStyle/>
          <a:p>
            <a:r>
              <a:rPr lang="cs-CZ" sz="3200" dirty="0"/>
              <a:t>United </a:t>
            </a:r>
            <a:r>
              <a:rPr lang="cs-CZ" sz="3200" dirty="0" err="1"/>
              <a:t>Nations</a:t>
            </a:r>
            <a:r>
              <a:rPr lang="cs-CZ" sz="3200" dirty="0"/>
              <a:t>: International </a:t>
            </a:r>
            <a:r>
              <a:rPr lang="cs-CZ" sz="3200" dirty="0" err="1"/>
              <a:t>Peace</a:t>
            </a:r>
            <a:r>
              <a:rPr lang="cs-CZ" sz="3200" dirty="0"/>
              <a:t> and </a:t>
            </a:r>
            <a:r>
              <a:rPr lang="cs-CZ" sz="3200" dirty="0" err="1"/>
              <a:t>Security</a:t>
            </a:r>
            <a:endParaRPr lang="cs-CZ" sz="3200" dirty="0"/>
          </a:p>
        </p:txBody>
      </p:sp>
      <p:sp>
        <p:nvSpPr>
          <p:cNvPr id="6" name="Zástupný obsah 5">
            <a:extLst>
              <a:ext uri="{FF2B5EF4-FFF2-40B4-BE49-F238E27FC236}">
                <a16:creationId xmlns:a16="http://schemas.microsoft.com/office/drawing/2014/main" id="{E9E1A1DD-6193-0025-2416-DCCDB32AC8B6}"/>
              </a:ext>
            </a:extLst>
          </p:cNvPr>
          <p:cNvSpPr>
            <a:spLocks noGrp="1"/>
          </p:cNvSpPr>
          <p:nvPr>
            <p:ph idx="30"/>
          </p:nvPr>
        </p:nvSpPr>
        <p:spPr>
          <a:xfrm>
            <a:off x="540000" y="2340002"/>
            <a:ext cx="5780790" cy="4139998"/>
          </a:xfrm>
          <a:noFill/>
        </p:spPr>
        <p:txBody>
          <a:bodyPr/>
          <a:lstStyle/>
          <a:p>
            <a:pPr marL="72000" indent="0">
              <a:lnSpc>
                <a:spcPct val="120000"/>
              </a:lnSpc>
              <a:buNone/>
            </a:pPr>
            <a:r>
              <a:rPr lang="en-US" sz="2200" dirty="0"/>
              <a:t>S</a:t>
            </a:r>
            <a:r>
              <a:rPr lang="cs-CZ" sz="2200" dirty="0" err="1"/>
              <a:t>ecurity</a:t>
            </a:r>
            <a:r>
              <a:rPr lang="cs-CZ" sz="2200" dirty="0"/>
              <a:t> </a:t>
            </a:r>
            <a:r>
              <a:rPr lang="cs-CZ" sz="2200" dirty="0" err="1"/>
              <a:t>Council</a:t>
            </a:r>
            <a:r>
              <a:rPr lang="en-US" sz="2200" dirty="0"/>
              <a:t> </a:t>
            </a:r>
            <a:endParaRPr lang="cs-CZ" sz="2200" dirty="0"/>
          </a:p>
          <a:p>
            <a:pPr>
              <a:lnSpc>
                <a:spcPct val="120000"/>
              </a:lnSpc>
            </a:pPr>
            <a:r>
              <a:rPr lang="en-US" sz="2200" dirty="0"/>
              <a:t>determines the existence of threat to </a:t>
            </a:r>
            <a:r>
              <a:rPr lang="cs-CZ" sz="2200" dirty="0" err="1"/>
              <a:t>peace</a:t>
            </a:r>
            <a:r>
              <a:rPr lang="cs-CZ" sz="2200" dirty="0"/>
              <a:t> / </a:t>
            </a:r>
            <a:r>
              <a:rPr lang="cs-CZ" sz="2200" dirty="0" err="1"/>
              <a:t>breach</a:t>
            </a:r>
            <a:r>
              <a:rPr lang="en-US" sz="2200" dirty="0"/>
              <a:t> of the </a:t>
            </a:r>
            <a:r>
              <a:rPr lang="cs-CZ" sz="2200" dirty="0" err="1"/>
              <a:t>peace</a:t>
            </a:r>
            <a:r>
              <a:rPr lang="cs-CZ" sz="2200" dirty="0"/>
              <a:t> / </a:t>
            </a:r>
            <a:r>
              <a:rPr lang="cs-CZ" sz="2200" dirty="0" err="1"/>
              <a:t>act</a:t>
            </a:r>
            <a:r>
              <a:rPr lang="en-US" sz="2200" dirty="0"/>
              <a:t> of aggression</a:t>
            </a:r>
          </a:p>
          <a:p>
            <a:pPr>
              <a:lnSpc>
                <a:spcPct val="120000"/>
              </a:lnSpc>
            </a:pPr>
            <a:r>
              <a:rPr lang="en-US" sz="2200" dirty="0"/>
              <a:t>decides on</a:t>
            </a:r>
            <a:r>
              <a:rPr lang="cs-CZ" sz="2200" dirty="0"/>
              <a:t> </a:t>
            </a:r>
            <a:r>
              <a:rPr lang="cs-CZ" sz="2200" dirty="0" err="1"/>
              <a:t>the</a:t>
            </a:r>
            <a:r>
              <a:rPr lang="cs-CZ" sz="2200" dirty="0"/>
              <a:t> use </a:t>
            </a:r>
            <a:r>
              <a:rPr lang="cs-CZ" sz="2200" dirty="0" err="1"/>
              <a:t>of</a:t>
            </a:r>
            <a:r>
              <a:rPr lang="cs-CZ" sz="2200" dirty="0"/>
              <a:t> </a:t>
            </a:r>
            <a:r>
              <a:rPr lang="en-US" sz="2200" dirty="0"/>
              <a:t>non-military measures</a:t>
            </a:r>
          </a:p>
          <a:p>
            <a:pPr>
              <a:lnSpc>
                <a:spcPct val="120000"/>
              </a:lnSpc>
            </a:pPr>
            <a:r>
              <a:rPr lang="en-US" sz="2200" dirty="0"/>
              <a:t>can take military action to maintain or restore international peace and security </a:t>
            </a:r>
          </a:p>
          <a:p>
            <a:pPr>
              <a:lnSpc>
                <a:spcPct val="120000"/>
              </a:lnSpc>
            </a:pPr>
            <a:r>
              <a:rPr lang="en-US" sz="2200" dirty="0"/>
              <a:t>undertake to make available to SC armed forces, assistance, and facilities</a:t>
            </a:r>
          </a:p>
        </p:txBody>
      </p:sp>
      <p:pic>
        <p:nvPicPr>
          <p:cNvPr id="9" name="Obrázek 8">
            <a:extLst>
              <a:ext uri="{FF2B5EF4-FFF2-40B4-BE49-F238E27FC236}">
                <a16:creationId xmlns:a16="http://schemas.microsoft.com/office/drawing/2014/main" id="{CC0DE9C4-02C9-CF26-4C0C-FA67B4DB9F3F}"/>
              </a:ext>
            </a:extLst>
          </p:cNvPr>
          <p:cNvPicPr>
            <a:picLocks noChangeAspect="1"/>
          </p:cNvPicPr>
          <p:nvPr/>
        </p:nvPicPr>
        <p:blipFill>
          <a:blip r:embed="rId3"/>
          <a:stretch>
            <a:fillRect/>
          </a:stretch>
        </p:blipFill>
        <p:spPr>
          <a:xfrm>
            <a:off x="6423660" y="2068829"/>
            <a:ext cx="5243138" cy="3145883"/>
          </a:xfrm>
          <a:prstGeom prst="rect">
            <a:avLst/>
          </a:prstGeom>
          <a:ln>
            <a:noFill/>
          </a:ln>
          <a:effectLst>
            <a:outerShdw blurRad="292100" dist="139700" dir="2700000" algn="tl" rotWithShape="0">
              <a:srgbClr val="333333">
                <a:alpha val="65000"/>
              </a:srgbClr>
            </a:outerShdw>
          </a:effectLst>
        </p:spPr>
      </p:pic>
      <p:sp>
        <p:nvSpPr>
          <p:cNvPr id="11" name="TextovéPole 10">
            <a:extLst>
              <a:ext uri="{FF2B5EF4-FFF2-40B4-BE49-F238E27FC236}">
                <a16:creationId xmlns:a16="http://schemas.microsoft.com/office/drawing/2014/main" id="{2DCEA5D5-6C50-9E4B-287D-05748E60C49B}"/>
              </a:ext>
            </a:extLst>
          </p:cNvPr>
          <p:cNvSpPr txBox="1"/>
          <p:nvPr/>
        </p:nvSpPr>
        <p:spPr>
          <a:xfrm>
            <a:off x="414000" y="1409123"/>
            <a:ext cx="10975657" cy="867482"/>
          </a:xfrm>
          <a:prstGeom prst="rect">
            <a:avLst/>
          </a:prstGeom>
          <a:noFill/>
        </p:spPr>
        <p:txBody>
          <a:bodyPr wrap="square">
            <a:spAutoFit/>
          </a:bodyPr>
          <a:lstStyle/>
          <a:p>
            <a:pPr marL="72000" indent="0">
              <a:lnSpc>
                <a:spcPct val="120000"/>
              </a:lnSpc>
              <a:spcAft>
                <a:spcPts val="600"/>
              </a:spcAft>
              <a:buNone/>
            </a:pPr>
            <a:r>
              <a:rPr lang="en-US" sz="2200" b="1" dirty="0">
                <a:latin typeface="+mj-lt"/>
              </a:rPr>
              <a:t>Chapter VII: Action with Respect to Threats to the Peace, Breaches of the Peace, and Acts of Aggression</a:t>
            </a:r>
            <a:endParaRPr lang="cs-CZ" sz="2200" b="1" dirty="0">
              <a:latin typeface="+mj-lt"/>
            </a:endParaRPr>
          </a:p>
        </p:txBody>
      </p:sp>
    </p:spTree>
    <p:extLst>
      <p:ext uri="{BB962C8B-B14F-4D97-AF65-F5344CB8AC3E}">
        <p14:creationId xmlns:p14="http://schemas.microsoft.com/office/powerpoint/2010/main" val="34306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22752EB-C63E-8D02-5037-03C20296AC64}"/>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857D1778-DD13-DCF9-994E-EDFC8746A965}"/>
              </a:ext>
            </a:extLst>
          </p:cNvPr>
          <p:cNvSpPr>
            <a:spLocks noGrp="1"/>
          </p:cNvSpPr>
          <p:nvPr>
            <p:ph type="sldNum" sz="quarter" idx="11"/>
          </p:nvPr>
        </p:nvSpPr>
        <p:spPr/>
        <p:txBody>
          <a:bodyPr/>
          <a:lstStyle/>
          <a:p>
            <a:fld id="{D6D6C118-631F-4A80-9886-907009361577}" type="slidenum">
              <a:rPr lang="cs-CZ" altLang="cs-CZ" smtClean="0"/>
              <a:pPr/>
              <a:t>14</a:t>
            </a:fld>
            <a:endParaRPr lang="cs-CZ" altLang="cs-CZ" dirty="0"/>
          </a:p>
        </p:txBody>
      </p:sp>
      <p:sp>
        <p:nvSpPr>
          <p:cNvPr id="5" name="TextovéPole 4">
            <a:extLst>
              <a:ext uri="{FF2B5EF4-FFF2-40B4-BE49-F238E27FC236}">
                <a16:creationId xmlns:a16="http://schemas.microsoft.com/office/drawing/2014/main" id="{C6481048-8121-0F34-4EC2-C3B9ADF9CD0C}"/>
              </a:ext>
            </a:extLst>
          </p:cNvPr>
          <p:cNvSpPr txBox="1"/>
          <p:nvPr/>
        </p:nvSpPr>
        <p:spPr>
          <a:xfrm>
            <a:off x="720000" y="812340"/>
            <a:ext cx="9222508" cy="4190699"/>
          </a:xfrm>
          <a:prstGeom prst="rect">
            <a:avLst/>
          </a:prstGeom>
          <a:noFill/>
        </p:spPr>
        <p:txBody>
          <a:bodyPr wrap="square">
            <a:spAutoFit/>
          </a:bodyPr>
          <a:lstStyle/>
          <a:p>
            <a:pPr algn="ctr">
              <a:spcAft>
                <a:spcPts val="1800"/>
              </a:spcAft>
            </a:pPr>
            <a:r>
              <a:rPr lang="cs-CZ" b="1" dirty="0">
                <a:latin typeface="Bahnschrift Condensed" panose="020B0502040204020203" pitchFamily="34" charset="0"/>
                <a:cs typeface="Kokila" panose="020B0502040204020203" pitchFamily="34" charset="0"/>
              </a:rPr>
              <a:t>UN Charter, </a:t>
            </a:r>
            <a:r>
              <a:rPr lang="en-US" b="1" dirty="0">
                <a:latin typeface="Bahnschrift Condensed" panose="020B0502040204020203" pitchFamily="34" charset="0"/>
                <a:cs typeface="Kokila" panose="020B0502040204020203" pitchFamily="34" charset="0"/>
              </a:rPr>
              <a:t>Article 51</a:t>
            </a:r>
          </a:p>
          <a:p>
            <a:pPr algn="just">
              <a:lnSpc>
                <a:spcPct val="120000"/>
              </a:lnSpc>
            </a:pPr>
            <a:r>
              <a:rPr lang="cs-CZ" dirty="0">
                <a:latin typeface="Bahnschrift Condensed" panose="020B0502040204020203" pitchFamily="34" charset="0"/>
                <a:cs typeface="Kokila" panose="020B0502040204020203" pitchFamily="34" charset="0"/>
              </a:rPr>
              <a:t>“</a:t>
            </a:r>
            <a:r>
              <a:rPr lang="en-US" dirty="0">
                <a:latin typeface="Bahnschrift Condensed" panose="020B0502040204020203" pitchFamily="34" charset="0"/>
                <a:cs typeface="Kokila" panose="020B0502040204020203" pitchFamily="34" charset="0"/>
              </a:rPr>
              <a:t>Nothing in the present Charter shall impair </a:t>
            </a:r>
            <a:r>
              <a:rPr lang="en-US" dirty="0">
                <a:highlight>
                  <a:srgbClr val="FFFF00"/>
                </a:highlight>
                <a:latin typeface="Bahnschrift Condensed" panose="020B0502040204020203" pitchFamily="34" charset="0"/>
                <a:cs typeface="Kokila" panose="020B0502040204020203" pitchFamily="34" charset="0"/>
              </a:rPr>
              <a:t>the inherent right of individual or collective </a:t>
            </a:r>
            <a:r>
              <a:rPr lang="en-US" dirty="0" err="1">
                <a:highlight>
                  <a:srgbClr val="FFFF00"/>
                </a:highlight>
                <a:latin typeface="Bahnschrift Condensed" panose="020B0502040204020203" pitchFamily="34" charset="0"/>
                <a:cs typeface="Kokila" panose="020B0502040204020203" pitchFamily="34" charset="0"/>
              </a:rPr>
              <a:t>self-defence</a:t>
            </a:r>
            <a:r>
              <a:rPr lang="en-US" dirty="0">
                <a:highlight>
                  <a:srgbClr val="FFFF00"/>
                </a:highlight>
                <a:latin typeface="Bahnschrift Condensed" panose="020B0502040204020203" pitchFamily="34" charset="0"/>
                <a:cs typeface="Kokila" panose="020B0502040204020203" pitchFamily="34" charset="0"/>
              </a:rPr>
              <a:t> if an armed attack occurs</a:t>
            </a:r>
            <a:r>
              <a:rPr lang="en-US" dirty="0">
                <a:latin typeface="Bahnschrift Condensed" panose="020B0502040204020203" pitchFamily="34" charset="0"/>
                <a:cs typeface="Kokila" panose="020B0502040204020203" pitchFamily="34" charset="0"/>
              </a:rPr>
              <a:t> against a Member of the United Nations, until the Security Council has taken measures necessary to maintain international peace and security. Measures taken by Members in the exercise of this right of </a:t>
            </a:r>
            <a:r>
              <a:rPr lang="en-US" dirty="0" err="1">
                <a:latin typeface="Bahnschrift Condensed" panose="020B0502040204020203" pitchFamily="34" charset="0"/>
                <a:cs typeface="Kokila" panose="020B0502040204020203" pitchFamily="34" charset="0"/>
              </a:rPr>
              <a:t>self-defence</a:t>
            </a:r>
            <a:r>
              <a:rPr lang="en-US" dirty="0">
                <a:latin typeface="Bahnschrift Condensed" panose="020B0502040204020203" pitchFamily="34" charset="0"/>
                <a:cs typeface="Kokila" panose="020B0502040204020203" pitchFamily="34" charset="0"/>
              </a:rPr>
              <a:t> shall be immediately reported to the Security Council and shall not in any way affect the authority and responsibility of the Security Council under the present Charter to take at any time such action as it deems necessary in order to maintain or restore international peace and security.</a:t>
            </a:r>
            <a:r>
              <a:rPr lang="cs-CZ" dirty="0">
                <a:latin typeface="Bahnschrift Condensed" panose="020B0502040204020203" pitchFamily="34" charset="0"/>
                <a:cs typeface="Kokila" panose="020B0502040204020203" pitchFamily="34" charset="0"/>
              </a:rPr>
              <a:t>“</a:t>
            </a:r>
            <a:endParaRPr lang="en-US" dirty="0">
              <a:latin typeface="Bahnschrift Condensed" panose="020B0502040204020203" pitchFamily="34" charset="0"/>
              <a:cs typeface="Kokila" panose="020B0502040204020203" pitchFamily="34" charset="0"/>
            </a:endParaRPr>
          </a:p>
        </p:txBody>
      </p:sp>
      <p:sp>
        <p:nvSpPr>
          <p:cNvPr id="4" name="TextovéPole 3">
            <a:extLst>
              <a:ext uri="{FF2B5EF4-FFF2-40B4-BE49-F238E27FC236}">
                <a16:creationId xmlns:a16="http://schemas.microsoft.com/office/drawing/2014/main" id="{64C4E316-632F-AC9A-0898-DDBC13964CE3}"/>
              </a:ext>
            </a:extLst>
          </p:cNvPr>
          <p:cNvSpPr txBox="1"/>
          <p:nvPr/>
        </p:nvSpPr>
        <p:spPr>
          <a:xfrm>
            <a:off x="7860030" y="4629741"/>
            <a:ext cx="4503420" cy="1077218"/>
          </a:xfrm>
          <a:prstGeom prst="rect">
            <a:avLst/>
          </a:prstGeom>
          <a:noFill/>
        </p:spPr>
        <p:txBody>
          <a:bodyPr wrap="square" rtlCol="0">
            <a:spAutoFit/>
          </a:bodyPr>
          <a:lstStyle/>
          <a:p>
            <a:pPr algn="l"/>
            <a:r>
              <a:rPr lang="cs-CZ" sz="3200" dirty="0" err="1">
                <a:latin typeface="Freestyle Script" panose="030804020302050B0404" pitchFamily="66" charset="0"/>
              </a:rPr>
              <a:t>this</a:t>
            </a:r>
            <a:r>
              <a:rPr lang="cs-CZ" sz="3200" dirty="0">
                <a:latin typeface="Freestyle Script" panose="030804020302050B0404" pitchFamily="66" charset="0"/>
              </a:rPr>
              <a:t> </a:t>
            </a:r>
            <a:r>
              <a:rPr lang="cs-CZ" sz="3200" dirty="0" err="1">
                <a:latin typeface="Freestyle Script" panose="030804020302050B0404" pitchFamily="66" charset="0"/>
              </a:rPr>
              <a:t>option</a:t>
            </a:r>
            <a:r>
              <a:rPr lang="cs-CZ" sz="3200" dirty="0">
                <a:latin typeface="Freestyle Script" panose="030804020302050B0404" pitchFamily="66" charset="0"/>
              </a:rPr>
              <a:t> </a:t>
            </a:r>
            <a:r>
              <a:rPr lang="cs-CZ" sz="3200" dirty="0" err="1">
                <a:latin typeface="Freestyle Script" panose="030804020302050B0404" pitchFamily="66" charset="0"/>
              </a:rPr>
              <a:t>was</a:t>
            </a:r>
            <a:r>
              <a:rPr lang="cs-CZ" sz="3200" dirty="0">
                <a:latin typeface="Freestyle Script" panose="030804020302050B0404" pitchFamily="66" charset="0"/>
              </a:rPr>
              <a:t> not </a:t>
            </a:r>
            <a:r>
              <a:rPr lang="cs-CZ" sz="3200" dirty="0" err="1">
                <a:latin typeface="Freestyle Script" panose="030804020302050B0404" pitchFamily="66" charset="0"/>
              </a:rPr>
              <a:t>included</a:t>
            </a:r>
            <a:r>
              <a:rPr lang="cs-CZ" sz="3200" dirty="0">
                <a:latin typeface="Freestyle Script" panose="030804020302050B0404" pitchFamily="66" charset="0"/>
              </a:rPr>
              <a:t> in </a:t>
            </a:r>
            <a:r>
              <a:rPr lang="cs-CZ" sz="3200" dirty="0" err="1">
                <a:latin typeface="Freestyle Script" panose="030804020302050B0404" pitchFamily="66" charset="0"/>
              </a:rPr>
              <a:t>the</a:t>
            </a:r>
            <a:r>
              <a:rPr lang="cs-CZ" sz="3200" dirty="0">
                <a:latin typeface="Freestyle Script" panose="030804020302050B0404" pitchFamily="66" charset="0"/>
              </a:rPr>
              <a:t> </a:t>
            </a:r>
            <a:r>
              <a:rPr lang="cs-CZ" sz="3200" dirty="0" err="1">
                <a:latin typeface="Freestyle Script" panose="030804020302050B0404" pitchFamily="66" charset="0"/>
              </a:rPr>
              <a:t>original</a:t>
            </a:r>
            <a:r>
              <a:rPr lang="cs-CZ" sz="3200" dirty="0">
                <a:latin typeface="Freestyle Script" panose="030804020302050B0404" pitchFamily="66" charset="0"/>
              </a:rPr>
              <a:t> draft </a:t>
            </a:r>
            <a:r>
              <a:rPr lang="cs-CZ" sz="3200" dirty="0" err="1">
                <a:latin typeface="Freestyle Script" panose="030804020302050B0404" pitchFamily="66" charset="0"/>
              </a:rPr>
              <a:t>of</a:t>
            </a:r>
            <a:r>
              <a:rPr lang="cs-CZ" sz="3200" dirty="0">
                <a:latin typeface="Freestyle Script" panose="030804020302050B0404" pitchFamily="66" charset="0"/>
              </a:rPr>
              <a:t> </a:t>
            </a:r>
            <a:r>
              <a:rPr lang="cs-CZ" sz="3200" dirty="0" err="1">
                <a:latin typeface="Freestyle Script" panose="030804020302050B0404" pitchFamily="66" charset="0"/>
              </a:rPr>
              <a:t>the</a:t>
            </a:r>
            <a:r>
              <a:rPr lang="cs-CZ" sz="3200" dirty="0">
                <a:latin typeface="Freestyle Script" panose="030804020302050B0404" pitchFamily="66" charset="0"/>
              </a:rPr>
              <a:t> UN Charter!</a:t>
            </a:r>
            <a:endParaRPr lang="en-US" sz="3200" dirty="0">
              <a:latin typeface="Freestyle Script" panose="030804020302050B0404" pitchFamily="66" charset="0"/>
            </a:endParaRPr>
          </a:p>
        </p:txBody>
      </p:sp>
      <p:pic>
        <p:nvPicPr>
          <p:cNvPr id="8" name="Obrázek 7" descr="Obsah obrázku černá, tma&#10;&#10;Popis byl vytvořen automaticky">
            <a:extLst>
              <a:ext uri="{FF2B5EF4-FFF2-40B4-BE49-F238E27FC236}">
                <a16:creationId xmlns:a16="http://schemas.microsoft.com/office/drawing/2014/main" id="{9750310D-19B8-4221-5C13-304A5AE6F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85819">
            <a:off x="10325930" y="3694669"/>
            <a:ext cx="828060" cy="828060"/>
          </a:xfrm>
          <a:prstGeom prst="rect">
            <a:avLst/>
          </a:prstGeom>
        </p:spPr>
      </p:pic>
    </p:spTree>
    <p:extLst>
      <p:ext uri="{BB962C8B-B14F-4D97-AF65-F5344CB8AC3E}">
        <p14:creationId xmlns:p14="http://schemas.microsoft.com/office/powerpoint/2010/main" val="2494819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B47EABE-5579-748F-9176-789D167D20C9}"/>
              </a:ext>
            </a:extLst>
          </p:cNvPr>
          <p:cNvSpPr>
            <a:spLocks noGrp="1"/>
          </p:cNvSpPr>
          <p:nvPr>
            <p:ph type="sldNum" sz="quarter" idx="11"/>
          </p:nvPr>
        </p:nvSpPr>
        <p:spPr/>
        <p:txBody>
          <a:bodyPr/>
          <a:lstStyle/>
          <a:p>
            <a:fld id="{D6D6C118-631F-4A80-9886-907009361577}" type="slidenum">
              <a:rPr lang="cs-CZ" altLang="cs-CZ" smtClean="0"/>
              <a:pPr/>
              <a:t>15</a:t>
            </a:fld>
            <a:endParaRPr lang="cs-CZ" altLang="cs-CZ" dirty="0"/>
          </a:p>
        </p:txBody>
      </p:sp>
      <p:pic>
        <p:nvPicPr>
          <p:cNvPr id="5" name="Obrázek 4">
            <a:extLst>
              <a:ext uri="{FF2B5EF4-FFF2-40B4-BE49-F238E27FC236}">
                <a16:creationId xmlns:a16="http://schemas.microsoft.com/office/drawing/2014/main" id="{D59CDDDA-D62B-6C12-D294-115595294666}"/>
              </a:ext>
            </a:extLst>
          </p:cNvPr>
          <p:cNvPicPr>
            <a:picLocks noChangeAspect="1"/>
          </p:cNvPicPr>
          <p:nvPr/>
        </p:nvPicPr>
        <p:blipFill>
          <a:blip r:embed="rId3"/>
          <a:stretch>
            <a:fillRect/>
          </a:stretch>
        </p:blipFill>
        <p:spPr>
          <a:xfrm>
            <a:off x="2898870" y="0"/>
            <a:ext cx="6394260" cy="6858000"/>
          </a:xfrm>
          <a:prstGeom prst="rect">
            <a:avLst/>
          </a:prstGeom>
        </p:spPr>
      </p:pic>
      <p:sp>
        <p:nvSpPr>
          <p:cNvPr id="6" name="TextovéPole 5">
            <a:extLst>
              <a:ext uri="{FF2B5EF4-FFF2-40B4-BE49-F238E27FC236}">
                <a16:creationId xmlns:a16="http://schemas.microsoft.com/office/drawing/2014/main" id="{7AF0B7A1-949D-3F51-3BED-E4C39862A376}"/>
              </a:ext>
            </a:extLst>
          </p:cNvPr>
          <p:cNvSpPr txBox="1"/>
          <p:nvPr/>
        </p:nvSpPr>
        <p:spPr>
          <a:xfrm>
            <a:off x="8869390" y="5953890"/>
            <a:ext cx="1461726" cy="400110"/>
          </a:xfrm>
          <a:prstGeom prst="rect">
            <a:avLst/>
          </a:prstGeom>
          <a:noFill/>
        </p:spPr>
        <p:txBody>
          <a:bodyPr wrap="square" rtlCol="0">
            <a:spAutoFit/>
          </a:bodyPr>
          <a:lstStyle/>
          <a:p>
            <a:pPr algn="l"/>
            <a:r>
              <a:rPr lang="cs-CZ" sz="2000" dirty="0">
                <a:latin typeface="+mn-lt"/>
                <a:hlinkClick r:id="rId4"/>
              </a:rPr>
              <a:t>VIDEO</a:t>
            </a:r>
            <a:endParaRPr lang="en-US" sz="2000" dirty="0" err="1">
              <a:latin typeface="+mn-lt"/>
            </a:endParaRPr>
          </a:p>
        </p:txBody>
      </p:sp>
    </p:spTree>
    <p:extLst>
      <p:ext uri="{BB962C8B-B14F-4D97-AF65-F5344CB8AC3E}">
        <p14:creationId xmlns:p14="http://schemas.microsoft.com/office/powerpoint/2010/main" val="1654728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1" y="1622577"/>
            <a:ext cx="9221490" cy="4139998"/>
          </a:xfrm>
        </p:spPr>
        <p:txBody>
          <a:bodyPr/>
          <a:lstStyle/>
          <a:p>
            <a:pPr>
              <a:lnSpc>
                <a:spcPct val="120000"/>
              </a:lnSpc>
              <a:spcAft>
                <a:spcPts val="600"/>
              </a:spcAft>
            </a:pPr>
            <a:r>
              <a:rPr lang="en-US" sz="2200" b="1" dirty="0"/>
              <a:t>Economic and Social Council </a:t>
            </a:r>
            <a:r>
              <a:rPr lang="en-US" sz="2200" dirty="0"/>
              <a:t>- principal body for economic, social and environmental issues</a:t>
            </a:r>
          </a:p>
          <a:p>
            <a:pPr>
              <a:lnSpc>
                <a:spcPct val="120000"/>
              </a:lnSpc>
              <a:spcAft>
                <a:spcPts val="600"/>
              </a:spcAft>
            </a:pPr>
            <a:r>
              <a:rPr lang="en-US" sz="2200" b="1" dirty="0"/>
              <a:t>Trusteeship Council </a:t>
            </a:r>
            <a:r>
              <a:rPr lang="cs-CZ" sz="2200" dirty="0"/>
              <a:t>- </a:t>
            </a:r>
            <a:r>
              <a:rPr lang="en-US" sz="2200" dirty="0"/>
              <a:t>international supervision for 11 Trust Territories </a:t>
            </a:r>
            <a:endParaRPr lang="cs-CZ" sz="2200" dirty="0"/>
          </a:p>
          <a:p>
            <a:pPr>
              <a:lnSpc>
                <a:spcPct val="120000"/>
              </a:lnSpc>
              <a:spcAft>
                <a:spcPts val="600"/>
              </a:spcAft>
            </a:pPr>
            <a:r>
              <a:rPr lang="cs-CZ" sz="2200" b="1" dirty="0"/>
              <a:t>International </a:t>
            </a:r>
            <a:r>
              <a:rPr lang="cs-CZ" sz="2200" b="1" dirty="0" err="1"/>
              <a:t>Court</a:t>
            </a:r>
            <a:r>
              <a:rPr lang="cs-CZ" sz="2200" b="1" dirty="0"/>
              <a:t> </a:t>
            </a:r>
            <a:r>
              <a:rPr lang="cs-CZ" sz="2200" b="1" dirty="0" err="1"/>
              <a:t>of</a:t>
            </a:r>
            <a:r>
              <a:rPr lang="cs-CZ" sz="2200" b="1" dirty="0"/>
              <a:t> Justice </a:t>
            </a:r>
            <a:r>
              <a:rPr lang="cs-CZ" sz="2200" dirty="0"/>
              <a:t>- </a:t>
            </a:r>
            <a:r>
              <a:rPr lang="en-US" sz="2200" dirty="0"/>
              <a:t>legal disputes by states, advisory role on legal questions</a:t>
            </a:r>
          </a:p>
          <a:p>
            <a:pPr>
              <a:lnSpc>
                <a:spcPct val="120000"/>
              </a:lnSpc>
              <a:spcAft>
                <a:spcPts val="600"/>
              </a:spcAft>
            </a:pPr>
            <a:r>
              <a:rPr lang="cs-CZ" sz="2200" b="1" dirty="0"/>
              <a:t>International </a:t>
            </a:r>
            <a:r>
              <a:rPr lang="cs-CZ" sz="2200" b="1" dirty="0" err="1"/>
              <a:t>Courts</a:t>
            </a:r>
            <a:r>
              <a:rPr lang="cs-CZ" sz="2200" b="1" dirty="0"/>
              <a:t> and </a:t>
            </a:r>
            <a:r>
              <a:rPr lang="cs-CZ" sz="2200" b="1" dirty="0" err="1"/>
              <a:t>Tribunals</a:t>
            </a:r>
            <a:endParaRPr lang="cs-CZ" sz="2200" b="1" dirty="0"/>
          </a:p>
          <a:p>
            <a:pPr lvl="1">
              <a:lnSpc>
                <a:spcPct val="120000"/>
              </a:lnSpc>
              <a:spcAft>
                <a:spcPts val="600"/>
              </a:spcAft>
            </a:pPr>
            <a:r>
              <a:rPr lang="en-US" sz="2200" dirty="0"/>
              <a:t>International Criminal Tribunal for the former Yugoslavia (ICTY, 1993) </a:t>
            </a:r>
          </a:p>
          <a:p>
            <a:pPr lvl="1">
              <a:lnSpc>
                <a:spcPct val="120000"/>
              </a:lnSpc>
              <a:spcAft>
                <a:spcPts val="600"/>
              </a:spcAft>
            </a:pPr>
            <a:r>
              <a:rPr lang="cs-CZ" sz="2200" dirty="0"/>
              <a:t>Inter</a:t>
            </a:r>
            <a:r>
              <a:rPr lang="en-US" sz="2200" dirty="0"/>
              <a:t>national Criminal Tribunal for </a:t>
            </a:r>
            <a:r>
              <a:rPr lang="cs-CZ" sz="2200" dirty="0"/>
              <a:t>Rwanda (ICTR, 1994) </a:t>
            </a:r>
          </a:p>
          <a:p>
            <a:pPr>
              <a:lnSpc>
                <a:spcPct val="120000"/>
              </a:lnSpc>
              <a:spcAft>
                <a:spcPts val="600"/>
              </a:spcAft>
            </a:pPr>
            <a:r>
              <a:rPr lang="en-US" sz="2200" b="1" dirty="0"/>
              <a:t>Peacebuilding Commission </a:t>
            </a:r>
            <a:r>
              <a:rPr lang="cs-CZ" sz="2200" dirty="0"/>
              <a:t>(PBC) - advisory body to SC and GA</a:t>
            </a:r>
          </a:p>
        </p:txBody>
      </p:sp>
      <p:pic>
        <p:nvPicPr>
          <p:cNvPr id="9" name="Obrázek 8">
            <a:extLst>
              <a:ext uri="{FF2B5EF4-FFF2-40B4-BE49-F238E27FC236}">
                <a16:creationId xmlns:a16="http://schemas.microsoft.com/office/drawing/2014/main" id="{37E0FB59-9766-876E-CBB2-2586D6EEC658}"/>
              </a:ext>
            </a:extLst>
          </p:cNvPr>
          <p:cNvPicPr>
            <a:picLocks noChangeAspect="1"/>
          </p:cNvPicPr>
          <p:nvPr/>
        </p:nvPicPr>
        <p:blipFill>
          <a:blip r:embed="rId3"/>
          <a:stretch>
            <a:fillRect/>
          </a:stretch>
        </p:blipFill>
        <p:spPr>
          <a:xfrm>
            <a:off x="9555089" y="3429000"/>
            <a:ext cx="2138068" cy="2138068"/>
          </a:xfrm>
          <a:prstGeom prst="rect">
            <a:avLst/>
          </a:prstGeom>
        </p:spPr>
      </p:pic>
    </p:spTree>
    <p:extLst>
      <p:ext uri="{BB962C8B-B14F-4D97-AF65-F5344CB8AC3E}">
        <p14:creationId xmlns:p14="http://schemas.microsoft.com/office/powerpoint/2010/main" val="426339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Activities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531545"/>
            <a:ext cx="10414962" cy="4139998"/>
          </a:xfrm>
        </p:spPr>
        <p:style>
          <a:lnRef idx="3">
            <a:schemeClr val="lt1"/>
          </a:lnRef>
          <a:fillRef idx="1">
            <a:schemeClr val="accent4"/>
          </a:fillRef>
          <a:effectRef idx="1">
            <a:schemeClr val="accent4"/>
          </a:effectRef>
          <a:fontRef idx="minor">
            <a:schemeClr val="lt1"/>
          </a:fontRef>
        </p:style>
        <p:txBody>
          <a:bodyPr numCol="2"/>
          <a:lstStyle/>
          <a:p>
            <a:pPr marL="72000" indent="0">
              <a:lnSpc>
                <a:spcPct val="120000"/>
              </a:lnSpc>
              <a:spcAft>
                <a:spcPts val="600"/>
              </a:spcAft>
              <a:buNone/>
            </a:pPr>
            <a:r>
              <a:rPr lang="cs-CZ" sz="2200" b="1" dirty="0" err="1">
                <a:solidFill>
                  <a:schemeClr val="bg1"/>
                </a:solidFill>
              </a:rPr>
              <a:t>Core</a:t>
            </a:r>
            <a:r>
              <a:rPr lang="cs-CZ" sz="2200" b="1" dirty="0">
                <a:solidFill>
                  <a:schemeClr val="bg1"/>
                </a:solidFill>
              </a:rPr>
              <a:t> </a:t>
            </a:r>
            <a:r>
              <a:rPr lang="cs-CZ" sz="2200" b="1" dirty="0" err="1">
                <a:solidFill>
                  <a:schemeClr val="bg1"/>
                </a:solidFill>
              </a:rPr>
              <a:t>tasks</a:t>
            </a:r>
            <a:endParaRPr lang="cs-CZ" sz="2200" b="1" dirty="0">
              <a:solidFill>
                <a:schemeClr val="bg1"/>
              </a:solidFill>
            </a:endParaRPr>
          </a:p>
          <a:p>
            <a:pPr>
              <a:lnSpc>
                <a:spcPct val="120000"/>
              </a:lnSpc>
              <a:spcAft>
                <a:spcPts val="600"/>
              </a:spcAft>
            </a:pPr>
            <a:r>
              <a:rPr lang="en-US" sz="1800" dirty="0">
                <a:solidFill>
                  <a:schemeClr val="bg1"/>
                </a:solidFill>
              </a:rPr>
              <a:t>maintenance of international peace and security [Preventive diplomacy and mediation, Peacekeeping, Peacebuilding, Disarmament, Countering Terrorism]</a:t>
            </a:r>
          </a:p>
          <a:p>
            <a:pPr>
              <a:lnSpc>
                <a:spcPct val="120000"/>
              </a:lnSpc>
              <a:spcAft>
                <a:spcPts val="600"/>
              </a:spcAft>
            </a:pPr>
            <a:r>
              <a:rPr lang="en-US" sz="1800" dirty="0">
                <a:solidFill>
                  <a:schemeClr val="bg1"/>
                </a:solidFill>
              </a:rPr>
              <a:t>human rights protection </a:t>
            </a:r>
            <a:r>
              <a:rPr lang="cs-CZ" sz="1800" dirty="0">
                <a:solidFill>
                  <a:schemeClr val="bg1"/>
                </a:solidFill>
              </a:rPr>
              <a:t>[</a:t>
            </a:r>
            <a:r>
              <a:rPr lang="en-US" sz="1800" dirty="0">
                <a:solidFill>
                  <a:schemeClr val="bg1"/>
                </a:solidFill>
              </a:rPr>
              <a:t>Universal Declaration of Human Rights</a:t>
            </a:r>
            <a:r>
              <a:rPr lang="cs-CZ" sz="1800" dirty="0">
                <a:solidFill>
                  <a:schemeClr val="bg1"/>
                </a:solidFill>
              </a:rPr>
              <a:t>/</a:t>
            </a:r>
            <a:r>
              <a:rPr lang="en-US" sz="1800" dirty="0">
                <a:solidFill>
                  <a:schemeClr val="bg1"/>
                </a:solidFill>
              </a:rPr>
              <a:t>UDHR]</a:t>
            </a:r>
            <a:endParaRPr lang="cs-CZ" sz="1800" dirty="0">
              <a:solidFill>
                <a:schemeClr val="bg1"/>
              </a:solidFill>
            </a:endParaRPr>
          </a:p>
          <a:p>
            <a:pPr>
              <a:lnSpc>
                <a:spcPct val="120000"/>
              </a:lnSpc>
              <a:spcAft>
                <a:spcPts val="600"/>
              </a:spcAft>
            </a:pPr>
            <a:r>
              <a:rPr lang="cs-CZ" sz="1800" dirty="0" err="1">
                <a:solidFill>
                  <a:schemeClr val="bg1"/>
                </a:solidFill>
              </a:rPr>
              <a:t>sustainable</a:t>
            </a:r>
            <a:r>
              <a:rPr lang="cs-CZ" sz="1800" dirty="0">
                <a:solidFill>
                  <a:schemeClr val="bg1"/>
                </a:solidFill>
              </a:rPr>
              <a:t> development (SDG) and </a:t>
            </a:r>
            <a:r>
              <a:rPr lang="cs-CZ" sz="1800" dirty="0" err="1">
                <a:solidFill>
                  <a:schemeClr val="bg1"/>
                </a:solidFill>
              </a:rPr>
              <a:t>climate</a:t>
            </a:r>
            <a:r>
              <a:rPr lang="cs-CZ" sz="1800" dirty="0">
                <a:solidFill>
                  <a:schemeClr val="bg1"/>
                </a:solidFill>
              </a:rPr>
              <a:t> </a:t>
            </a:r>
            <a:r>
              <a:rPr lang="cs-CZ" sz="1800" dirty="0" err="1">
                <a:solidFill>
                  <a:schemeClr val="bg1"/>
                </a:solidFill>
              </a:rPr>
              <a:t>action</a:t>
            </a:r>
            <a:endParaRPr lang="cs-CZ" sz="1800" dirty="0">
              <a:solidFill>
                <a:schemeClr val="bg1"/>
              </a:solidFill>
            </a:endParaRPr>
          </a:p>
          <a:p>
            <a:pPr>
              <a:lnSpc>
                <a:spcPct val="120000"/>
              </a:lnSpc>
              <a:spcAft>
                <a:spcPts val="600"/>
              </a:spcAft>
            </a:pPr>
            <a:r>
              <a:rPr lang="cs-CZ" sz="1800" dirty="0" err="1">
                <a:solidFill>
                  <a:schemeClr val="bg1"/>
                </a:solidFill>
              </a:rPr>
              <a:t>humanitarian</a:t>
            </a:r>
            <a:r>
              <a:rPr lang="cs-CZ" sz="1800" dirty="0">
                <a:solidFill>
                  <a:schemeClr val="bg1"/>
                </a:solidFill>
              </a:rPr>
              <a:t> </a:t>
            </a:r>
            <a:r>
              <a:rPr lang="cs-CZ" sz="1800" dirty="0" err="1">
                <a:solidFill>
                  <a:schemeClr val="bg1"/>
                </a:solidFill>
              </a:rPr>
              <a:t>aid</a:t>
            </a:r>
            <a:r>
              <a:rPr lang="cs-CZ" sz="1800" dirty="0">
                <a:solidFill>
                  <a:schemeClr val="bg1"/>
                </a:solidFill>
              </a:rPr>
              <a:t> </a:t>
            </a:r>
            <a:r>
              <a:rPr lang="cs-CZ" sz="1800" dirty="0" err="1">
                <a:solidFill>
                  <a:schemeClr val="bg1"/>
                </a:solidFill>
              </a:rPr>
              <a:t>delivery</a:t>
            </a:r>
            <a:endParaRPr lang="cs-CZ" sz="1800" dirty="0">
              <a:solidFill>
                <a:schemeClr val="bg1"/>
              </a:solidFill>
            </a:endParaRPr>
          </a:p>
          <a:p>
            <a:pPr>
              <a:lnSpc>
                <a:spcPct val="120000"/>
              </a:lnSpc>
              <a:spcAft>
                <a:spcPts val="600"/>
              </a:spcAft>
            </a:pPr>
            <a:r>
              <a:rPr lang="cs-CZ" sz="1800" dirty="0" err="1">
                <a:solidFill>
                  <a:schemeClr val="bg1"/>
                </a:solidFill>
              </a:rPr>
              <a:t>upholding</a:t>
            </a:r>
            <a:r>
              <a:rPr lang="cs-CZ" sz="1800" dirty="0">
                <a:solidFill>
                  <a:schemeClr val="bg1"/>
                </a:solidFill>
              </a:rPr>
              <a:t> </a:t>
            </a:r>
            <a:r>
              <a:rPr lang="cs-CZ" sz="1800" dirty="0" err="1">
                <a:solidFill>
                  <a:schemeClr val="bg1"/>
                </a:solidFill>
              </a:rPr>
              <a:t>int</a:t>
            </a:r>
            <a:r>
              <a:rPr lang="cs-CZ" sz="1800" dirty="0">
                <a:solidFill>
                  <a:schemeClr val="bg1"/>
                </a:solidFill>
              </a:rPr>
              <a:t>. </a:t>
            </a:r>
            <a:r>
              <a:rPr lang="cs-CZ" sz="1800" dirty="0" err="1">
                <a:solidFill>
                  <a:schemeClr val="bg1"/>
                </a:solidFill>
              </a:rPr>
              <a:t>law</a:t>
            </a:r>
            <a:r>
              <a:rPr lang="cs-CZ" sz="1800" dirty="0">
                <a:solidFill>
                  <a:schemeClr val="bg1"/>
                </a:solidFill>
              </a:rPr>
              <a:t> [ICJ, </a:t>
            </a:r>
            <a:r>
              <a:rPr lang="cs-CZ" sz="1800" dirty="0" err="1">
                <a:solidFill>
                  <a:schemeClr val="bg1"/>
                </a:solidFill>
              </a:rPr>
              <a:t>Courts</a:t>
            </a:r>
            <a:r>
              <a:rPr lang="cs-CZ" sz="1800" dirty="0">
                <a:solidFill>
                  <a:schemeClr val="bg1"/>
                </a:solidFill>
              </a:rPr>
              <a:t> and </a:t>
            </a:r>
            <a:r>
              <a:rPr lang="cs-CZ" sz="1800" dirty="0" err="1">
                <a:solidFill>
                  <a:schemeClr val="bg1"/>
                </a:solidFill>
              </a:rPr>
              <a:t>Tribunals</a:t>
            </a:r>
            <a:r>
              <a:rPr lang="cs-CZ" sz="1800" dirty="0">
                <a:solidFill>
                  <a:schemeClr val="bg1"/>
                </a:solidFill>
              </a:rPr>
              <a:t>]</a:t>
            </a:r>
          </a:p>
          <a:p>
            <a:pPr marL="72000" indent="0">
              <a:lnSpc>
                <a:spcPct val="120000"/>
              </a:lnSpc>
              <a:spcBef>
                <a:spcPts val="1200"/>
              </a:spcBef>
              <a:spcAft>
                <a:spcPts val="600"/>
              </a:spcAft>
              <a:buNone/>
            </a:pPr>
            <a:r>
              <a:rPr lang="cs-CZ" sz="2200" b="1" dirty="0" err="1">
                <a:solidFill>
                  <a:schemeClr val="bg1"/>
                </a:solidFill>
              </a:rPr>
              <a:t>Specific</a:t>
            </a:r>
            <a:r>
              <a:rPr lang="cs-CZ" sz="2200" b="1" dirty="0">
                <a:solidFill>
                  <a:schemeClr val="bg1"/>
                </a:solidFill>
              </a:rPr>
              <a:t> </a:t>
            </a:r>
            <a:r>
              <a:rPr lang="cs-CZ" sz="2200" b="1" dirty="0" err="1">
                <a:solidFill>
                  <a:schemeClr val="bg1"/>
                </a:solidFill>
              </a:rPr>
              <a:t>issues</a:t>
            </a:r>
            <a:r>
              <a:rPr lang="cs-CZ" sz="2200" b="1" dirty="0">
                <a:solidFill>
                  <a:schemeClr val="bg1"/>
                </a:solidFill>
              </a:rPr>
              <a:t>: </a:t>
            </a:r>
          </a:p>
          <a:p>
            <a:pPr>
              <a:lnSpc>
                <a:spcPct val="120000"/>
              </a:lnSpc>
              <a:spcBef>
                <a:spcPts val="600"/>
              </a:spcBef>
              <a:spcAft>
                <a:spcPts val="600"/>
              </a:spcAft>
            </a:pPr>
            <a:r>
              <a:rPr lang="cs-CZ" sz="1800" dirty="0" err="1">
                <a:solidFill>
                  <a:schemeClr val="bg1"/>
                </a:solidFill>
              </a:rPr>
              <a:t>hate</a:t>
            </a:r>
            <a:r>
              <a:rPr lang="cs-CZ" sz="1800" dirty="0">
                <a:solidFill>
                  <a:schemeClr val="bg1"/>
                </a:solidFill>
              </a:rPr>
              <a:t> </a:t>
            </a:r>
            <a:r>
              <a:rPr lang="cs-CZ" sz="1800" dirty="0" err="1">
                <a:solidFill>
                  <a:schemeClr val="bg1"/>
                </a:solidFill>
              </a:rPr>
              <a:t>speech</a:t>
            </a:r>
            <a:r>
              <a:rPr lang="cs-CZ" sz="1800" dirty="0">
                <a:solidFill>
                  <a:schemeClr val="bg1"/>
                </a:solidFill>
              </a:rPr>
              <a:t>, rule </a:t>
            </a:r>
            <a:r>
              <a:rPr lang="cs-CZ" sz="1800" dirty="0" err="1">
                <a:solidFill>
                  <a:schemeClr val="bg1"/>
                </a:solidFill>
              </a:rPr>
              <a:t>of</a:t>
            </a:r>
            <a:r>
              <a:rPr lang="cs-CZ" sz="1800" dirty="0">
                <a:solidFill>
                  <a:schemeClr val="bg1"/>
                </a:solidFill>
              </a:rPr>
              <a:t> </a:t>
            </a:r>
            <a:r>
              <a:rPr lang="cs-CZ" sz="1800" dirty="0" err="1">
                <a:solidFill>
                  <a:schemeClr val="bg1"/>
                </a:solidFill>
              </a:rPr>
              <a:t>law</a:t>
            </a:r>
            <a:r>
              <a:rPr lang="cs-CZ" sz="1800" dirty="0">
                <a:solidFill>
                  <a:schemeClr val="bg1"/>
                </a:solidFill>
              </a:rPr>
              <a:t>, </a:t>
            </a:r>
            <a:r>
              <a:rPr lang="cs-CZ" sz="1800" dirty="0" err="1">
                <a:solidFill>
                  <a:schemeClr val="bg1"/>
                </a:solidFill>
              </a:rPr>
              <a:t>refugees</a:t>
            </a:r>
            <a:r>
              <a:rPr lang="cs-CZ" sz="1800" dirty="0">
                <a:solidFill>
                  <a:schemeClr val="bg1"/>
                </a:solidFill>
              </a:rPr>
              <a:t> and </a:t>
            </a:r>
            <a:r>
              <a:rPr lang="cs-CZ" sz="1800" dirty="0" err="1">
                <a:solidFill>
                  <a:schemeClr val="bg1"/>
                </a:solidFill>
              </a:rPr>
              <a:t>migrants</a:t>
            </a:r>
            <a:r>
              <a:rPr lang="cs-CZ" sz="1800" dirty="0">
                <a:solidFill>
                  <a:schemeClr val="bg1"/>
                </a:solidFill>
              </a:rPr>
              <a:t>, </a:t>
            </a:r>
            <a:r>
              <a:rPr lang="cs-CZ" sz="1800" dirty="0" err="1">
                <a:solidFill>
                  <a:schemeClr val="bg1"/>
                </a:solidFill>
              </a:rPr>
              <a:t>children</a:t>
            </a:r>
            <a:r>
              <a:rPr lang="cs-CZ" sz="1800" dirty="0">
                <a:solidFill>
                  <a:schemeClr val="bg1"/>
                </a:solidFill>
              </a:rPr>
              <a:t> and </a:t>
            </a:r>
            <a:r>
              <a:rPr lang="cs-CZ" sz="1800" dirty="0" err="1">
                <a:solidFill>
                  <a:schemeClr val="bg1"/>
                </a:solidFill>
              </a:rPr>
              <a:t>armed</a:t>
            </a:r>
            <a:r>
              <a:rPr lang="cs-CZ" sz="1800" dirty="0">
                <a:solidFill>
                  <a:schemeClr val="bg1"/>
                </a:solidFill>
              </a:rPr>
              <a:t> </a:t>
            </a:r>
            <a:r>
              <a:rPr lang="cs-CZ" sz="1800" dirty="0" err="1">
                <a:solidFill>
                  <a:schemeClr val="bg1"/>
                </a:solidFill>
              </a:rPr>
              <a:t>conflict</a:t>
            </a:r>
            <a:r>
              <a:rPr lang="cs-CZ" sz="1800" dirty="0">
                <a:solidFill>
                  <a:schemeClr val="bg1"/>
                </a:solidFill>
              </a:rPr>
              <a:t>, </a:t>
            </a:r>
            <a:r>
              <a:rPr lang="cs-CZ" sz="1800" dirty="0" err="1">
                <a:solidFill>
                  <a:schemeClr val="bg1"/>
                </a:solidFill>
              </a:rPr>
              <a:t>violence</a:t>
            </a:r>
            <a:r>
              <a:rPr lang="cs-CZ" sz="1800" dirty="0">
                <a:solidFill>
                  <a:schemeClr val="bg1"/>
                </a:solidFill>
              </a:rPr>
              <a:t> </a:t>
            </a:r>
            <a:r>
              <a:rPr lang="cs-CZ" sz="1800" dirty="0" err="1">
                <a:solidFill>
                  <a:schemeClr val="bg1"/>
                </a:solidFill>
              </a:rPr>
              <a:t>against</a:t>
            </a:r>
            <a:r>
              <a:rPr lang="cs-CZ" sz="1800" dirty="0">
                <a:solidFill>
                  <a:schemeClr val="bg1"/>
                </a:solidFill>
              </a:rPr>
              <a:t> </a:t>
            </a:r>
            <a:r>
              <a:rPr lang="cs-CZ" sz="1800" dirty="0" err="1">
                <a:solidFill>
                  <a:schemeClr val="bg1"/>
                </a:solidFill>
              </a:rPr>
              <a:t>children</a:t>
            </a:r>
            <a:r>
              <a:rPr lang="cs-CZ" sz="1800" dirty="0">
                <a:solidFill>
                  <a:schemeClr val="bg1"/>
                </a:solidFill>
              </a:rPr>
              <a:t>, </a:t>
            </a:r>
            <a:r>
              <a:rPr lang="cs-CZ" sz="1800" dirty="0" err="1">
                <a:solidFill>
                  <a:schemeClr val="bg1"/>
                </a:solidFill>
              </a:rPr>
              <a:t>sexual</a:t>
            </a:r>
            <a:r>
              <a:rPr lang="cs-CZ" sz="1800" dirty="0">
                <a:solidFill>
                  <a:schemeClr val="bg1"/>
                </a:solidFill>
              </a:rPr>
              <a:t> </a:t>
            </a:r>
            <a:r>
              <a:rPr lang="cs-CZ" sz="1800" dirty="0" err="1">
                <a:solidFill>
                  <a:schemeClr val="bg1"/>
                </a:solidFill>
              </a:rPr>
              <a:t>violence</a:t>
            </a:r>
            <a:r>
              <a:rPr lang="cs-CZ" sz="1800" dirty="0">
                <a:solidFill>
                  <a:schemeClr val="bg1"/>
                </a:solidFill>
              </a:rPr>
              <a:t> in </a:t>
            </a:r>
            <a:r>
              <a:rPr lang="cs-CZ" sz="1800" dirty="0" err="1">
                <a:solidFill>
                  <a:schemeClr val="bg1"/>
                </a:solidFill>
              </a:rPr>
              <a:t>conflict</a:t>
            </a:r>
            <a:r>
              <a:rPr lang="cs-CZ" sz="1800" dirty="0">
                <a:solidFill>
                  <a:schemeClr val="bg1"/>
                </a:solidFill>
              </a:rPr>
              <a:t>, </a:t>
            </a:r>
            <a:r>
              <a:rPr lang="cs-CZ" sz="1800" dirty="0" err="1">
                <a:solidFill>
                  <a:schemeClr val="bg1"/>
                </a:solidFill>
              </a:rPr>
              <a:t>countering</a:t>
            </a:r>
            <a:r>
              <a:rPr lang="cs-CZ" sz="1800" dirty="0">
                <a:solidFill>
                  <a:schemeClr val="bg1"/>
                </a:solidFill>
              </a:rPr>
              <a:t> </a:t>
            </a:r>
            <a:r>
              <a:rPr lang="cs-CZ" sz="1800" dirty="0" err="1">
                <a:solidFill>
                  <a:schemeClr val="bg1"/>
                </a:solidFill>
              </a:rPr>
              <a:t>disinformation</a:t>
            </a:r>
            <a:r>
              <a:rPr lang="cs-CZ" sz="1800" dirty="0">
                <a:solidFill>
                  <a:schemeClr val="bg1"/>
                </a:solidFill>
              </a:rPr>
              <a:t>…</a:t>
            </a:r>
          </a:p>
          <a:p>
            <a:pPr marL="72000" indent="0">
              <a:lnSpc>
                <a:spcPct val="120000"/>
              </a:lnSpc>
              <a:spcBef>
                <a:spcPts val="2400"/>
              </a:spcBef>
              <a:spcAft>
                <a:spcPts val="600"/>
              </a:spcAft>
              <a:buNone/>
            </a:pPr>
            <a:r>
              <a:rPr lang="cs-CZ" sz="2200" b="1" dirty="0">
                <a:solidFill>
                  <a:schemeClr val="bg1"/>
                </a:solidFill>
              </a:rPr>
              <a:t>Ad hoc </a:t>
            </a:r>
            <a:r>
              <a:rPr lang="cs-CZ" sz="2200" b="1" dirty="0" err="1">
                <a:solidFill>
                  <a:schemeClr val="bg1"/>
                </a:solidFill>
              </a:rPr>
              <a:t>activities</a:t>
            </a:r>
            <a:r>
              <a:rPr lang="cs-CZ" sz="2200" b="1" dirty="0">
                <a:solidFill>
                  <a:schemeClr val="bg1"/>
                </a:solidFill>
              </a:rPr>
              <a:t> and </a:t>
            </a:r>
            <a:r>
              <a:rPr lang="cs-CZ" sz="2200" b="1" dirty="0" err="1">
                <a:solidFill>
                  <a:schemeClr val="bg1"/>
                </a:solidFill>
              </a:rPr>
              <a:t>initiatives</a:t>
            </a:r>
            <a:r>
              <a:rPr lang="cs-CZ" sz="2200" b="1" dirty="0">
                <a:solidFill>
                  <a:schemeClr val="bg1"/>
                </a:solidFill>
              </a:rPr>
              <a:t> </a:t>
            </a:r>
          </a:p>
          <a:p>
            <a:pPr marL="72000" indent="0">
              <a:lnSpc>
                <a:spcPct val="120000"/>
              </a:lnSpc>
              <a:spcAft>
                <a:spcPts val="600"/>
              </a:spcAft>
              <a:buNone/>
            </a:pPr>
            <a:r>
              <a:rPr lang="cs-CZ" sz="1800" b="1" dirty="0">
                <a:solidFill>
                  <a:schemeClr val="bg1"/>
                </a:solidFill>
              </a:rPr>
              <a:t>   </a:t>
            </a:r>
            <a:r>
              <a:rPr lang="cs-CZ" sz="1800" dirty="0">
                <a:solidFill>
                  <a:schemeClr val="bg1"/>
                </a:solidFill>
              </a:rPr>
              <a:t>(Black </a:t>
            </a:r>
            <a:r>
              <a:rPr lang="cs-CZ" sz="1800" dirty="0" err="1">
                <a:solidFill>
                  <a:schemeClr val="bg1"/>
                </a:solidFill>
              </a:rPr>
              <a:t>Sea</a:t>
            </a:r>
            <a:r>
              <a:rPr lang="cs-CZ" sz="1800" dirty="0">
                <a:solidFill>
                  <a:schemeClr val="bg1"/>
                </a:solidFill>
              </a:rPr>
              <a:t> Grain </a:t>
            </a:r>
            <a:r>
              <a:rPr lang="cs-CZ" sz="1800" dirty="0" err="1">
                <a:solidFill>
                  <a:schemeClr val="bg1"/>
                </a:solidFill>
              </a:rPr>
              <a:t>Initiative</a:t>
            </a:r>
            <a:r>
              <a:rPr lang="cs-CZ" sz="1800" dirty="0">
                <a:solidFill>
                  <a:schemeClr val="bg1"/>
                </a:solidFill>
              </a:rPr>
              <a:t>… )</a:t>
            </a:r>
          </a:p>
        </p:txBody>
      </p:sp>
    </p:spTree>
    <p:extLst>
      <p:ext uri="{BB962C8B-B14F-4D97-AF65-F5344CB8AC3E}">
        <p14:creationId xmlns:p14="http://schemas.microsoft.com/office/powerpoint/2010/main" val="3836471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Funds</a:t>
            </a:r>
            <a:r>
              <a:rPr lang="cs-CZ" sz="3200" dirty="0"/>
              <a:t> and </a:t>
            </a:r>
            <a:r>
              <a:rPr lang="cs-CZ" sz="3200" dirty="0" err="1"/>
              <a:t>programmes</a:t>
            </a:r>
            <a:endParaRPr lang="cs-CZ" sz="3200" dirty="0"/>
          </a:p>
        </p:txBody>
      </p:sp>
      <p:pic>
        <p:nvPicPr>
          <p:cNvPr id="7" name="Obrázek 6">
            <a:extLst>
              <a:ext uri="{FF2B5EF4-FFF2-40B4-BE49-F238E27FC236}">
                <a16:creationId xmlns:a16="http://schemas.microsoft.com/office/drawing/2014/main" id="{113E0570-35C0-9A8F-8384-99E8AEC564FC}"/>
              </a:ext>
            </a:extLst>
          </p:cNvPr>
          <p:cNvPicPr>
            <a:picLocks noChangeAspect="1"/>
          </p:cNvPicPr>
          <p:nvPr/>
        </p:nvPicPr>
        <p:blipFill>
          <a:blip r:embed="rId3"/>
          <a:stretch>
            <a:fillRect/>
          </a:stretch>
        </p:blipFill>
        <p:spPr>
          <a:xfrm>
            <a:off x="343482" y="1039590"/>
            <a:ext cx="8211642" cy="5188410"/>
          </a:xfrm>
          <a:prstGeom prst="rect">
            <a:avLst/>
          </a:prstGeom>
          <a:ln>
            <a:noFill/>
          </a:ln>
          <a:effectLst>
            <a:outerShdw blurRad="292100" dist="139700" dir="2700000" algn="tl" rotWithShape="0">
              <a:srgbClr val="333333">
                <a:alpha val="65000"/>
              </a:srgbClr>
            </a:outerShdw>
          </a:effectLst>
        </p:spPr>
      </p:pic>
      <p:sp>
        <p:nvSpPr>
          <p:cNvPr id="2" name="TextovéPole 1">
            <a:extLst>
              <a:ext uri="{FF2B5EF4-FFF2-40B4-BE49-F238E27FC236}">
                <a16:creationId xmlns:a16="http://schemas.microsoft.com/office/drawing/2014/main" id="{CE6AA5AA-273B-EEA4-A1AE-EF9376776904}"/>
              </a:ext>
            </a:extLst>
          </p:cNvPr>
          <p:cNvSpPr txBox="1"/>
          <p:nvPr/>
        </p:nvSpPr>
        <p:spPr>
          <a:xfrm>
            <a:off x="8637270" y="1737359"/>
            <a:ext cx="3295650" cy="2062103"/>
          </a:xfrm>
          <a:prstGeom prst="rect">
            <a:avLst/>
          </a:prstGeom>
          <a:noFill/>
        </p:spPr>
        <p:txBody>
          <a:bodyPr wrap="square" rtlCol="0">
            <a:spAutoFit/>
          </a:bodyPr>
          <a:lstStyle/>
          <a:p>
            <a:pPr algn="l"/>
            <a:r>
              <a:rPr lang="cs-CZ" sz="3200" dirty="0">
                <a:latin typeface="Freestyle Script" panose="030804020302050B0404" pitchFamily="66" charset="0"/>
              </a:rPr>
              <a:t>+ </a:t>
            </a:r>
            <a:r>
              <a:rPr lang="cs-CZ" sz="3200" dirty="0" err="1">
                <a:latin typeface="Freestyle Script" panose="030804020302050B0404" pitchFamily="66" charset="0"/>
              </a:rPr>
              <a:t>specialised</a:t>
            </a:r>
            <a:r>
              <a:rPr lang="cs-CZ" sz="3200" dirty="0">
                <a:latin typeface="Freestyle Script" panose="030804020302050B0404" pitchFamily="66" charset="0"/>
              </a:rPr>
              <a:t> </a:t>
            </a:r>
            <a:r>
              <a:rPr lang="cs-CZ" sz="3200" dirty="0" err="1">
                <a:latin typeface="Freestyle Script" panose="030804020302050B0404" pitchFamily="66" charset="0"/>
              </a:rPr>
              <a:t>agencies</a:t>
            </a:r>
            <a:br>
              <a:rPr lang="cs-CZ" sz="3200" dirty="0">
                <a:latin typeface="Freestyle Script" panose="030804020302050B0404" pitchFamily="66" charset="0"/>
              </a:rPr>
            </a:br>
            <a:r>
              <a:rPr lang="cs-CZ" sz="3200" dirty="0">
                <a:latin typeface="Freestyle Script" panose="030804020302050B0404" pitchFamily="66" charset="0"/>
                <a:hlinkClick r:id="rId4"/>
              </a:rPr>
              <a:t>https://www.un.org/en/about-us/specialized-agencies</a:t>
            </a:r>
            <a:endParaRPr lang="cs-CZ" sz="3200" dirty="0">
              <a:latin typeface="Freestyle Script" panose="030804020302050B0404" pitchFamily="66" charset="0"/>
            </a:endParaRPr>
          </a:p>
          <a:p>
            <a:pPr algn="l"/>
            <a:endParaRPr lang="en-US" sz="3200" dirty="0">
              <a:latin typeface="Freestyle Script" panose="030804020302050B0404" pitchFamily="66" charset="0"/>
            </a:endParaRPr>
          </a:p>
        </p:txBody>
      </p:sp>
    </p:spTree>
    <p:extLst>
      <p:ext uri="{BB962C8B-B14F-4D97-AF65-F5344CB8AC3E}">
        <p14:creationId xmlns:p14="http://schemas.microsoft.com/office/powerpoint/2010/main" val="708323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rázek 24" descr="Obsah obrázku symbol, logo, Grafika, kruh&#10;&#10;Popis byl vytvořen automaticky">
            <a:extLst>
              <a:ext uri="{FF2B5EF4-FFF2-40B4-BE49-F238E27FC236}">
                <a16:creationId xmlns:a16="http://schemas.microsoft.com/office/drawing/2014/main" id="{0270DFFC-959E-7802-9BD5-BE17538E6F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3962" y="4698292"/>
            <a:ext cx="1517904" cy="1097280"/>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Key</a:t>
            </a:r>
            <a:r>
              <a:rPr lang="cs-CZ" sz="3200" dirty="0"/>
              <a:t> </a:t>
            </a:r>
            <a:r>
              <a:rPr lang="cs-CZ" sz="3200" dirty="0" err="1"/>
              <a:t>facts</a:t>
            </a:r>
            <a:endParaRPr lang="cs-CZ" sz="3200" dirty="0"/>
          </a:p>
        </p:txBody>
      </p:sp>
      <p:pic>
        <p:nvPicPr>
          <p:cNvPr id="8" name="Obrázek 7">
            <a:extLst>
              <a:ext uri="{FF2B5EF4-FFF2-40B4-BE49-F238E27FC236}">
                <a16:creationId xmlns:a16="http://schemas.microsoft.com/office/drawing/2014/main" id="{81AC68EB-52AA-39B0-76B0-BCCFB155C753}"/>
              </a:ext>
            </a:extLst>
          </p:cNvPr>
          <p:cNvPicPr>
            <a:picLocks noChangeAspect="1"/>
          </p:cNvPicPr>
          <p:nvPr/>
        </p:nvPicPr>
        <p:blipFill>
          <a:blip r:embed="rId4"/>
          <a:stretch>
            <a:fillRect/>
          </a:stretch>
        </p:blipFill>
        <p:spPr>
          <a:xfrm>
            <a:off x="6220364" y="2670202"/>
            <a:ext cx="2419636" cy="3257550"/>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31FF1288-0050-2BC4-603B-847B9C555032}"/>
              </a:ext>
            </a:extLst>
          </p:cNvPr>
          <p:cNvPicPr>
            <a:picLocks noChangeAspect="1"/>
          </p:cNvPicPr>
          <p:nvPr/>
        </p:nvPicPr>
        <p:blipFill>
          <a:blip r:embed="rId5"/>
          <a:stretch>
            <a:fillRect/>
          </a:stretch>
        </p:blipFill>
        <p:spPr>
          <a:xfrm>
            <a:off x="1306824" y="1714599"/>
            <a:ext cx="4664813" cy="2332407"/>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AE732A7D-DCD2-7A45-32F1-8E333D5722A1}"/>
              </a:ext>
            </a:extLst>
          </p:cNvPr>
          <p:cNvSpPr txBox="1"/>
          <p:nvPr/>
        </p:nvSpPr>
        <p:spPr>
          <a:xfrm>
            <a:off x="4133170" y="532778"/>
            <a:ext cx="3297012" cy="584775"/>
          </a:xfrm>
          <a:prstGeom prst="rect">
            <a:avLst/>
          </a:prstGeom>
          <a:noFill/>
        </p:spPr>
        <p:txBody>
          <a:bodyPr wrap="square" rtlCol="0">
            <a:spAutoFit/>
          </a:bodyPr>
          <a:lstStyle/>
          <a:p>
            <a:pPr algn="l"/>
            <a:r>
              <a:rPr lang="cs-CZ" sz="3200" dirty="0" err="1">
                <a:latin typeface="Freestyle Script" panose="030804020302050B0404" pitchFamily="66" charset="0"/>
              </a:rPr>
              <a:t>political</a:t>
            </a:r>
            <a:r>
              <a:rPr lang="cs-CZ" sz="3200" dirty="0">
                <a:latin typeface="Freestyle Script" panose="030804020302050B0404" pitchFamily="66" charset="0"/>
              </a:rPr>
              <a:t> and </a:t>
            </a:r>
            <a:r>
              <a:rPr lang="cs-CZ" sz="3200" dirty="0" err="1">
                <a:latin typeface="Freestyle Script" panose="030804020302050B0404" pitchFamily="66" charset="0"/>
              </a:rPr>
              <a:t>military</a:t>
            </a:r>
            <a:r>
              <a:rPr lang="cs-CZ" sz="3200" dirty="0">
                <a:latin typeface="Freestyle Script" panose="030804020302050B0404" pitchFamily="66" charset="0"/>
              </a:rPr>
              <a:t> </a:t>
            </a:r>
            <a:r>
              <a:rPr lang="cs-CZ" sz="3200" dirty="0" err="1">
                <a:latin typeface="Freestyle Script" panose="030804020302050B0404" pitchFamily="66" charset="0"/>
              </a:rPr>
              <a:t>alliance</a:t>
            </a:r>
            <a:endParaRPr lang="en-US" sz="3200" dirty="0">
              <a:latin typeface="Freestyle Script" panose="030804020302050B0404" pitchFamily="66" charset="0"/>
            </a:endParaRPr>
          </a:p>
        </p:txBody>
      </p:sp>
      <p:sp>
        <p:nvSpPr>
          <p:cNvPr id="15" name="TextovéPole 14">
            <a:extLst>
              <a:ext uri="{FF2B5EF4-FFF2-40B4-BE49-F238E27FC236}">
                <a16:creationId xmlns:a16="http://schemas.microsoft.com/office/drawing/2014/main" id="{AB8E1D11-A881-7DC5-8628-F3CCBE00E841}"/>
              </a:ext>
            </a:extLst>
          </p:cNvPr>
          <p:cNvSpPr txBox="1"/>
          <p:nvPr/>
        </p:nvSpPr>
        <p:spPr>
          <a:xfrm>
            <a:off x="7929262" y="1971504"/>
            <a:ext cx="3998063" cy="584775"/>
          </a:xfrm>
          <a:prstGeom prst="rect">
            <a:avLst/>
          </a:prstGeom>
          <a:noFill/>
        </p:spPr>
        <p:txBody>
          <a:bodyPr wrap="square" rtlCol="0">
            <a:spAutoFit/>
          </a:bodyPr>
          <a:lstStyle/>
          <a:p>
            <a:pPr algn="l"/>
            <a:r>
              <a:rPr lang="en-US" sz="3200" dirty="0">
                <a:latin typeface="Freestyle Script" panose="030804020302050B0404" pitchFamily="66" charset="0"/>
              </a:rPr>
              <a:t>established in 1949 (April 4) </a:t>
            </a:r>
          </a:p>
        </p:txBody>
      </p:sp>
      <p:sp>
        <p:nvSpPr>
          <p:cNvPr id="16" name="TextovéPole 15">
            <a:extLst>
              <a:ext uri="{FF2B5EF4-FFF2-40B4-BE49-F238E27FC236}">
                <a16:creationId xmlns:a16="http://schemas.microsoft.com/office/drawing/2014/main" id="{20C735B4-4590-4997-F32C-25C3D2E3BF8F}"/>
              </a:ext>
            </a:extLst>
          </p:cNvPr>
          <p:cNvSpPr txBox="1"/>
          <p:nvPr/>
        </p:nvSpPr>
        <p:spPr>
          <a:xfrm>
            <a:off x="8888727" y="3298546"/>
            <a:ext cx="3297012" cy="1569660"/>
          </a:xfrm>
          <a:prstGeom prst="rect">
            <a:avLst/>
          </a:prstGeom>
          <a:noFill/>
        </p:spPr>
        <p:txBody>
          <a:bodyPr wrap="square" rtlCol="0">
            <a:spAutoFit/>
          </a:bodyPr>
          <a:lstStyle/>
          <a:p>
            <a:pPr algn="l"/>
            <a:r>
              <a:rPr lang="en-US" sz="3200" dirty="0">
                <a:latin typeface="Freestyle Script" panose="030804020302050B0404" pitchFamily="66" charset="0"/>
              </a:rPr>
              <a:t>founding document: North Atlantic Treaty (signed in Washington DC)</a:t>
            </a:r>
          </a:p>
        </p:txBody>
      </p:sp>
      <p:sp>
        <p:nvSpPr>
          <p:cNvPr id="19" name="TextovéPole 18">
            <a:extLst>
              <a:ext uri="{FF2B5EF4-FFF2-40B4-BE49-F238E27FC236}">
                <a16:creationId xmlns:a16="http://schemas.microsoft.com/office/drawing/2014/main" id="{BAB1F682-C1D5-E91B-B31F-673D2FB6425E}"/>
              </a:ext>
            </a:extLst>
          </p:cNvPr>
          <p:cNvSpPr txBox="1"/>
          <p:nvPr/>
        </p:nvSpPr>
        <p:spPr>
          <a:xfrm>
            <a:off x="6050274" y="1112601"/>
            <a:ext cx="3959947" cy="1077218"/>
          </a:xfrm>
          <a:prstGeom prst="rect">
            <a:avLst/>
          </a:prstGeom>
          <a:noFill/>
        </p:spPr>
        <p:txBody>
          <a:bodyPr wrap="square" rtlCol="0">
            <a:spAutoFit/>
          </a:bodyPr>
          <a:lstStyle/>
          <a:p>
            <a:pPr algn="l"/>
            <a:r>
              <a:rPr lang="en-US" sz="3200" dirty="0">
                <a:latin typeface="Freestyle Script" panose="030804020302050B0404" pitchFamily="66" charset="0"/>
              </a:rPr>
              <a:t>a collective defence organization (Art. 5</a:t>
            </a:r>
            <a:r>
              <a:rPr lang="cs-CZ" sz="3200" dirty="0">
                <a:latin typeface="Freestyle Script" panose="030804020302050B0404" pitchFamily="66" charset="0"/>
              </a:rPr>
              <a:t>)</a:t>
            </a:r>
            <a:endParaRPr lang="en-US" sz="3200" dirty="0">
              <a:latin typeface="Freestyle Script" panose="030804020302050B0404" pitchFamily="66" charset="0"/>
            </a:endParaRPr>
          </a:p>
        </p:txBody>
      </p:sp>
      <p:sp>
        <p:nvSpPr>
          <p:cNvPr id="20" name="TextovéPole 19">
            <a:extLst>
              <a:ext uri="{FF2B5EF4-FFF2-40B4-BE49-F238E27FC236}">
                <a16:creationId xmlns:a16="http://schemas.microsoft.com/office/drawing/2014/main" id="{3034E2C2-F06C-8A80-0B78-8B0E619ED1DC}"/>
              </a:ext>
            </a:extLst>
          </p:cNvPr>
          <p:cNvSpPr txBox="1"/>
          <p:nvPr/>
        </p:nvSpPr>
        <p:spPr>
          <a:xfrm>
            <a:off x="1191227" y="4443299"/>
            <a:ext cx="4528855" cy="584775"/>
          </a:xfrm>
          <a:prstGeom prst="rect">
            <a:avLst/>
          </a:prstGeom>
          <a:noFill/>
        </p:spPr>
        <p:txBody>
          <a:bodyPr wrap="square" rtlCol="0">
            <a:spAutoFit/>
          </a:bodyPr>
          <a:lstStyle/>
          <a:p>
            <a:pPr algn="l"/>
            <a:r>
              <a:rPr lang="en-US" sz="3200" dirty="0">
                <a:latin typeface="Freestyle Script" panose="030804020302050B0404" pitchFamily="66" charset="0"/>
              </a:rPr>
              <a:t>2 official languages (English + French)</a:t>
            </a:r>
          </a:p>
        </p:txBody>
      </p:sp>
      <p:pic>
        <p:nvPicPr>
          <p:cNvPr id="21" name="Obrázek 20" descr="Obsah obrázku černá, tma&#10;&#10;Popis byl vytvořen automaticky">
            <a:extLst>
              <a:ext uri="{FF2B5EF4-FFF2-40B4-BE49-F238E27FC236}">
                <a16:creationId xmlns:a16="http://schemas.microsoft.com/office/drawing/2014/main" id="{F678AE23-0EA2-1DFA-7D32-81181574CE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19556">
            <a:off x="9547900" y="2423992"/>
            <a:ext cx="995521" cy="995521"/>
          </a:xfrm>
          <a:prstGeom prst="rect">
            <a:avLst/>
          </a:prstGeom>
        </p:spPr>
      </p:pic>
    </p:spTree>
    <p:extLst>
      <p:ext uri="{BB962C8B-B14F-4D97-AF65-F5344CB8AC3E}">
        <p14:creationId xmlns:p14="http://schemas.microsoft.com/office/powerpoint/2010/main" val="172466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EF5FA24-1DFD-5DB7-CCB5-4698DC6916F0}"/>
              </a:ext>
            </a:extLst>
          </p:cNvPr>
          <p:cNvSpPr>
            <a:spLocks noGrp="1"/>
          </p:cNvSpPr>
          <p:nvPr>
            <p:ph type="ftr" sz="quarter" idx="10"/>
          </p:nvPr>
        </p:nvSpPr>
        <p:spPr/>
        <p:txBody>
          <a:bodyPr/>
          <a:lstStyle/>
          <a:p>
            <a:endParaRPr lang="cs-CZ" dirty="0"/>
          </a:p>
          <a:p>
            <a:r>
              <a:rPr lang="cs-CZ" dirty="0"/>
              <a:t>International </a:t>
            </a:r>
            <a:r>
              <a:rPr lang="cs-CZ" dirty="0" err="1"/>
              <a:t>Organisations</a:t>
            </a:r>
            <a:r>
              <a:rPr lang="cs-CZ" dirty="0"/>
              <a:t> I</a:t>
            </a:r>
          </a:p>
          <a:p>
            <a:endParaRPr lang="cs-CZ" dirty="0"/>
          </a:p>
        </p:txBody>
      </p:sp>
      <p:sp>
        <p:nvSpPr>
          <p:cNvPr id="3" name="Zástupný symbol pro číslo snímku 2">
            <a:extLst>
              <a:ext uri="{FF2B5EF4-FFF2-40B4-BE49-F238E27FC236}">
                <a16:creationId xmlns:a16="http://schemas.microsoft.com/office/drawing/2014/main" id="{B85A1F3E-4BC7-BDE1-AAD6-1E2FB2490893}"/>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1339DBD7-0712-9CA1-4433-DD2B9E54E721}"/>
              </a:ext>
            </a:extLst>
          </p:cNvPr>
          <p:cNvSpPr>
            <a:spLocks noGrp="1"/>
          </p:cNvSpPr>
          <p:nvPr>
            <p:ph type="title"/>
          </p:nvPr>
        </p:nvSpPr>
        <p:spPr>
          <a:xfrm>
            <a:off x="414000" y="378000"/>
            <a:ext cx="10753200" cy="451576"/>
          </a:xfrm>
        </p:spPr>
        <p:txBody>
          <a:bodyPr/>
          <a:lstStyle/>
          <a:p>
            <a:r>
              <a:rPr lang="cs-CZ" sz="3200" dirty="0" err="1"/>
              <a:t>Structure</a:t>
            </a:r>
            <a:endParaRPr lang="cs-CZ" sz="3200" dirty="0"/>
          </a:p>
        </p:txBody>
      </p:sp>
      <p:sp>
        <p:nvSpPr>
          <p:cNvPr id="5" name="Zástupný obsah 4">
            <a:extLst>
              <a:ext uri="{FF2B5EF4-FFF2-40B4-BE49-F238E27FC236}">
                <a16:creationId xmlns:a16="http://schemas.microsoft.com/office/drawing/2014/main" id="{6CF49DFB-1DE0-CF3F-B319-4F25CA8EEDCA}"/>
              </a:ext>
            </a:extLst>
          </p:cNvPr>
          <p:cNvSpPr>
            <a:spLocks noGrp="1"/>
          </p:cNvSpPr>
          <p:nvPr>
            <p:ph idx="1"/>
          </p:nvPr>
        </p:nvSpPr>
        <p:spPr>
          <a:xfrm>
            <a:off x="414000" y="1683037"/>
            <a:ext cx="10753200" cy="4139998"/>
          </a:xfrm>
        </p:spPr>
        <p:txBody>
          <a:bodyPr/>
          <a:lstStyle/>
          <a:p>
            <a:pPr>
              <a:lnSpc>
                <a:spcPct val="100000"/>
              </a:lnSpc>
              <a:spcBef>
                <a:spcPts val="600"/>
              </a:spcBef>
              <a:spcAft>
                <a:spcPts val="600"/>
              </a:spcAft>
            </a:pPr>
            <a:r>
              <a:rPr lang="cs-CZ" sz="2200" dirty="0"/>
              <a:t>International </a:t>
            </a:r>
            <a:r>
              <a:rPr lang="cs-CZ" sz="2200" dirty="0" err="1"/>
              <a:t>organisations</a:t>
            </a:r>
            <a:r>
              <a:rPr lang="cs-CZ" sz="2200" dirty="0"/>
              <a:t> and IR </a:t>
            </a:r>
            <a:r>
              <a:rPr lang="cs-CZ" sz="2200" dirty="0" err="1"/>
              <a:t>theory</a:t>
            </a:r>
            <a:endParaRPr lang="cs-CZ" sz="2200" dirty="0"/>
          </a:p>
          <a:p>
            <a:pPr>
              <a:lnSpc>
                <a:spcPct val="100000"/>
              </a:lnSpc>
              <a:spcBef>
                <a:spcPts val="600"/>
              </a:spcBef>
              <a:spcAft>
                <a:spcPts val="600"/>
              </a:spcAft>
            </a:pPr>
            <a:r>
              <a:rPr lang="cs-CZ" sz="2200" dirty="0" err="1"/>
              <a:t>Definitions</a:t>
            </a:r>
            <a:endParaRPr lang="cs-CZ" sz="2200" dirty="0"/>
          </a:p>
          <a:p>
            <a:pPr>
              <a:lnSpc>
                <a:spcPct val="100000"/>
              </a:lnSpc>
              <a:spcBef>
                <a:spcPts val="600"/>
              </a:spcBef>
              <a:spcAft>
                <a:spcPts val="600"/>
              </a:spcAft>
            </a:pPr>
            <a:r>
              <a:rPr lang="cs-CZ" sz="2200" dirty="0" err="1"/>
              <a:t>Types</a:t>
            </a:r>
            <a:r>
              <a:rPr lang="cs-CZ" sz="2200" dirty="0"/>
              <a:t> </a:t>
            </a:r>
            <a:r>
              <a:rPr lang="cs-CZ" sz="2200" dirty="0" err="1"/>
              <a:t>of</a:t>
            </a:r>
            <a:r>
              <a:rPr lang="cs-CZ" sz="2200" dirty="0"/>
              <a:t> </a:t>
            </a:r>
            <a:r>
              <a:rPr lang="cs-CZ" sz="2200" dirty="0" err="1"/>
              <a:t>international</a:t>
            </a:r>
            <a:r>
              <a:rPr lang="cs-CZ" sz="2200" dirty="0"/>
              <a:t> </a:t>
            </a:r>
            <a:r>
              <a:rPr lang="cs-CZ" sz="2200" dirty="0" err="1"/>
              <a:t>organisations</a:t>
            </a:r>
            <a:endParaRPr lang="cs-CZ" sz="2200" dirty="0"/>
          </a:p>
          <a:p>
            <a:pPr>
              <a:lnSpc>
                <a:spcPct val="100000"/>
              </a:lnSpc>
              <a:spcBef>
                <a:spcPts val="600"/>
              </a:spcBef>
              <a:spcAft>
                <a:spcPts val="600"/>
              </a:spcAft>
            </a:pPr>
            <a:r>
              <a:rPr lang="cs-CZ" sz="2200" dirty="0"/>
              <a:t>International </a:t>
            </a:r>
            <a:r>
              <a:rPr lang="cs-CZ" sz="2200" dirty="0" err="1"/>
              <a:t>security</a:t>
            </a:r>
            <a:r>
              <a:rPr lang="cs-CZ" sz="2200" dirty="0"/>
              <a:t> </a:t>
            </a:r>
            <a:r>
              <a:rPr lang="cs-CZ" sz="2200" dirty="0" err="1"/>
              <a:t>organisations</a:t>
            </a:r>
            <a:r>
              <a:rPr lang="cs-CZ" sz="2200" dirty="0"/>
              <a:t> (part I)</a:t>
            </a:r>
          </a:p>
          <a:p>
            <a:pPr lvl="1">
              <a:spcBef>
                <a:spcPts val="600"/>
              </a:spcBef>
              <a:spcAft>
                <a:spcPts val="600"/>
              </a:spcAft>
            </a:pPr>
            <a:r>
              <a:rPr lang="cs-CZ" sz="2200" dirty="0"/>
              <a:t>United </a:t>
            </a:r>
            <a:r>
              <a:rPr lang="cs-CZ" sz="2200" dirty="0" err="1"/>
              <a:t>Nations</a:t>
            </a:r>
            <a:endParaRPr lang="cs-CZ" sz="2200" dirty="0"/>
          </a:p>
          <a:p>
            <a:pPr lvl="1">
              <a:spcBef>
                <a:spcPts val="600"/>
              </a:spcBef>
              <a:spcAft>
                <a:spcPts val="600"/>
              </a:spcAft>
            </a:pPr>
            <a:r>
              <a:rPr lang="cs-CZ" sz="2200" dirty="0"/>
              <a:t>NATO</a:t>
            </a:r>
          </a:p>
          <a:p>
            <a:endParaRPr lang="cs-CZ" sz="2000" dirty="0"/>
          </a:p>
        </p:txBody>
      </p:sp>
    </p:spTree>
    <p:extLst>
      <p:ext uri="{BB962C8B-B14F-4D97-AF65-F5344CB8AC3E}">
        <p14:creationId xmlns:p14="http://schemas.microsoft.com/office/powerpoint/2010/main" val="411233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54C2A625-4F12-95BE-99E2-0B5ECD2A37FE}"/>
              </a:ext>
            </a:extLst>
          </p:cNvPr>
          <p:cNvPicPr>
            <a:picLocks noChangeAspect="1"/>
          </p:cNvPicPr>
          <p:nvPr/>
        </p:nvPicPr>
        <p:blipFill>
          <a:blip r:embed="rId3"/>
          <a:stretch>
            <a:fillRect/>
          </a:stretch>
        </p:blipFill>
        <p:spPr>
          <a:xfrm>
            <a:off x="3999396" y="0"/>
            <a:ext cx="6639228" cy="6858000"/>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Membership</a:t>
            </a:r>
            <a:endParaRPr lang="cs-CZ" sz="3200" dirty="0"/>
          </a:p>
        </p:txBody>
      </p:sp>
      <p:sp>
        <p:nvSpPr>
          <p:cNvPr id="9" name="TextovéPole 8">
            <a:extLst>
              <a:ext uri="{FF2B5EF4-FFF2-40B4-BE49-F238E27FC236}">
                <a16:creationId xmlns:a16="http://schemas.microsoft.com/office/drawing/2014/main" id="{5885ABCB-1CFC-3A16-1862-DEDE974FE424}"/>
              </a:ext>
            </a:extLst>
          </p:cNvPr>
          <p:cNvSpPr txBox="1"/>
          <p:nvPr/>
        </p:nvSpPr>
        <p:spPr>
          <a:xfrm>
            <a:off x="414000" y="1021378"/>
            <a:ext cx="5077626" cy="1569660"/>
          </a:xfrm>
          <a:prstGeom prst="rect">
            <a:avLst/>
          </a:prstGeom>
          <a:noFill/>
        </p:spPr>
        <p:txBody>
          <a:bodyPr wrap="square" rtlCol="0">
            <a:spAutoFit/>
          </a:bodyPr>
          <a:lstStyle/>
          <a:p>
            <a:pPr algn="l"/>
            <a:r>
              <a:rPr lang="cs-CZ" sz="3200" dirty="0">
                <a:latin typeface="Freestyle Script" panose="030804020302050B0404" pitchFamily="66" charset="0"/>
              </a:rPr>
              <a:t>32 </a:t>
            </a:r>
            <a:r>
              <a:rPr lang="cs-CZ" sz="3200" dirty="0" err="1">
                <a:latin typeface="Freestyle Script" panose="030804020302050B0404" pitchFamily="66" charset="0"/>
              </a:rPr>
              <a:t>member</a:t>
            </a:r>
            <a:r>
              <a:rPr lang="cs-CZ" sz="3200" dirty="0">
                <a:latin typeface="Freestyle Script" panose="030804020302050B0404" pitchFamily="66" charset="0"/>
              </a:rPr>
              <a:t> </a:t>
            </a:r>
            <a:r>
              <a:rPr lang="cs-CZ" sz="3200" dirty="0" err="1">
                <a:latin typeface="Freestyle Script" panose="030804020302050B0404" pitchFamily="66" charset="0"/>
              </a:rPr>
              <a:t>countries</a:t>
            </a:r>
            <a:endParaRPr lang="cs-CZ" sz="3200" dirty="0">
              <a:latin typeface="Freestyle Script" panose="030804020302050B0404" pitchFamily="66" charset="0"/>
            </a:endParaRPr>
          </a:p>
          <a:p>
            <a:pPr algn="l"/>
            <a:r>
              <a:rPr lang="en-US" sz="3200" dirty="0">
                <a:latin typeface="Freestyle Script" panose="030804020302050B0404" pitchFamily="66" charset="0"/>
              </a:rPr>
              <a:t>+ security partners in around 40 countries</a:t>
            </a:r>
            <a:endParaRPr lang="cs-CZ" sz="3200" dirty="0">
              <a:latin typeface="Freestyle Script" panose="030804020302050B0404" pitchFamily="66" charset="0"/>
            </a:endParaRPr>
          </a:p>
          <a:p>
            <a:pPr algn="l"/>
            <a:endParaRPr lang="en-US" sz="3200" dirty="0">
              <a:latin typeface="Freestyle Script" panose="030804020302050B0404" pitchFamily="66" charset="0"/>
            </a:endParaRPr>
          </a:p>
        </p:txBody>
      </p:sp>
      <p:sp>
        <p:nvSpPr>
          <p:cNvPr id="14" name="TextovéPole 13">
            <a:extLst>
              <a:ext uri="{FF2B5EF4-FFF2-40B4-BE49-F238E27FC236}">
                <a16:creationId xmlns:a16="http://schemas.microsoft.com/office/drawing/2014/main" id="{A7AEC7EA-AC08-C1FD-A63B-83AD9A3F5ADD}"/>
              </a:ext>
            </a:extLst>
          </p:cNvPr>
          <p:cNvSpPr txBox="1"/>
          <p:nvPr/>
        </p:nvSpPr>
        <p:spPr>
          <a:xfrm>
            <a:off x="277391" y="3897630"/>
            <a:ext cx="3563089" cy="193899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l"/>
            <a:r>
              <a:rPr lang="cs-CZ" sz="2000" dirty="0" err="1">
                <a:latin typeface="+mn-lt"/>
              </a:rPr>
              <a:t>founding</a:t>
            </a:r>
            <a:r>
              <a:rPr lang="cs-CZ" sz="2000" dirty="0">
                <a:latin typeface="+mn-lt"/>
              </a:rPr>
              <a:t> </a:t>
            </a:r>
            <a:r>
              <a:rPr lang="cs-CZ" sz="2000" dirty="0" err="1">
                <a:latin typeface="+mn-lt"/>
              </a:rPr>
              <a:t>members</a:t>
            </a:r>
            <a:r>
              <a:rPr lang="cs-CZ" sz="2000" dirty="0">
                <a:latin typeface="+mn-lt"/>
              </a:rPr>
              <a:t>: </a:t>
            </a:r>
            <a:r>
              <a:rPr lang="en-US" sz="2000" dirty="0">
                <a:latin typeface="+mn-lt"/>
              </a:rPr>
              <a:t>Belgium, Canada, Denmark, France, Iceland, Italy, Luxembourg, the Netherlands, Norway, Portugal, the United Kingdom and the United States</a:t>
            </a:r>
            <a:endParaRPr lang="cs-CZ" sz="2000" dirty="0">
              <a:latin typeface="+mn-lt"/>
            </a:endParaRPr>
          </a:p>
        </p:txBody>
      </p:sp>
      <p:pic>
        <p:nvPicPr>
          <p:cNvPr id="16" name="Obrázek 15" descr="Obsah obrázku černá, tma&#10;&#10;Popis byl vytvořen automaticky">
            <a:extLst>
              <a:ext uri="{FF2B5EF4-FFF2-40B4-BE49-F238E27FC236}">
                <a16:creationId xmlns:a16="http://schemas.microsoft.com/office/drawing/2014/main" id="{1E0D1D9A-B585-B92C-BD16-BAAA99AE8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01716">
            <a:off x="4411754" y="3021038"/>
            <a:ext cx="1645499" cy="1645499"/>
          </a:xfrm>
          <a:prstGeom prst="rect">
            <a:avLst/>
          </a:prstGeom>
        </p:spPr>
      </p:pic>
      <p:sp>
        <p:nvSpPr>
          <p:cNvPr id="17" name="TextovéPole 16">
            <a:extLst>
              <a:ext uri="{FF2B5EF4-FFF2-40B4-BE49-F238E27FC236}">
                <a16:creationId xmlns:a16="http://schemas.microsoft.com/office/drawing/2014/main" id="{A95FF861-C718-33C0-C9D6-71127602BBE6}"/>
              </a:ext>
            </a:extLst>
          </p:cNvPr>
          <p:cNvSpPr txBox="1"/>
          <p:nvPr/>
        </p:nvSpPr>
        <p:spPr>
          <a:xfrm>
            <a:off x="5720082" y="19013"/>
            <a:ext cx="3297012" cy="584775"/>
          </a:xfrm>
          <a:prstGeom prst="rect">
            <a:avLst/>
          </a:prstGeom>
          <a:noFill/>
        </p:spPr>
        <p:txBody>
          <a:bodyPr wrap="square" rtlCol="0">
            <a:spAutoFit/>
          </a:bodyPr>
          <a:lstStyle/>
          <a:p>
            <a:pPr algn="l"/>
            <a:r>
              <a:rPr lang="cs-CZ" sz="3200" dirty="0">
                <a:latin typeface="Freestyle Script" panose="030804020302050B0404" pitchFamily="66" charset="0"/>
              </a:rPr>
              <a:t>no </a:t>
            </a:r>
            <a:r>
              <a:rPr lang="cs-CZ" sz="3200" dirty="0" err="1">
                <a:latin typeface="Freestyle Script" panose="030804020302050B0404" pitchFamily="66" charset="0"/>
              </a:rPr>
              <a:t>standing</a:t>
            </a:r>
            <a:r>
              <a:rPr lang="cs-CZ" sz="3200" dirty="0">
                <a:latin typeface="Freestyle Script" panose="030804020302050B0404" pitchFamily="66" charset="0"/>
              </a:rPr>
              <a:t> </a:t>
            </a:r>
            <a:r>
              <a:rPr lang="cs-CZ" sz="3200" dirty="0" err="1">
                <a:latin typeface="Freestyle Script" panose="030804020302050B0404" pitchFamily="66" charset="0"/>
              </a:rPr>
              <a:t>army</a:t>
            </a:r>
            <a:endParaRPr lang="en-US" sz="3200" dirty="0">
              <a:latin typeface="Freestyle Script" panose="030804020302050B0404" pitchFamily="66" charset="0"/>
            </a:endParaRPr>
          </a:p>
        </p:txBody>
      </p:sp>
      <p:pic>
        <p:nvPicPr>
          <p:cNvPr id="18" name="Obrázek 17" descr="Obsah obrázku černá, tma&#10;&#10;Popis byl vytvořen automaticky">
            <a:extLst>
              <a:ext uri="{FF2B5EF4-FFF2-40B4-BE49-F238E27FC236}">
                <a16:creationId xmlns:a16="http://schemas.microsoft.com/office/drawing/2014/main" id="{1C98E44B-0F86-4A16-B3BA-4674002C3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182205">
            <a:off x="5525332" y="140909"/>
            <a:ext cx="1446303" cy="1446303"/>
          </a:xfrm>
          <a:prstGeom prst="rect">
            <a:avLst/>
          </a:prstGeom>
        </p:spPr>
      </p:pic>
      <p:sp>
        <p:nvSpPr>
          <p:cNvPr id="15" name="TextovéPole 14">
            <a:extLst>
              <a:ext uri="{FF2B5EF4-FFF2-40B4-BE49-F238E27FC236}">
                <a16:creationId xmlns:a16="http://schemas.microsoft.com/office/drawing/2014/main" id="{6CE1B98B-7737-7761-7B80-103700FD6F1A}"/>
              </a:ext>
            </a:extLst>
          </p:cNvPr>
          <p:cNvSpPr txBox="1"/>
          <p:nvPr/>
        </p:nvSpPr>
        <p:spPr>
          <a:xfrm>
            <a:off x="888027" y="2587952"/>
            <a:ext cx="4472472" cy="1569660"/>
          </a:xfrm>
          <a:prstGeom prst="rect">
            <a:avLst/>
          </a:prstGeom>
          <a:noFill/>
        </p:spPr>
        <p:txBody>
          <a:bodyPr wrap="square" rtlCol="0">
            <a:spAutoFit/>
          </a:bodyPr>
          <a:lstStyle/>
          <a:p>
            <a:pPr algn="l"/>
            <a:r>
              <a:rPr lang="en-US" sz="3200" dirty="0">
                <a:latin typeface="Freestyle Script" panose="030804020302050B0404" pitchFamily="66" charset="0"/>
              </a:rPr>
              <a:t>France left the NATO military command in 1966, rejoined in 2009</a:t>
            </a:r>
          </a:p>
          <a:p>
            <a:pPr algn="l"/>
            <a:endParaRPr lang="en-US" sz="3200" dirty="0">
              <a:latin typeface="Freestyle Script" panose="030804020302050B0404" pitchFamily="66" charset="0"/>
            </a:endParaRPr>
          </a:p>
        </p:txBody>
      </p:sp>
    </p:spTree>
    <p:extLst>
      <p:ext uri="{BB962C8B-B14F-4D97-AF65-F5344CB8AC3E}">
        <p14:creationId xmlns:p14="http://schemas.microsoft.com/office/powerpoint/2010/main" val="58962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Purpose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7137174" cy="3113369"/>
          </a:xfrm>
        </p:spPr>
        <p:style>
          <a:lnRef idx="3">
            <a:schemeClr val="lt1"/>
          </a:lnRef>
          <a:fillRef idx="1">
            <a:schemeClr val="accent4"/>
          </a:fillRef>
          <a:effectRef idx="1">
            <a:schemeClr val="accent4"/>
          </a:effectRef>
          <a:fontRef idx="minor">
            <a:schemeClr val="lt1"/>
          </a:fontRef>
        </p:style>
        <p:txBody>
          <a:bodyPr/>
          <a:lstStyle/>
          <a:p>
            <a:pPr marL="529200" indent="-457200">
              <a:lnSpc>
                <a:spcPct val="120000"/>
              </a:lnSpc>
              <a:spcBef>
                <a:spcPts val="300"/>
              </a:spcBef>
              <a:spcAft>
                <a:spcPts val="600"/>
              </a:spcAft>
              <a:buFont typeface="+mj-lt"/>
              <a:buAutoNum type="arabicPeriod"/>
            </a:pPr>
            <a:r>
              <a:rPr lang="cs-CZ" sz="2200" dirty="0"/>
              <a:t>S</a:t>
            </a:r>
            <a:r>
              <a:rPr lang="en-US" sz="2200" dirty="0" err="1"/>
              <a:t>afeguard</a:t>
            </a:r>
            <a:r>
              <a:rPr lang="en-US" sz="2200" dirty="0"/>
              <a:t> the freedom and security of all its members by political and military means</a:t>
            </a:r>
            <a:r>
              <a:rPr lang="cs-CZ" sz="2200" dirty="0"/>
              <a:t> </a:t>
            </a:r>
          </a:p>
          <a:p>
            <a:pPr marL="529200" indent="-457200">
              <a:lnSpc>
                <a:spcPct val="120000"/>
              </a:lnSpc>
              <a:spcBef>
                <a:spcPts val="300"/>
              </a:spcBef>
              <a:spcAft>
                <a:spcPts val="600"/>
              </a:spcAft>
              <a:buFont typeface="+mj-lt"/>
              <a:buAutoNum type="arabicPeriod"/>
            </a:pPr>
            <a:r>
              <a:rPr lang="cs-CZ" sz="2200" dirty="0"/>
              <a:t>S</a:t>
            </a:r>
            <a:r>
              <a:rPr lang="en-US" sz="2200" dirty="0" err="1"/>
              <a:t>ecure</a:t>
            </a:r>
            <a:r>
              <a:rPr lang="en-US" sz="2200" dirty="0"/>
              <a:t> a lasting peace in Europe, based on common values of individual liberty, democracy, human rights and the rule of law </a:t>
            </a:r>
            <a:endParaRPr lang="cs-CZ" sz="2200" dirty="0"/>
          </a:p>
          <a:p>
            <a:pPr marL="529200" indent="-457200">
              <a:lnSpc>
                <a:spcPct val="120000"/>
              </a:lnSpc>
              <a:spcBef>
                <a:spcPts val="300"/>
              </a:spcBef>
              <a:spcAft>
                <a:spcPts val="600"/>
              </a:spcAft>
              <a:buFont typeface="+mj-lt"/>
              <a:buAutoNum type="arabicPeriod"/>
            </a:pPr>
            <a:r>
              <a:rPr lang="cs-CZ" sz="2200" dirty="0" err="1"/>
              <a:t>Contribute</a:t>
            </a:r>
            <a:r>
              <a:rPr lang="cs-CZ" sz="2200" dirty="0"/>
              <a:t> to </a:t>
            </a:r>
            <a:r>
              <a:rPr lang="cs-CZ" sz="2200" dirty="0" err="1"/>
              <a:t>peace</a:t>
            </a:r>
            <a:r>
              <a:rPr lang="cs-CZ" sz="2200" dirty="0"/>
              <a:t> and stability </a:t>
            </a:r>
            <a:r>
              <a:rPr lang="cs-CZ" sz="2200" dirty="0" err="1"/>
              <a:t>through</a:t>
            </a:r>
            <a:r>
              <a:rPr lang="cs-CZ" sz="2200" dirty="0"/>
              <a:t> </a:t>
            </a:r>
            <a:r>
              <a:rPr lang="cs-CZ" sz="2200" dirty="0" err="1"/>
              <a:t>crisis</a:t>
            </a:r>
            <a:r>
              <a:rPr lang="cs-CZ" sz="2200" dirty="0"/>
              <a:t> </a:t>
            </a:r>
            <a:r>
              <a:rPr lang="cs-CZ" sz="2200" dirty="0" err="1"/>
              <a:t>prevention</a:t>
            </a:r>
            <a:r>
              <a:rPr lang="cs-CZ" sz="2200" dirty="0"/>
              <a:t> and management, </a:t>
            </a:r>
            <a:r>
              <a:rPr lang="cs-CZ" sz="2200" dirty="0" err="1"/>
              <a:t>partnerships</a:t>
            </a:r>
            <a:endParaRPr lang="cs-CZ" sz="2200" dirty="0"/>
          </a:p>
        </p:txBody>
      </p:sp>
      <p:sp>
        <p:nvSpPr>
          <p:cNvPr id="7" name="TextovéPole 6">
            <a:extLst>
              <a:ext uri="{FF2B5EF4-FFF2-40B4-BE49-F238E27FC236}">
                <a16:creationId xmlns:a16="http://schemas.microsoft.com/office/drawing/2014/main" id="{A338F4B3-B074-04EE-14CF-2832E6F089B9}"/>
              </a:ext>
            </a:extLst>
          </p:cNvPr>
          <p:cNvSpPr txBox="1"/>
          <p:nvPr/>
        </p:nvSpPr>
        <p:spPr>
          <a:xfrm>
            <a:off x="7828802" y="4673660"/>
            <a:ext cx="3187926" cy="646331"/>
          </a:xfrm>
          <a:prstGeom prst="rect">
            <a:avLst/>
          </a:prstGeom>
          <a:noFill/>
        </p:spPr>
        <p:txBody>
          <a:bodyPr wrap="square" rtlCol="0">
            <a:spAutoFit/>
          </a:bodyPr>
          <a:lstStyle/>
          <a:p>
            <a:pPr algn="l"/>
            <a:r>
              <a:rPr lang="cs-CZ" sz="3600" dirty="0">
                <a:latin typeface="Freestyle Script" panose="030804020302050B0404" pitchFamily="66" charset="0"/>
              </a:rPr>
              <a:t>Stability </a:t>
            </a:r>
            <a:r>
              <a:rPr lang="cs-CZ" sz="3600" dirty="0" err="1">
                <a:latin typeface="Freestyle Script" panose="030804020302050B0404" pitchFamily="66" charset="0"/>
              </a:rPr>
              <a:t>outside</a:t>
            </a:r>
            <a:r>
              <a:rPr lang="cs-CZ" sz="3600" dirty="0">
                <a:latin typeface="Freestyle Script" panose="030804020302050B0404" pitchFamily="66" charset="0"/>
              </a:rPr>
              <a:t> NATO</a:t>
            </a:r>
            <a:endParaRPr lang="en-US" sz="3600" dirty="0">
              <a:latin typeface="Freestyle Script" panose="030804020302050B0404" pitchFamily="66" charset="0"/>
            </a:endParaRPr>
          </a:p>
        </p:txBody>
      </p:sp>
      <p:sp>
        <p:nvSpPr>
          <p:cNvPr id="8" name="TextovéPole 7">
            <a:extLst>
              <a:ext uri="{FF2B5EF4-FFF2-40B4-BE49-F238E27FC236}">
                <a16:creationId xmlns:a16="http://schemas.microsoft.com/office/drawing/2014/main" id="{F54750DB-DD89-9DFC-EF78-25EA476FC6CF}"/>
              </a:ext>
            </a:extLst>
          </p:cNvPr>
          <p:cNvSpPr txBox="1"/>
          <p:nvPr/>
        </p:nvSpPr>
        <p:spPr>
          <a:xfrm>
            <a:off x="7782746" y="2629423"/>
            <a:ext cx="3421877" cy="646331"/>
          </a:xfrm>
          <a:prstGeom prst="rect">
            <a:avLst/>
          </a:prstGeom>
          <a:noFill/>
        </p:spPr>
        <p:txBody>
          <a:bodyPr wrap="square" rtlCol="0">
            <a:spAutoFit/>
          </a:bodyPr>
          <a:lstStyle/>
          <a:p>
            <a:pPr algn="l"/>
            <a:r>
              <a:rPr lang="cs-CZ" sz="3600" dirty="0" err="1">
                <a:latin typeface="Freestyle Script" panose="030804020302050B0404" pitchFamily="66" charset="0"/>
              </a:rPr>
              <a:t>Sustainable</a:t>
            </a:r>
            <a:r>
              <a:rPr lang="cs-CZ" sz="3600" dirty="0">
                <a:latin typeface="Freestyle Script" panose="030804020302050B0404" pitchFamily="66" charset="0"/>
              </a:rPr>
              <a:t> </a:t>
            </a:r>
            <a:r>
              <a:rPr lang="cs-CZ" sz="3600" dirty="0" err="1">
                <a:latin typeface="Freestyle Script" panose="030804020302050B0404" pitchFamily="66" charset="0"/>
              </a:rPr>
              <a:t>peace</a:t>
            </a:r>
            <a:r>
              <a:rPr lang="cs-CZ" sz="3600" dirty="0">
                <a:latin typeface="Freestyle Script" panose="030804020302050B0404" pitchFamily="66" charset="0"/>
              </a:rPr>
              <a:t> in </a:t>
            </a:r>
            <a:r>
              <a:rPr lang="cs-CZ" sz="3600" dirty="0" err="1">
                <a:latin typeface="Freestyle Script" panose="030804020302050B0404" pitchFamily="66" charset="0"/>
              </a:rPr>
              <a:t>Europe</a:t>
            </a:r>
            <a:endParaRPr lang="en-US" sz="3600" dirty="0">
              <a:latin typeface="Freestyle Script" panose="030804020302050B0404" pitchFamily="66" charset="0"/>
            </a:endParaRPr>
          </a:p>
        </p:txBody>
      </p:sp>
      <p:sp>
        <p:nvSpPr>
          <p:cNvPr id="9" name="TextovéPole 8">
            <a:extLst>
              <a:ext uri="{FF2B5EF4-FFF2-40B4-BE49-F238E27FC236}">
                <a16:creationId xmlns:a16="http://schemas.microsoft.com/office/drawing/2014/main" id="{1E8FF0B3-08E2-388A-E17E-84932C93DFB9}"/>
              </a:ext>
            </a:extLst>
          </p:cNvPr>
          <p:cNvSpPr txBox="1"/>
          <p:nvPr/>
        </p:nvSpPr>
        <p:spPr>
          <a:xfrm>
            <a:off x="7782746" y="1000276"/>
            <a:ext cx="2385618" cy="646331"/>
          </a:xfrm>
          <a:prstGeom prst="rect">
            <a:avLst/>
          </a:prstGeom>
          <a:noFill/>
        </p:spPr>
        <p:txBody>
          <a:bodyPr wrap="square" rtlCol="0">
            <a:spAutoFit/>
          </a:bodyPr>
          <a:lstStyle/>
          <a:p>
            <a:pPr algn="l"/>
            <a:r>
              <a:rPr lang="cs-CZ" sz="3600" dirty="0" err="1">
                <a:latin typeface="Freestyle Script" panose="030804020302050B0404" pitchFamily="66" charset="0"/>
              </a:rPr>
              <a:t>Collective</a:t>
            </a:r>
            <a:r>
              <a:rPr lang="cs-CZ" sz="3600" dirty="0">
                <a:latin typeface="Freestyle Script" panose="030804020302050B0404" pitchFamily="66" charset="0"/>
              </a:rPr>
              <a:t> defence</a:t>
            </a:r>
            <a:endParaRPr lang="en-US" sz="3600" dirty="0">
              <a:latin typeface="Freestyle Script" panose="030804020302050B0404" pitchFamily="66" charset="0"/>
            </a:endParaRPr>
          </a:p>
        </p:txBody>
      </p:sp>
      <p:pic>
        <p:nvPicPr>
          <p:cNvPr id="10" name="Obrázek 9" descr="Obsah obrázku černá, tma&#10;&#10;Popis byl vytvořen automaticky">
            <a:extLst>
              <a:ext uri="{FF2B5EF4-FFF2-40B4-BE49-F238E27FC236}">
                <a16:creationId xmlns:a16="http://schemas.microsoft.com/office/drawing/2014/main" id="{CE6B6529-D7B6-2608-458A-9E5DF58908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1905" y="1373738"/>
            <a:ext cx="828060" cy="828060"/>
          </a:xfrm>
          <a:prstGeom prst="rect">
            <a:avLst/>
          </a:prstGeom>
        </p:spPr>
      </p:pic>
      <p:pic>
        <p:nvPicPr>
          <p:cNvPr id="12" name="Obrázek 11" descr="Obsah obrázku černá, tma&#10;&#10;Popis byl vytvořen automaticky">
            <a:extLst>
              <a:ext uri="{FF2B5EF4-FFF2-40B4-BE49-F238E27FC236}">
                <a16:creationId xmlns:a16="http://schemas.microsoft.com/office/drawing/2014/main" id="{798D340A-A42F-86E4-BF04-3154905A3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182205">
            <a:off x="7226917" y="2898735"/>
            <a:ext cx="1034235" cy="982079"/>
          </a:xfrm>
          <a:prstGeom prst="rect">
            <a:avLst/>
          </a:prstGeom>
        </p:spPr>
      </p:pic>
      <p:pic>
        <p:nvPicPr>
          <p:cNvPr id="14" name="Obrázek 13" descr="Obsah obrázku černá, tma&#10;&#10;Popis byl vytvořen automaticky">
            <a:extLst>
              <a:ext uri="{FF2B5EF4-FFF2-40B4-BE49-F238E27FC236}">
                <a16:creationId xmlns:a16="http://schemas.microsoft.com/office/drawing/2014/main" id="{5D4D2BD9-E787-687F-DBFC-B2233AB2D9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210675">
            <a:off x="7066954" y="4085558"/>
            <a:ext cx="828060" cy="828060"/>
          </a:xfrm>
          <a:prstGeom prst="rect">
            <a:avLst/>
          </a:prstGeom>
        </p:spPr>
      </p:pic>
    </p:spTree>
    <p:extLst>
      <p:ext uri="{BB962C8B-B14F-4D97-AF65-F5344CB8AC3E}">
        <p14:creationId xmlns:p14="http://schemas.microsoft.com/office/powerpoint/2010/main" val="4021029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černá, tma&#10;&#10;Popis byl vytvořen automaticky">
            <a:extLst>
              <a:ext uri="{FF2B5EF4-FFF2-40B4-BE49-F238E27FC236}">
                <a16:creationId xmlns:a16="http://schemas.microsoft.com/office/drawing/2014/main" id="{31B9991A-5D7B-1C21-160A-B5644D5DAC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065252">
            <a:off x="5603877" y="4176968"/>
            <a:ext cx="624983" cy="624983"/>
          </a:xfrm>
          <a:prstGeom prst="rect">
            <a:avLst/>
          </a:prstGeom>
        </p:spPr>
      </p:pic>
      <p:sp>
        <p:nvSpPr>
          <p:cNvPr id="2" name="Zástupný symbol pro zápatí 1">
            <a:extLst>
              <a:ext uri="{FF2B5EF4-FFF2-40B4-BE49-F238E27FC236}">
                <a16:creationId xmlns:a16="http://schemas.microsoft.com/office/drawing/2014/main" id="{222752EB-C63E-8D02-5037-03C20296AC64}"/>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857D1778-DD13-DCF9-994E-EDFC8746A965}"/>
              </a:ext>
            </a:extLst>
          </p:cNvPr>
          <p:cNvSpPr>
            <a:spLocks noGrp="1"/>
          </p:cNvSpPr>
          <p:nvPr>
            <p:ph type="sldNum" sz="quarter" idx="11"/>
          </p:nvPr>
        </p:nvSpPr>
        <p:spPr/>
        <p:txBody>
          <a:bodyPr/>
          <a:lstStyle/>
          <a:p>
            <a:fld id="{D6D6C118-631F-4A80-9886-907009361577}" type="slidenum">
              <a:rPr lang="cs-CZ" altLang="cs-CZ" smtClean="0"/>
              <a:pPr/>
              <a:t>22</a:t>
            </a:fld>
            <a:endParaRPr lang="cs-CZ" altLang="cs-CZ" dirty="0"/>
          </a:p>
        </p:txBody>
      </p:sp>
      <p:sp>
        <p:nvSpPr>
          <p:cNvPr id="5" name="TextovéPole 4">
            <a:extLst>
              <a:ext uri="{FF2B5EF4-FFF2-40B4-BE49-F238E27FC236}">
                <a16:creationId xmlns:a16="http://schemas.microsoft.com/office/drawing/2014/main" id="{C6481048-8121-0F34-4EC2-C3B9ADF9CD0C}"/>
              </a:ext>
            </a:extLst>
          </p:cNvPr>
          <p:cNvSpPr txBox="1"/>
          <p:nvPr/>
        </p:nvSpPr>
        <p:spPr>
          <a:xfrm>
            <a:off x="666000" y="741958"/>
            <a:ext cx="9222508" cy="3747501"/>
          </a:xfrm>
          <a:prstGeom prst="rect">
            <a:avLst/>
          </a:prstGeom>
          <a:noFill/>
        </p:spPr>
        <p:txBody>
          <a:bodyPr wrap="square">
            <a:spAutoFit/>
          </a:bodyPr>
          <a:lstStyle/>
          <a:p>
            <a:pPr algn="ctr">
              <a:spcAft>
                <a:spcPts val="1800"/>
              </a:spcAft>
            </a:pPr>
            <a:r>
              <a:rPr lang="en-US" b="1" dirty="0">
                <a:latin typeface="Bahnschrift Condensed" panose="020B0502040204020203" pitchFamily="34" charset="0"/>
                <a:cs typeface="Kokila" panose="020B0502040204020203" pitchFamily="34" charset="0"/>
              </a:rPr>
              <a:t>Article 5 and Collective defence</a:t>
            </a:r>
          </a:p>
          <a:p>
            <a:pPr algn="just">
              <a:lnSpc>
                <a:spcPct val="120000"/>
              </a:lnSpc>
            </a:pPr>
            <a:r>
              <a:rPr lang="en-US" dirty="0">
                <a:latin typeface="Bahnschrift Condensed" panose="020B0502040204020203" pitchFamily="34" charset="0"/>
                <a:cs typeface="Kokila" panose="020B0502040204020203" pitchFamily="34" charset="0"/>
              </a:rPr>
              <a:t>The Parties agree that an armed attack against one or more of them in Europe or North America shall be considered an attack against them all and consequently they agree that, </a:t>
            </a:r>
            <a:r>
              <a:rPr lang="en-US" dirty="0">
                <a:highlight>
                  <a:srgbClr val="FFFF00"/>
                </a:highlight>
                <a:latin typeface="Bahnschrift Condensed" panose="020B0502040204020203" pitchFamily="34" charset="0"/>
                <a:cs typeface="Kokila" panose="020B0502040204020203" pitchFamily="34" charset="0"/>
              </a:rPr>
              <a:t>if such an armed attack occurs, each of them</a:t>
            </a:r>
            <a:r>
              <a:rPr lang="en-US" dirty="0">
                <a:latin typeface="Bahnschrift Condensed" panose="020B0502040204020203" pitchFamily="34" charset="0"/>
                <a:cs typeface="Kokila" panose="020B0502040204020203" pitchFamily="34" charset="0"/>
              </a:rPr>
              <a:t>, in exercise of the right of individual or collective </a:t>
            </a:r>
            <a:r>
              <a:rPr lang="en-US" dirty="0" err="1">
                <a:latin typeface="Bahnschrift Condensed" panose="020B0502040204020203" pitchFamily="34" charset="0"/>
                <a:cs typeface="Kokila" panose="020B0502040204020203" pitchFamily="34" charset="0"/>
              </a:rPr>
              <a:t>self-defence</a:t>
            </a:r>
            <a:r>
              <a:rPr lang="en-US" dirty="0">
                <a:latin typeface="Bahnschrift Condensed" panose="020B0502040204020203" pitchFamily="34" charset="0"/>
                <a:cs typeface="Kokila" panose="020B0502040204020203" pitchFamily="34" charset="0"/>
              </a:rPr>
              <a:t> </a:t>
            </a:r>
            <a:r>
              <a:rPr lang="en-US" dirty="0" err="1">
                <a:latin typeface="Bahnschrift Condensed" panose="020B0502040204020203" pitchFamily="34" charset="0"/>
                <a:cs typeface="Kokila" panose="020B0502040204020203" pitchFamily="34" charset="0"/>
              </a:rPr>
              <a:t>recognised</a:t>
            </a:r>
            <a:r>
              <a:rPr lang="en-US" dirty="0">
                <a:latin typeface="Bahnschrift Condensed" panose="020B0502040204020203" pitchFamily="34" charset="0"/>
                <a:cs typeface="Kokila" panose="020B0502040204020203" pitchFamily="34" charset="0"/>
              </a:rPr>
              <a:t> by Article 51 of the Charter of the United Nations, </a:t>
            </a:r>
            <a:r>
              <a:rPr lang="en-US" dirty="0">
                <a:highlight>
                  <a:srgbClr val="FFFF00"/>
                </a:highlight>
                <a:latin typeface="Bahnschrift Condensed" panose="020B0502040204020203" pitchFamily="34" charset="0"/>
                <a:cs typeface="Kokila" panose="020B0502040204020203" pitchFamily="34" charset="0"/>
              </a:rPr>
              <a:t>will assist</a:t>
            </a:r>
            <a:r>
              <a:rPr lang="en-US" dirty="0">
                <a:latin typeface="Bahnschrift Condensed" panose="020B0502040204020203" pitchFamily="34" charset="0"/>
                <a:cs typeface="Kokila" panose="020B0502040204020203" pitchFamily="34" charset="0"/>
              </a:rPr>
              <a:t> the Party or Parties so attacked </a:t>
            </a:r>
            <a:r>
              <a:rPr lang="en-US" dirty="0">
                <a:highlight>
                  <a:srgbClr val="FFFF00"/>
                </a:highlight>
                <a:latin typeface="Bahnschrift Condensed" panose="020B0502040204020203" pitchFamily="34" charset="0"/>
                <a:cs typeface="Kokila" panose="020B0502040204020203" pitchFamily="34" charset="0"/>
              </a:rPr>
              <a:t>by taking</a:t>
            </a:r>
            <a:r>
              <a:rPr lang="en-US" dirty="0">
                <a:latin typeface="Bahnschrift Condensed" panose="020B0502040204020203" pitchFamily="34" charset="0"/>
                <a:cs typeface="Kokila" panose="020B0502040204020203" pitchFamily="34" charset="0"/>
              </a:rPr>
              <a:t> forthwith, individually and in concert with the other Parties, </a:t>
            </a:r>
            <a:r>
              <a:rPr lang="en-US" dirty="0">
                <a:highlight>
                  <a:srgbClr val="FFFF00"/>
                </a:highlight>
                <a:latin typeface="Bahnschrift Condensed" panose="020B0502040204020203" pitchFamily="34" charset="0"/>
                <a:cs typeface="Kokila" panose="020B0502040204020203" pitchFamily="34" charset="0"/>
              </a:rPr>
              <a:t>such action </a:t>
            </a:r>
            <a:r>
              <a:rPr lang="en-US" u="sng" dirty="0">
                <a:highlight>
                  <a:srgbClr val="FFFF00"/>
                </a:highlight>
                <a:latin typeface="Bahnschrift Condensed" panose="020B0502040204020203" pitchFamily="34" charset="0"/>
                <a:cs typeface="Kokila" panose="020B0502040204020203" pitchFamily="34" charset="0"/>
              </a:rPr>
              <a:t>as it deems necessary</a:t>
            </a:r>
            <a:r>
              <a:rPr lang="en-US" dirty="0">
                <a:latin typeface="Bahnschrift Condensed" panose="020B0502040204020203" pitchFamily="34" charset="0"/>
                <a:cs typeface="Kokila" panose="020B0502040204020203" pitchFamily="34" charset="0"/>
              </a:rPr>
              <a:t>, including the use of armed force, to restore and maintain the security </a:t>
            </a:r>
            <a:r>
              <a:rPr lang="cs-CZ" dirty="0">
                <a:latin typeface="Bahnschrift Condensed" panose="020B0502040204020203" pitchFamily="34" charset="0"/>
                <a:cs typeface="Kokila" panose="020B0502040204020203" pitchFamily="34" charset="0"/>
              </a:rPr>
              <a:t>      </a:t>
            </a:r>
            <a:r>
              <a:rPr lang="en-US" dirty="0">
                <a:latin typeface="Bahnschrift Condensed" panose="020B0502040204020203" pitchFamily="34" charset="0"/>
                <a:cs typeface="Kokila" panose="020B0502040204020203" pitchFamily="34" charset="0"/>
              </a:rPr>
              <a:t>of the North Atlantic area.</a:t>
            </a:r>
          </a:p>
        </p:txBody>
      </p:sp>
      <p:sp>
        <p:nvSpPr>
          <p:cNvPr id="4" name="TextovéPole 3">
            <a:extLst>
              <a:ext uri="{FF2B5EF4-FFF2-40B4-BE49-F238E27FC236}">
                <a16:creationId xmlns:a16="http://schemas.microsoft.com/office/drawing/2014/main" id="{64C4E316-632F-AC9A-0898-DDBC13964CE3}"/>
              </a:ext>
            </a:extLst>
          </p:cNvPr>
          <p:cNvSpPr txBox="1"/>
          <p:nvPr/>
        </p:nvSpPr>
        <p:spPr>
          <a:xfrm>
            <a:off x="3170903" y="4855311"/>
            <a:ext cx="5490932" cy="1077218"/>
          </a:xfrm>
          <a:prstGeom prst="rect">
            <a:avLst/>
          </a:prstGeom>
          <a:noFill/>
        </p:spPr>
        <p:txBody>
          <a:bodyPr wrap="square" rtlCol="0">
            <a:spAutoFit/>
          </a:bodyPr>
          <a:lstStyle/>
          <a:p>
            <a:pPr algn="l"/>
            <a:r>
              <a:rPr lang="cs-CZ" sz="3200" dirty="0">
                <a:latin typeface="Freestyle Script" panose="030804020302050B0404" pitchFamily="66" charset="0"/>
              </a:rPr>
              <a:t>United </a:t>
            </a:r>
            <a:r>
              <a:rPr lang="cs-CZ" sz="3200" dirty="0" err="1">
                <a:latin typeface="Freestyle Script" panose="030804020302050B0404" pitchFamily="66" charset="0"/>
              </a:rPr>
              <a:t>States</a:t>
            </a:r>
            <a:r>
              <a:rPr lang="cs-CZ" sz="3200" dirty="0">
                <a:latin typeface="Freestyle Script" panose="030804020302050B0404" pitchFamily="66" charset="0"/>
              </a:rPr>
              <a:t> </a:t>
            </a:r>
            <a:r>
              <a:rPr lang="cs-CZ" sz="3200" dirty="0" err="1">
                <a:latin typeface="Freestyle Script" panose="030804020302050B0404" pitchFamily="66" charset="0"/>
              </a:rPr>
              <a:t>feared</a:t>
            </a:r>
            <a:r>
              <a:rPr lang="cs-CZ" sz="3200" dirty="0">
                <a:latin typeface="Freestyle Script" panose="030804020302050B0404" pitchFamily="66" charset="0"/>
              </a:rPr>
              <a:t> </a:t>
            </a:r>
            <a:r>
              <a:rPr lang="cs-CZ" sz="3200" dirty="0" err="1">
                <a:latin typeface="Freestyle Script" panose="030804020302050B0404" pitchFamily="66" charset="0"/>
              </a:rPr>
              <a:t>of</a:t>
            </a:r>
            <a:r>
              <a:rPr lang="cs-CZ" sz="3200" dirty="0">
                <a:latin typeface="Freestyle Script" panose="030804020302050B0404" pitchFamily="66" charset="0"/>
              </a:rPr>
              <a:t> </a:t>
            </a:r>
            <a:r>
              <a:rPr lang="cs-CZ" sz="3200" dirty="0" err="1">
                <a:latin typeface="Freestyle Script" panose="030804020302050B0404" pitchFamily="66" charset="0"/>
              </a:rPr>
              <a:t>being</a:t>
            </a:r>
            <a:r>
              <a:rPr lang="cs-CZ" sz="3200" dirty="0">
                <a:latin typeface="Freestyle Script" panose="030804020302050B0404" pitchFamily="66" charset="0"/>
              </a:rPr>
              <a:t> </a:t>
            </a:r>
            <a:r>
              <a:rPr lang="cs-CZ" sz="3200" dirty="0" err="1">
                <a:latin typeface="Freestyle Script" panose="030804020302050B0404" pitchFamily="66" charset="0"/>
              </a:rPr>
              <a:t>drawn</a:t>
            </a:r>
            <a:r>
              <a:rPr lang="cs-CZ" sz="3200" dirty="0">
                <a:latin typeface="Freestyle Script" panose="030804020302050B0404" pitchFamily="66" charset="0"/>
              </a:rPr>
              <a:t> </a:t>
            </a:r>
            <a:r>
              <a:rPr lang="cs-CZ" sz="3200" dirty="0" err="1">
                <a:latin typeface="Freestyle Script" panose="030804020302050B0404" pitchFamily="66" charset="0"/>
              </a:rPr>
              <a:t>into</a:t>
            </a:r>
            <a:r>
              <a:rPr lang="cs-CZ" sz="3200" dirty="0">
                <a:latin typeface="Freestyle Script" panose="030804020302050B0404" pitchFamily="66" charset="0"/>
              </a:rPr>
              <a:t> a </a:t>
            </a:r>
            <a:r>
              <a:rPr lang="cs-CZ" sz="3200" dirty="0" err="1">
                <a:latin typeface="Freestyle Script" panose="030804020302050B0404" pitchFamily="66" charset="0"/>
              </a:rPr>
              <a:t>war</a:t>
            </a:r>
            <a:r>
              <a:rPr lang="cs-CZ" sz="3200" dirty="0">
                <a:latin typeface="Freestyle Script" panose="030804020302050B0404" pitchFamily="66" charset="0"/>
              </a:rPr>
              <a:t> </a:t>
            </a:r>
            <a:r>
              <a:rPr lang="cs-CZ" sz="3200" dirty="0" err="1">
                <a:latin typeface="Freestyle Script" panose="030804020302050B0404" pitchFamily="66" charset="0"/>
              </a:rPr>
              <a:t>through</a:t>
            </a:r>
            <a:r>
              <a:rPr lang="cs-CZ" sz="3200" dirty="0">
                <a:latin typeface="Freestyle Script" panose="030804020302050B0404" pitchFamily="66" charset="0"/>
              </a:rPr>
              <a:t> </a:t>
            </a:r>
            <a:r>
              <a:rPr lang="cs-CZ" sz="3200" dirty="0" err="1">
                <a:latin typeface="Freestyle Script" panose="030804020302050B0404" pitchFamily="66" charset="0"/>
              </a:rPr>
              <a:t>treaty</a:t>
            </a:r>
            <a:r>
              <a:rPr lang="cs-CZ" sz="3200" dirty="0">
                <a:latin typeface="Freestyle Script" panose="030804020302050B0404" pitchFamily="66" charset="0"/>
              </a:rPr>
              <a:t> </a:t>
            </a:r>
            <a:r>
              <a:rPr lang="cs-CZ" sz="3200" dirty="0" err="1">
                <a:latin typeface="Freestyle Script" panose="030804020302050B0404" pitchFamily="66" charset="0"/>
              </a:rPr>
              <a:t>obligations</a:t>
            </a:r>
            <a:endParaRPr lang="en-US" sz="3200" dirty="0">
              <a:latin typeface="Freestyle Script" panose="030804020302050B0404" pitchFamily="66" charset="0"/>
            </a:endParaRPr>
          </a:p>
        </p:txBody>
      </p:sp>
      <p:sp>
        <p:nvSpPr>
          <p:cNvPr id="9" name="TextovéPole 8">
            <a:extLst>
              <a:ext uri="{FF2B5EF4-FFF2-40B4-BE49-F238E27FC236}">
                <a16:creationId xmlns:a16="http://schemas.microsoft.com/office/drawing/2014/main" id="{4073194B-55AF-DE92-AFCC-7598DB125814}"/>
              </a:ext>
            </a:extLst>
          </p:cNvPr>
          <p:cNvSpPr txBox="1"/>
          <p:nvPr/>
        </p:nvSpPr>
        <p:spPr>
          <a:xfrm>
            <a:off x="8028914" y="741958"/>
            <a:ext cx="3719188" cy="584775"/>
          </a:xfrm>
          <a:prstGeom prst="rect">
            <a:avLst/>
          </a:prstGeom>
          <a:noFill/>
        </p:spPr>
        <p:txBody>
          <a:bodyPr wrap="square" rtlCol="0">
            <a:spAutoFit/>
          </a:bodyPr>
          <a:lstStyle/>
          <a:p>
            <a:pPr algn="l"/>
            <a:r>
              <a:rPr lang="cs-CZ" sz="3200" dirty="0" err="1">
                <a:latin typeface="Freestyle Script" panose="030804020302050B0404" pitchFamily="66" charset="0"/>
              </a:rPr>
              <a:t>invoked</a:t>
            </a:r>
            <a:r>
              <a:rPr lang="cs-CZ" sz="3200" dirty="0">
                <a:latin typeface="Freestyle Script" panose="030804020302050B0404" pitchFamily="66" charset="0"/>
              </a:rPr>
              <a:t> just </a:t>
            </a:r>
            <a:r>
              <a:rPr lang="cs-CZ" sz="3200" dirty="0" err="1">
                <a:latin typeface="Freestyle Script" panose="030804020302050B0404" pitchFamily="66" charset="0"/>
              </a:rPr>
              <a:t>once</a:t>
            </a:r>
            <a:r>
              <a:rPr lang="cs-CZ" sz="3200" dirty="0">
                <a:latin typeface="Freestyle Script" panose="030804020302050B0404" pitchFamily="66" charset="0"/>
              </a:rPr>
              <a:t> - </a:t>
            </a:r>
            <a:r>
              <a:rPr lang="cs-CZ" sz="3200" dirty="0" err="1">
                <a:latin typeface="Freestyle Script" panose="030804020302050B0404" pitchFamily="66" charset="0"/>
              </a:rPr>
              <a:t>after</a:t>
            </a:r>
            <a:r>
              <a:rPr lang="cs-CZ" sz="3200" dirty="0">
                <a:latin typeface="Freestyle Script" panose="030804020302050B0404" pitchFamily="66" charset="0"/>
              </a:rPr>
              <a:t> 9/11</a:t>
            </a:r>
            <a:endParaRPr lang="en-US" sz="3200" dirty="0">
              <a:latin typeface="Freestyle Script" panose="030804020302050B0404" pitchFamily="66" charset="0"/>
            </a:endParaRPr>
          </a:p>
        </p:txBody>
      </p:sp>
    </p:spTree>
    <p:extLst>
      <p:ext uri="{BB962C8B-B14F-4D97-AF65-F5344CB8AC3E}">
        <p14:creationId xmlns:p14="http://schemas.microsoft.com/office/powerpoint/2010/main" val="1466177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Decison-making</a:t>
            </a:r>
            <a:r>
              <a:rPr lang="cs-CZ" sz="3200" dirty="0"/>
              <a:t> </a:t>
            </a:r>
            <a:r>
              <a:rPr lang="cs-CZ" sz="3200" dirty="0" err="1"/>
              <a:t>process</a:t>
            </a:r>
            <a:r>
              <a:rPr lang="cs-CZ" sz="3200" dirty="0"/>
              <a:t> and </a:t>
            </a:r>
            <a:r>
              <a:rPr lang="cs-CZ" sz="3200" dirty="0" err="1"/>
              <a:t>consultations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9364181" cy="4139998"/>
          </a:xfrm>
        </p:spPr>
        <p:txBody>
          <a:bodyPr/>
          <a:lstStyle/>
          <a:p>
            <a:pPr>
              <a:lnSpc>
                <a:spcPct val="110000"/>
              </a:lnSpc>
              <a:spcAft>
                <a:spcPts val="600"/>
              </a:spcAft>
            </a:pPr>
            <a:r>
              <a:rPr lang="en-US" sz="2200" dirty="0"/>
              <a:t>principle of </a:t>
            </a:r>
            <a:r>
              <a:rPr lang="en-US" sz="2200" b="1" dirty="0"/>
              <a:t>consensus decision-making</a:t>
            </a:r>
            <a:endParaRPr lang="cs-CZ" sz="2200" b="1" dirty="0"/>
          </a:p>
          <a:p>
            <a:pPr lvl="1">
              <a:lnSpc>
                <a:spcPct val="110000"/>
              </a:lnSpc>
              <a:spcAft>
                <a:spcPts val="600"/>
              </a:spcAft>
            </a:pPr>
            <a:r>
              <a:rPr lang="cs-CZ" sz="2200" dirty="0" err="1"/>
              <a:t>all</a:t>
            </a:r>
            <a:r>
              <a:rPr lang="cs-CZ" sz="2200" dirty="0"/>
              <a:t> </a:t>
            </a:r>
            <a:r>
              <a:rPr lang="cs-CZ" sz="2200" dirty="0" err="1"/>
              <a:t>decisions</a:t>
            </a:r>
            <a:r>
              <a:rPr lang="cs-CZ" sz="2200" dirty="0"/>
              <a:t> are made by </a:t>
            </a:r>
            <a:r>
              <a:rPr lang="cs-CZ" sz="2200" dirty="0" err="1"/>
              <a:t>consensus</a:t>
            </a:r>
            <a:r>
              <a:rPr lang="cs-CZ" sz="2200" dirty="0"/>
              <a:t> </a:t>
            </a:r>
            <a:r>
              <a:rPr lang="cs-CZ" sz="2200" dirty="0" err="1"/>
              <a:t>after</a:t>
            </a:r>
            <a:r>
              <a:rPr lang="cs-CZ" sz="2200" dirty="0"/>
              <a:t> </a:t>
            </a:r>
            <a:r>
              <a:rPr lang="cs-CZ" sz="2200" dirty="0" err="1"/>
              <a:t>consulation</a:t>
            </a:r>
            <a:r>
              <a:rPr lang="cs-CZ" sz="2200" dirty="0"/>
              <a:t> and </a:t>
            </a:r>
            <a:r>
              <a:rPr lang="cs-CZ" sz="2200" dirty="0" err="1"/>
              <a:t>discussion</a:t>
            </a:r>
            <a:endParaRPr lang="cs-CZ" sz="2200" dirty="0"/>
          </a:p>
          <a:p>
            <a:pPr lvl="1">
              <a:lnSpc>
                <a:spcPct val="110000"/>
              </a:lnSpc>
              <a:spcAft>
                <a:spcPts val="600"/>
              </a:spcAft>
            </a:pPr>
            <a:r>
              <a:rPr lang="cs-CZ" sz="2200" dirty="0" err="1"/>
              <a:t>applied</a:t>
            </a:r>
            <a:r>
              <a:rPr lang="cs-CZ" sz="2200" dirty="0"/>
              <a:t> </a:t>
            </a:r>
            <a:r>
              <a:rPr lang="cs-CZ" sz="2200" dirty="0" err="1"/>
              <a:t>at</a:t>
            </a:r>
            <a:r>
              <a:rPr lang="cs-CZ" sz="2200" dirty="0"/>
              <a:t> </a:t>
            </a:r>
            <a:r>
              <a:rPr lang="cs-CZ" sz="2200" dirty="0" err="1"/>
              <a:t>every</a:t>
            </a:r>
            <a:r>
              <a:rPr lang="cs-CZ" sz="2200" dirty="0"/>
              <a:t> </a:t>
            </a:r>
            <a:r>
              <a:rPr lang="cs-CZ" sz="2200" dirty="0" err="1"/>
              <a:t>committee</a:t>
            </a:r>
            <a:r>
              <a:rPr lang="cs-CZ" sz="2200" dirty="0"/>
              <a:t> level</a:t>
            </a:r>
          </a:p>
          <a:p>
            <a:pPr lvl="1">
              <a:lnSpc>
                <a:spcPct val="110000"/>
              </a:lnSpc>
              <a:spcAft>
                <a:spcPts val="600"/>
              </a:spcAft>
            </a:pPr>
            <a:r>
              <a:rPr lang="cs-CZ" sz="2200" dirty="0" err="1"/>
              <a:t>facilitated</a:t>
            </a:r>
            <a:r>
              <a:rPr lang="cs-CZ" sz="2200" dirty="0"/>
              <a:t> by </a:t>
            </a:r>
            <a:r>
              <a:rPr lang="cs-CZ" sz="2200" dirty="0" err="1"/>
              <a:t>SecGen</a:t>
            </a:r>
            <a:endParaRPr lang="cs-CZ" sz="2200" dirty="0"/>
          </a:p>
          <a:p>
            <a:pPr marL="0" lvl="1" indent="0">
              <a:lnSpc>
                <a:spcPct val="110000"/>
              </a:lnSpc>
              <a:spcBef>
                <a:spcPts val="1200"/>
              </a:spcBef>
              <a:spcAft>
                <a:spcPts val="600"/>
              </a:spcAft>
              <a:buNone/>
            </a:pPr>
            <a:r>
              <a:rPr lang="cs-CZ" sz="2200" b="1" dirty="0" err="1"/>
              <a:t>Consultation</a:t>
            </a:r>
            <a:r>
              <a:rPr lang="cs-CZ" sz="2200" b="1" dirty="0"/>
              <a:t> (Art. 4)</a:t>
            </a:r>
          </a:p>
        </p:txBody>
      </p:sp>
      <p:pic>
        <p:nvPicPr>
          <p:cNvPr id="7" name="Obrázek 6">
            <a:extLst>
              <a:ext uri="{FF2B5EF4-FFF2-40B4-BE49-F238E27FC236}">
                <a16:creationId xmlns:a16="http://schemas.microsoft.com/office/drawing/2014/main" id="{788293D9-7ED3-2027-A363-13B20BEA4C9D}"/>
              </a:ext>
            </a:extLst>
          </p:cNvPr>
          <p:cNvPicPr>
            <a:picLocks noChangeAspect="1"/>
          </p:cNvPicPr>
          <p:nvPr/>
        </p:nvPicPr>
        <p:blipFill>
          <a:blip r:embed="rId3"/>
          <a:stretch>
            <a:fillRect/>
          </a:stretch>
        </p:blipFill>
        <p:spPr>
          <a:xfrm>
            <a:off x="7038472" y="2742506"/>
            <a:ext cx="4979783" cy="1572563"/>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467C4C91-DAC7-3DC3-FAB4-3A1C8F62859D}"/>
              </a:ext>
            </a:extLst>
          </p:cNvPr>
          <p:cNvSpPr txBox="1"/>
          <p:nvPr/>
        </p:nvSpPr>
        <p:spPr>
          <a:xfrm>
            <a:off x="666000" y="4048672"/>
            <a:ext cx="6186948"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1" algn="just">
              <a:spcAft>
                <a:spcPts val="1200"/>
              </a:spcAft>
            </a:pPr>
            <a:r>
              <a:rPr lang="cs-CZ" sz="2000" i="1" dirty="0">
                <a:latin typeface="+mn-lt"/>
              </a:rPr>
              <a:t>„</a:t>
            </a:r>
            <a:r>
              <a:rPr lang="en-US" sz="2000" i="1" dirty="0">
                <a:latin typeface="+mn-lt"/>
              </a:rPr>
              <a:t>The Parties will consult together whenever, in the opinion of any of them, the territorial integrity, political independence or security of any of the Parties is threatened.</a:t>
            </a:r>
            <a:r>
              <a:rPr lang="cs-CZ" sz="2000" i="1" dirty="0">
                <a:latin typeface="+mn-lt"/>
              </a:rPr>
              <a:t>“</a:t>
            </a:r>
          </a:p>
        </p:txBody>
      </p:sp>
      <p:sp>
        <p:nvSpPr>
          <p:cNvPr id="11" name="TextovéPole 10">
            <a:extLst>
              <a:ext uri="{FF2B5EF4-FFF2-40B4-BE49-F238E27FC236}">
                <a16:creationId xmlns:a16="http://schemas.microsoft.com/office/drawing/2014/main" id="{2F2E11FB-90CB-1E3A-9443-9E9E7AD2E6D7}"/>
              </a:ext>
            </a:extLst>
          </p:cNvPr>
          <p:cNvSpPr txBox="1"/>
          <p:nvPr/>
        </p:nvSpPr>
        <p:spPr>
          <a:xfrm>
            <a:off x="1328641" y="5431778"/>
            <a:ext cx="4627181" cy="584775"/>
          </a:xfrm>
          <a:prstGeom prst="rect">
            <a:avLst/>
          </a:prstGeom>
          <a:noFill/>
        </p:spPr>
        <p:txBody>
          <a:bodyPr wrap="square" rtlCol="0">
            <a:spAutoFit/>
          </a:bodyPr>
          <a:lstStyle/>
          <a:p>
            <a:pPr algn="l"/>
            <a:r>
              <a:rPr lang="en-US" sz="3200" dirty="0">
                <a:latin typeface="Freestyle Script" panose="030804020302050B0404" pitchFamily="66" charset="0"/>
              </a:rPr>
              <a:t>any member can formally invoke Art. 4</a:t>
            </a:r>
            <a:endParaRPr lang="cs-CZ" sz="3200" dirty="0">
              <a:latin typeface="Freestyle Script" panose="030804020302050B0404" pitchFamily="66" charset="0"/>
            </a:endParaRPr>
          </a:p>
        </p:txBody>
      </p:sp>
      <p:sp>
        <p:nvSpPr>
          <p:cNvPr id="12" name="TextovéPole 11">
            <a:extLst>
              <a:ext uri="{FF2B5EF4-FFF2-40B4-BE49-F238E27FC236}">
                <a16:creationId xmlns:a16="http://schemas.microsoft.com/office/drawing/2014/main" id="{6C251909-B701-68F9-79C9-5FC51806498E}"/>
              </a:ext>
            </a:extLst>
          </p:cNvPr>
          <p:cNvSpPr txBox="1"/>
          <p:nvPr/>
        </p:nvSpPr>
        <p:spPr>
          <a:xfrm>
            <a:off x="7038472" y="4638175"/>
            <a:ext cx="4021575" cy="1077218"/>
          </a:xfrm>
          <a:prstGeom prst="rect">
            <a:avLst/>
          </a:prstGeom>
          <a:noFill/>
        </p:spPr>
        <p:txBody>
          <a:bodyPr wrap="square" rtlCol="0">
            <a:spAutoFit/>
          </a:bodyPr>
          <a:lstStyle/>
          <a:p>
            <a:pPr algn="ctr"/>
            <a:r>
              <a:rPr lang="cs-CZ" sz="3200" dirty="0" err="1">
                <a:latin typeface="Freestyle Script" panose="030804020302050B0404" pitchFamily="66" charset="0"/>
              </a:rPr>
              <a:t>invoked</a:t>
            </a:r>
            <a:r>
              <a:rPr lang="cs-CZ" sz="3200" dirty="0">
                <a:latin typeface="Freestyle Script" panose="030804020302050B0404" pitchFamily="66" charset="0"/>
              </a:rPr>
              <a:t> 7 </a:t>
            </a:r>
            <a:r>
              <a:rPr lang="cs-CZ" sz="3200" dirty="0" err="1">
                <a:latin typeface="Freestyle Script" panose="030804020302050B0404" pitchFamily="66" charset="0"/>
              </a:rPr>
              <a:t>times</a:t>
            </a:r>
            <a:endParaRPr lang="cs-CZ" sz="3200" dirty="0">
              <a:latin typeface="Freestyle Script" panose="030804020302050B0404" pitchFamily="66" charset="0"/>
            </a:endParaRPr>
          </a:p>
          <a:p>
            <a:pPr algn="ctr"/>
            <a:r>
              <a:rPr lang="cs-CZ" sz="3200" dirty="0">
                <a:latin typeface="Freestyle Script" panose="030804020302050B0404" pitchFamily="66" charset="0"/>
              </a:rPr>
              <a:t>last </a:t>
            </a:r>
            <a:r>
              <a:rPr lang="cs-CZ" sz="3200" dirty="0" err="1">
                <a:latin typeface="Freestyle Script" panose="030804020302050B0404" pitchFamily="66" charset="0"/>
              </a:rPr>
              <a:t>time</a:t>
            </a:r>
            <a:r>
              <a:rPr lang="cs-CZ" sz="3200" dirty="0">
                <a:latin typeface="Freestyle Script" panose="030804020302050B0404" pitchFamily="66" charset="0"/>
              </a:rPr>
              <a:t> - </a:t>
            </a:r>
            <a:r>
              <a:rPr lang="cs-CZ" sz="3200" dirty="0" err="1">
                <a:latin typeface="Freestyle Script" panose="030804020302050B0404" pitchFamily="66" charset="0"/>
              </a:rPr>
              <a:t>February</a:t>
            </a:r>
            <a:r>
              <a:rPr lang="cs-CZ" sz="3200" dirty="0">
                <a:latin typeface="Freestyle Script" panose="030804020302050B0404" pitchFamily="66" charset="0"/>
              </a:rPr>
              <a:t> 24, 2022</a:t>
            </a:r>
          </a:p>
        </p:txBody>
      </p:sp>
      <p:pic>
        <p:nvPicPr>
          <p:cNvPr id="13" name="Obrázek 12" descr="Obsah obrázku černá, tma&#10;&#10;Popis byl vytvořen automaticky">
            <a:extLst>
              <a:ext uri="{FF2B5EF4-FFF2-40B4-BE49-F238E27FC236}">
                <a16:creationId xmlns:a16="http://schemas.microsoft.com/office/drawing/2014/main" id="{8E6BEA05-22EB-0BAB-D60A-A3B9A0D674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384488">
            <a:off x="10646017" y="4412953"/>
            <a:ext cx="828060" cy="828060"/>
          </a:xfrm>
          <a:prstGeom prst="rect">
            <a:avLst/>
          </a:prstGeom>
        </p:spPr>
      </p:pic>
    </p:spTree>
    <p:extLst>
      <p:ext uri="{BB962C8B-B14F-4D97-AF65-F5344CB8AC3E}">
        <p14:creationId xmlns:p14="http://schemas.microsoft.com/office/powerpoint/2010/main" val="1759181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Core</a:t>
            </a:r>
            <a:r>
              <a:rPr lang="cs-CZ" sz="3200" dirty="0"/>
              <a:t> </a:t>
            </a:r>
            <a:r>
              <a:rPr lang="cs-CZ" sz="3200" dirty="0" err="1"/>
              <a:t>tasks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359000"/>
            <a:ext cx="6802435" cy="4961811"/>
          </a:xfrm>
        </p:spPr>
        <p:txBody>
          <a:bodyPr/>
          <a:lstStyle/>
          <a:p>
            <a:pPr marL="529200" indent="-457200">
              <a:lnSpc>
                <a:spcPct val="120000"/>
              </a:lnSpc>
              <a:spcAft>
                <a:spcPts val="600"/>
              </a:spcAft>
              <a:buFont typeface="+mj-lt"/>
              <a:buAutoNum type="alphaUcPeriod"/>
            </a:pPr>
            <a:r>
              <a:rPr lang="cs-CZ" sz="2200" b="1" dirty="0" err="1"/>
              <a:t>Deterrence</a:t>
            </a:r>
            <a:r>
              <a:rPr lang="cs-CZ" sz="2200" b="1" dirty="0"/>
              <a:t> and defence</a:t>
            </a:r>
          </a:p>
          <a:p>
            <a:pPr marL="529200" indent="-457200">
              <a:lnSpc>
                <a:spcPct val="120000"/>
              </a:lnSpc>
              <a:spcAft>
                <a:spcPts val="600"/>
              </a:spcAft>
              <a:buFont typeface="+mj-lt"/>
              <a:buAutoNum type="alphaUcPeriod"/>
            </a:pPr>
            <a:r>
              <a:rPr lang="cs-CZ" sz="2200" b="1" dirty="0" err="1"/>
              <a:t>Crisis</a:t>
            </a:r>
            <a:r>
              <a:rPr lang="cs-CZ" sz="2200" b="1" dirty="0"/>
              <a:t> </a:t>
            </a:r>
            <a:r>
              <a:rPr lang="cs-CZ" sz="2200" b="1" dirty="0" err="1"/>
              <a:t>prevention</a:t>
            </a:r>
            <a:r>
              <a:rPr lang="cs-CZ" sz="2200" b="1" dirty="0"/>
              <a:t> and management</a:t>
            </a:r>
          </a:p>
          <a:p>
            <a:pPr marL="529200" indent="-457200">
              <a:lnSpc>
                <a:spcPct val="120000"/>
              </a:lnSpc>
              <a:spcAft>
                <a:spcPts val="600"/>
              </a:spcAft>
              <a:buFont typeface="+mj-lt"/>
              <a:buAutoNum type="alphaUcPeriod"/>
            </a:pPr>
            <a:r>
              <a:rPr lang="cs-CZ" sz="2200" b="1" dirty="0" err="1"/>
              <a:t>Cooperative</a:t>
            </a:r>
            <a:r>
              <a:rPr lang="cs-CZ" sz="2200" b="1" dirty="0"/>
              <a:t> </a:t>
            </a:r>
            <a:r>
              <a:rPr lang="cs-CZ" sz="2200" b="1" dirty="0" err="1"/>
              <a:t>security</a:t>
            </a:r>
            <a:endParaRPr lang="cs-CZ" sz="2200" b="1" dirty="0"/>
          </a:p>
          <a:p>
            <a:pPr marL="72000" indent="0">
              <a:lnSpc>
                <a:spcPct val="120000"/>
              </a:lnSpc>
              <a:spcBef>
                <a:spcPts val="1800"/>
              </a:spcBef>
              <a:spcAft>
                <a:spcPts val="600"/>
              </a:spcAft>
              <a:buNone/>
            </a:pPr>
            <a:r>
              <a:rPr lang="cs-CZ" sz="2200" b="1" dirty="0"/>
              <a:t>+ </a:t>
            </a:r>
            <a:r>
              <a:rPr lang="cs-CZ" sz="2200" b="1" dirty="0" err="1"/>
              <a:t>Resilience</a:t>
            </a:r>
            <a:r>
              <a:rPr lang="cs-CZ" sz="2200" dirty="0"/>
              <a:t> (Art. 3)</a:t>
            </a:r>
          </a:p>
          <a:p>
            <a:pPr>
              <a:lnSpc>
                <a:spcPct val="120000"/>
              </a:lnSpc>
              <a:spcBef>
                <a:spcPts val="1200"/>
              </a:spcBef>
              <a:spcAft>
                <a:spcPts val="600"/>
              </a:spcAft>
            </a:pPr>
            <a:r>
              <a:rPr lang="cs-CZ" sz="2200" dirty="0" err="1"/>
              <a:t>both</a:t>
            </a:r>
            <a:r>
              <a:rPr lang="cs-CZ" sz="2200" dirty="0"/>
              <a:t> civil </a:t>
            </a:r>
            <a:r>
              <a:rPr lang="cs-CZ" sz="2200" dirty="0" err="1"/>
              <a:t>preparedness</a:t>
            </a:r>
            <a:r>
              <a:rPr lang="cs-CZ" sz="2200" dirty="0"/>
              <a:t> + </a:t>
            </a:r>
            <a:r>
              <a:rPr lang="cs-CZ" sz="2200" dirty="0" err="1"/>
              <a:t>military</a:t>
            </a:r>
            <a:r>
              <a:rPr lang="cs-CZ" sz="2200" dirty="0"/>
              <a:t> </a:t>
            </a:r>
            <a:r>
              <a:rPr lang="cs-CZ" sz="2200" dirty="0" err="1"/>
              <a:t>capacity</a:t>
            </a:r>
            <a:endParaRPr lang="cs-CZ" sz="2200" dirty="0"/>
          </a:p>
        </p:txBody>
      </p:sp>
      <p:pic>
        <p:nvPicPr>
          <p:cNvPr id="9" name="Obrázek 8">
            <a:extLst>
              <a:ext uri="{FF2B5EF4-FFF2-40B4-BE49-F238E27FC236}">
                <a16:creationId xmlns:a16="http://schemas.microsoft.com/office/drawing/2014/main" id="{05BAA101-D9F9-1C8B-1B5E-AC7FAD1E1A9D}"/>
              </a:ext>
            </a:extLst>
          </p:cNvPr>
          <p:cNvPicPr>
            <a:picLocks noChangeAspect="1"/>
          </p:cNvPicPr>
          <p:nvPr/>
        </p:nvPicPr>
        <p:blipFill>
          <a:blip r:embed="rId3"/>
          <a:stretch>
            <a:fillRect/>
          </a:stretch>
        </p:blipFill>
        <p:spPr>
          <a:xfrm>
            <a:off x="9626884" y="235155"/>
            <a:ext cx="2410449" cy="3193845"/>
          </a:xfrm>
          <a:prstGeom prst="rect">
            <a:avLst/>
          </a:prstGeom>
        </p:spPr>
      </p:pic>
      <p:sp>
        <p:nvSpPr>
          <p:cNvPr id="8" name="TextovéPole 7">
            <a:extLst>
              <a:ext uri="{FF2B5EF4-FFF2-40B4-BE49-F238E27FC236}">
                <a16:creationId xmlns:a16="http://schemas.microsoft.com/office/drawing/2014/main" id="{BA7FD8EA-0A53-BC88-601D-728C83F7E6FE}"/>
              </a:ext>
            </a:extLst>
          </p:cNvPr>
          <p:cNvSpPr txBox="1"/>
          <p:nvPr/>
        </p:nvSpPr>
        <p:spPr>
          <a:xfrm>
            <a:off x="7394672" y="3380394"/>
            <a:ext cx="4464424" cy="2539157"/>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indent="-342900" algn="l">
              <a:spcAft>
                <a:spcPts val="300"/>
              </a:spcAft>
              <a:buFont typeface="+mj-lt"/>
              <a:buAutoNum type="arabicPeriod"/>
            </a:pPr>
            <a:r>
              <a:rPr lang="en-US" sz="1600" dirty="0">
                <a:latin typeface="+mn-lt"/>
              </a:rPr>
              <a:t>assured continuity of government and critical government services</a:t>
            </a:r>
          </a:p>
          <a:p>
            <a:pPr marL="342900" indent="-342900" algn="l">
              <a:spcAft>
                <a:spcPts val="300"/>
              </a:spcAft>
              <a:buFont typeface="+mj-lt"/>
              <a:buAutoNum type="arabicPeriod"/>
            </a:pPr>
            <a:r>
              <a:rPr lang="en-US" sz="1600" dirty="0">
                <a:latin typeface="+mn-lt"/>
              </a:rPr>
              <a:t>resilient energy supplies</a:t>
            </a:r>
          </a:p>
          <a:p>
            <a:pPr marL="342900" indent="-342900" algn="l">
              <a:spcAft>
                <a:spcPts val="300"/>
              </a:spcAft>
              <a:buFont typeface="+mj-lt"/>
              <a:buAutoNum type="arabicPeriod"/>
            </a:pPr>
            <a:r>
              <a:rPr lang="en-US" sz="1600" dirty="0">
                <a:latin typeface="+mn-lt"/>
              </a:rPr>
              <a:t>ability to deal effectively with uncontrolled movement of people</a:t>
            </a:r>
          </a:p>
          <a:p>
            <a:pPr marL="342900" indent="-342900" algn="l">
              <a:spcAft>
                <a:spcPts val="300"/>
              </a:spcAft>
              <a:buFont typeface="+mj-lt"/>
              <a:buAutoNum type="arabicPeriod"/>
            </a:pPr>
            <a:r>
              <a:rPr lang="en-US" sz="1600" dirty="0">
                <a:latin typeface="+mn-lt"/>
              </a:rPr>
              <a:t>resilient food and water resources</a:t>
            </a:r>
          </a:p>
          <a:p>
            <a:pPr marL="342900" indent="-342900" algn="l">
              <a:spcAft>
                <a:spcPts val="300"/>
              </a:spcAft>
              <a:buFont typeface="+mj-lt"/>
              <a:buAutoNum type="arabicPeriod"/>
            </a:pPr>
            <a:r>
              <a:rPr lang="en-US" sz="1600" dirty="0">
                <a:latin typeface="+mn-lt"/>
              </a:rPr>
              <a:t>ability to deal with mass casualties</a:t>
            </a:r>
          </a:p>
          <a:p>
            <a:pPr marL="342900" indent="-342900" algn="l">
              <a:spcAft>
                <a:spcPts val="300"/>
              </a:spcAft>
              <a:buFont typeface="+mj-lt"/>
              <a:buAutoNum type="arabicPeriod"/>
            </a:pPr>
            <a:r>
              <a:rPr lang="en-US" sz="1600" dirty="0">
                <a:latin typeface="+mn-lt"/>
              </a:rPr>
              <a:t>resilient civil communications systems</a:t>
            </a:r>
          </a:p>
          <a:p>
            <a:pPr marL="342900" indent="-342900" algn="l">
              <a:spcAft>
                <a:spcPts val="300"/>
              </a:spcAft>
              <a:buFont typeface="+mj-lt"/>
              <a:buAutoNum type="arabicPeriod"/>
            </a:pPr>
            <a:r>
              <a:rPr lang="en-US" sz="1600" dirty="0">
                <a:latin typeface="+mn-lt"/>
              </a:rPr>
              <a:t>resilient civil transportation systems</a:t>
            </a:r>
            <a:endParaRPr lang="cs-CZ" sz="1600" dirty="0" err="1">
              <a:latin typeface="+mn-lt"/>
            </a:endParaRPr>
          </a:p>
        </p:txBody>
      </p:sp>
      <p:sp>
        <p:nvSpPr>
          <p:cNvPr id="6" name="TextovéPole 5">
            <a:extLst>
              <a:ext uri="{FF2B5EF4-FFF2-40B4-BE49-F238E27FC236}">
                <a16:creationId xmlns:a16="http://schemas.microsoft.com/office/drawing/2014/main" id="{FA4883F2-71E6-0807-2AFE-685DBAF1435D}"/>
              </a:ext>
            </a:extLst>
          </p:cNvPr>
          <p:cNvSpPr txBox="1"/>
          <p:nvPr/>
        </p:nvSpPr>
        <p:spPr>
          <a:xfrm>
            <a:off x="5309419" y="537188"/>
            <a:ext cx="4627181" cy="584775"/>
          </a:xfrm>
          <a:prstGeom prst="rect">
            <a:avLst/>
          </a:prstGeom>
          <a:noFill/>
        </p:spPr>
        <p:txBody>
          <a:bodyPr wrap="square" rtlCol="0">
            <a:spAutoFit/>
          </a:bodyPr>
          <a:lstStyle/>
          <a:p>
            <a:pPr algn="l"/>
            <a:r>
              <a:rPr lang="en-US" sz="3200" dirty="0">
                <a:latin typeface="Freestyle Script" panose="030804020302050B0404" pitchFamily="66" charset="0"/>
              </a:rPr>
              <a:t>enshrined in Strategic Concept (2022)</a:t>
            </a:r>
          </a:p>
        </p:txBody>
      </p:sp>
      <p:pic>
        <p:nvPicPr>
          <p:cNvPr id="7" name="Obrázek 6" descr="Obsah obrázku černá, tma&#10;&#10;Popis byl vytvořen automaticky">
            <a:extLst>
              <a:ext uri="{FF2B5EF4-FFF2-40B4-BE49-F238E27FC236}">
                <a16:creationId xmlns:a16="http://schemas.microsoft.com/office/drawing/2014/main" id="{677720FC-648C-58E1-10AD-42EDFC087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398201">
            <a:off x="6508628" y="5120353"/>
            <a:ext cx="1034235" cy="982079"/>
          </a:xfrm>
          <a:prstGeom prst="rect">
            <a:avLst/>
          </a:prstGeom>
        </p:spPr>
      </p:pic>
      <p:sp>
        <p:nvSpPr>
          <p:cNvPr id="10" name="TextovéPole 9">
            <a:extLst>
              <a:ext uri="{FF2B5EF4-FFF2-40B4-BE49-F238E27FC236}">
                <a16:creationId xmlns:a16="http://schemas.microsoft.com/office/drawing/2014/main" id="{7A778756-75E8-A835-C878-9CBA6F97762A}"/>
              </a:ext>
            </a:extLst>
          </p:cNvPr>
          <p:cNvSpPr txBox="1"/>
          <p:nvPr/>
        </p:nvSpPr>
        <p:spPr>
          <a:xfrm>
            <a:off x="5744006" y="6038070"/>
            <a:ext cx="5352676" cy="584775"/>
          </a:xfrm>
          <a:prstGeom prst="rect">
            <a:avLst/>
          </a:prstGeom>
          <a:noFill/>
        </p:spPr>
        <p:txBody>
          <a:bodyPr wrap="square" rtlCol="0">
            <a:spAutoFit/>
          </a:bodyPr>
          <a:lstStyle/>
          <a:p>
            <a:pPr algn="l"/>
            <a:r>
              <a:rPr lang="en-US" sz="3200" dirty="0">
                <a:latin typeface="Freestyle Script" panose="030804020302050B0404" pitchFamily="66" charset="0"/>
              </a:rPr>
              <a:t>7 baseline requirements for national resilience</a:t>
            </a:r>
          </a:p>
        </p:txBody>
      </p:sp>
      <p:pic>
        <p:nvPicPr>
          <p:cNvPr id="14" name="Obrázek 13" descr="Obsah obrázku černá, tma&#10;&#10;Popis byl vytvořen automaticky">
            <a:extLst>
              <a:ext uri="{FF2B5EF4-FFF2-40B4-BE49-F238E27FC236}">
                <a16:creationId xmlns:a16="http://schemas.microsoft.com/office/drawing/2014/main" id="{2B86959F-6C6C-5A6D-3533-9A6F7B434C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06342">
            <a:off x="6153091" y="1060819"/>
            <a:ext cx="828060" cy="828060"/>
          </a:xfrm>
          <a:prstGeom prst="rect">
            <a:avLst/>
          </a:prstGeom>
        </p:spPr>
      </p:pic>
      <p:sp>
        <p:nvSpPr>
          <p:cNvPr id="16" name="TextovéPole 15">
            <a:extLst>
              <a:ext uri="{FF2B5EF4-FFF2-40B4-BE49-F238E27FC236}">
                <a16:creationId xmlns:a16="http://schemas.microsoft.com/office/drawing/2014/main" id="{71173014-32A4-26F1-F324-D3DD3FEC5958}"/>
              </a:ext>
            </a:extLst>
          </p:cNvPr>
          <p:cNvSpPr txBox="1"/>
          <p:nvPr/>
        </p:nvSpPr>
        <p:spPr>
          <a:xfrm>
            <a:off x="413999" y="4210561"/>
            <a:ext cx="6038147" cy="16312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lvl="1" algn="just">
              <a:spcAft>
                <a:spcPts val="1200"/>
              </a:spcAft>
            </a:pPr>
            <a:r>
              <a:rPr lang="en-US" sz="2000" i="1" dirty="0">
                <a:latin typeface="+mn-lt"/>
              </a:rPr>
              <a:t>„In order more effectively to achieve the objectives of this Treaty, the Parties, separately and jointly, by means of continuous and effective self-help and mutual aid, will maintain and develop their individual and collective capacity to resist armed attack“</a:t>
            </a:r>
          </a:p>
        </p:txBody>
      </p:sp>
    </p:spTree>
    <p:extLst>
      <p:ext uri="{BB962C8B-B14F-4D97-AF65-F5344CB8AC3E}">
        <p14:creationId xmlns:p14="http://schemas.microsoft.com/office/powerpoint/2010/main" val="4172965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18B533B2-3FC0-E7F0-1F66-9E49D7C15690}"/>
              </a:ext>
            </a:extLst>
          </p:cNvPr>
          <p:cNvPicPr>
            <a:picLocks noChangeAspect="1"/>
          </p:cNvPicPr>
          <p:nvPr/>
        </p:nvPicPr>
        <p:blipFill>
          <a:blip r:embed="rId3"/>
          <a:stretch>
            <a:fillRect/>
          </a:stretch>
        </p:blipFill>
        <p:spPr>
          <a:xfrm>
            <a:off x="8640001" y="210791"/>
            <a:ext cx="3208518" cy="3737923"/>
          </a:xfrm>
          <a:prstGeom prst="rect">
            <a:avLst/>
          </a:prstGeom>
          <a:ln>
            <a:noFill/>
          </a:ln>
          <a:effectLst>
            <a:outerShdw blurRad="292100" dist="139700" dir="2700000" algn="tl" rotWithShape="0">
              <a:srgbClr val="333333">
                <a:alpha val="65000"/>
              </a:srgbClr>
            </a:outerShdw>
          </a:effectLst>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248671"/>
            <a:ext cx="6768465" cy="4392792"/>
          </a:xfrm>
        </p:spPr>
        <p:txBody>
          <a:bodyPr/>
          <a:lstStyle/>
          <a:p>
            <a:pPr marL="72000" indent="0">
              <a:lnSpc>
                <a:spcPct val="110000"/>
              </a:lnSpc>
              <a:spcBef>
                <a:spcPts val="600"/>
              </a:spcBef>
              <a:spcAft>
                <a:spcPts val="600"/>
              </a:spcAft>
              <a:buNone/>
            </a:pPr>
            <a:r>
              <a:rPr lang="cs-CZ" sz="2200" b="1" dirty="0" err="1"/>
              <a:t>North</a:t>
            </a:r>
            <a:r>
              <a:rPr lang="cs-CZ" sz="2200" b="1" dirty="0"/>
              <a:t> </a:t>
            </a:r>
            <a:r>
              <a:rPr lang="cs-CZ" sz="2200" b="1" dirty="0" err="1"/>
              <a:t>Atlantic</a:t>
            </a:r>
            <a:r>
              <a:rPr lang="cs-CZ" sz="2200" b="1" dirty="0"/>
              <a:t> </a:t>
            </a:r>
            <a:r>
              <a:rPr lang="cs-CZ" sz="2200" b="1" dirty="0" err="1"/>
              <a:t>Council</a:t>
            </a:r>
            <a:r>
              <a:rPr lang="cs-CZ" sz="2200" b="1" dirty="0"/>
              <a:t> </a:t>
            </a:r>
            <a:r>
              <a:rPr lang="cs-CZ" sz="2200" dirty="0"/>
              <a:t>(</a:t>
            </a:r>
            <a:r>
              <a:rPr lang="cs-CZ" sz="2200" dirty="0" err="1"/>
              <a:t>the</a:t>
            </a:r>
            <a:r>
              <a:rPr lang="cs-CZ" sz="2200" dirty="0"/>
              <a:t> </a:t>
            </a:r>
            <a:r>
              <a:rPr lang="cs-CZ" sz="2200" dirty="0" err="1"/>
              <a:t>Council</a:t>
            </a:r>
            <a:r>
              <a:rPr lang="cs-CZ" sz="2200" dirty="0"/>
              <a:t> / NAC)</a:t>
            </a:r>
          </a:p>
          <a:p>
            <a:pPr>
              <a:lnSpc>
                <a:spcPct val="120000"/>
              </a:lnSpc>
              <a:spcBef>
                <a:spcPts val="600"/>
              </a:spcBef>
              <a:spcAft>
                <a:spcPts val="300"/>
              </a:spcAft>
            </a:pPr>
            <a:r>
              <a:rPr lang="en-US" sz="2200" dirty="0"/>
              <a:t>principal political decision-making body within NATO</a:t>
            </a:r>
            <a:endParaRPr lang="cs-CZ" sz="2200" dirty="0"/>
          </a:p>
          <a:p>
            <a:pPr>
              <a:lnSpc>
                <a:spcPct val="120000"/>
              </a:lnSpc>
              <a:spcBef>
                <a:spcPts val="600"/>
              </a:spcBef>
              <a:spcAft>
                <a:spcPts val="300"/>
              </a:spcAft>
            </a:pPr>
            <a:r>
              <a:rPr lang="cs-CZ" sz="2200" dirty="0" err="1"/>
              <a:t>oversees</a:t>
            </a:r>
            <a:r>
              <a:rPr lang="cs-CZ" sz="2200" dirty="0"/>
              <a:t> a </a:t>
            </a:r>
            <a:r>
              <a:rPr lang="cs-CZ" sz="2200" dirty="0" err="1"/>
              <a:t>wide</a:t>
            </a:r>
            <a:r>
              <a:rPr lang="cs-CZ" sz="2200" dirty="0"/>
              <a:t> network </a:t>
            </a:r>
            <a:r>
              <a:rPr lang="cs-CZ" sz="2200" dirty="0" err="1"/>
              <a:t>of</a:t>
            </a:r>
            <a:r>
              <a:rPr lang="cs-CZ" sz="2200" dirty="0"/>
              <a:t> </a:t>
            </a:r>
            <a:r>
              <a:rPr lang="cs-CZ" sz="2200" dirty="0" err="1"/>
              <a:t>committees</a:t>
            </a:r>
            <a:r>
              <a:rPr lang="cs-CZ" sz="2200" dirty="0"/>
              <a:t> and </a:t>
            </a:r>
            <a:r>
              <a:rPr lang="cs-CZ" sz="2200" dirty="0" err="1"/>
              <a:t>working</a:t>
            </a:r>
            <a:r>
              <a:rPr lang="cs-CZ" sz="2200" dirty="0"/>
              <a:t> </a:t>
            </a:r>
            <a:r>
              <a:rPr lang="cs-CZ" sz="2200" dirty="0" err="1"/>
              <a:t>groups</a:t>
            </a:r>
            <a:endParaRPr lang="cs-CZ" sz="2200" dirty="0"/>
          </a:p>
          <a:p>
            <a:pPr>
              <a:lnSpc>
                <a:spcPct val="120000"/>
              </a:lnSpc>
              <a:spcBef>
                <a:spcPts val="600"/>
              </a:spcBef>
              <a:spcAft>
                <a:spcPts val="300"/>
              </a:spcAft>
            </a:pPr>
            <a:r>
              <a:rPr lang="cs-CZ" sz="2200" dirty="0" err="1"/>
              <a:t>member</a:t>
            </a:r>
            <a:r>
              <a:rPr lang="cs-CZ" sz="2200" dirty="0"/>
              <a:t> </a:t>
            </a:r>
            <a:r>
              <a:rPr lang="cs-CZ" sz="2200" dirty="0" err="1"/>
              <a:t>states</a:t>
            </a:r>
            <a:r>
              <a:rPr lang="cs-CZ" sz="2200" dirty="0"/>
              <a:t> </a:t>
            </a:r>
            <a:r>
              <a:rPr lang="cs-CZ" sz="2200" dirty="0" err="1"/>
              <a:t>represented</a:t>
            </a:r>
            <a:r>
              <a:rPr lang="cs-CZ" sz="2200" dirty="0"/>
              <a:t> </a:t>
            </a:r>
            <a:r>
              <a:rPr lang="cs-CZ" sz="2200" dirty="0" err="1"/>
              <a:t>at</a:t>
            </a:r>
            <a:r>
              <a:rPr lang="cs-CZ" sz="2200" dirty="0"/>
              <a:t> </a:t>
            </a:r>
            <a:r>
              <a:rPr lang="cs-CZ" sz="2200" dirty="0" err="1"/>
              <a:t>different</a:t>
            </a:r>
            <a:r>
              <a:rPr lang="cs-CZ" sz="2200" dirty="0"/>
              <a:t> </a:t>
            </a:r>
            <a:r>
              <a:rPr lang="cs-CZ" sz="2200" dirty="0" err="1"/>
              <a:t>levels</a:t>
            </a:r>
            <a:r>
              <a:rPr lang="cs-CZ" sz="2200" dirty="0"/>
              <a:t> (Permanent </a:t>
            </a:r>
            <a:r>
              <a:rPr lang="cs-CZ" sz="2200" dirty="0" err="1"/>
              <a:t>Representatives</a:t>
            </a:r>
            <a:r>
              <a:rPr lang="cs-CZ" sz="2200" dirty="0"/>
              <a:t>, </a:t>
            </a:r>
            <a:r>
              <a:rPr lang="cs-CZ" sz="2200" dirty="0" err="1"/>
              <a:t>foreign</a:t>
            </a:r>
            <a:r>
              <a:rPr lang="cs-CZ" sz="2200" dirty="0"/>
              <a:t> </a:t>
            </a:r>
            <a:r>
              <a:rPr lang="cs-CZ" sz="2200" dirty="0" err="1"/>
              <a:t>or</a:t>
            </a:r>
            <a:r>
              <a:rPr lang="cs-CZ" sz="2200" dirty="0"/>
              <a:t> defence </a:t>
            </a:r>
            <a:r>
              <a:rPr lang="cs-CZ" sz="2200" dirty="0" err="1"/>
              <a:t>ministers</a:t>
            </a:r>
            <a:r>
              <a:rPr lang="cs-CZ" sz="2200" dirty="0"/>
              <a:t>, </a:t>
            </a:r>
            <a:r>
              <a:rPr lang="cs-CZ" sz="2200" dirty="0" err="1"/>
              <a:t>heads</a:t>
            </a:r>
            <a:r>
              <a:rPr lang="cs-CZ" sz="2200" dirty="0"/>
              <a:t> </a:t>
            </a:r>
            <a:r>
              <a:rPr lang="cs-CZ" sz="2200" dirty="0" err="1"/>
              <a:t>of</a:t>
            </a:r>
            <a:r>
              <a:rPr lang="cs-CZ" sz="2200" dirty="0"/>
              <a:t> </a:t>
            </a:r>
            <a:r>
              <a:rPr lang="cs-CZ" sz="2200" dirty="0" err="1"/>
              <a:t>state</a:t>
            </a:r>
            <a:r>
              <a:rPr lang="cs-CZ" sz="2200" dirty="0"/>
              <a:t> and </a:t>
            </a:r>
            <a:r>
              <a:rPr lang="cs-CZ" sz="2200" dirty="0" err="1"/>
              <a:t>government</a:t>
            </a:r>
            <a:r>
              <a:rPr lang="cs-CZ" sz="2200" dirty="0"/>
              <a:t>)</a:t>
            </a:r>
          </a:p>
        </p:txBody>
      </p:sp>
      <p:sp>
        <p:nvSpPr>
          <p:cNvPr id="18" name="Znak násobení 17">
            <a:extLst>
              <a:ext uri="{FF2B5EF4-FFF2-40B4-BE49-F238E27FC236}">
                <a16:creationId xmlns:a16="http://schemas.microsoft.com/office/drawing/2014/main" id="{B4A52B79-8BBB-1273-D23A-3855C654A522}"/>
              </a:ext>
            </a:extLst>
          </p:cNvPr>
          <p:cNvSpPr/>
          <p:nvPr/>
        </p:nvSpPr>
        <p:spPr bwMode="auto">
          <a:xfrm>
            <a:off x="8396318" y="442442"/>
            <a:ext cx="3695884" cy="3274620"/>
          </a:xfrm>
          <a:prstGeom prst="mathMultiply">
            <a:avLst/>
          </a:prstGeom>
          <a:solidFill>
            <a:srgbClr val="F01928"/>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err="1">
              <a:ln>
                <a:noFill/>
              </a:ln>
              <a:solidFill>
                <a:schemeClr val="bg1"/>
              </a:solidFill>
              <a:effectLst/>
              <a:latin typeface="+mn-lt"/>
            </a:endParaRPr>
          </a:p>
        </p:txBody>
      </p:sp>
      <p:pic>
        <p:nvPicPr>
          <p:cNvPr id="22" name="Obrázek 21">
            <a:extLst>
              <a:ext uri="{FF2B5EF4-FFF2-40B4-BE49-F238E27FC236}">
                <a16:creationId xmlns:a16="http://schemas.microsoft.com/office/drawing/2014/main" id="{C7D1BC10-533E-2BE3-25EC-F300BCE49449}"/>
              </a:ext>
            </a:extLst>
          </p:cNvPr>
          <p:cNvPicPr>
            <a:picLocks noChangeAspect="1"/>
          </p:cNvPicPr>
          <p:nvPr/>
        </p:nvPicPr>
        <p:blipFill>
          <a:blip r:embed="rId4"/>
          <a:stretch>
            <a:fillRect/>
          </a:stretch>
        </p:blipFill>
        <p:spPr>
          <a:xfrm>
            <a:off x="7590549" y="189466"/>
            <a:ext cx="4324227" cy="3901614"/>
          </a:xfrm>
          <a:prstGeom prst="rect">
            <a:avLst/>
          </a:prstGeom>
          <a:ln>
            <a:noFill/>
          </a:ln>
          <a:effectLst>
            <a:outerShdw blurRad="292100" dist="139700" dir="2700000" algn="tl" rotWithShape="0">
              <a:srgbClr val="333333">
                <a:alpha val="65000"/>
              </a:srgbClr>
            </a:outerShdw>
          </a:effectLst>
        </p:spPr>
      </p:pic>
      <p:sp>
        <p:nvSpPr>
          <p:cNvPr id="24" name="TextovéPole 23">
            <a:extLst>
              <a:ext uri="{FF2B5EF4-FFF2-40B4-BE49-F238E27FC236}">
                <a16:creationId xmlns:a16="http://schemas.microsoft.com/office/drawing/2014/main" id="{307EF31D-C354-90B2-1B0E-CE462F7246B4}"/>
              </a:ext>
            </a:extLst>
          </p:cNvPr>
          <p:cNvSpPr txBox="1"/>
          <p:nvPr/>
        </p:nvSpPr>
        <p:spPr>
          <a:xfrm>
            <a:off x="8396318" y="4340200"/>
            <a:ext cx="3860934" cy="430887"/>
          </a:xfrm>
          <a:prstGeom prst="rect">
            <a:avLst/>
          </a:prstGeom>
          <a:noFill/>
        </p:spPr>
        <p:txBody>
          <a:bodyPr wrap="square">
            <a:spAutoFit/>
          </a:bodyPr>
          <a:lstStyle/>
          <a:p>
            <a:r>
              <a:rPr lang="cs-CZ" sz="2200" b="1" dirty="0" err="1">
                <a:latin typeface="+mn-lt"/>
                <a:ea typeface="Tahoma" panose="020B0604030504040204" pitchFamily="34" charset="0"/>
                <a:cs typeface="Tahoma" panose="020B0604030504040204" pitchFamily="34" charset="0"/>
              </a:rPr>
              <a:t>Secretary</a:t>
            </a:r>
            <a:r>
              <a:rPr lang="cs-CZ" sz="2200" b="1" dirty="0">
                <a:latin typeface="+mn-lt"/>
                <a:ea typeface="Tahoma" panose="020B0604030504040204" pitchFamily="34" charset="0"/>
                <a:cs typeface="Tahoma" panose="020B0604030504040204" pitchFamily="34" charset="0"/>
              </a:rPr>
              <a:t> General</a:t>
            </a:r>
            <a:endParaRPr lang="en-US" sz="2200" dirty="0">
              <a:latin typeface="+mn-lt"/>
              <a:ea typeface="Tahoma" panose="020B0604030504040204" pitchFamily="34" charset="0"/>
              <a:cs typeface="Tahoma" panose="020B0604030504040204" pitchFamily="34" charset="0"/>
            </a:endParaRPr>
          </a:p>
        </p:txBody>
      </p:sp>
      <p:sp>
        <p:nvSpPr>
          <p:cNvPr id="25" name="TextovéPole 24">
            <a:extLst>
              <a:ext uri="{FF2B5EF4-FFF2-40B4-BE49-F238E27FC236}">
                <a16:creationId xmlns:a16="http://schemas.microsoft.com/office/drawing/2014/main" id="{7C81C2C8-6FE6-DFF3-C420-B2A4D4885418}"/>
              </a:ext>
            </a:extLst>
          </p:cNvPr>
          <p:cNvSpPr txBox="1"/>
          <p:nvPr/>
        </p:nvSpPr>
        <p:spPr>
          <a:xfrm>
            <a:off x="7759321" y="4866051"/>
            <a:ext cx="4627181" cy="1077218"/>
          </a:xfrm>
          <a:prstGeom prst="rect">
            <a:avLst/>
          </a:prstGeom>
          <a:noFill/>
        </p:spPr>
        <p:txBody>
          <a:bodyPr wrap="square" rtlCol="0">
            <a:spAutoFit/>
          </a:bodyPr>
          <a:lstStyle/>
          <a:p>
            <a:pPr algn="l"/>
            <a:r>
              <a:rPr lang="cs-CZ" sz="3200" dirty="0" err="1">
                <a:latin typeface="Freestyle Script" panose="030804020302050B0404" pitchFamily="66" charset="0"/>
              </a:rPr>
              <a:t>chairs</a:t>
            </a:r>
            <a:r>
              <a:rPr lang="cs-CZ" sz="3200" dirty="0">
                <a:latin typeface="Freestyle Script" panose="030804020302050B0404" pitchFamily="66" charset="0"/>
              </a:rPr>
              <a:t> NAC + </a:t>
            </a:r>
            <a:r>
              <a:rPr lang="cs-CZ" sz="3200" dirty="0" err="1">
                <a:latin typeface="Freestyle Script" panose="030804020302050B0404" pitchFamily="66" charset="0"/>
              </a:rPr>
              <a:t>all</a:t>
            </a:r>
            <a:r>
              <a:rPr lang="cs-CZ" sz="3200" dirty="0">
                <a:latin typeface="Freestyle Script" panose="030804020302050B0404" pitchFamily="66" charset="0"/>
              </a:rPr>
              <a:t> major </a:t>
            </a:r>
            <a:r>
              <a:rPr lang="cs-CZ" sz="3200" dirty="0" err="1">
                <a:latin typeface="Freestyle Script" panose="030804020302050B0404" pitchFamily="66" charset="0"/>
              </a:rPr>
              <a:t>committees</a:t>
            </a:r>
            <a:endParaRPr lang="cs-CZ" sz="3200" dirty="0">
              <a:latin typeface="Freestyle Script" panose="030804020302050B0404" pitchFamily="66" charset="0"/>
            </a:endParaRPr>
          </a:p>
          <a:p>
            <a:pPr algn="l"/>
            <a:r>
              <a:rPr lang="cs-CZ" sz="3200" dirty="0" err="1">
                <a:latin typeface="Freestyle Script" panose="030804020302050B0404" pitchFamily="66" charset="0"/>
              </a:rPr>
              <a:t>head</a:t>
            </a:r>
            <a:r>
              <a:rPr lang="cs-CZ" sz="3200" dirty="0">
                <a:latin typeface="Freestyle Script" panose="030804020302050B0404" pitchFamily="66" charset="0"/>
              </a:rPr>
              <a:t> </a:t>
            </a:r>
            <a:r>
              <a:rPr lang="cs-CZ" sz="3200" dirty="0" err="1">
                <a:latin typeface="Freestyle Script" panose="030804020302050B0404" pitchFamily="66" charset="0"/>
              </a:rPr>
              <a:t>of</a:t>
            </a:r>
            <a:r>
              <a:rPr lang="cs-CZ" sz="3200" dirty="0">
                <a:latin typeface="Freestyle Script" panose="030804020302050B0404" pitchFamily="66" charset="0"/>
              </a:rPr>
              <a:t> International </a:t>
            </a:r>
            <a:r>
              <a:rPr lang="cs-CZ" sz="3200" dirty="0" err="1">
                <a:latin typeface="Freestyle Script" panose="030804020302050B0404" pitchFamily="66" charset="0"/>
              </a:rPr>
              <a:t>Staff</a:t>
            </a:r>
            <a:endParaRPr lang="cs-CZ" sz="3200" dirty="0">
              <a:latin typeface="Freestyle Script" panose="030804020302050B0404" pitchFamily="66" charset="0"/>
            </a:endParaRPr>
          </a:p>
        </p:txBody>
      </p:sp>
      <p:sp>
        <p:nvSpPr>
          <p:cNvPr id="26" name="TextovéPole 25">
            <a:extLst>
              <a:ext uri="{FF2B5EF4-FFF2-40B4-BE49-F238E27FC236}">
                <a16:creationId xmlns:a16="http://schemas.microsoft.com/office/drawing/2014/main" id="{B3DC93FD-ED99-5A6B-E7C2-6380C8E3D2B2}"/>
              </a:ext>
            </a:extLst>
          </p:cNvPr>
          <p:cNvSpPr txBox="1"/>
          <p:nvPr/>
        </p:nvSpPr>
        <p:spPr>
          <a:xfrm>
            <a:off x="2917453" y="4967516"/>
            <a:ext cx="4627181" cy="1077218"/>
          </a:xfrm>
          <a:prstGeom prst="rect">
            <a:avLst/>
          </a:prstGeom>
          <a:noFill/>
        </p:spPr>
        <p:txBody>
          <a:bodyPr wrap="square" rtlCol="0">
            <a:spAutoFit/>
          </a:bodyPr>
          <a:lstStyle/>
          <a:p>
            <a:pPr algn="l"/>
            <a:r>
              <a:rPr lang="cs-CZ" sz="3200" dirty="0" err="1">
                <a:latin typeface="Freestyle Script" panose="030804020302050B0404" pitchFamily="66" charset="0"/>
              </a:rPr>
              <a:t>facilitates</a:t>
            </a:r>
            <a:r>
              <a:rPr lang="cs-CZ" sz="3200" dirty="0">
                <a:latin typeface="Freestyle Script" panose="030804020302050B0404" pitchFamily="66" charset="0"/>
              </a:rPr>
              <a:t> </a:t>
            </a:r>
            <a:r>
              <a:rPr lang="cs-CZ" sz="3200" dirty="0" err="1">
                <a:latin typeface="Freestyle Script" panose="030804020302050B0404" pitchFamily="66" charset="0"/>
              </a:rPr>
              <a:t>consulations</a:t>
            </a:r>
            <a:r>
              <a:rPr lang="cs-CZ" sz="3200" dirty="0">
                <a:latin typeface="Freestyle Script" panose="030804020302050B0404" pitchFamily="66" charset="0"/>
              </a:rPr>
              <a:t> and </a:t>
            </a:r>
            <a:r>
              <a:rPr lang="cs-CZ" sz="3200" dirty="0" err="1">
                <a:latin typeface="Freestyle Script" panose="030804020302050B0404" pitchFamily="66" charset="0"/>
              </a:rPr>
              <a:t>decision-making</a:t>
            </a:r>
            <a:endParaRPr lang="cs-CZ" sz="3200" dirty="0">
              <a:latin typeface="Freestyle Script" panose="030804020302050B0404" pitchFamily="66" charset="0"/>
            </a:endParaRPr>
          </a:p>
          <a:p>
            <a:pPr algn="l"/>
            <a:r>
              <a:rPr lang="cs-CZ" sz="3200" dirty="0" err="1">
                <a:latin typeface="Freestyle Script" panose="030804020302050B0404" pitchFamily="66" charset="0"/>
              </a:rPr>
              <a:t>principal</a:t>
            </a:r>
            <a:r>
              <a:rPr lang="cs-CZ" sz="3200" dirty="0">
                <a:latin typeface="Freestyle Script" panose="030804020302050B0404" pitchFamily="66" charset="0"/>
              </a:rPr>
              <a:t> </a:t>
            </a:r>
            <a:r>
              <a:rPr lang="cs-CZ" sz="3200" dirty="0" err="1">
                <a:latin typeface="Freestyle Script" panose="030804020302050B0404" pitchFamily="66" charset="0"/>
              </a:rPr>
              <a:t>spokesperson</a:t>
            </a:r>
            <a:endParaRPr lang="cs-CZ" sz="3200" dirty="0">
              <a:latin typeface="Freestyle Script" panose="030804020302050B0404" pitchFamily="66" charset="0"/>
            </a:endParaRPr>
          </a:p>
        </p:txBody>
      </p:sp>
      <p:pic>
        <p:nvPicPr>
          <p:cNvPr id="27" name="Obrázek 26" descr="Obsah obrázku černá, tma&#10;&#10;Popis byl vytvořen automaticky">
            <a:extLst>
              <a:ext uri="{FF2B5EF4-FFF2-40B4-BE49-F238E27FC236}">
                <a16:creationId xmlns:a16="http://schemas.microsoft.com/office/drawing/2014/main" id="{E6DAD8AA-D360-58AF-592A-9650A32B02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07205">
            <a:off x="6678812" y="4134391"/>
            <a:ext cx="828060" cy="828060"/>
          </a:xfrm>
          <a:prstGeom prst="rect">
            <a:avLst/>
          </a:prstGeom>
        </p:spPr>
      </p:pic>
    </p:spTree>
    <p:extLst>
      <p:ext uri="{BB962C8B-B14F-4D97-AF65-F5344CB8AC3E}">
        <p14:creationId xmlns:p14="http://schemas.microsoft.com/office/powerpoint/2010/main" val="186139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52940"/>
            <a:ext cx="5709105" cy="2700415"/>
          </a:xfrm>
        </p:spPr>
        <p:txBody>
          <a:bodyPr/>
          <a:lstStyle/>
          <a:p>
            <a:pPr marL="72000" indent="0">
              <a:lnSpc>
                <a:spcPct val="110000"/>
              </a:lnSpc>
              <a:spcAft>
                <a:spcPts val="600"/>
              </a:spcAft>
              <a:buNone/>
            </a:pPr>
            <a:r>
              <a:rPr lang="cs-CZ" sz="2200" b="1" dirty="0" err="1"/>
              <a:t>Nuclear</a:t>
            </a:r>
            <a:r>
              <a:rPr lang="cs-CZ" sz="2200" b="1" dirty="0"/>
              <a:t> </a:t>
            </a:r>
            <a:r>
              <a:rPr lang="cs-CZ" sz="2200" b="1" dirty="0" err="1"/>
              <a:t>Planning</a:t>
            </a:r>
            <a:r>
              <a:rPr lang="cs-CZ" sz="2200" b="1" dirty="0"/>
              <a:t> Group (NPG)</a:t>
            </a:r>
          </a:p>
          <a:p>
            <a:pPr>
              <a:lnSpc>
                <a:spcPct val="110000"/>
              </a:lnSpc>
              <a:spcAft>
                <a:spcPts val="600"/>
              </a:spcAft>
            </a:pPr>
            <a:r>
              <a:rPr lang="cs-CZ" sz="2200" dirty="0"/>
              <a:t>senior body on </a:t>
            </a:r>
            <a:r>
              <a:rPr lang="cs-CZ" sz="2200" dirty="0" err="1"/>
              <a:t>nuclear</a:t>
            </a:r>
            <a:r>
              <a:rPr lang="cs-CZ" sz="2200" dirty="0"/>
              <a:t> </a:t>
            </a:r>
            <a:r>
              <a:rPr lang="cs-CZ" sz="2200" dirty="0" err="1"/>
              <a:t>matters</a:t>
            </a:r>
            <a:r>
              <a:rPr lang="cs-CZ" sz="2200" dirty="0"/>
              <a:t> in </a:t>
            </a:r>
            <a:r>
              <a:rPr lang="cs-CZ" sz="2200" dirty="0" err="1"/>
              <a:t>the</a:t>
            </a:r>
            <a:r>
              <a:rPr lang="cs-CZ" sz="2200" dirty="0"/>
              <a:t> </a:t>
            </a:r>
            <a:r>
              <a:rPr lang="cs-CZ" sz="2200" dirty="0" err="1"/>
              <a:t>Alliance</a:t>
            </a:r>
            <a:endParaRPr lang="cs-CZ" sz="2200" dirty="0"/>
          </a:p>
          <a:p>
            <a:pPr>
              <a:lnSpc>
                <a:spcPct val="110000"/>
              </a:lnSpc>
              <a:spcAft>
                <a:spcPts val="600"/>
              </a:spcAft>
            </a:pPr>
            <a:r>
              <a:rPr lang="cs-CZ" sz="2200" dirty="0" err="1"/>
              <a:t>reviews</a:t>
            </a:r>
            <a:r>
              <a:rPr lang="cs-CZ" sz="2200" dirty="0"/>
              <a:t> </a:t>
            </a:r>
            <a:r>
              <a:rPr lang="cs-CZ" sz="2200" dirty="0" err="1"/>
              <a:t>the</a:t>
            </a:r>
            <a:r>
              <a:rPr lang="cs-CZ" sz="2200" dirty="0"/>
              <a:t> NATO </a:t>
            </a:r>
            <a:r>
              <a:rPr lang="cs-CZ" sz="2200" dirty="0" err="1"/>
              <a:t>nuclear</a:t>
            </a:r>
            <a:r>
              <a:rPr lang="cs-CZ" sz="2200" dirty="0"/>
              <a:t> </a:t>
            </a:r>
            <a:r>
              <a:rPr lang="cs-CZ" sz="2200" dirty="0" err="1"/>
              <a:t>policy</a:t>
            </a:r>
            <a:endParaRPr lang="cs-CZ" sz="2200" dirty="0"/>
          </a:p>
          <a:p>
            <a:pPr>
              <a:lnSpc>
                <a:spcPct val="110000"/>
              </a:lnSpc>
              <a:spcAft>
                <a:spcPts val="600"/>
              </a:spcAft>
            </a:pPr>
            <a:r>
              <a:rPr lang="cs-CZ" sz="2200" dirty="0" err="1"/>
              <a:t>discusses</a:t>
            </a:r>
            <a:r>
              <a:rPr lang="cs-CZ" sz="2200" dirty="0"/>
              <a:t> </a:t>
            </a:r>
            <a:r>
              <a:rPr lang="cs-CZ" sz="2200" dirty="0" err="1"/>
              <a:t>specific</a:t>
            </a:r>
            <a:r>
              <a:rPr lang="cs-CZ" sz="2200" dirty="0"/>
              <a:t> </a:t>
            </a:r>
            <a:r>
              <a:rPr lang="cs-CZ" sz="2200" dirty="0" err="1"/>
              <a:t>policy</a:t>
            </a:r>
            <a:r>
              <a:rPr lang="cs-CZ" sz="2200" dirty="0"/>
              <a:t> </a:t>
            </a:r>
            <a:r>
              <a:rPr lang="cs-CZ" sz="2200" dirty="0" err="1"/>
              <a:t>issues</a:t>
            </a:r>
            <a:r>
              <a:rPr lang="cs-CZ" sz="2200" dirty="0"/>
              <a:t> (</a:t>
            </a:r>
            <a:r>
              <a:rPr lang="en-US" sz="2200" dirty="0"/>
              <a:t>nuclear arms control and nuclear proliferation</a:t>
            </a:r>
            <a:r>
              <a:rPr lang="cs-CZ" sz="2200" dirty="0"/>
              <a:t>)</a:t>
            </a:r>
          </a:p>
          <a:p>
            <a:pPr>
              <a:lnSpc>
                <a:spcPct val="110000"/>
              </a:lnSpc>
              <a:spcAft>
                <a:spcPts val="600"/>
              </a:spcAft>
            </a:pPr>
            <a:r>
              <a:rPr lang="cs-CZ" sz="2200" dirty="0" err="1"/>
              <a:t>all</a:t>
            </a:r>
            <a:r>
              <a:rPr lang="cs-CZ" sz="2200" dirty="0"/>
              <a:t> </a:t>
            </a:r>
            <a:r>
              <a:rPr lang="cs-CZ" sz="2200" dirty="0" err="1"/>
              <a:t>Allies</a:t>
            </a:r>
            <a:r>
              <a:rPr lang="cs-CZ" sz="2200" dirty="0"/>
              <a:t> </a:t>
            </a:r>
            <a:r>
              <a:rPr lang="cs-CZ" sz="2200" dirty="0" err="1"/>
              <a:t>members</a:t>
            </a:r>
            <a:r>
              <a:rPr lang="cs-CZ" sz="2200" dirty="0"/>
              <a:t> </a:t>
            </a:r>
            <a:r>
              <a:rPr lang="cs-CZ" sz="2200" dirty="0" err="1"/>
              <a:t>of</a:t>
            </a:r>
            <a:r>
              <a:rPr lang="cs-CZ" sz="2200" dirty="0"/>
              <a:t> </a:t>
            </a:r>
            <a:r>
              <a:rPr lang="cs-CZ" sz="2200" dirty="0" err="1"/>
              <a:t>the</a:t>
            </a:r>
            <a:r>
              <a:rPr lang="cs-CZ" sz="2200" dirty="0"/>
              <a:t> NPG, </a:t>
            </a:r>
            <a:r>
              <a:rPr lang="cs-CZ" sz="2200" dirty="0" err="1"/>
              <a:t>except</a:t>
            </a:r>
            <a:r>
              <a:rPr lang="cs-CZ" sz="2200" dirty="0"/>
              <a:t> </a:t>
            </a:r>
            <a:r>
              <a:rPr lang="cs-CZ" sz="2200" dirty="0" err="1"/>
              <a:t>for</a:t>
            </a:r>
            <a:r>
              <a:rPr lang="cs-CZ" sz="2200" dirty="0"/>
              <a:t> France</a:t>
            </a:r>
          </a:p>
          <a:p>
            <a:endParaRPr lang="cs-CZ" sz="2000" dirty="0"/>
          </a:p>
        </p:txBody>
      </p:sp>
      <p:pic>
        <p:nvPicPr>
          <p:cNvPr id="8" name="Obrázek 7">
            <a:extLst>
              <a:ext uri="{FF2B5EF4-FFF2-40B4-BE49-F238E27FC236}">
                <a16:creationId xmlns:a16="http://schemas.microsoft.com/office/drawing/2014/main" id="{565F48E4-25E1-3196-1840-247E44880E87}"/>
              </a:ext>
            </a:extLst>
          </p:cNvPr>
          <p:cNvPicPr>
            <a:picLocks noChangeAspect="1"/>
          </p:cNvPicPr>
          <p:nvPr/>
        </p:nvPicPr>
        <p:blipFill>
          <a:blip r:embed="rId3"/>
          <a:stretch>
            <a:fillRect/>
          </a:stretch>
        </p:blipFill>
        <p:spPr>
          <a:xfrm>
            <a:off x="6560263" y="1049692"/>
            <a:ext cx="4836426" cy="3664304"/>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697B69EC-A5BC-A149-94B8-E8D63A8C5551}"/>
              </a:ext>
            </a:extLst>
          </p:cNvPr>
          <p:cNvSpPr txBox="1"/>
          <p:nvPr/>
        </p:nvSpPr>
        <p:spPr>
          <a:xfrm>
            <a:off x="5523763" y="5537360"/>
            <a:ext cx="4507762" cy="954107"/>
          </a:xfrm>
          <a:prstGeom prst="rect">
            <a:avLst/>
          </a:prstGeom>
          <a:noFill/>
        </p:spPr>
        <p:txBody>
          <a:bodyPr wrap="square" rtlCol="0">
            <a:spAutoFit/>
          </a:bodyPr>
          <a:lstStyle/>
          <a:p>
            <a:pPr algn="l"/>
            <a:r>
              <a:rPr lang="cs-CZ" sz="2800" dirty="0">
                <a:latin typeface="Freestyle Script" panose="030804020302050B0404" pitchFamily="66" charset="0"/>
              </a:rPr>
              <a:t>NATO </a:t>
            </a:r>
            <a:r>
              <a:rPr lang="cs-CZ" sz="2800" dirty="0" err="1">
                <a:latin typeface="Freestyle Script" panose="030804020302050B0404" pitchFamily="66" charset="0"/>
              </a:rPr>
              <a:t>Organization</a:t>
            </a:r>
            <a:r>
              <a:rPr lang="cs-CZ" sz="2800" dirty="0">
                <a:latin typeface="Freestyle Script" panose="030804020302050B0404" pitchFamily="66" charset="0"/>
              </a:rPr>
              <a:t> - </a:t>
            </a:r>
            <a:r>
              <a:rPr lang="cs-CZ" sz="2800" dirty="0">
                <a:latin typeface="Freestyle Script" panose="030804020302050B0404" pitchFamily="66" charset="0"/>
                <a:hlinkClick r:id="rId4"/>
              </a:rPr>
              <a:t>overview</a:t>
            </a:r>
            <a:endParaRPr lang="cs-CZ" sz="2800" dirty="0">
              <a:latin typeface="Freestyle Script" panose="030804020302050B0404" pitchFamily="66" charset="0"/>
            </a:endParaRPr>
          </a:p>
          <a:p>
            <a:r>
              <a:rPr lang="en-US" sz="2800" dirty="0">
                <a:latin typeface="Freestyle Script" panose="030804020302050B0404" pitchFamily="66" charset="0"/>
              </a:rPr>
              <a:t>Organizations and agencies - </a:t>
            </a:r>
            <a:r>
              <a:rPr lang="en-US" sz="2800" dirty="0">
                <a:latin typeface="Freestyle Script" panose="030804020302050B0404" pitchFamily="66" charset="0"/>
                <a:hlinkClick r:id="rId5"/>
              </a:rPr>
              <a:t>see the list here</a:t>
            </a:r>
            <a:endParaRPr lang="en-US" sz="2800" dirty="0">
              <a:latin typeface="Freestyle Script" panose="030804020302050B0404" pitchFamily="66" charset="0"/>
            </a:endParaRPr>
          </a:p>
        </p:txBody>
      </p:sp>
    </p:spTree>
    <p:extLst>
      <p:ext uri="{BB962C8B-B14F-4D97-AF65-F5344CB8AC3E}">
        <p14:creationId xmlns:p14="http://schemas.microsoft.com/office/powerpoint/2010/main" val="1509407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43482" y="1450070"/>
            <a:ext cx="7525438" cy="4562892"/>
          </a:xfrm>
        </p:spPr>
        <p:txBody>
          <a:bodyPr/>
          <a:lstStyle/>
          <a:p>
            <a:pPr marL="72000" indent="0">
              <a:lnSpc>
                <a:spcPct val="120000"/>
              </a:lnSpc>
              <a:spcAft>
                <a:spcPts val="300"/>
              </a:spcAft>
              <a:buNone/>
            </a:pPr>
            <a:r>
              <a:rPr lang="en-US" sz="2200" b="1" dirty="0"/>
              <a:t>NATO Headquarters </a:t>
            </a:r>
            <a:r>
              <a:rPr lang="en-US" sz="2200" dirty="0"/>
              <a:t>(Brussels)</a:t>
            </a:r>
          </a:p>
          <a:p>
            <a:pPr>
              <a:lnSpc>
                <a:spcPct val="120000"/>
              </a:lnSpc>
              <a:spcAft>
                <a:spcPts val="300"/>
              </a:spcAft>
            </a:pPr>
            <a:r>
              <a:rPr lang="en-US" sz="2000" dirty="0"/>
              <a:t>political and administrative </a:t>
            </a:r>
            <a:r>
              <a:rPr lang="en-US" sz="2000" dirty="0" err="1"/>
              <a:t>centre</a:t>
            </a:r>
            <a:r>
              <a:rPr lang="en-US" sz="2000" dirty="0"/>
              <a:t> of the Alliance</a:t>
            </a:r>
            <a:endParaRPr lang="cs-CZ" sz="2000" dirty="0"/>
          </a:p>
          <a:p>
            <a:pPr>
              <a:lnSpc>
                <a:spcPct val="120000"/>
              </a:lnSpc>
              <a:spcAft>
                <a:spcPts val="300"/>
              </a:spcAft>
            </a:pPr>
            <a:r>
              <a:rPr lang="en-US" sz="2000" dirty="0"/>
              <a:t>home to NAC, national delegations, offices/missions of partner countries = a venue for dialogue and cooperation</a:t>
            </a:r>
          </a:p>
          <a:p>
            <a:pPr marL="72000" indent="0">
              <a:lnSpc>
                <a:spcPct val="120000"/>
              </a:lnSpc>
              <a:spcBef>
                <a:spcPts val="1200"/>
              </a:spcBef>
              <a:spcAft>
                <a:spcPts val="300"/>
              </a:spcAft>
              <a:buNone/>
            </a:pPr>
            <a:r>
              <a:rPr lang="en-US" sz="2200" b="1" dirty="0"/>
              <a:t>National delegations to NATO</a:t>
            </a:r>
          </a:p>
          <a:p>
            <a:pPr>
              <a:lnSpc>
                <a:spcPct val="120000"/>
              </a:lnSpc>
              <a:spcAft>
                <a:spcPts val="300"/>
              </a:spcAft>
            </a:pPr>
            <a:r>
              <a:rPr lang="en-US" sz="2000" dirty="0"/>
              <a:t>represent </a:t>
            </a:r>
            <a:r>
              <a:rPr lang="cs-CZ" sz="2000" dirty="0" err="1"/>
              <a:t>MSs</a:t>
            </a:r>
            <a:r>
              <a:rPr lang="en-US" sz="2000" dirty="0"/>
              <a:t>, contribute to the consultation process</a:t>
            </a:r>
          </a:p>
          <a:p>
            <a:pPr>
              <a:lnSpc>
                <a:spcPct val="120000"/>
              </a:lnSpc>
              <a:spcAft>
                <a:spcPts val="300"/>
              </a:spcAft>
            </a:pPr>
            <a:r>
              <a:rPr lang="en-US" sz="2000" dirty="0"/>
              <a:t>each headed by an ambassador/permanent representative</a:t>
            </a:r>
          </a:p>
          <a:p>
            <a:pPr marL="72000" indent="0">
              <a:lnSpc>
                <a:spcPct val="120000"/>
              </a:lnSpc>
              <a:spcBef>
                <a:spcPts val="1200"/>
              </a:spcBef>
              <a:spcAft>
                <a:spcPts val="300"/>
              </a:spcAft>
              <a:buNone/>
            </a:pPr>
            <a:r>
              <a:rPr lang="en-US" sz="2200" b="1" dirty="0"/>
              <a:t>International Staff</a:t>
            </a:r>
            <a:r>
              <a:rPr lang="cs-CZ" sz="2200" dirty="0"/>
              <a:t> </a:t>
            </a:r>
            <a:r>
              <a:rPr lang="cs-CZ" sz="2000" dirty="0"/>
              <a:t>- </a:t>
            </a:r>
            <a:r>
              <a:rPr lang="en-US" sz="2000" dirty="0"/>
              <a:t>headed by the NATO </a:t>
            </a:r>
            <a:r>
              <a:rPr lang="en-US" sz="2000" dirty="0" err="1"/>
              <a:t>SecGen</a:t>
            </a:r>
            <a:endParaRPr lang="en-US" sz="2200" dirty="0"/>
          </a:p>
          <a:p>
            <a:pPr>
              <a:lnSpc>
                <a:spcPct val="120000"/>
              </a:lnSpc>
              <a:spcAft>
                <a:spcPts val="300"/>
              </a:spcAft>
            </a:pPr>
            <a:r>
              <a:rPr lang="en-US" sz="2000" dirty="0"/>
              <a:t>supports the NAC and national delegations at NATO HQ, helps implement decisions</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Civilian</a:t>
            </a:r>
            <a:r>
              <a:rPr lang="cs-CZ" sz="3200" dirty="0"/>
              <a:t> </a:t>
            </a:r>
            <a:r>
              <a:rPr lang="cs-CZ" sz="3200" dirty="0" err="1"/>
              <a:t>structure</a:t>
            </a:r>
            <a:endParaRPr lang="cs-CZ" sz="3200" dirty="0"/>
          </a:p>
        </p:txBody>
      </p:sp>
      <p:pic>
        <p:nvPicPr>
          <p:cNvPr id="7" name="Obrázek 6">
            <a:extLst>
              <a:ext uri="{FF2B5EF4-FFF2-40B4-BE49-F238E27FC236}">
                <a16:creationId xmlns:a16="http://schemas.microsoft.com/office/drawing/2014/main" id="{C835324D-5764-BF58-0718-CAEED29FA060}"/>
              </a:ext>
            </a:extLst>
          </p:cNvPr>
          <p:cNvPicPr>
            <a:picLocks noChangeAspect="1"/>
          </p:cNvPicPr>
          <p:nvPr/>
        </p:nvPicPr>
        <p:blipFill>
          <a:blip r:embed="rId3"/>
          <a:stretch>
            <a:fillRect/>
          </a:stretch>
        </p:blipFill>
        <p:spPr>
          <a:xfrm>
            <a:off x="7868920" y="378000"/>
            <a:ext cx="3761225" cy="2583962"/>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92274661-650F-B888-0264-25A60B413C6F}"/>
              </a:ext>
            </a:extLst>
          </p:cNvPr>
          <p:cNvSpPr txBox="1"/>
          <p:nvPr/>
        </p:nvSpPr>
        <p:spPr>
          <a:xfrm>
            <a:off x="666000" y="6012962"/>
            <a:ext cx="5953104" cy="523220"/>
          </a:xfrm>
          <a:prstGeom prst="rect">
            <a:avLst/>
          </a:prstGeom>
          <a:noFill/>
        </p:spPr>
        <p:txBody>
          <a:bodyPr wrap="square" rtlCol="0">
            <a:spAutoFit/>
          </a:bodyPr>
          <a:lstStyle/>
          <a:p>
            <a:pPr algn="l"/>
            <a:r>
              <a:rPr lang="cs-CZ" sz="2800" dirty="0">
                <a:latin typeface="Freestyle Script" panose="030804020302050B0404" pitchFamily="66" charset="0"/>
              </a:rPr>
              <a:t>(</a:t>
            </a:r>
            <a:r>
              <a:rPr lang="en-US" sz="2800" dirty="0">
                <a:latin typeface="Freestyle Script" panose="030804020302050B0404" pitchFamily="66" charset="0"/>
              </a:rPr>
              <a:t>Office of the </a:t>
            </a:r>
            <a:r>
              <a:rPr lang="en-US" sz="2800" dirty="0" err="1">
                <a:latin typeface="Freestyle Script" panose="030804020302050B0404" pitchFamily="66" charset="0"/>
              </a:rPr>
              <a:t>SecGen</a:t>
            </a:r>
            <a:r>
              <a:rPr lang="en-US" sz="2800" dirty="0">
                <a:latin typeface="Freestyle Script" panose="030804020302050B0404" pitchFamily="66" charset="0"/>
              </a:rPr>
              <a:t>, 8 divisions, independent offices</a:t>
            </a:r>
            <a:r>
              <a:rPr lang="cs-CZ" sz="2800" dirty="0">
                <a:latin typeface="Freestyle Script" panose="030804020302050B0404" pitchFamily="66" charset="0"/>
              </a:rPr>
              <a:t>)</a:t>
            </a:r>
            <a:endParaRPr lang="en-US" sz="2800" dirty="0">
              <a:latin typeface="Freestyle Script" panose="030804020302050B0404" pitchFamily="66" charset="0"/>
            </a:endParaRPr>
          </a:p>
        </p:txBody>
      </p:sp>
      <p:pic>
        <p:nvPicPr>
          <p:cNvPr id="9" name="Obrázek 8">
            <a:extLst>
              <a:ext uri="{FF2B5EF4-FFF2-40B4-BE49-F238E27FC236}">
                <a16:creationId xmlns:a16="http://schemas.microsoft.com/office/drawing/2014/main" id="{7F4CD430-C817-F74D-E397-8791DD8206B7}"/>
              </a:ext>
            </a:extLst>
          </p:cNvPr>
          <p:cNvPicPr>
            <a:picLocks noChangeAspect="1"/>
          </p:cNvPicPr>
          <p:nvPr/>
        </p:nvPicPr>
        <p:blipFill>
          <a:blip r:embed="rId4"/>
          <a:stretch>
            <a:fillRect/>
          </a:stretch>
        </p:blipFill>
        <p:spPr>
          <a:xfrm>
            <a:off x="8781069" y="2640710"/>
            <a:ext cx="3298707" cy="2742050"/>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F12C277E-219E-329B-FCFF-EFAB60A91D93}"/>
              </a:ext>
            </a:extLst>
          </p:cNvPr>
          <p:cNvSpPr txBox="1"/>
          <p:nvPr/>
        </p:nvSpPr>
        <p:spPr>
          <a:xfrm>
            <a:off x="8667798" y="5489742"/>
            <a:ext cx="3761225" cy="523220"/>
          </a:xfrm>
          <a:prstGeom prst="rect">
            <a:avLst/>
          </a:prstGeom>
          <a:noFill/>
        </p:spPr>
        <p:txBody>
          <a:bodyPr wrap="square" rtlCol="0">
            <a:spAutoFit/>
          </a:bodyPr>
          <a:lstStyle/>
          <a:p>
            <a:pPr algn="l"/>
            <a:r>
              <a:rPr lang="cs-CZ" sz="2800" dirty="0">
                <a:latin typeface="Freestyle Script" panose="030804020302050B0404" pitchFamily="66" charset="0"/>
              </a:rPr>
              <a:t>David </a:t>
            </a:r>
            <a:r>
              <a:rPr lang="cs-CZ" sz="2800" dirty="0" err="1">
                <a:latin typeface="Freestyle Script" panose="030804020302050B0404" pitchFamily="66" charset="0"/>
              </a:rPr>
              <a:t>Konecký</a:t>
            </a:r>
            <a:r>
              <a:rPr lang="cs-CZ" sz="2800" dirty="0">
                <a:latin typeface="Freestyle Script" panose="030804020302050B0404" pitchFamily="66" charset="0"/>
              </a:rPr>
              <a:t> (Czech </a:t>
            </a:r>
            <a:r>
              <a:rPr lang="cs-CZ" sz="2800" dirty="0" err="1">
                <a:latin typeface="Freestyle Script" panose="030804020302050B0404" pitchFamily="66" charset="0"/>
              </a:rPr>
              <a:t>ambassador</a:t>
            </a:r>
            <a:r>
              <a:rPr lang="cs-CZ" sz="2800" dirty="0">
                <a:latin typeface="Freestyle Script" panose="030804020302050B0404" pitchFamily="66" charset="0"/>
              </a:rPr>
              <a:t>)</a:t>
            </a:r>
            <a:endParaRPr lang="en-US" sz="2800" dirty="0">
              <a:latin typeface="Freestyle Script" panose="030804020302050B0404" pitchFamily="66" charset="0"/>
            </a:endParaRPr>
          </a:p>
        </p:txBody>
      </p:sp>
      <p:pic>
        <p:nvPicPr>
          <p:cNvPr id="11" name="Obrázek 10" descr="Obsah obrázku černá, tma&#10;&#10;Popis byl vytvořen automaticky">
            <a:extLst>
              <a:ext uri="{FF2B5EF4-FFF2-40B4-BE49-F238E27FC236}">
                <a16:creationId xmlns:a16="http://schemas.microsoft.com/office/drawing/2014/main" id="{E3988161-C5D5-381E-9B5D-F896BF709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764598">
            <a:off x="8010355" y="4850108"/>
            <a:ext cx="1034235" cy="982079"/>
          </a:xfrm>
          <a:prstGeom prst="rect">
            <a:avLst/>
          </a:prstGeom>
        </p:spPr>
      </p:pic>
    </p:spTree>
    <p:extLst>
      <p:ext uri="{BB962C8B-B14F-4D97-AF65-F5344CB8AC3E}">
        <p14:creationId xmlns:p14="http://schemas.microsoft.com/office/powerpoint/2010/main" val="273006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Military</a:t>
            </a:r>
            <a:r>
              <a:rPr lang="cs-CZ" sz="3200" dirty="0"/>
              <a:t>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43483" y="1207907"/>
            <a:ext cx="6529266" cy="4139998"/>
          </a:xfrm>
        </p:spPr>
        <p:txBody>
          <a:bodyPr/>
          <a:lstStyle/>
          <a:p>
            <a:pPr marL="72000" indent="0">
              <a:lnSpc>
                <a:spcPct val="120000"/>
              </a:lnSpc>
              <a:spcAft>
                <a:spcPts val="600"/>
              </a:spcAft>
              <a:buNone/>
            </a:pPr>
            <a:r>
              <a:rPr lang="en-US" sz="2200" b="1" dirty="0"/>
              <a:t>Military Committee (MC)</a:t>
            </a:r>
          </a:p>
          <a:p>
            <a:pPr>
              <a:lnSpc>
                <a:spcPct val="120000"/>
              </a:lnSpc>
              <a:spcAft>
                <a:spcPts val="600"/>
              </a:spcAft>
            </a:pPr>
            <a:r>
              <a:rPr lang="en-US" sz="2000" dirty="0"/>
              <a:t>senior military authority in NATO</a:t>
            </a:r>
            <a:endParaRPr lang="cs-CZ" sz="2000" dirty="0"/>
          </a:p>
          <a:p>
            <a:pPr>
              <a:lnSpc>
                <a:spcPct val="120000"/>
              </a:lnSpc>
              <a:spcAft>
                <a:spcPts val="600"/>
              </a:spcAft>
            </a:pPr>
            <a:r>
              <a:rPr lang="en-US" sz="2000" dirty="0"/>
              <a:t>Chiefs of Defence of member countries / military representatives (</a:t>
            </a:r>
            <a:r>
              <a:rPr lang="en-US" sz="2000" dirty="0" err="1"/>
              <a:t>Milrep</a:t>
            </a:r>
            <a:r>
              <a:rPr lang="en-US" sz="2000" dirty="0"/>
              <a:t>) of the Chiefs of Defence</a:t>
            </a:r>
          </a:p>
          <a:p>
            <a:pPr>
              <a:lnSpc>
                <a:spcPct val="120000"/>
              </a:lnSpc>
              <a:spcAft>
                <a:spcPts val="600"/>
              </a:spcAft>
            </a:pPr>
            <a:r>
              <a:rPr lang="en-US" sz="2000" dirty="0"/>
              <a:t>provides the NAC and the Nuclear Planning Group with consensus-based military advice</a:t>
            </a:r>
          </a:p>
          <a:p>
            <a:pPr>
              <a:lnSpc>
                <a:spcPct val="120000"/>
              </a:lnSpc>
              <a:spcAft>
                <a:spcPts val="600"/>
              </a:spcAft>
            </a:pPr>
            <a:r>
              <a:rPr lang="en-US" sz="2000" dirty="0"/>
              <a:t>provides the Strategic Commanders with guidance (mil</a:t>
            </a:r>
            <a:r>
              <a:rPr lang="cs-CZ" sz="2000" dirty="0" err="1"/>
              <a:t>itary</a:t>
            </a:r>
            <a:r>
              <a:rPr lang="en-US" sz="2000" dirty="0"/>
              <a:t> matters)</a:t>
            </a:r>
          </a:p>
          <a:p>
            <a:pPr marL="72000" indent="0">
              <a:lnSpc>
                <a:spcPct val="120000"/>
              </a:lnSpc>
              <a:spcBef>
                <a:spcPts val="1200"/>
              </a:spcBef>
              <a:spcAft>
                <a:spcPts val="600"/>
              </a:spcAft>
              <a:buNone/>
            </a:pPr>
            <a:r>
              <a:rPr lang="en-US" sz="2200" b="1" kern="0" dirty="0"/>
              <a:t>International Military Staff</a:t>
            </a:r>
          </a:p>
          <a:p>
            <a:pPr marL="72000" indent="0">
              <a:lnSpc>
                <a:spcPct val="120000"/>
              </a:lnSpc>
              <a:spcBef>
                <a:spcPts val="1200"/>
              </a:spcBef>
              <a:spcAft>
                <a:spcPts val="600"/>
              </a:spcAft>
              <a:buNone/>
            </a:pPr>
            <a:endParaRPr lang="en-US" sz="2000" dirty="0"/>
          </a:p>
        </p:txBody>
      </p:sp>
      <p:pic>
        <p:nvPicPr>
          <p:cNvPr id="6" name="Obrázek 5">
            <a:extLst>
              <a:ext uri="{FF2B5EF4-FFF2-40B4-BE49-F238E27FC236}">
                <a16:creationId xmlns:a16="http://schemas.microsoft.com/office/drawing/2014/main" id="{BF6D48AF-5B3D-9A5E-587A-606ACEE867AE}"/>
              </a:ext>
            </a:extLst>
          </p:cNvPr>
          <p:cNvPicPr>
            <a:picLocks noChangeAspect="1"/>
          </p:cNvPicPr>
          <p:nvPr/>
        </p:nvPicPr>
        <p:blipFill>
          <a:blip r:embed="rId3"/>
          <a:stretch>
            <a:fillRect/>
          </a:stretch>
        </p:blipFill>
        <p:spPr>
          <a:xfrm>
            <a:off x="7027346" y="1207907"/>
            <a:ext cx="4655049" cy="2646281"/>
          </a:xfrm>
          <a:prstGeom prst="rect">
            <a:avLst/>
          </a:prstGeom>
          <a:ln>
            <a:noFill/>
          </a:ln>
          <a:effectLst>
            <a:outerShdw blurRad="292100" dist="139700" dir="2700000" algn="tl" rotWithShape="0">
              <a:srgbClr val="333333">
                <a:alpha val="65000"/>
              </a:srgbClr>
            </a:outerShdw>
          </a:effectLst>
        </p:spPr>
      </p:pic>
      <p:sp>
        <p:nvSpPr>
          <p:cNvPr id="7" name="Zástupný obsah 4">
            <a:extLst>
              <a:ext uri="{FF2B5EF4-FFF2-40B4-BE49-F238E27FC236}">
                <a16:creationId xmlns:a16="http://schemas.microsoft.com/office/drawing/2014/main" id="{A53C80B2-1E4B-B2A0-5B35-4305C5B38988}"/>
              </a:ext>
            </a:extLst>
          </p:cNvPr>
          <p:cNvSpPr txBox="1">
            <a:spLocks/>
          </p:cNvSpPr>
          <p:nvPr/>
        </p:nvSpPr>
        <p:spPr>
          <a:xfrm>
            <a:off x="6528840" y="3597561"/>
            <a:ext cx="5308153" cy="4139998"/>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20000"/>
              </a:lnSpc>
              <a:spcAft>
                <a:spcPts val="600"/>
              </a:spcAft>
            </a:pPr>
            <a:endParaRPr lang="en-US" sz="2000" kern="0" dirty="0"/>
          </a:p>
        </p:txBody>
      </p:sp>
      <p:sp>
        <p:nvSpPr>
          <p:cNvPr id="9" name="TextovéPole 8">
            <a:extLst>
              <a:ext uri="{FF2B5EF4-FFF2-40B4-BE49-F238E27FC236}">
                <a16:creationId xmlns:a16="http://schemas.microsoft.com/office/drawing/2014/main" id="{622B9F6A-26EF-6CD6-7685-76004150A3C7}"/>
              </a:ext>
            </a:extLst>
          </p:cNvPr>
          <p:cNvSpPr txBox="1"/>
          <p:nvPr/>
        </p:nvSpPr>
        <p:spPr>
          <a:xfrm>
            <a:off x="697103" y="5445335"/>
            <a:ext cx="3253956" cy="523220"/>
          </a:xfrm>
          <a:prstGeom prst="rect">
            <a:avLst/>
          </a:prstGeom>
          <a:noFill/>
        </p:spPr>
        <p:txBody>
          <a:bodyPr wrap="square" rtlCol="0">
            <a:spAutoFit/>
          </a:bodyPr>
          <a:lstStyle/>
          <a:p>
            <a:pPr algn="l"/>
            <a:r>
              <a:rPr lang="cs-CZ" sz="2800" dirty="0">
                <a:latin typeface="Freestyle Script" panose="030804020302050B0404" pitchFamily="66" charset="0"/>
              </a:rPr>
              <a:t>(</a:t>
            </a:r>
            <a:r>
              <a:rPr lang="en-US" sz="2800" dirty="0">
                <a:latin typeface="Freestyle Script" panose="030804020302050B0404" pitchFamily="66" charset="0"/>
              </a:rPr>
              <a:t>several divisions and offices</a:t>
            </a:r>
            <a:r>
              <a:rPr lang="cs-CZ" sz="2800" dirty="0">
                <a:latin typeface="Freestyle Script" panose="030804020302050B0404" pitchFamily="66" charset="0"/>
              </a:rPr>
              <a:t>)</a:t>
            </a:r>
            <a:endParaRPr lang="en-US" sz="2800" dirty="0">
              <a:latin typeface="Freestyle Script" panose="030804020302050B0404" pitchFamily="66" charset="0"/>
            </a:endParaRPr>
          </a:p>
        </p:txBody>
      </p:sp>
      <p:sp>
        <p:nvSpPr>
          <p:cNvPr id="10" name="TextovéPole 9">
            <a:extLst>
              <a:ext uri="{FF2B5EF4-FFF2-40B4-BE49-F238E27FC236}">
                <a16:creationId xmlns:a16="http://schemas.microsoft.com/office/drawing/2014/main" id="{D6458B00-642B-BD17-D2D8-93C6CC155B8B}"/>
              </a:ext>
            </a:extLst>
          </p:cNvPr>
          <p:cNvSpPr txBox="1"/>
          <p:nvPr/>
        </p:nvSpPr>
        <p:spPr>
          <a:xfrm>
            <a:off x="4304677" y="4526708"/>
            <a:ext cx="7167323" cy="2000548"/>
          </a:xfrm>
          <a:prstGeom prst="rect">
            <a:avLst/>
          </a:prstGeom>
          <a:noFill/>
        </p:spPr>
        <p:txBody>
          <a:bodyPr wrap="square" rtlCol="0">
            <a:spAutoFit/>
          </a:bodyPr>
          <a:lstStyle/>
          <a:p>
            <a:pPr marL="457200" indent="-457200" algn="l">
              <a:buFont typeface="Wingdings" panose="05000000000000000000" pitchFamily="2" charset="2"/>
              <a:buChar char="ü"/>
            </a:pPr>
            <a:r>
              <a:rPr lang="en-US" sz="3200" dirty="0">
                <a:latin typeface="Freestyle Script" panose="030804020302050B0404" pitchFamily="66" charset="0"/>
              </a:rPr>
              <a:t>executive body of the MC and the military command structure</a:t>
            </a:r>
            <a:endParaRPr lang="cs-CZ" sz="3200" dirty="0">
              <a:latin typeface="Freestyle Script" panose="030804020302050B0404" pitchFamily="66" charset="0"/>
            </a:endParaRPr>
          </a:p>
          <a:p>
            <a:pPr marL="457200" indent="-457200" algn="l">
              <a:buFont typeface="Wingdings" panose="05000000000000000000" pitchFamily="2" charset="2"/>
              <a:buChar char="ü"/>
            </a:pPr>
            <a:r>
              <a:rPr lang="en-US" sz="3200" dirty="0">
                <a:latin typeface="Freestyle Script" panose="030804020302050B0404" pitchFamily="66" charset="0"/>
              </a:rPr>
              <a:t>strategic and military advice for the MC</a:t>
            </a:r>
            <a:endParaRPr lang="cs-CZ" sz="3200" dirty="0">
              <a:latin typeface="Freestyle Script" panose="030804020302050B0404" pitchFamily="66" charset="0"/>
            </a:endParaRPr>
          </a:p>
          <a:p>
            <a:pPr marL="457200" indent="-457200" algn="l">
              <a:buFont typeface="Wingdings" panose="05000000000000000000" pitchFamily="2" charset="2"/>
              <a:buChar char="ü"/>
            </a:pPr>
            <a:r>
              <a:rPr lang="en-US" sz="3200" dirty="0">
                <a:latin typeface="Freestyle Script" panose="030804020302050B0404" pitchFamily="66" charset="0"/>
              </a:rPr>
              <a:t>ensures decisions/policies‘ implementation</a:t>
            </a:r>
          </a:p>
          <a:p>
            <a:pPr algn="l"/>
            <a:endParaRPr lang="en-US" sz="2800" dirty="0">
              <a:latin typeface="Freestyle Script" panose="030804020302050B0404" pitchFamily="66" charset="0"/>
            </a:endParaRPr>
          </a:p>
        </p:txBody>
      </p:sp>
      <p:pic>
        <p:nvPicPr>
          <p:cNvPr id="11" name="Obrázek 10" descr="Obsah obrázku černá, tma&#10;&#10;Popis byl vytvořen automaticky">
            <a:extLst>
              <a:ext uri="{FF2B5EF4-FFF2-40B4-BE49-F238E27FC236}">
                <a16:creationId xmlns:a16="http://schemas.microsoft.com/office/drawing/2014/main" id="{42D96D0C-7DA2-CEF8-1CFC-BA7EA40D80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203002">
            <a:off x="3717716" y="4443063"/>
            <a:ext cx="813654" cy="813654"/>
          </a:xfrm>
          <a:prstGeom prst="rect">
            <a:avLst/>
          </a:prstGeom>
        </p:spPr>
      </p:pic>
    </p:spTree>
    <p:extLst>
      <p:ext uri="{BB962C8B-B14F-4D97-AF65-F5344CB8AC3E}">
        <p14:creationId xmlns:p14="http://schemas.microsoft.com/office/powerpoint/2010/main" val="3273145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9128207" cy="4139998"/>
          </a:xfrm>
        </p:spPr>
        <p:txBody>
          <a:bodyPr/>
          <a:lstStyle/>
          <a:p>
            <a:pPr marL="72000" indent="0">
              <a:lnSpc>
                <a:spcPct val="100000"/>
              </a:lnSpc>
              <a:spcAft>
                <a:spcPts val="1200"/>
              </a:spcAft>
              <a:buNone/>
            </a:pPr>
            <a:r>
              <a:rPr lang="en-US" sz="2000" b="1" dirty="0"/>
              <a:t>NATO Command Structure</a:t>
            </a:r>
            <a:r>
              <a:rPr lang="en-US" sz="2000" dirty="0"/>
              <a:t> (NCS)</a:t>
            </a:r>
            <a:r>
              <a:rPr lang="en-US" sz="2000" b="1" dirty="0"/>
              <a:t> </a:t>
            </a:r>
            <a:r>
              <a:rPr lang="en-US" sz="2000" dirty="0"/>
              <a:t>- composed of ACO and ACT (</a:t>
            </a:r>
            <a:r>
              <a:rPr lang="cs-CZ" sz="2000" dirty="0"/>
              <a:t>= </a:t>
            </a:r>
            <a:r>
              <a:rPr lang="en-US" sz="2000" dirty="0"/>
              <a:t>2 strategic </a:t>
            </a:r>
            <a:br>
              <a:rPr lang="cs-CZ" sz="2000" dirty="0"/>
            </a:br>
            <a:r>
              <a:rPr lang="en-US" sz="2000" dirty="0"/>
              <a:t>commands)</a:t>
            </a:r>
          </a:p>
          <a:p>
            <a:pPr marL="72000" indent="0">
              <a:buNone/>
            </a:pPr>
            <a:r>
              <a:rPr lang="en-US" sz="2000" b="1" dirty="0"/>
              <a:t>A. Allied Command Operations (ACO) </a:t>
            </a:r>
          </a:p>
          <a:p>
            <a:pPr>
              <a:lnSpc>
                <a:spcPct val="120000"/>
              </a:lnSpc>
              <a:spcAft>
                <a:spcPts val="300"/>
              </a:spcAft>
            </a:pPr>
            <a:r>
              <a:rPr lang="en-US" sz="2000" dirty="0"/>
              <a:t>planning and execution of Alliance </a:t>
            </a:r>
            <a:r>
              <a:rPr lang="en-US" sz="2000" dirty="0">
                <a:hlinkClick r:id="rId3"/>
              </a:rPr>
              <a:t>operations</a:t>
            </a:r>
            <a:r>
              <a:rPr lang="en-US" sz="2000" dirty="0"/>
              <a:t>, consists of several permanent HQs - strategic, operational and tactical levels</a:t>
            </a:r>
          </a:p>
          <a:p>
            <a:pPr>
              <a:lnSpc>
                <a:spcPct val="120000"/>
              </a:lnSpc>
              <a:spcAft>
                <a:spcPts val="300"/>
              </a:spcAft>
            </a:pPr>
            <a:r>
              <a:rPr lang="cs-CZ" sz="2000" u="sng" dirty="0" err="1"/>
              <a:t>Strategic</a:t>
            </a:r>
            <a:r>
              <a:rPr lang="cs-CZ" sz="2000" dirty="0"/>
              <a:t>: </a:t>
            </a:r>
            <a:r>
              <a:rPr lang="en-US" sz="2000" b="1" dirty="0"/>
              <a:t>Supreme Headquarters Allied Powers Europe</a:t>
            </a:r>
            <a:r>
              <a:rPr lang="cs-CZ" sz="2000" b="1" dirty="0"/>
              <a:t> </a:t>
            </a:r>
            <a:r>
              <a:rPr lang="cs-CZ" sz="2000" dirty="0"/>
              <a:t>(SHAPE) - </a:t>
            </a:r>
            <a:r>
              <a:rPr lang="cs-CZ" sz="2000" dirty="0" err="1"/>
              <a:t>headed</a:t>
            </a:r>
            <a:r>
              <a:rPr lang="cs-CZ" sz="2000" dirty="0"/>
              <a:t> by </a:t>
            </a:r>
            <a:r>
              <a:rPr lang="cs-CZ" sz="2000" b="1" dirty="0"/>
              <a:t>SACEUR</a:t>
            </a:r>
            <a:r>
              <a:rPr lang="cs-CZ" sz="2000" dirty="0"/>
              <a:t> (</a:t>
            </a:r>
            <a:r>
              <a:rPr lang="en-US" sz="2000" dirty="0"/>
              <a:t>Supreme Allied Commander Europe</a:t>
            </a:r>
            <a:r>
              <a:rPr lang="cs-CZ" sz="2000" dirty="0"/>
              <a:t>)</a:t>
            </a:r>
            <a:endParaRPr lang="en-US" sz="2000" b="1" dirty="0"/>
          </a:p>
          <a:p>
            <a:pPr>
              <a:lnSpc>
                <a:spcPct val="120000"/>
              </a:lnSpc>
              <a:spcAft>
                <a:spcPts val="300"/>
              </a:spcAft>
            </a:pPr>
            <a:r>
              <a:rPr lang="cs-CZ" sz="2000" u="sng" dirty="0"/>
              <a:t>O</a:t>
            </a:r>
            <a:r>
              <a:rPr lang="en-US" sz="2000" u="sng" dirty="0" err="1"/>
              <a:t>perational</a:t>
            </a:r>
            <a:r>
              <a:rPr lang="en-US" sz="2000" dirty="0"/>
              <a:t>: </a:t>
            </a:r>
            <a:r>
              <a:rPr lang="en-US" sz="2000" b="1" dirty="0"/>
              <a:t>Joint Force Commands </a:t>
            </a:r>
            <a:r>
              <a:rPr lang="en-US" sz="2000" dirty="0"/>
              <a:t>(JFCs) in </a:t>
            </a:r>
            <a:r>
              <a:rPr lang="en-US" sz="2000" dirty="0" err="1"/>
              <a:t>Brunssum</a:t>
            </a:r>
            <a:r>
              <a:rPr lang="en-US" sz="2000" dirty="0"/>
              <a:t>, Naples </a:t>
            </a:r>
            <a:r>
              <a:rPr lang="cs-CZ" sz="2000" dirty="0"/>
              <a:t>and Norfolk</a:t>
            </a:r>
          </a:p>
          <a:p>
            <a:pPr>
              <a:lnSpc>
                <a:spcPct val="120000"/>
              </a:lnSpc>
              <a:spcAft>
                <a:spcPts val="300"/>
              </a:spcAft>
            </a:pPr>
            <a:r>
              <a:rPr lang="cs-CZ" sz="2000" u="sng" dirty="0" err="1"/>
              <a:t>Tactical</a:t>
            </a:r>
            <a:r>
              <a:rPr lang="cs-CZ" sz="2000" dirty="0"/>
              <a:t>: </a:t>
            </a:r>
            <a:r>
              <a:rPr lang="cs-CZ" sz="2000" b="1" dirty="0"/>
              <a:t>Single </a:t>
            </a:r>
            <a:r>
              <a:rPr lang="cs-CZ" sz="2000" b="1" dirty="0" err="1"/>
              <a:t>Service</a:t>
            </a:r>
            <a:r>
              <a:rPr lang="cs-CZ" sz="2000" b="1" dirty="0"/>
              <a:t> </a:t>
            </a:r>
            <a:r>
              <a:rPr lang="cs-CZ" sz="2000" b="1" dirty="0" err="1"/>
              <a:t>Commands</a:t>
            </a:r>
            <a:r>
              <a:rPr lang="cs-CZ" sz="2000" b="1" dirty="0"/>
              <a:t> </a:t>
            </a:r>
            <a:r>
              <a:rPr lang="cs-CZ" sz="2000" dirty="0"/>
              <a:t>(</a:t>
            </a:r>
            <a:r>
              <a:rPr lang="cs-CZ" sz="2000" dirty="0" err="1"/>
              <a:t>SSCs</a:t>
            </a:r>
            <a:r>
              <a:rPr lang="cs-CZ" sz="2000" dirty="0"/>
              <a:t>) - </a:t>
            </a:r>
            <a:r>
              <a:rPr lang="en-US" sz="2000" dirty="0"/>
              <a:t>Izmir (Land), Northwood (Maritime) and Ramstein (Air)</a:t>
            </a:r>
            <a:endParaRPr lang="cs-CZ" sz="2000" dirty="0">
              <a:highlight>
                <a:srgbClr val="FFFF00"/>
              </a:highlight>
            </a:endParaRPr>
          </a:p>
        </p:txBody>
      </p:sp>
      <p:pic>
        <p:nvPicPr>
          <p:cNvPr id="8" name="Obrázek 7">
            <a:extLst>
              <a:ext uri="{FF2B5EF4-FFF2-40B4-BE49-F238E27FC236}">
                <a16:creationId xmlns:a16="http://schemas.microsoft.com/office/drawing/2014/main" id="{9A3E4DE1-9130-627C-5DEA-D7E37CCED305}"/>
              </a:ext>
            </a:extLst>
          </p:cNvPr>
          <p:cNvPicPr>
            <a:picLocks noChangeAspect="1"/>
          </p:cNvPicPr>
          <p:nvPr/>
        </p:nvPicPr>
        <p:blipFill>
          <a:blip r:embed="rId4"/>
          <a:stretch>
            <a:fillRect/>
          </a:stretch>
        </p:blipFill>
        <p:spPr>
          <a:xfrm>
            <a:off x="9703825" y="378000"/>
            <a:ext cx="2144693" cy="2680866"/>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430633E2-B5F9-CF6D-9521-DE1A1DFB4D25}"/>
              </a:ext>
            </a:extLst>
          </p:cNvPr>
          <p:cNvSpPr txBox="1"/>
          <p:nvPr/>
        </p:nvSpPr>
        <p:spPr>
          <a:xfrm>
            <a:off x="6823510" y="378000"/>
            <a:ext cx="3092245" cy="830997"/>
          </a:xfrm>
          <a:prstGeom prst="rect">
            <a:avLst/>
          </a:prstGeom>
          <a:noFill/>
        </p:spPr>
        <p:txBody>
          <a:bodyPr wrap="square" rtlCol="0">
            <a:spAutoFit/>
          </a:bodyPr>
          <a:lstStyle/>
          <a:p>
            <a:pPr algn="l"/>
            <a:r>
              <a:rPr lang="cs-CZ" dirty="0" err="1">
                <a:latin typeface="Freestyle Script" panose="030804020302050B0404" pitchFamily="66" charset="0"/>
              </a:rPr>
              <a:t>Supreme</a:t>
            </a:r>
            <a:r>
              <a:rPr lang="cs-CZ" dirty="0">
                <a:latin typeface="Freestyle Script" panose="030804020302050B0404" pitchFamily="66" charset="0"/>
              </a:rPr>
              <a:t> </a:t>
            </a:r>
            <a:r>
              <a:rPr lang="cs-CZ" dirty="0" err="1">
                <a:latin typeface="Freestyle Script" panose="030804020302050B0404" pitchFamily="66" charset="0"/>
              </a:rPr>
              <a:t>Allied</a:t>
            </a:r>
            <a:r>
              <a:rPr lang="cs-CZ" dirty="0">
                <a:latin typeface="Freestyle Script" panose="030804020302050B0404" pitchFamily="66" charset="0"/>
              </a:rPr>
              <a:t> </a:t>
            </a:r>
            <a:r>
              <a:rPr lang="cs-CZ" dirty="0" err="1">
                <a:latin typeface="Freestyle Script" panose="030804020302050B0404" pitchFamily="66" charset="0"/>
              </a:rPr>
              <a:t>Commander</a:t>
            </a:r>
            <a:r>
              <a:rPr lang="cs-CZ" dirty="0">
                <a:latin typeface="Freestyle Script" panose="030804020302050B0404" pitchFamily="66" charset="0"/>
              </a:rPr>
              <a:t> </a:t>
            </a:r>
            <a:r>
              <a:rPr lang="cs-CZ" dirty="0" err="1">
                <a:latin typeface="Freestyle Script" panose="030804020302050B0404" pitchFamily="66" charset="0"/>
              </a:rPr>
              <a:t>Europe</a:t>
            </a:r>
            <a:r>
              <a:rPr lang="cs-CZ" dirty="0">
                <a:latin typeface="Freestyle Script" panose="030804020302050B0404" pitchFamily="66" charset="0"/>
              </a:rPr>
              <a:t> General Christopher G. </a:t>
            </a:r>
            <a:r>
              <a:rPr lang="cs-CZ" dirty="0" err="1">
                <a:latin typeface="Freestyle Script" panose="030804020302050B0404" pitchFamily="66" charset="0"/>
              </a:rPr>
              <a:t>Cavoli</a:t>
            </a:r>
            <a:endParaRPr lang="cs-CZ" dirty="0">
              <a:latin typeface="Freestyle Script" panose="030804020302050B0404" pitchFamily="66" charset="0"/>
            </a:endParaRPr>
          </a:p>
        </p:txBody>
      </p:sp>
    </p:spTree>
    <p:extLst>
      <p:ext uri="{BB962C8B-B14F-4D97-AF65-F5344CB8AC3E}">
        <p14:creationId xmlns:p14="http://schemas.microsoft.com/office/powerpoint/2010/main" val="3577869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3665739-2093-E659-3675-E73C4752C83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68E7B307-827D-477F-6BFA-49D6CC15B51E}"/>
              </a:ext>
            </a:extLst>
          </p:cNvPr>
          <p:cNvSpPr>
            <a:spLocks noGrp="1"/>
          </p:cNvSpPr>
          <p:nvPr>
            <p:ph type="sldNum" sz="quarter" idx="11"/>
          </p:nvPr>
        </p:nvSpPr>
        <p:spPr/>
        <p:txBody>
          <a:bodyPr/>
          <a:lstStyle/>
          <a:p>
            <a:fld id="{D6D6C118-631F-4A80-9886-907009361577}" type="slidenum">
              <a:rPr lang="cs-CZ" altLang="cs-CZ" smtClean="0"/>
              <a:pPr/>
              <a:t>3</a:t>
            </a:fld>
            <a:endParaRPr lang="cs-CZ" altLang="cs-CZ" dirty="0"/>
          </a:p>
        </p:txBody>
      </p:sp>
      <p:pic>
        <p:nvPicPr>
          <p:cNvPr id="5" name="Obrázek 4" descr="Obsah obrázku umění, Svět, snímek obrazovky, grafický design&#10;&#10;Popis byl vytvořen automaticky">
            <a:extLst>
              <a:ext uri="{FF2B5EF4-FFF2-40B4-BE49-F238E27FC236}">
                <a16:creationId xmlns:a16="http://schemas.microsoft.com/office/drawing/2014/main" id="{50785CC1-93D5-5B9E-9EA7-DBF641F3F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110" y="514350"/>
            <a:ext cx="5829300" cy="5829300"/>
          </a:xfrm>
          <a:prstGeom prst="rect">
            <a:avLst/>
          </a:prstGeom>
        </p:spPr>
      </p:pic>
      <p:sp>
        <p:nvSpPr>
          <p:cNvPr id="6" name="Nadpis 3">
            <a:extLst>
              <a:ext uri="{FF2B5EF4-FFF2-40B4-BE49-F238E27FC236}">
                <a16:creationId xmlns:a16="http://schemas.microsoft.com/office/drawing/2014/main" id="{8FF0ECC9-7228-1BFB-6D0B-158748CE8E53}"/>
              </a:ext>
            </a:extLst>
          </p:cNvPr>
          <p:cNvSpPr txBox="1">
            <a:spLocks/>
          </p:cNvSpPr>
          <p:nvPr/>
        </p:nvSpPr>
        <p:spPr>
          <a:xfrm>
            <a:off x="373627" y="629460"/>
            <a:ext cx="2746764" cy="4171140"/>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sz="3200" kern="0" dirty="0" err="1"/>
              <a:t>Is</a:t>
            </a:r>
            <a:r>
              <a:rPr lang="cs-CZ" sz="3200" kern="0" dirty="0"/>
              <a:t> </a:t>
            </a:r>
            <a:r>
              <a:rPr lang="cs-CZ" sz="3200" kern="0" dirty="0" err="1"/>
              <a:t>the</a:t>
            </a:r>
            <a:r>
              <a:rPr lang="cs-CZ" sz="3200" kern="0" dirty="0"/>
              <a:t> </a:t>
            </a:r>
            <a:r>
              <a:rPr lang="cs-CZ" sz="3200" kern="0" dirty="0" err="1"/>
              <a:t>international</a:t>
            </a:r>
            <a:r>
              <a:rPr lang="cs-CZ" sz="3200" kern="0" dirty="0"/>
              <a:t> </a:t>
            </a:r>
            <a:r>
              <a:rPr lang="cs-CZ" sz="3200" kern="0" dirty="0" err="1"/>
              <a:t>system</a:t>
            </a:r>
            <a:r>
              <a:rPr lang="cs-CZ" sz="3200" kern="0" dirty="0"/>
              <a:t> </a:t>
            </a:r>
            <a:r>
              <a:rPr lang="cs-CZ" sz="3200" kern="0" dirty="0" err="1"/>
              <a:t>anarchical</a:t>
            </a:r>
            <a:r>
              <a:rPr lang="cs-CZ" sz="3200" kern="0" dirty="0"/>
              <a:t>?</a:t>
            </a:r>
            <a:endParaRPr lang="en-US" sz="3200" kern="0" dirty="0"/>
          </a:p>
        </p:txBody>
      </p:sp>
    </p:spTree>
    <p:extLst>
      <p:ext uri="{BB962C8B-B14F-4D97-AF65-F5344CB8AC3E}">
        <p14:creationId xmlns:p14="http://schemas.microsoft.com/office/powerpoint/2010/main" val="170378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8558550" cy="4139998"/>
          </a:xfrm>
        </p:spPr>
        <p:txBody>
          <a:bodyPr/>
          <a:lstStyle/>
          <a:p>
            <a:pPr marL="72000" indent="0">
              <a:buNone/>
            </a:pPr>
            <a:r>
              <a:rPr lang="cs-CZ" sz="2000" b="1" dirty="0"/>
              <a:t>B. </a:t>
            </a:r>
            <a:r>
              <a:rPr lang="cs-CZ" sz="2000" b="1" dirty="0" err="1"/>
              <a:t>Allied</a:t>
            </a:r>
            <a:r>
              <a:rPr lang="cs-CZ" sz="2000" b="1" dirty="0"/>
              <a:t> </a:t>
            </a:r>
            <a:r>
              <a:rPr lang="cs-CZ" sz="2000" b="1" dirty="0" err="1"/>
              <a:t>Command</a:t>
            </a:r>
            <a:r>
              <a:rPr lang="cs-CZ" sz="2000" b="1" dirty="0"/>
              <a:t> </a:t>
            </a:r>
            <a:r>
              <a:rPr lang="cs-CZ" sz="2000" b="1" dirty="0" err="1"/>
              <a:t>Transformation</a:t>
            </a:r>
            <a:r>
              <a:rPr lang="cs-CZ" sz="2000" b="1" dirty="0"/>
              <a:t> </a:t>
            </a:r>
            <a:r>
              <a:rPr lang="cs-CZ" sz="2000" dirty="0"/>
              <a:t>(ACT, Norfolk)</a:t>
            </a:r>
          </a:p>
          <a:p>
            <a:pPr>
              <a:lnSpc>
                <a:spcPct val="120000"/>
              </a:lnSpc>
              <a:spcAft>
                <a:spcPts val="600"/>
              </a:spcAft>
            </a:pPr>
            <a:r>
              <a:rPr lang="en-US" sz="2000" dirty="0"/>
              <a:t>leads the military adaptation of the Alliance</a:t>
            </a:r>
            <a:r>
              <a:rPr lang="cs-CZ" sz="2000" dirty="0"/>
              <a:t> (</a:t>
            </a:r>
            <a:r>
              <a:rPr lang="cs-CZ" sz="2000" dirty="0" err="1"/>
              <a:t>developing</a:t>
            </a:r>
            <a:r>
              <a:rPr lang="cs-CZ" sz="2000" dirty="0"/>
              <a:t> </a:t>
            </a:r>
            <a:r>
              <a:rPr lang="cs-CZ" sz="2000" dirty="0" err="1"/>
              <a:t>concepts</a:t>
            </a:r>
            <a:r>
              <a:rPr lang="cs-CZ" sz="2000" dirty="0"/>
              <a:t>, </a:t>
            </a:r>
            <a:r>
              <a:rPr lang="cs-CZ" sz="2000" dirty="0" err="1"/>
              <a:t>analysing</a:t>
            </a:r>
            <a:r>
              <a:rPr lang="cs-CZ" sz="2000" dirty="0"/>
              <a:t> </a:t>
            </a:r>
            <a:r>
              <a:rPr lang="cs-CZ" sz="2000" dirty="0" err="1"/>
              <a:t>security</a:t>
            </a:r>
            <a:r>
              <a:rPr lang="cs-CZ" sz="2000" dirty="0"/>
              <a:t> environment, defence </a:t>
            </a:r>
            <a:r>
              <a:rPr lang="cs-CZ" sz="2000" dirty="0" err="1"/>
              <a:t>planning</a:t>
            </a:r>
            <a:r>
              <a:rPr lang="cs-CZ" sz="2000" dirty="0"/>
              <a:t>, </a:t>
            </a:r>
            <a:r>
              <a:rPr lang="cs-CZ" sz="2000" dirty="0" err="1"/>
              <a:t>educating</a:t>
            </a:r>
            <a:r>
              <a:rPr lang="cs-CZ" sz="2000" dirty="0"/>
              <a:t> and </a:t>
            </a:r>
            <a:r>
              <a:rPr lang="cs-CZ" sz="2000" dirty="0" err="1"/>
              <a:t>training</a:t>
            </a:r>
            <a:r>
              <a:rPr lang="cs-CZ" sz="2000" dirty="0"/>
              <a:t>… )</a:t>
            </a:r>
          </a:p>
          <a:p>
            <a:pPr>
              <a:lnSpc>
                <a:spcPct val="120000"/>
              </a:lnSpc>
              <a:spcAft>
                <a:spcPts val="600"/>
              </a:spcAft>
            </a:pPr>
            <a:r>
              <a:rPr lang="en-US" sz="2000" dirty="0"/>
              <a:t>headed by the </a:t>
            </a:r>
            <a:r>
              <a:rPr lang="en-US" sz="2000" b="1" dirty="0"/>
              <a:t>Supreme Allied Commander Transformation </a:t>
            </a:r>
            <a:r>
              <a:rPr lang="en-US" sz="2000" dirty="0"/>
              <a:t>(SACT)</a:t>
            </a:r>
            <a:endParaRPr lang="cs-CZ" sz="2000" dirty="0"/>
          </a:p>
          <a:p>
            <a:pPr>
              <a:lnSpc>
                <a:spcPct val="120000"/>
              </a:lnSpc>
              <a:spcAft>
                <a:spcPts val="600"/>
              </a:spcAft>
            </a:pPr>
            <a:r>
              <a:rPr lang="cs-CZ" sz="2000" dirty="0"/>
              <a:t>Norfolk HQ + 3 </a:t>
            </a:r>
            <a:r>
              <a:rPr lang="cs-CZ" sz="2000" dirty="0" err="1"/>
              <a:t>subordinate</a:t>
            </a:r>
            <a:r>
              <a:rPr lang="cs-CZ" sz="2000" dirty="0"/>
              <a:t> </a:t>
            </a:r>
            <a:r>
              <a:rPr lang="cs-CZ" sz="2000" dirty="0" err="1"/>
              <a:t>entities</a:t>
            </a:r>
            <a:r>
              <a:rPr lang="cs-CZ" sz="2000" dirty="0"/>
              <a:t>: </a:t>
            </a:r>
            <a:r>
              <a:rPr lang="en-US" sz="2000" dirty="0"/>
              <a:t>Joint Warfare Centre, the Joint Force Training Centre and the Joint Analysis &amp; Lessons Learned Centre</a:t>
            </a:r>
            <a:endParaRPr lang="cs-CZ" sz="2000" dirty="0"/>
          </a:p>
          <a:p>
            <a:pPr>
              <a:lnSpc>
                <a:spcPct val="120000"/>
              </a:lnSpc>
              <a:spcAft>
                <a:spcPts val="600"/>
              </a:spcAft>
            </a:pPr>
            <a:r>
              <a:rPr lang="cs-CZ" sz="2000" dirty="0" err="1"/>
              <a:t>educational</a:t>
            </a:r>
            <a:r>
              <a:rPr lang="cs-CZ" sz="2000" dirty="0"/>
              <a:t> and </a:t>
            </a:r>
            <a:r>
              <a:rPr lang="cs-CZ" sz="2000" dirty="0" err="1"/>
              <a:t>training</a:t>
            </a:r>
            <a:r>
              <a:rPr lang="cs-CZ" sz="2000" dirty="0"/>
              <a:t> </a:t>
            </a:r>
            <a:r>
              <a:rPr lang="cs-CZ" sz="2000" dirty="0" err="1"/>
              <a:t>facilities</a:t>
            </a:r>
            <a:endParaRPr lang="cs-CZ" sz="2000" dirty="0"/>
          </a:p>
          <a:p>
            <a:pPr>
              <a:lnSpc>
                <a:spcPct val="120000"/>
              </a:lnSpc>
              <a:spcAft>
                <a:spcPts val="600"/>
              </a:spcAft>
            </a:pPr>
            <a:r>
              <a:rPr lang="en-US" sz="2000" dirty="0" err="1"/>
              <a:t>Centres</a:t>
            </a:r>
            <a:r>
              <a:rPr lang="en-US" sz="2000" dirty="0"/>
              <a:t> of Excellence and Partner Training and Education </a:t>
            </a:r>
            <a:r>
              <a:rPr lang="en-US" sz="2000" dirty="0" err="1"/>
              <a:t>Centres</a:t>
            </a:r>
            <a:endParaRPr lang="cs-CZ" sz="2000" dirty="0"/>
          </a:p>
          <a:p>
            <a:endParaRPr lang="cs-CZ" sz="2000" dirty="0">
              <a:highlight>
                <a:srgbClr val="FFFF00"/>
              </a:highlight>
            </a:endParaRPr>
          </a:p>
        </p:txBody>
      </p:sp>
      <p:pic>
        <p:nvPicPr>
          <p:cNvPr id="7" name="Obrázek 6">
            <a:extLst>
              <a:ext uri="{FF2B5EF4-FFF2-40B4-BE49-F238E27FC236}">
                <a16:creationId xmlns:a16="http://schemas.microsoft.com/office/drawing/2014/main" id="{283D728A-76C1-938E-2775-1094CD697679}"/>
              </a:ext>
            </a:extLst>
          </p:cNvPr>
          <p:cNvPicPr>
            <a:picLocks noChangeAspect="1"/>
          </p:cNvPicPr>
          <p:nvPr/>
        </p:nvPicPr>
        <p:blipFill>
          <a:blip r:embed="rId3"/>
          <a:stretch>
            <a:fillRect/>
          </a:stretch>
        </p:blipFill>
        <p:spPr>
          <a:xfrm>
            <a:off x="9912840" y="194276"/>
            <a:ext cx="2017871" cy="2633437"/>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09CE9325-2B10-2B15-5842-76FA3BA81C47}"/>
              </a:ext>
            </a:extLst>
          </p:cNvPr>
          <p:cNvPicPr>
            <a:picLocks noChangeAspect="1"/>
          </p:cNvPicPr>
          <p:nvPr/>
        </p:nvPicPr>
        <p:blipFill>
          <a:blip r:embed="rId4"/>
          <a:stretch>
            <a:fillRect/>
          </a:stretch>
        </p:blipFill>
        <p:spPr>
          <a:xfrm>
            <a:off x="9056146" y="1177579"/>
            <a:ext cx="1925552" cy="2557528"/>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8A6ECD40-0A9E-01FA-5B29-BA13FB48556F}"/>
              </a:ext>
            </a:extLst>
          </p:cNvPr>
          <p:cNvPicPr>
            <a:picLocks noChangeAspect="1"/>
          </p:cNvPicPr>
          <p:nvPr/>
        </p:nvPicPr>
        <p:blipFill>
          <a:blip r:embed="rId5"/>
          <a:stretch>
            <a:fillRect/>
          </a:stretch>
        </p:blipFill>
        <p:spPr>
          <a:xfrm>
            <a:off x="10102518" y="3429000"/>
            <a:ext cx="1925552" cy="2490381"/>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A4341C75-6BF3-1ABE-23C3-42F321F73440}"/>
              </a:ext>
            </a:extLst>
          </p:cNvPr>
          <p:cNvSpPr txBox="1"/>
          <p:nvPr/>
        </p:nvSpPr>
        <p:spPr>
          <a:xfrm>
            <a:off x="6209657" y="378000"/>
            <a:ext cx="3819755" cy="584775"/>
          </a:xfrm>
          <a:prstGeom prst="rect">
            <a:avLst/>
          </a:prstGeom>
          <a:noFill/>
        </p:spPr>
        <p:txBody>
          <a:bodyPr wrap="square" rtlCol="0">
            <a:spAutoFit/>
          </a:bodyPr>
          <a:lstStyle/>
          <a:p>
            <a:pPr algn="l"/>
            <a:r>
              <a:rPr lang="cs-CZ" sz="3200" dirty="0" err="1">
                <a:latin typeface="Freestyle Script" panose="030804020302050B0404" pitchFamily="66" charset="0"/>
              </a:rPr>
              <a:t>strategic</a:t>
            </a:r>
            <a:r>
              <a:rPr lang="cs-CZ" sz="3200" dirty="0">
                <a:latin typeface="Freestyle Script" panose="030804020302050B0404" pitchFamily="66" charset="0"/>
              </a:rPr>
              <a:t> </a:t>
            </a:r>
            <a:r>
              <a:rPr lang="cs-CZ" sz="3200" dirty="0" err="1">
                <a:latin typeface="Freestyle Script" panose="030804020302050B0404" pitchFamily="66" charset="0"/>
              </a:rPr>
              <a:t>foresight</a:t>
            </a:r>
            <a:r>
              <a:rPr lang="cs-CZ" sz="3200" dirty="0">
                <a:latin typeface="Freestyle Script" panose="030804020302050B0404" pitchFamily="66" charset="0"/>
              </a:rPr>
              <a:t> and </a:t>
            </a:r>
            <a:r>
              <a:rPr lang="cs-CZ" sz="3200" dirty="0" err="1">
                <a:latin typeface="Freestyle Script" panose="030804020302050B0404" pitchFamily="66" charset="0"/>
              </a:rPr>
              <a:t>planning</a:t>
            </a:r>
            <a:endParaRPr lang="cs-CZ" sz="3200" dirty="0">
              <a:latin typeface="Freestyle Script" panose="030804020302050B0404" pitchFamily="66" charset="0"/>
            </a:endParaRPr>
          </a:p>
        </p:txBody>
      </p:sp>
    </p:spTree>
    <p:extLst>
      <p:ext uri="{BB962C8B-B14F-4D97-AF65-F5344CB8AC3E}">
        <p14:creationId xmlns:p14="http://schemas.microsoft.com/office/powerpoint/2010/main" val="2350169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Enlargement</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458789"/>
            <a:ext cx="10338363" cy="4479674"/>
          </a:xfrm>
        </p:spPr>
        <p:txBody>
          <a:bodyPr/>
          <a:lstStyle/>
          <a:p>
            <a:r>
              <a:rPr lang="cs-CZ" sz="2000" dirty="0"/>
              <a:t>Art. 10 - „Open </a:t>
            </a:r>
            <a:r>
              <a:rPr lang="cs-CZ" sz="2000" dirty="0" err="1"/>
              <a:t>door</a:t>
            </a:r>
            <a:r>
              <a:rPr lang="cs-CZ" sz="2000" dirty="0"/>
              <a:t> </a:t>
            </a:r>
            <a:r>
              <a:rPr lang="cs-CZ" sz="2000" dirty="0" err="1"/>
              <a:t>policy</a:t>
            </a:r>
            <a:r>
              <a:rPr lang="cs-CZ" sz="2000" dirty="0"/>
              <a:t>" </a:t>
            </a:r>
            <a:endParaRPr lang="cs-CZ" sz="1800" dirty="0"/>
          </a:p>
          <a:p>
            <a:pPr marL="72000" indent="0">
              <a:spcBef>
                <a:spcPts val="1200"/>
              </a:spcBef>
              <a:spcAft>
                <a:spcPts val="600"/>
              </a:spcAft>
              <a:buNone/>
            </a:pPr>
            <a:r>
              <a:rPr lang="en-US" sz="2000" b="1" dirty="0"/>
              <a:t>How does a country join NATO? </a:t>
            </a:r>
            <a:endParaRPr lang="cs-CZ" sz="2000" b="1" dirty="0"/>
          </a:p>
          <a:p>
            <a:pPr marL="781200" lvl="1" indent="-457200">
              <a:lnSpc>
                <a:spcPct val="120000"/>
              </a:lnSpc>
              <a:spcAft>
                <a:spcPts val="300"/>
              </a:spcAft>
              <a:buFont typeface="+mj-lt"/>
              <a:buAutoNum type="arabicPeriod"/>
            </a:pPr>
            <a:r>
              <a:rPr lang="en-US" dirty="0"/>
              <a:t>Accession talks with a NATO team</a:t>
            </a:r>
            <a:endParaRPr lang="cs-CZ" dirty="0"/>
          </a:p>
          <a:p>
            <a:pPr marL="781200" lvl="1" indent="-457200">
              <a:lnSpc>
                <a:spcPct val="120000"/>
              </a:lnSpc>
              <a:spcAft>
                <a:spcPts val="300"/>
              </a:spcAft>
              <a:buFont typeface="+mj-lt"/>
              <a:buAutoNum type="arabicPeriod"/>
            </a:pPr>
            <a:r>
              <a:rPr lang="en-US" dirty="0"/>
              <a:t>Invitees send letters of intent to NATO</a:t>
            </a:r>
            <a:r>
              <a:rPr lang="cs-CZ" dirty="0"/>
              <a:t> (</a:t>
            </a:r>
            <a:r>
              <a:rPr lang="cs-CZ" dirty="0" err="1"/>
              <a:t>timetables</a:t>
            </a:r>
            <a:r>
              <a:rPr lang="cs-CZ" dirty="0"/>
              <a:t> </a:t>
            </a:r>
            <a:r>
              <a:rPr lang="cs-CZ" dirty="0" err="1"/>
              <a:t>for</a:t>
            </a:r>
            <a:r>
              <a:rPr lang="cs-CZ" dirty="0"/>
              <a:t> </a:t>
            </a:r>
            <a:r>
              <a:rPr lang="cs-CZ" dirty="0" err="1"/>
              <a:t>completion</a:t>
            </a:r>
            <a:r>
              <a:rPr lang="cs-CZ" dirty="0"/>
              <a:t> </a:t>
            </a:r>
            <a:r>
              <a:rPr lang="cs-CZ" dirty="0" err="1"/>
              <a:t>of</a:t>
            </a:r>
            <a:r>
              <a:rPr lang="cs-CZ" dirty="0"/>
              <a:t> </a:t>
            </a:r>
            <a:r>
              <a:rPr lang="cs-CZ" dirty="0" err="1"/>
              <a:t>reforms</a:t>
            </a:r>
            <a:r>
              <a:rPr lang="cs-CZ" dirty="0"/>
              <a:t>)</a:t>
            </a:r>
          </a:p>
          <a:p>
            <a:pPr marL="781200" lvl="1" indent="-457200">
              <a:lnSpc>
                <a:spcPct val="120000"/>
              </a:lnSpc>
              <a:spcAft>
                <a:spcPts val="300"/>
              </a:spcAft>
              <a:buFont typeface="+mj-lt"/>
              <a:buAutoNum type="arabicPeriod"/>
            </a:pPr>
            <a:r>
              <a:rPr lang="en-US" dirty="0"/>
              <a:t>Accession protocols are signed by NATO countries</a:t>
            </a:r>
            <a:endParaRPr lang="cs-CZ" dirty="0"/>
          </a:p>
          <a:p>
            <a:pPr marL="781200" lvl="1" indent="-457200">
              <a:lnSpc>
                <a:spcPct val="120000"/>
              </a:lnSpc>
              <a:spcAft>
                <a:spcPts val="300"/>
              </a:spcAft>
              <a:buFont typeface="+mj-lt"/>
              <a:buAutoNum type="arabicPeriod"/>
            </a:pPr>
            <a:r>
              <a:rPr lang="en-US" dirty="0"/>
              <a:t>Accession protocols are ratified by NATO countries</a:t>
            </a:r>
            <a:endParaRPr lang="cs-CZ" dirty="0"/>
          </a:p>
          <a:p>
            <a:pPr marL="781200" lvl="1" indent="-457200">
              <a:lnSpc>
                <a:spcPct val="120000"/>
              </a:lnSpc>
              <a:spcAft>
                <a:spcPts val="300"/>
              </a:spcAft>
              <a:buFont typeface="+mj-lt"/>
              <a:buAutoNum type="arabicPeriod"/>
            </a:pPr>
            <a:r>
              <a:rPr lang="en-US" dirty="0"/>
              <a:t>The Secretary General invites </a:t>
            </a:r>
            <a:r>
              <a:rPr lang="cs-CZ" dirty="0" err="1"/>
              <a:t>them</a:t>
            </a:r>
            <a:r>
              <a:rPr lang="cs-CZ" dirty="0"/>
              <a:t> </a:t>
            </a:r>
            <a:r>
              <a:rPr lang="en-US" dirty="0"/>
              <a:t>to accede to the North Atlantic Treaty</a:t>
            </a:r>
            <a:endParaRPr lang="cs-CZ" dirty="0"/>
          </a:p>
          <a:p>
            <a:pPr marL="781200" lvl="1" indent="-457200">
              <a:lnSpc>
                <a:spcPct val="120000"/>
              </a:lnSpc>
              <a:spcAft>
                <a:spcPts val="300"/>
              </a:spcAft>
              <a:buFont typeface="+mj-lt"/>
              <a:buAutoNum type="arabicPeriod"/>
            </a:pPr>
            <a:r>
              <a:rPr lang="en-US" dirty="0"/>
              <a:t>Invitees accede to the North Atlantic Treaty </a:t>
            </a:r>
            <a:r>
              <a:rPr lang="cs-CZ" dirty="0"/>
              <a:t>(</a:t>
            </a:r>
            <a:r>
              <a:rPr lang="en-US" dirty="0"/>
              <a:t>national procedures</a:t>
            </a:r>
            <a:r>
              <a:rPr lang="cs-CZ" dirty="0"/>
              <a:t>)</a:t>
            </a:r>
          </a:p>
          <a:p>
            <a:pPr marL="781200" lvl="1" indent="-457200">
              <a:lnSpc>
                <a:spcPct val="120000"/>
              </a:lnSpc>
              <a:spcAft>
                <a:spcPts val="300"/>
              </a:spcAft>
              <a:buFont typeface="+mj-lt"/>
              <a:buAutoNum type="arabicPeriod"/>
            </a:pPr>
            <a:r>
              <a:rPr lang="cs-CZ" dirty="0" err="1"/>
              <a:t>Deposition</a:t>
            </a:r>
            <a:r>
              <a:rPr lang="cs-CZ" dirty="0"/>
              <a:t> </a:t>
            </a:r>
            <a:r>
              <a:rPr lang="cs-CZ" dirty="0" err="1"/>
              <a:t>of</a:t>
            </a:r>
            <a:r>
              <a:rPr lang="en-US" dirty="0"/>
              <a:t> their instruments of accession with the US State Department</a:t>
            </a:r>
            <a:r>
              <a:rPr lang="cs-CZ" dirty="0"/>
              <a:t>   </a:t>
            </a:r>
            <a:r>
              <a:rPr lang="cs-CZ" dirty="0">
                <a:hlinkClick r:id="rId3"/>
              </a:rPr>
              <a:t>VIDEO</a:t>
            </a:r>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p:txBody>
      </p:sp>
      <p:sp>
        <p:nvSpPr>
          <p:cNvPr id="6" name="TextovéPole 5">
            <a:extLst>
              <a:ext uri="{FF2B5EF4-FFF2-40B4-BE49-F238E27FC236}">
                <a16:creationId xmlns:a16="http://schemas.microsoft.com/office/drawing/2014/main" id="{ABAB1549-AEA8-FA46-FC94-7124EEEC6D09}"/>
              </a:ext>
            </a:extLst>
          </p:cNvPr>
          <p:cNvSpPr txBox="1"/>
          <p:nvPr/>
        </p:nvSpPr>
        <p:spPr>
          <a:xfrm>
            <a:off x="4978043" y="674437"/>
            <a:ext cx="6683126" cy="1169551"/>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indent="-342900">
              <a:buFont typeface="Wingdings" panose="05000000000000000000" pitchFamily="2" charset="2"/>
              <a:buChar char="ü"/>
            </a:pPr>
            <a:r>
              <a:rPr lang="en-US" sz="1400" dirty="0"/>
              <a:t>a functioning democratic political system based on a market economy</a:t>
            </a:r>
          </a:p>
          <a:p>
            <a:pPr marL="342900" indent="-342900">
              <a:buFont typeface="Wingdings" panose="05000000000000000000" pitchFamily="2" charset="2"/>
              <a:buChar char="ü"/>
            </a:pPr>
            <a:r>
              <a:rPr lang="en-US" sz="1400" dirty="0"/>
              <a:t>the fair treatment of minority populations</a:t>
            </a:r>
          </a:p>
          <a:p>
            <a:pPr marL="342900" indent="-342900">
              <a:buFont typeface="Wingdings" panose="05000000000000000000" pitchFamily="2" charset="2"/>
              <a:buChar char="ü"/>
            </a:pPr>
            <a:r>
              <a:rPr lang="en-US" sz="1400" dirty="0"/>
              <a:t>a commitment to the peaceful resolution of conflicts</a:t>
            </a:r>
          </a:p>
          <a:p>
            <a:pPr marL="342900" indent="-342900">
              <a:buFont typeface="Wingdings" panose="05000000000000000000" pitchFamily="2" charset="2"/>
              <a:buChar char="ü"/>
            </a:pPr>
            <a:r>
              <a:rPr lang="en-US" sz="1400" dirty="0"/>
              <a:t>the ability and willingness to make a military contribution to NATO operations</a:t>
            </a:r>
          </a:p>
          <a:p>
            <a:pPr marL="342900" indent="-342900">
              <a:buFont typeface="Wingdings" panose="05000000000000000000" pitchFamily="2" charset="2"/>
              <a:buChar char="ü"/>
            </a:pPr>
            <a:r>
              <a:rPr lang="en-US" sz="1400" dirty="0"/>
              <a:t>a commitment to democratic civil-military relations and institutional structures</a:t>
            </a:r>
          </a:p>
        </p:txBody>
      </p:sp>
      <p:sp>
        <p:nvSpPr>
          <p:cNvPr id="8" name="TextovéPole 7">
            <a:extLst>
              <a:ext uri="{FF2B5EF4-FFF2-40B4-BE49-F238E27FC236}">
                <a16:creationId xmlns:a16="http://schemas.microsoft.com/office/drawing/2014/main" id="{AA9AB45A-1A13-D280-D431-AB5B32724280}"/>
              </a:ext>
            </a:extLst>
          </p:cNvPr>
          <p:cNvSpPr txBox="1"/>
          <p:nvPr/>
        </p:nvSpPr>
        <p:spPr>
          <a:xfrm>
            <a:off x="5779575" y="1922706"/>
            <a:ext cx="5881594" cy="954107"/>
          </a:xfrm>
          <a:prstGeom prst="rect">
            <a:avLst/>
          </a:prstGeom>
          <a:noFill/>
        </p:spPr>
        <p:txBody>
          <a:bodyPr wrap="square" rtlCol="0">
            <a:spAutoFit/>
          </a:bodyPr>
          <a:lstStyle/>
          <a:p>
            <a:pPr algn="l"/>
            <a:r>
              <a:rPr lang="en-US" sz="2800" dirty="0">
                <a:latin typeface="Freestyle Script" panose="030804020302050B0404" pitchFamily="66" charset="0"/>
              </a:rPr>
              <a:t>1995 Study on Enlargement - requirements to be </a:t>
            </a:r>
            <a:r>
              <a:rPr lang="cs-CZ" sz="2800" dirty="0" err="1">
                <a:latin typeface="Freestyle Script" panose="030804020302050B0404" pitchFamily="66" charset="0"/>
              </a:rPr>
              <a:t>fulfilled</a:t>
            </a:r>
            <a:r>
              <a:rPr lang="en-US" sz="2800" dirty="0">
                <a:latin typeface="Freestyle Script" panose="030804020302050B0404" pitchFamily="66" charset="0"/>
              </a:rPr>
              <a:t> by potential members</a:t>
            </a:r>
          </a:p>
        </p:txBody>
      </p:sp>
      <p:pic>
        <p:nvPicPr>
          <p:cNvPr id="9" name="Obrázek 8" descr="Obsah obrázku černá, tma&#10;&#10;Popis byl vytvořen automaticky">
            <a:extLst>
              <a:ext uri="{FF2B5EF4-FFF2-40B4-BE49-F238E27FC236}">
                <a16:creationId xmlns:a16="http://schemas.microsoft.com/office/drawing/2014/main" id="{DCD13549-17FE-72D7-736A-5D7C315A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304349" y="1843988"/>
            <a:ext cx="791651" cy="751728"/>
          </a:xfrm>
          <a:prstGeom prst="rect">
            <a:avLst/>
          </a:prstGeom>
        </p:spPr>
      </p:pic>
    </p:spTree>
    <p:extLst>
      <p:ext uri="{BB962C8B-B14F-4D97-AF65-F5344CB8AC3E}">
        <p14:creationId xmlns:p14="http://schemas.microsoft.com/office/powerpoint/2010/main" val="142373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International </a:t>
            </a:r>
            <a:r>
              <a:rPr lang="cs-CZ" sz="3200" dirty="0" err="1"/>
              <a:t>organisations</a:t>
            </a:r>
            <a:r>
              <a:rPr lang="cs-CZ" sz="3200" dirty="0"/>
              <a:t> as a </a:t>
            </a:r>
            <a:r>
              <a:rPr lang="cs-CZ" sz="3200" dirty="0" err="1"/>
              <a:t>way</a:t>
            </a:r>
            <a:r>
              <a:rPr lang="cs-CZ" sz="3200" dirty="0"/>
              <a:t> to </a:t>
            </a:r>
            <a:r>
              <a:rPr lang="cs-CZ" sz="3200" dirty="0" err="1"/>
              <a:t>mitigate</a:t>
            </a:r>
            <a:r>
              <a:rPr lang="cs-CZ" sz="3200" dirty="0"/>
              <a:t> </a:t>
            </a:r>
            <a:r>
              <a:rPr lang="cs-CZ" sz="3200" dirty="0" err="1"/>
              <a:t>anarchy</a:t>
            </a:r>
            <a:r>
              <a:rPr lang="cs-CZ" sz="3200" dirty="0"/>
              <a:t>… </a:t>
            </a:r>
            <a:endParaRPr lang="en-US" sz="3200" dirty="0"/>
          </a:p>
        </p:txBody>
      </p:sp>
      <p:sp>
        <p:nvSpPr>
          <p:cNvPr id="6" name="TextovéPole 5">
            <a:extLst>
              <a:ext uri="{FF2B5EF4-FFF2-40B4-BE49-F238E27FC236}">
                <a16:creationId xmlns:a16="http://schemas.microsoft.com/office/drawing/2014/main" id="{F44507DA-9155-500D-2720-95DA8DD82C2C}"/>
              </a:ext>
            </a:extLst>
          </p:cNvPr>
          <p:cNvSpPr txBox="1"/>
          <p:nvPr/>
        </p:nvSpPr>
        <p:spPr>
          <a:xfrm>
            <a:off x="505709" y="1288934"/>
            <a:ext cx="5323589" cy="214751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l">
              <a:spcAft>
                <a:spcPts val="1200"/>
              </a:spcAft>
            </a:pPr>
            <a:r>
              <a:rPr lang="cs-CZ" sz="2000" b="1" dirty="0">
                <a:latin typeface="+mn-lt"/>
              </a:rPr>
              <a:t>INTERNATIONAL ORGANIZATIONS</a:t>
            </a:r>
          </a:p>
          <a:p>
            <a:pPr algn="l">
              <a:lnSpc>
                <a:spcPct val="110000"/>
              </a:lnSpc>
            </a:pPr>
            <a:r>
              <a:rPr lang="cs-CZ" dirty="0"/>
              <a:t>„</a:t>
            </a:r>
            <a:r>
              <a:rPr lang="cs-CZ" dirty="0" err="1">
                <a:latin typeface="+mn-lt"/>
              </a:rPr>
              <a:t>an</a:t>
            </a:r>
            <a:r>
              <a:rPr lang="cs-CZ" dirty="0">
                <a:latin typeface="+mn-lt"/>
              </a:rPr>
              <a:t> </a:t>
            </a:r>
            <a:r>
              <a:rPr lang="en-US" dirty="0">
                <a:latin typeface="+mn-lt"/>
              </a:rPr>
              <a:t>organization established by a treaty or other instrument governed by international law and possessing its own international legal personality</a:t>
            </a:r>
            <a:r>
              <a:rPr lang="cs-CZ" dirty="0">
                <a:latin typeface="+mn-lt"/>
              </a:rPr>
              <a:t>“</a:t>
            </a:r>
            <a:endParaRPr lang="en-US" dirty="0">
              <a:latin typeface="+mn-lt"/>
            </a:endParaRPr>
          </a:p>
        </p:txBody>
      </p:sp>
      <p:sp>
        <p:nvSpPr>
          <p:cNvPr id="7" name="TextovéPole 6">
            <a:extLst>
              <a:ext uri="{FF2B5EF4-FFF2-40B4-BE49-F238E27FC236}">
                <a16:creationId xmlns:a16="http://schemas.microsoft.com/office/drawing/2014/main" id="{413D1AC2-494D-36A5-6D9E-B9B1FA9882C6}"/>
              </a:ext>
            </a:extLst>
          </p:cNvPr>
          <p:cNvSpPr txBox="1"/>
          <p:nvPr/>
        </p:nvSpPr>
        <p:spPr>
          <a:xfrm>
            <a:off x="6362702" y="2350762"/>
            <a:ext cx="4886145" cy="2960041"/>
          </a:xfrm>
          <a:prstGeom prst="rect">
            <a:avLst/>
          </a:prstGeom>
          <a:solidFill>
            <a:srgbClr val="5AC8AF"/>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l">
              <a:spcAft>
                <a:spcPts val="1200"/>
              </a:spcAft>
            </a:pPr>
            <a:r>
              <a:rPr lang="cs-CZ" sz="2000" b="1" dirty="0">
                <a:latin typeface="+mn-lt"/>
              </a:rPr>
              <a:t>INTERNATIONAL REGIMES</a:t>
            </a:r>
          </a:p>
          <a:p>
            <a:pPr algn="l">
              <a:lnSpc>
                <a:spcPct val="110000"/>
              </a:lnSpc>
            </a:pPr>
            <a:r>
              <a:rPr lang="en-US" dirty="0">
                <a:latin typeface="+mn-lt"/>
              </a:rPr>
              <a:t>“principles, norms, rules, and decision-making procedures around which actors' expectations converge in a given area of international relations“ (S. Krasner)</a:t>
            </a:r>
          </a:p>
        </p:txBody>
      </p:sp>
      <p:sp>
        <p:nvSpPr>
          <p:cNvPr id="8" name="TextovéPole 7">
            <a:extLst>
              <a:ext uri="{FF2B5EF4-FFF2-40B4-BE49-F238E27FC236}">
                <a16:creationId xmlns:a16="http://schemas.microsoft.com/office/drawing/2014/main" id="{B598FC5C-FF46-C34C-6FA3-9C6F166F1E30}"/>
              </a:ext>
            </a:extLst>
          </p:cNvPr>
          <p:cNvSpPr txBox="1"/>
          <p:nvPr/>
        </p:nvSpPr>
        <p:spPr>
          <a:xfrm>
            <a:off x="6753903" y="5402782"/>
            <a:ext cx="3406140" cy="1077218"/>
          </a:xfrm>
          <a:prstGeom prst="rect">
            <a:avLst/>
          </a:prstGeom>
          <a:noFill/>
        </p:spPr>
        <p:txBody>
          <a:bodyPr wrap="square" rtlCol="0">
            <a:spAutoFit/>
          </a:bodyPr>
          <a:lstStyle/>
          <a:p>
            <a:pPr algn="l"/>
            <a:r>
              <a:rPr lang="en-US" sz="3200" dirty="0">
                <a:latin typeface="Freestyle Script" panose="030804020302050B0404" pitchFamily="66" charset="0"/>
              </a:rPr>
              <a:t>less institutionalized</a:t>
            </a:r>
            <a:endParaRPr lang="cs-CZ" sz="3200" dirty="0">
              <a:latin typeface="Freestyle Script" panose="030804020302050B0404" pitchFamily="66" charset="0"/>
            </a:endParaRPr>
          </a:p>
          <a:p>
            <a:pPr algn="l"/>
            <a:r>
              <a:rPr lang="cs-CZ" sz="3200" dirty="0" err="1">
                <a:latin typeface="Freestyle Script" panose="030804020302050B0404" pitchFamily="66" charset="0"/>
              </a:rPr>
              <a:t>narrower</a:t>
            </a:r>
            <a:r>
              <a:rPr lang="cs-CZ" sz="3200" dirty="0">
                <a:latin typeface="Freestyle Script" panose="030804020302050B0404" pitchFamily="66" charset="0"/>
              </a:rPr>
              <a:t> </a:t>
            </a:r>
            <a:r>
              <a:rPr lang="cs-CZ" sz="3200" dirty="0" err="1">
                <a:latin typeface="Freestyle Script" panose="030804020302050B0404" pitchFamily="66" charset="0"/>
              </a:rPr>
              <a:t>focus</a:t>
            </a:r>
            <a:endParaRPr lang="en-US" sz="3200" dirty="0">
              <a:latin typeface="Freestyle Script" panose="030804020302050B0404" pitchFamily="66" charset="0"/>
            </a:endParaRPr>
          </a:p>
        </p:txBody>
      </p:sp>
      <p:sp>
        <p:nvSpPr>
          <p:cNvPr id="10" name="TextovéPole 9">
            <a:extLst>
              <a:ext uri="{FF2B5EF4-FFF2-40B4-BE49-F238E27FC236}">
                <a16:creationId xmlns:a16="http://schemas.microsoft.com/office/drawing/2014/main" id="{E4ABAE17-A9A3-A889-7BB6-435587953433}"/>
              </a:ext>
            </a:extLst>
          </p:cNvPr>
          <p:cNvSpPr txBox="1"/>
          <p:nvPr/>
        </p:nvSpPr>
        <p:spPr>
          <a:xfrm>
            <a:off x="1273860" y="3603415"/>
            <a:ext cx="3406140" cy="584775"/>
          </a:xfrm>
          <a:prstGeom prst="rect">
            <a:avLst/>
          </a:prstGeom>
          <a:noFill/>
        </p:spPr>
        <p:txBody>
          <a:bodyPr wrap="square" rtlCol="0">
            <a:spAutoFit/>
          </a:bodyPr>
          <a:lstStyle/>
          <a:p>
            <a:pPr algn="l"/>
            <a:r>
              <a:rPr lang="cs-CZ" sz="3200" dirty="0" err="1">
                <a:latin typeface="Freestyle Script" panose="030804020302050B0404" pitchFamily="66" charset="0"/>
              </a:rPr>
              <a:t>formal</a:t>
            </a:r>
            <a:r>
              <a:rPr lang="cs-CZ" sz="3200" dirty="0">
                <a:latin typeface="Freestyle Script" panose="030804020302050B0404" pitchFamily="66" charset="0"/>
              </a:rPr>
              <a:t> </a:t>
            </a:r>
            <a:r>
              <a:rPr lang="cs-CZ" sz="3200" dirty="0" err="1">
                <a:latin typeface="Freestyle Script" panose="030804020302050B0404" pitchFamily="66" charset="0"/>
              </a:rPr>
              <a:t>structure</a:t>
            </a:r>
            <a:endParaRPr lang="en-US" sz="3200" dirty="0">
              <a:latin typeface="Freestyle Script" panose="030804020302050B0404" pitchFamily="66" charset="0"/>
            </a:endParaRPr>
          </a:p>
        </p:txBody>
      </p:sp>
    </p:spTree>
    <p:extLst>
      <p:ext uri="{BB962C8B-B14F-4D97-AF65-F5344CB8AC3E}">
        <p14:creationId xmlns:p14="http://schemas.microsoft.com/office/powerpoint/2010/main" val="324963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Types</a:t>
            </a:r>
            <a:r>
              <a:rPr lang="cs-CZ" sz="3200" dirty="0"/>
              <a:t> </a:t>
            </a:r>
            <a:r>
              <a:rPr lang="cs-CZ" sz="3200" dirty="0" err="1"/>
              <a:t>of</a:t>
            </a:r>
            <a:r>
              <a:rPr lang="cs-CZ" sz="3200" dirty="0"/>
              <a:t> </a:t>
            </a:r>
            <a:r>
              <a:rPr lang="cs-CZ" sz="3200" dirty="0" err="1"/>
              <a:t>international</a:t>
            </a:r>
            <a:r>
              <a:rPr lang="cs-CZ" sz="3200" dirty="0"/>
              <a:t> </a:t>
            </a:r>
            <a:r>
              <a:rPr lang="cs-CZ" sz="3200" dirty="0" err="1"/>
              <a:t>organisations</a:t>
            </a:r>
            <a:r>
              <a:rPr lang="cs-CZ" sz="3200" dirty="0"/>
              <a:t> </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72000" indent="0">
              <a:lnSpc>
                <a:spcPct val="120000"/>
              </a:lnSpc>
              <a:spcAft>
                <a:spcPts val="300"/>
              </a:spcAft>
              <a:buNone/>
            </a:pPr>
            <a:r>
              <a:rPr lang="cs-CZ" sz="2200" b="1" cap="small" dirty="0" err="1"/>
              <a:t>Collective</a:t>
            </a:r>
            <a:r>
              <a:rPr lang="cs-CZ" sz="2200" b="1" cap="small" dirty="0"/>
              <a:t> defence </a:t>
            </a:r>
            <a:r>
              <a:rPr lang="cs-CZ" sz="2200" b="1" cap="small" dirty="0" err="1"/>
              <a:t>organisations</a:t>
            </a:r>
            <a:r>
              <a:rPr lang="cs-CZ" sz="2200" b="1" cap="small" dirty="0"/>
              <a:t> </a:t>
            </a:r>
            <a:r>
              <a:rPr lang="cs-CZ" sz="2200" dirty="0"/>
              <a:t>[NATO, ANZUS]</a:t>
            </a:r>
          </a:p>
          <a:p>
            <a:pPr>
              <a:lnSpc>
                <a:spcPct val="120000"/>
              </a:lnSpc>
              <a:spcAft>
                <a:spcPts val="300"/>
              </a:spcAft>
            </a:pPr>
            <a:r>
              <a:rPr lang="cs-CZ" sz="2200" dirty="0"/>
              <a:t>p</a:t>
            </a:r>
            <a:r>
              <a:rPr lang="en-US" sz="2200" dirty="0" err="1"/>
              <a:t>rotection</a:t>
            </a:r>
            <a:r>
              <a:rPr lang="en-US" sz="2200" dirty="0"/>
              <a:t> against a common enemy</a:t>
            </a:r>
            <a:r>
              <a:rPr lang="cs-CZ" sz="2200" dirty="0"/>
              <a:t> (</a:t>
            </a:r>
            <a:r>
              <a:rPr lang="en-US" sz="2200" dirty="0"/>
              <a:t>a commitment to respond jointly to an external </a:t>
            </a:r>
            <a:r>
              <a:rPr lang="en-US" sz="2200" dirty="0" err="1"/>
              <a:t>threa</a:t>
            </a:r>
            <a:r>
              <a:rPr lang="cs-CZ" sz="2200" dirty="0"/>
              <a:t>t)</a:t>
            </a:r>
          </a:p>
          <a:p>
            <a:pPr marL="72000" indent="0">
              <a:lnSpc>
                <a:spcPct val="120000"/>
              </a:lnSpc>
              <a:spcBef>
                <a:spcPts val="1200"/>
              </a:spcBef>
              <a:spcAft>
                <a:spcPts val="300"/>
              </a:spcAft>
              <a:buNone/>
            </a:pPr>
            <a:r>
              <a:rPr lang="cs-CZ" sz="2200" b="1" cap="small" dirty="0" err="1"/>
              <a:t>Collective</a:t>
            </a:r>
            <a:r>
              <a:rPr lang="cs-CZ" sz="2200" b="1" cap="small" dirty="0"/>
              <a:t> </a:t>
            </a:r>
            <a:r>
              <a:rPr lang="cs-CZ" sz="2200" b="1" cap="small" dirty="0" err="1"/>
              <a:t>security</a:t>
            </a:r>
            <a:r>
              <a:rPr lang="cs-CZ" sz="2200" b="1" cap="small" dirty="0"/>
              <a:t> </a:t>
            </a:r>
            <a:r>
              <a:rPr lang="cs-CZ" sz="2200" b="1" cap="small" dirty="0" err="1"/>
              <a:t>organisations</a:t>
            </a:r>
            <a:r>
              <a:rPr lang="cs-CZ" sz="2200" b="1" cap="small" dirty="0"/>
              <a:t> </a:t>
            </a:r>
            <a:r>
              <a:rPr lang="cs-CZ" sz="2200" dirty="0"/>
              <a:t>[UN]</a:t>
            </a:r>
            <a:endParaRPr lang="cs-CZ" sz="2200" b="1" dirty="0"/>
          </a:p>
          <a:p>
            <a:pPr>
              <a:lnSpc>
                <a:spcPct val="120000"/>
              </a:lnSpc>
              <a:spcAft>
                <a:spcPts val="300"/>
              </a:spcAft>
            </a:pPr>
            <a:r>
              <a:rPr lang="en-US" sz="2200" dirty="0"/>
              <a:t>maintaining peace and security</a:t>
            </a:r>
            <a:r>
              <a:rPr lang="cs-CZ" sz="2200" dirty="0"/>
              <a:t> </a:t>
            </a:r>
            <a:r>
              <a:rPr lang="cs-CZ" sz="2200" dirty="0">
                <a:latin typeface="Arial" panose="020B0604020202020204" pitchFamily="34" charset="0"/>
                <a:cs typeface="Arial" panose="020B0604020202020204" pitchFamily="34" charset="0"/>
              </a:rPr>
              <a:t>→ </a:t>
            </a:r>
            <a:r>
              <a:rPr lang="en-US" sz="2200" dirty="0"/>
              <a:t>states will not resolve common disputes by force (or threat of force)</a:t>
            </a:r>
            <a:endParaRPr lang="cs-CZ" sz="2200" dirty="0"/>
          </a:p>
          <a:p>
            <a:pPr marL="72000" indent="0">
              <a:lnSpc>
                <a:spcPct val="120000"/>
              </a:lnSpc>
              <a:spcBef>
                <a:spcPts val="1200"/>
              </a:spcBef>
              <a:spcAft>
                <a:spcPts val="300"/>
              </a:spcAft>
              <a:buNone/>
            </a:pPr>
            <a:r>
              <a:rPr lang="cs-CZ" sz="2200" b="1" cap="small" dirty="0" err="1"/>
              <a:t>Cooperative</a:t>
            </a:r>
            <a:r>
              <a:rPr lang="cs-CZ" sz="2200" b="1" cap="small" dirty="0"/>
              <a:t> </a:t>
            </a:r>
            <a:r>
              <a:rPr lang="cs-CZ" sz="2200" b="1" cap="small" dirty="0" err="1"/>
              <a:t>security</a:t>
            </a:r>
            <a:r>
              <a:rPr lang="cs-CZ" sz="2200" b="1" cap="small" dirty="0"/>
              <a:t> </a:t>
            </a:r>
            <a:r>
              <a:rPr lang="cs-CZ" sz="2200" b="1" cap="small" dirty="0" err="1"/>
              <a:t>organisations</a:t>
            </a:r>
            <a:r>
              <a:rPr lang="cs-CZ" sz="2200" b="1" cap="small" dirty="0"/>
              <a:t> </a:t>
            </a:r>
            <a:r>
              <a:rPr lang="cs-CZ" sz="2200" dirty="0"/>
              <a:t>[OSCE]</a:t>
            </a:r>
            <a:endParaRPr lang="cs-CZ" sz="2200" b="1" dirty="0"/>
          </a:p>
          <a:p>
            <a:pPr>
              <a:lnSpc>
                <a:spcPct val="120000"/>
              </a:lnSpc>
              <a:spcAft>
                <a:spcPts val="300"/>
              </a:spcAft>
            </a:pPr>
            <a:r>
              <a:rPr lang="en-US" sz="2200" dirty="0"/>
              <a:t>efforts to reduce the risk of war and increase international security</a:t>
            </a:r>
            <a:endParaRPr lang="cs-CZ" sz="2200" dirty="0"/>
          </a:p>
          <a:p>
            <a:pPr>
              <a:lnSpc>
                <a:spcPct val="120000"/>
              </a:lnSpc>
              <a:spcAft>
                <a:spcPts val="300"/>
              </a:spcAft>
            </a:pPr>
            <a:r>
              <a:rPr lang="en-US" sz="2200" dirty="0"/>
              <a:t>limiting and regulating armed force, arms control, relationship building</a:t>
            </a:r>
            <a:endParaRPr lang="cs-CZ" sz="2200" dirty="0"/>
          </a:p>
          <a:p>
            <a:endParaRPr lang="cs-CZ" sz="1800" dirty="0"/>
          </a:p>
        </p:txBody>
      </p:sp>
    </p:spTree>
    <p:extLst>
      <p:ext uri="{BB962C8B-B14F-4D97-AF65-F5344CB8AC3E}">
        <p14:creationId xmlns:p14="http://schemas.microsoft.com/office/powerpoint/2010/main" val="397615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pic>
        <p:nvPicPr>
          <p:cNvPr id="7" name="Obrázek 6" descr="Obsah obrázku text, Písmo, menu, rukopis&#10;&#10;Popis byl vytvořen automaticky">
            <a:extLst>
              <a:ext uri="{FF2B5EF4-FFF2-40B4-BE49-F238E27FC236}">
                <a16:creationId xmlns:a16="http://schemas.microsoft.com/office/drawing/2014/main" id="{AF28AFB3-E422-F2F5-3390-D91438338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10" y="0"/>
            <a:ext cx="10435680" cy="6713620"/>
          </a:xfrm>
          <a:prstGeom prst="rect">
            <a:avLst/>
          </a:prstGeom>
        </p:spPr>
      </p:pic>
    </p:spTree>
    <p:extLst>
      <p:ext uri="{BB962C8B-B14F-4D97-AF65-F5344CB8AC3E}">
        <p14:creationId xmlns:p14="http://schemas.microsoft.com/office/powerpoint/2010/main" val="11147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Key</a:t>
            </a:r>
            <a:r>
              <a:rPr lang="cs-CZ" sz="3200" dirty="0"/>
              <a:t> </a:t>
            </a:r>
            <a:r>
              <a:rPr lang="cs-CZ" sz="3200" dirty="0" err="1"/>
              <a:t>facts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540000" y="2190888"/>
            <a:ext cx="4695210" cy="3512682"/>
          </a:xfrm>
          <a:solidFill>
            <a:srgbClr val="5AC8AF"/>
          </a:solidFill>
        </p:spPr>
        <p:style>
          <a:lnRef idx="3">
            <a:schemeClr val="lt1"/>
          </a:lnRef>
          <a:fillRef idx="1">
            <a:schemeClr val="accent4"/>
          </a:fillRef>
          <a:effectRef idx="1">
            <a:schemeClr val="accent4"/>
          </a:effectRef>
          <a:fontRef idx="minor">
            <a:schemeClr val="lt1"/>
          </a:fontRef>
        </p:style>
        <p:txBody>
          <a:bodyPr/>
          <a:lstStyle/>
          <a:p>
            <a:pPr marL="72000" indent="0">
              <a:lnSpc>
                <a:spcPct val="120000"/>
              </a:lnSpc>
              <a:spcAft>
                <a:spcPts val="600"/>
              </a:spcAft>
              <a:buNone/>
            </a:pPr>
            <a:r>
              <a:rPr lang="cs-CZ" sz="2200" dirty="0" err="1"/>
              <a:t>main</a:t>
            </a:r>
            <a:r>
              <a:rPr lang="cs-CZ" sz="2200" dirty="0"/>
              <a:t> </a:t>
            </a:r>
            <a:r>
              <a:rPr lang="cs-CZ" sz="2200" dirty="0" err="1"/>
              <a:t>bodies</a:t>
            </a:r>
            <a:r>
              <a:rPr lang="cs-CZ" sz="2200" dirty="0"/>
              <a:t>:</a:t>
            </a:r>
          </a:p>
          <a:p>
            <a:pPr marL="529200" indent="-457200">
              <a:lnSpc>
                <a:spcPct val="120000"/>
              </a:lnSpc>
              <a:spcAft>
                <a:spcPts val="300"/>
              </a:spcAft>
              <a:buFont typeface="+mj-lt"/>
              <a:buAutoNum type="arabicPeriod"/>
            </a:pPr>
            <a:r>
              <a:rPr lang="en-US" sz="2200" dirty="0"/>
              <a:t>General Assembly</a:t>
            </a:r>
            <a:endParaRPr lang="cs-CZ" sz="2200" dirty="0"/>
          </a:p>
          <a:p>
            <a:pPr marL="529200" indent="-457200">
              <a:lnSpc>
                <a:spcPct val="120000"/>
              </a:lnSpc>
              <a:spcAft>
                <a:spcPts val="300"/>
              </a:spcAft>
              <a:buFont typeface="+mj-lt"/>
              <a:buAutoNum type="arabicPeriod"/>
            </a:pPr>
            <a:r>
              <a:rPr lang="en-US" sz="2200" dirty="0"/>
              <a:t>Security Council</a:t>
            </a:r>
            <a:endParaRPr lang="cs-CZ" sz="2200" dirty="0"/>
          </a:p>
          <a:p>
            <a:pPr marL="529200" indent="-457200">
              <a:lnSpc>
                <a:spcPct val="120000"/>
              </a:lnSpc>
              <a:spcAft>
                <a:spcPts val="300"/>
              </a:spcAft>
              <a:buFont typeface="+mj-lt"/>
              <a:buAutoNum type="arabicPeriod"/>
            </a:pPr>
            <a:r>
              <a:rPr lang="en-US" sz="2200" dirty="0"/>
              <a:t>Economic and Social</a:t>
            </a:r>
            <a:r>
              <a:rPr lang="cs-CZ" sz="2200" dirty="0"/>
              <a:t> </a:t>
            </a:r>
            <a:r>
              <a:rPr lang="en-US" sz="2200" dirty="0"/>
              <a:t>Council</a:t>
            </a:r>
            <a:endParaRPr lang="cs-CZ" sz="2200" dirty="0"/>
          </a:p>
          <a:p>
            <a:pPr marL="529200" indent="-457200">
              <a:lnSpc>
                <a:spcPct val="120000"/>
              </a:lnSpc>
              <a:spcAft>
                <a:spcPts val="300"/>
              </a:spcAft>
              <a:buFont typeface="+mj-lt"/>
              <a:buAutoNum type="arabicPeriod"/>
            </a:pPr>
            <a:r>
              <a:rPr lang="en-US" sz="2200" dirty="0"/>
              <a:t>Trusteeship Council</a:t>
            </a:r>
            <a:endParaRPr lang="cs-CZ" sz="2200" dirty="0"/>
          </a:p>
          <a:p>
            <a:pPr marL="529200" indent="-457200">
              <a:lnSpc>
                <a:spcPct val="120000"/>
              </a:lnSpc>
              <a:spcAft>
                <a:spcPts val="300"/>
              </a:spcAft>
              <a:buFont typeface="+mj-lt"/>
              <a:buAutoNum type="arabicPeriod"/>
            </a:pPr>
            <a:r>
              <a:rPr lang="en-US" sz="2200" dirty="0"/>
              <a:t>International Court of Justice</a:t>
            </a:r>
            <a:endParaRPr lang="cs-CZ" sz="2200" dirty="0"/>
          </a:p>
          <a:p>
            <a:pPr marL="529200" indent="-457200">
              <a:lnSpc>
                <a:spcPct val="120000"/>
              </a:lnSpc>
              <a:spcAft>
                <a:spcPts val="300"/>
              </a:spcAft>
              <a:buFont typeface="+mj-lt"/>
              <a:buAutoNum type="arabicPeriod"/>
            </a:pPr>
            <a:r>
              <a:rPr lang="en-US" sz="2200" dirty="0"/>
              <a:t>UN Secretariat</a:t>
            </a:r>
            <a:endParaRPr lang="cs-CZ" sz="2200" dirty="0"/>
          </a:p>
        </p:txBody>
      </p:sp>
      <p:pic>
        <p:nvPicPr>
          <p:cNvPr id="9" name="Obrázek 8" descr="Obsah obrázku Grafika, logo, modrá, grafický design&#10;&#10;Popis byl vytvořen automaticky">
            <a:extLst>
              <a:ext uri="{FF2B5EF4-FFF2-40B4-BE49-F238E27FC236}">
                <a16:creationId xmlns:a16="http://schemas.microsoft.com/office/drawing/2014/main" id="{678C5FFC-B881-730E-C972-6848D54E8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533" y="323849"/>
            <a:ext cx="3731280" cy="2487520"/>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A62B6589-D987-5F6E-10B2-656993EECCC3}"/>
              </a:ext>
            </a:extLst>
          </p:cNvPr>
          <p:cNvPicPr>
            <a:picLocks noChangeAspect="1"/>
          </p:cNvPicPr>
          <p:nvPr/>
        </p:nvPicPr>
        <p:blipFill>
          <a:blip r:embed="rId4"/>
          <a:stretch>
            <a:fillRect/>
          </a:stretch>
        </p:blipFill>
        <p:spPr>
          <a:xfrm>
            <a:off x="8245910" y="2959489"/>
            <a:ext cx="2437805" cy="3120390"/>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6A07426E-5180-3F98-74FC-56F76E3009E6}"/>
              </a:ext>
            </a:extLst>
          </p:cNvPr>
          <p:cNvSpPr txBox="1"/>
          <p:nvPr/>
        </p:nvSpPr>
        <p:spPr>
          <a:xfrm>
            <a:off x="7753350" y="6187612"/>
            <a:ext cx="3148240" cy="584775"/>
          </a:xfrm>
          <a:prstGeom prst="rect">
            <a:avLst/>
          </a:prstGeom>
          <a:noFill/>
        </p:spPr>
        <p:txBody>
          <a:bodyPr wrap="square" rtlCol="0">
            <a:spAutoFit/>
          </a:bodyPr>
          <a:lstStyle/>
          <a:p>
            <a:pPr algn="l"/>
            <a:r>
              <a:rPr lang="cs-CZ" sz="3200" dirty="0" err="1">
                <a:latin typeface="Freestyle Script" panose="030804020302050B0404" pitchFamily="66" charset="0"/>
              </a:rPr>
              <a:t>founding</a:t>
            </a:r>
            <a:r>
              <a:rPr lang="cs-CZ" sz="3200" dirty="0">
                <a:latin typeface="Freestyle Script" panose="030804020302050B0404" pitchFamily="66" charset="0"/>
              </a:rPr>
              <a:t> </a:t>
            </a:r>
            <a:r>
              <a:rPr lang="cs-CZ" sz="3200" dirty="0" err="1">
                <a:latin typeface="Freestyle Script" panose="030804020302050B0404" pitchFamily="66" charset="0"/>
              </a:rPr>
              <a:t>document</a:t>
            </a:r>
            <a:endParaRPr lang="en-US" sz="3200" dirty="0">
              <a:latin typeface="Freestyle Script" panose="030804020302050B0404" pitchFamily="66" charset="0"/>
            </a:endParaRPr>
          </a:p>
        </p:txBody>
      </p:sp>
      <p:sp>
        <p:nvSpPr>
          <p:cNvPr id="8" name="TextovéPole 7">
            <a:extLst>
              <a:ext uri="{FF2B5EF4-FFF2-40B4-BE49-F238E27FC236}">
                <a16:creationId xmlns:a16="http://schemas.microsoft.com/office/drawing/2014/main" id="{A927B3ED-A8C0-70DD-26CA-48E6DD877EC7}"/>
              </a:ext>
            </a:extLst>
          </p:cNvPr>
          <p:cNvSpPr txBox="1"/>
          <p:nvPr/>
        </p:nvSpPr>
        <p:spPr>
          <a:xfrm>
            <a:off x="9602572" y="439087"/>
            <a:ext cx="2437805" cy="1077218"/>
          </a:xfrm>
          <a:prstGeom prst="rect">
            <a:avLst/>
          </a:prstGeom>
          <a:noFill/>
        </p:spPr>
        <p:txBody>
          <a:bodyPr wrap="square" rtlCol="0">
            <a:spAutoFit/>
          </a:bodyPr>
          <a:lstStyle/>
          <a:p>
            <a:pPr algn="l"/>
            <a:r>
              <a:rPr lang="cs-CZ" sz="3200" dirty="0">
                <a:latin typeface="Freestyle Script" panose="030804020302050B0404" pitchFamily="66" charset="0"/>
              </a:rPr>
              <a:t>flag + “UN blue“ </a:t>
            </a:r>
            <a:r>
              <a:rPr lang="cs-CZ" sz="3200" dirty="0" err="1">
                <a:latin typeface="Freestyle Script" panose="030804020302050B0404" pitchFamily="66" charset="0"/>
              </a:rPr>
              <a:t>colour</a:t>
            </a:r>
            <a:endParaRPr lang="en-US" sz="3200" dirty="0">
              <a:latin typeface="Freestyle Script" panose="030804020302050B0404" pitchFamily="66" charset="0"/>
            </a:endParaRPr>
          </a:p>
        </p:txBody>
      </p:sp>
      <p:sp>
        <p:nvSpPr>
          <p:cNvPr id="10" name="TextovéPole 9">
            <a:extLst>
              <a:ext uri="{FF2B5EF4-FFF2-40B4-BE49-F238E27FC236}">
                <a16:creationId xmlns:a16="http://schemas.microsoft.com/office/drawing/2014/main" id="{22273258-5025-B972-4DCD-F1E456E48CBF}"/>
              </a:ext>
            </a:extLst>
          </p:cNvPr>
          <p:cNvSpPr txBox="1"/>
          <p:nvPr/>
        </p:nvSpPr>
        <p:spPr>
          <a:xfrm>
            <a:off x="5508672" y="2966290"/>
            <a:ext cx="3148240" cy="1569660"/>
          </a:xfrm>
          <a:prstGeom prst="rect">
            <a:avLst/>
          </a:prstGeom>
          <a:noFill/>
        </p:spPr>
        <p:txBody>
          <a:bodyPr wrap="square" rtlCol="0">
            <a:spAutoFit/>
          </a:bodyPr>
          <a:lstStyle/>
          <a:p>
            <a:pPr algn="l"/>
            <a:r>
              <a:rPr lang="cs-CZ" sz="3200" dirty="0" err="1">
                <a:latin typeface="Freestyle Script" panose="030804020302050B0404" pitchFamily="66" charset="0"/>
              </a:rPr>
              <a:t>founded</a:t>
            </a:r>
            <a:r>
              <a:rPr lang="cs-CZ" sz="3200" dirty="0">
                <a:latin typeface="Freestyle Script" panose="030804020302050B0404" pitchFamily="66" charset="0"/>
              </a:rPr>
              <a:t> in 1945 (51 </a:t>
            </a:r>
            <a:r>
              <a:rPr lang="cs-CZ" sz="3200" dirty="0" err="1">
                <a:latin typeface="Freestyle Script" panose="030804020302050B0404" pitchFamily="66" charset="0"/>
              </a:rPr>
              <a:t>member</a:t>
            </a:r>
            <a:r>
              <a:rPr lang="cs-CZ" sz="3200" dirty="0">
                <a:latin typeface="Freestyle Script" panose="030804020302050B0404" pitchFamily="66" charset="0"/>
              </a:rPr>
              <a:t> </a:t>
            </a:r>
            <a:r>
              <a:rPr lang="cs-CZ" sz="3200" dirty="0" err="1">
                <a:latin typeface="Freestyle Script" panose="030804020302050B0404" pitchFamily="66" charset="0"/>
              </a:rPr>
              <a:t>states</a:t>
            </a:r>
            <a:r>
              <a:rPr lang="cs-CZ" sz="3200" dirty="0">
                <a:latin typeface="Freestyle Script" panose="030804020302050B0404" pitchFamily="66" charset="0"/>
              </a:rPr>
              <a:t>)</a:t>
            </a:r>
          </a:p>
          <a:p>
            <a:pPr algn="l"/>
            <a:r>
              <a:rPr lang="cs-CZ" sz="3200" dirty="0" err="1">
                <a:latin typeface="Freestyle Script" panose="030804020302050B0404" pitchFamily="66" charset="0"/>
              </a:rPr>
              <a:t>now</a:t>
            </a:r>
            <a:r>
              <a:rPr lang="cs-CZ" sz="3200" dirty="0">
                <a:latin typeface="Freestyle Script" panose="030804020302050B0404" pitchFamily="66" charset="0"/>
              </a:rPr>
              <a:t> 193 </a:t>
            </a:r>
            <a:r>
              <a:rPr lang="cs-CZ" sz="3200" dirty="0" err="1">
                <a:latin typeface="Freestyle Script" panose="030804020302050B0404" pitchFamily="66" charset="0"/>
              </a:rPr>
              <a:t>member</a:t>
            </a:r>
            <a:r>
              <a:rPr lang="cs-CZ" sz="3200" dirty="0">
                <a:latin typeface="Freestyle Script" panose="030804020302050B0404" pitchFamily="66" charset="0"/>
              </a:rPr>
              <a:t> </a:t>
            </a:r>
            <a:r>
              <a:rPr lang="cs-CZ" sz="3200" dirty="0" err="1">
                <a:latin typeface="Freestyle Script" panose="030804020302050B0404" pitchFamily="66" charset="0"/>
              </a:rPr>
              <a:t>states</a:t>
            </a:r>
            <a:endParaRPr lang="cs-CZ" sz="3200" dirty="0">
              <a:latin typeface="Freestyle Script" panose="030804020302050B0404" pitchFamily="66" charset="0"/>
            </a:endParaRPr>
          </a:p>
        </p:txBody>
      </p:sp>
    </p:spTree>
    <p:extLst>
      <p:ext uri="{BB962C8B-B14F-4D97-AF65-F5344CB8AC3E}">
        <p14:creationId xmlns:p14="http://schemas.microsoft.com/office/powerpoint/2010/main" val="3975814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kruh, umění&#10;&#10;Popis byl vytvořen automaticky">
            <a:extLst>
              <a:ext uri="{FF2B5EF4-FFF2-40B4-BE49-F238E27FC236}">
                <a16:creationId xmlns:a16="http://schemas.microsoft.com/office/drawing/2014/main" id="{C9582C90-6A23-F898-9CE1-B62D1747B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7579" y="635091"/>
            <a:ext cx="3532865" cy="2948482"/>
          </a:xfrm>
          <a:prstGeom prst="rect">
            <a:avLst/>
          </a:prstGeom>
        </p:spPr>
      </p:pic>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Purpose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237640" y="1498140"/>
            <a:ext cx="7386169" cy="4396199"/>
          </a:xfrm>
        </p:spPr>
        <p:style>
          <a:lnRef idx="3">
            <a:schemeClr val="lt1"/>
          </a:lnRef>
          <a:fillRef idx="1">
            <a:schemeClr val="accent4"/>
          </a:fillRef>
          <a:effectRef idx="1">
            <a:schemeClr val="accent4"/>
          </a:effectRef>
          <a:fontRef idx="minor">
            <a:schemeClr val="lt1"/>
          </a:fontRef>
        </p:style>
        <p:txBody>
          <a:bodyPr/>
          <a:lstStyle/>
          <a:p>
            <a:pPr marL="72000" indent="0">
              <a:buNone/>
            </a:pPr>
            <a:r>
              <a:rPr lang="cs-CZ" sz="2000" b="1" dirty="0"/>
              <a:t>UN Charter - </a:t>
            </a:r>
            <a:r>
              <a:rPr lang="cs-CZ" sz="2000" b="1" dirty="0" err="1"/>
              <a:t>Article</a:t>
            </a:r>
            <a:r>
              <a:rPr lang="cs-CZ" sz="2000" b="1" dirty="0"/>
              <a:t> 1</a:t>
            </a:r>
          </a:p>
          <a:p>
            <a:pPr marL="529200" indent="-457200">
              <a:lnSpc>
                <a:spcPct val="120000"/>
              </a:lnSpc>
              <a:spcAft>
                <a:spcPts val="300"/>
              </a:spcAft>
              <a:buFont typeface="+mj-lt"/>
              <a:buAutoNum type="arabicPeriod"/>
            </a:pPr>
            <a:r>
              <a:rPr lang="en-US" sz="2000" dirty="0"/>
              <a:t>To maintain international peace and security</a:t>
            </a:r>
            <a:endParaRPr lang="cs-CZ" sz="2000" dirty="0"/>
          </a:p>
          <a:p>
            <a:pPr marL="529200" indent="-457200">
              <a:lnSpc>
                <a:spcPct val="120000"/>
              </a:lnSpc>
              <a:spcAft>
                <a:spcPts val="300"/>
              </a:spcAft>
              <a:buFont typeface="+mj-lt"/>
              <a:buAutoNum type="arabicPeriod"/>
            </a:pPr>
            <a:r>
              <a:rPr lang="en-US" sz="2000" dirty="0"/>
              <a:t>To develop friendly relations among nations based on respect for the principle of equal rights and self-determination of peoples</a:t>
            </a:r>
            <a:endParaRPr lang="cs-CZ" sz="2000" dirty="0"/>
          </a:p>
          <a:p>
            <a:pPr marL="529200" indent="-457200">
              <a:lnSpc>
                <a:spcPct val="120000"/>
              </a:lnSpc>
              <a:spcAft>
                <a:spcPts val="300"/>
              </a:spcAft>
              <a:buFont typeface="+mj-lt"/>
              <a:buAutoNum type="arabicPeriod"/>
            </a:pPr>
            <a:r>
              <a:rPr lang="en-US" sz="2000" dirty="0"/>
              <a:t>To achieve international co-operation in solving international problems of an economic, social, cultural, or humanitarian character, and in promoting and encouraging respect for human rights and for fundamental freedoms for all </a:t>
            </a:r>
            <a:endParaRPr lang="cs-CZ" sz="2000" dirty="0"/>
          </a:p>
          <a:p>
            <a:pPr marL="529200" indent="-457200">
              <a:lnSpc>
                <a:spcPct val="120000"/>
              </a:lnSpc>
              <a:spcAft>
                <a:spcPts val="300"/>
              </a:spcAft>
              <a:buFont typeface="+mj-lt"/>
              <a:buAutoNum type="arabicPeriod"/>
            </a:pPr>
            <a:r>
              <a:rPr lang="en-US" sz="2000" dirty="0"/>
              <a:t>To be a </a:t>
            </a:r>
            <a:r>
              <a:rPr lang="en-US" sz="2000" dirty="0" err="1"/>
              <a:t>centre</a:t>
            </a:r>
            <a:r>
              <a:rPr lang="en-US" sz="2000" dirty="0"/>
              <a:t> for harmonizing the actions of nations in the attainment of these common ends</a:t>
            </a:r>
            <a:endParaRPr lang="cs-CZ" sz="2000" dirty="0"/>
          </a:p>
          <a:p>
            <a:endParaRPr lang="cs-CZ" sz="1800" dirty="0"/>
          </a:p>
        </p:txBody>
      </p:sp>
      <p:sp>
        <p:nvSpPr>
          <p:cNvPr id="8" name="TextovéPole 7">
            <a:extLst>
              <a:ext uri="{FF2B5EF4-FFF2-40B4-BE49-F238E27FC236}">
                <a16:creationId xmlns:a16="http://schemas.microsoft.com/office/drawing/2014/main" id="{C2B384F3-C666-08A0-245F-D016A2BA8E69}"/>
              </a:ext>
            </a:extLst>
          </p:cNvPr>
          <p:cNvSpPr txBox="1"/>
          <p:nvPr/>
        </p:nvSpPr>
        <p:spPr>
          <a:xfrm>
            <a:off x="8049997" y="4158903"/>
            <a:ext cx="3288030" cy="1077218"/>
          </a:xfrm>
          <a:prstGeom prst="rect">
            <a:avLst/>
          </a:prstGeom>
          <a:noFill/>
        </p:spPr>
        <p:txBody>
          <a:bodyPr wrap="square" rtlCol="0">
            <a:spAutoFit/>
          </a:bodyPr>
          <a:lstStyle/>
          <a:p>
            <a:pPr algn="l"/>
            <a:r>
              <a:rPr lang="en-US" sz="3200" dirty="0">
                <a:latin typeface="Freestyle Script" panose="030804020302050B0404" pitchFamily="66" charset="0"/>
              </a:rPr>
              <a:t>settlement of international disputes by peaceful means </a:t>
            </a:r>
          </a:p>
        </p:txBody>
      </p:sp>
      <p:sp>
        <p:nvSpPr>
          <p:cNvPr id="10" name="TextovéPole 9">
            <a:extLst>
              <a:ext uri="{FF2B5EF4-FFF2-40B4-BE49-F238E27FC236}">
                <a16:creationId xmlns:a16="http://schemas.microsoft.com/office/drawing/2014/main" id="{1E8740B1-CE4E-1478-E0E7-31C3ED1BCB9E}"/>
              </a:ext>
            </a:extLst>
          </p:cNvPr>
          <p:cNvSpPr txBox="1"/>
          <p:nvPr/>
        </p:nvSpPr>
        <p:spPr>
          <a:xfrm>
            <a:off x="10143002" y="3081685"/>
            <a:ext cx="2390050" cy="1077218"/>
          </a:xfrm>
          <a:prstGeom prst="rect">
            <a:avLst/>
          </a:prstGeom>
          <a:noFill/>
        </p:spPr>
        <p:txBody>
          <a:bodyPr wrap="square" rtlCol="0">
            <a:spAutoFit/>
          </a:bodyPr>
          <a:lstStyle/>
          <a:p>
            <a:pPr algn="l"/>
            <a:r>
              <a:rPr lang="cs-CZ" sz="3200" dirty="0">
                <a:latin typeface="Freestyle Script" panose="030804020302050B0404" pitchFamily="66" charset="0"/>
              </a:rPr>
              <a:t>sovereign </a:t>
            </a:r>
            <a:r>
              <a:rPr lang="cs-CZ" sz="3200" dirty="0" err="1">
                <a:latin typeface="Freestyle Script" panose="030804020302050B0404" pitchFamily="66" charset="0"/>
              </a:rPr>
              <a:t>equality</a:t>
            </a:r>
            <a:r>
              <a:rPr lang="cs-CZ" sz="3200" dirty="0">
                <a:latin typeface="Freestyle Script" panose="030804020302050B0404" pitchFamily="66" charset="0"/>
              </a:rPr>
              <a:t> </a:t>
            </a:r>
            <a:r>
              <a:rPr lang="cs-CZ" sz="3200" dirty="0" err="1">
                <a:latin typeface="Freestyle Script" panose="030804020302050B0404" pitchFamily="66" charset="0"/>
              </a:rPr>
              <a:t>for</a:t>
            </a:r>
            <a:r>
              <a:rPr lang="cs-CZ" sz="3200" dirty="0">
                <a:latin typeface="Freestyle Script" panose="030804020302050B0404" pitchFamily="66" charset="0"/>
              </a:rPr>
              <a:t> </a:t>
            </a:r>
            <a:r>
              <a:rPr lang="cs-CZ" sz="3200" dirty="0" err="1">
                <a:latin typeface="Freestyle Script" panose="030804020302050B0404" pitchFamily="66" charset="0"/>
              </a:rPr>
              <a:t>all</a:t>
            </a:r>
            <a:r>
              <a:rPr lang="cs-CZ" sz="3200" dirty="0">
                <a:latin typeface="Freestyle Script" panose="030804020302050B0404" pitchFamily="66" charset="0"/>
              </a:rPr>
              <a:t> </a:t>
            </a:r>
            <a:r>
              <a:rPr lang="cs-CZ" sz="3200" dirty="0" err="1">
                <a:latin typeface="Freestyle Script" panose="030804020302050B0404" pitchFamily="66" charset="0"/>
              </a:rPr>
              <a:t>members</a:t>
            </a:r>
            <a:endParaRPr lang="en-US" sz="3200" dirty="0">
              <a:latin typeface="Freestyle Script" panose="030804020302050B0404" pitchFamily="66" charset="0"/>
            </a:endParaRPr>
          </a:p>
        </p:txBody>
      </p:sp>
      <p:sp>
        <p:nvSpPr>
          <p:cNvPr id="11" name="TextovéPole 10">
            <a:extLst>
              <a:ext uri="{FF2B5EF4-FFF2-40B4-BE49-F238E27FC236}">
                <a16:creationId xmlns:a16="http://schemas.microsoft.com/office/drawing/2014/main" id="{2DD6C706-EEAC-0D1F-2EF7-ED89F328485C}"/>
              </a:ext>
            </a:extLst>
          </p:cNvPr>
          <p:cNvSpPr txBox="1"/>
          <p:nvPr/>
        </p:nvSpPr>
        <p:spPr>
          <a:xfrm>
            <a:off x="9228602" y="5309564"/>
            <a:ext cx="3148240" cy="584775"/>
          </a:xfrm>
          <a:prstGeom prst="rect">
            <a:avLst/>
          </a:prstGeom>
          <a:noFill/>
        </p:spPr>
        <p:txBody>
          <a:bodyPr wrap="square" rtlCol="0">
            <a:spAutoFit/>
          </a:bodyPr>
          <a:lstStyle/>
          <a:p>
            <a:pPr algn="l"/>
            <a:r>
              <a:rPr lang="en-US" sz="3200" dirty="0">
                <a:latin typeface="Freestyle Script" panose="030804020302050B0404" pitchFamily="66" charset="0"/>
              </a:rPr>
              <a:t>no threat or use of force </a:t>
            </a:r>
          </a:p>
        </p:txBody>
      </p:sp>
    </p:spTree>
    <p:extLst>
      <p:ext uri="{BB962C8B-B14F-4D97-AF65-F5344CB8AC3E}">
        <p14:creationId xmlns:p14="http://schemas.microsoft.com/office/powerpoint/2010/main" val="3169779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98857" y="453776"/>
            <a:ext cx="10753200" cy="451576"/>
          </a:xfrm>
        </p:spPr>
        <p:txBody>
          <a:bodyPr/>
          <a:lstStyle/>
          <a:p>
            <a:pPr algn="r"/>
            <a:r>
              <a:rPr lang="cs-CZ" sz="3200" dirty="0"/>
              <a:t>United </a:t>
            </a:r>
            <a:r>
              <a:rPr lang="cs-CZ" sz="3200" dirty="0" err="1"/>
              <a:t>Nations</a:t>
            </a:r>
            <a:r>
              <a:rPr lang="cs-CZ" sz="3200" dirty="0"/>
              <a:t>: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5277743" y="1639529"/>
            <a:ext cx="6460867" cy="4139998"/>
          </a:xfrm>
        </p:spPr>
        <p:txBody>
          <a:bodyPr/>
          <a:lstStyle/>
          <a:p>
            <a:pPr marL="72000" indent="0">
              <a:buNone/>
            </a:pPr>
            <a:r>
              <a:rPr lang="cs-CZ" sz="2400" b="1" dirty="0" err="1"/>
              <a:t>Secretariat</a:t>
            </a:r>
            <a:endParaRPr lang="cs-CZ" sz="2400" b="1" dirty="0"/>
          </a:p>
          <a:p>
            <a:pPr marL="252000" marR="0" lvl="0" indent="-180000" algn="l" defTabSz="914400" rtl="0" eaLnBrk="1" fontAlgn="base" latinLnBrk="0" hangingPunct="1">
              <a:lnSpc>
                <a:spcPts val="3600"/>
              </a:lnSpc>
              <a:spcBef>
                <a:spcPts val="0"/>
              </a:spcBef>
              <a:spcAft>
                <a:spcPct val="0"/>
              </a:spcAft>
              <a:buClr>
                <a:srgbClr val="0000DC"/>
              </a:buClr>
              <a:buSzPct val="100000"/>
              <a:buFont typeface="Arial" panose="020B0604020202020204" pitchFamily="34" charset="0"/>
              <a:buChar char="̶"/>
              <a:tabLst/>
              <a:defRPr/>
            </a:pPr>
            <a:r>
              <a:rPr lang="cs-CZ" sz="2200" dirty="0" err="1">
                <a:solidFill>
                  <a:srgbClr val="000000"/>
                </a:solidFill>
                <a:latin typeface="Arial"/>
              </a:rPr>
              <a:t>Secretary</a:t>
            </a:r>
            <a:r>
              <a:rPr lang="cs-CZ" sz="2200" dirty="0">
                <a:solidFill>
                  <a:srgbClr val="000000"/>
                </a:solidFill>
                <a:latin typeface="Arial"/>
              </a:rPr>
              <a:t>-General + </a:t>
            </a:r>
            <a:r>
              <a:rPr lang="cs-CZ" sz="2200" dirty="0" err="1">
                <a:solidFill>
                  <a:srgbClr val="000000"/>
                </a:solidFill>
                <a:latin typeface="Arial"/>
              </a:rPr>
              <a:t>staff</a:t>
            </a:r>
            <a:r>
              <a:rPr lang="cs-CZ" sz="2200" dirty="0">
                <a:solidFill>
                  <a:srgbClr val="000000"/>
                </a:solidFill>
                <a:latin typeface="Arial"/>
              </a:rPr>
              <a:t> </a:t>
            </a:r>
            <a:r>
              <a:rPr lang="cs-CZ" sz="2200" dirty="0" err="1">
                <a:solidFill>
                  <a:srgbClr val="000000"/>
                </a:solidFill>
                <a:latin typeface="Arial"/>
              </a:rPr>
              <a:t>members</a:t>
            </a:r>
            <a:endParaRPr lang="cs-CZ" sz="2200" dirty="0">
              <a:solidFill>
                <a:srgbClr val="000000"/>
              </a:solidFill>
              <a:latin typeface="Arial"/>
            </a:endParaRPr>
          </a:p>
          <a:p>
            <a:pPr marL="252000" marR="0" lvl="0" indent="-180000" algn="l" defTabSz="914400" rtl="0" eaLnBrk="1" fontAlgn="base" latinLnBrk="0" hangingPunct="1">
              <a:lnSpc>
                <a:spcPts val="3600"/>
              </a:lnSpc>
              <a:spcBef>
                <a:spcPts val="0"/>
              </a:spcBef>
              <a:spcAft>
                <a:spcPct val="0"/>
              </a:spcAft>
              <a:buClr>
                <a:srgbClr val="0000DC"/>
              </a:buClr>
              <a:buSzPct val="100000"/>
              <a:buFont typeface="Arial" panose="020B0604020202020204" pitchFamily="34" charset="0"/>
              <a:buChar char="̶"/>
              <a:tabLst/>
              <a:defRPr/>
            </a:pPr>
            <a:r>
              <a:rPr kumimoji="0" lang="cs-CZ" sz="2200" b="0" i="0" u="none" strike="noStrike" kern="0" cap="none" spc="0" normalizeH="0" baseline="0" noProof="0" dirty="0" err="1">
                <a:ln>
                  <a:noFill/>
                </a:ln>
                <a:solidFill>
                  <a:srgbClr val="000000"/>
                </a:solidFill>
                <a:effectLst/>
                <a:uLnTx/>
                <a:uFillTx/>
                <a:latin typeface="Arial"/>
                <a:ea typeface="+mn-ea"/>
                <a:cs typeface="+mn-cs"/>
              </a:rPr>
              <a:t>departments</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with</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different</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areas</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of</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respons</a:t>
            </a:r>
            <a:r>
              <a:rPr lang="cs-CZ" sz="2200" dirty="0" err="1">
                <a:solidFill>
                  <a:srgbClr val="000000"/>
                </a:solidFill>
                <a:latin typeface="Arial"/>
              </a:rPr>
              <a:t>ibility</a:t>
            </a:r>
            <a:endParaRPr lang="cs-CZ" sz="2200" dirty="0">
              <a:solidFill>
                <a:srgbClr val="000000"/>
              </a:solidFill>
              <a:latin typeface="Arial"/>
            </a:endParaRPr>
          </a:p>
          <a:p>
            <a:pPr marL="252000" marR="0" lvl="0" indent="-180000" algn="l" defTabSz="914400" rtl="0" eaLnBrk="1" fontAlgn="base" latinLnBrk="0" hangingPunct="1">
              <a:lnSpc>
                <a:spcPts val="3600"/>
              </a:lnSpc>
              <a:spcBef>
                <a:spcPts val="0"/>
              </a:spcBef>
              <a:spcAft>
                <a:spcPct val="0"/>
              </a:spcAft>
              <a:buClr>
                <a:srgbClr val="0000DC"/>
              </a:buClr>
              <a:buSzPct val="100000"/>
              <a:buFont typeface="Arial" panose="020B0604020202020204" pitchFamily="34" charset="0"/>
              <a:buChar char="̶"/>
              <a:tabLst/>
              <a:defRPr/>
            </a:pPr>
            <a:r>
              <a:rPr kumimoji="0" lang="cs-CZ" sz="2200" b="0" i="0" u="none" strike="noStrike" kern="0" cap="none" spc="0" normalizeH="0" baseline="0" noProof="0" dirty="0" err="1">
                <a:ln>
                  <a:noFill/>
                </a:ln>
                <a:solidFill>
                  <a:srgbClr val="000000"/>
                </a:solidFill>
                <a:effectLst/>
                <a:uLnTx/>
                <a:uFillTx/>
                <a:latin typeface="Arial"/>
                <a:ea typeface="+mn-ea"/>
                <a:cs typeface="+mn-cs"/>
              </a:rPr>
              <a:t>based</a:t>
            </a:r>
            <a:r>
              <a:rPr kumimoji="0" lang="cs-CZ" sz="2200" b="0" i="0" u="none" strike="noStrike" kern="0" cap="none" spc="0" normalizeH="0" baseline="0" noProof="0" dirty="0">
                <a:ln>
                  <a:noFill/>
                </a:ln>
                <a:solidFill>
                  <a:srgbClr val="000000"/>
                </a:solidFill>
                <a:effectLst/>
                <a:uLnTx/>
                <a:uFillTx/>
                <a:latin typeface="Arial"/>
                <a:ea typeface="+mn-ea"/>
                <a:cs typeface="+mn-cs"/>
              </a:rPr>
              <a:t> in NYC</a:t>
            </a:r>
          </a:p>
          <a:p>
            <a:endParaRPr lang="cs-CZ" sz="2000" dirty="0"/>
          </a:p>
        </p:txBody>
      </p:sp>
      <p:pic>
        <p:nvPicPr>
          <p:cNvPr id="11" name="Obrázek 10" descr="Obsah obrázku obloha, venku, mrak, denní doba&#10;&#10;Popis byl vytvořen automaticky">
            <a:extLst>
              <a:ext uri="{FF2B5EF4-FFF2-40B4-BE49-F238E27FC236}">
                <a16:creationId xmlns:a16="http://schemas.microsoft.com/office/drawing/2014/main" id="{AEF95305-D86F-E3A0-7D87-9252EAD9C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 y="356004"/>
            <a:ext cx="4211964" cy="5326380"/>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2410C3C8-F3B1-E3DC-B1A7-6304FDB8DB4B}"/>
              </a:ext>
            </a:extLst>
          </p:cNvPr>
          <p:cNvPicPr>
            <a:picLocks noChangeAspect="1"/>
          </p:cNvPicPr>
          <p:nvPr/>
        </p:nvPicPr>
        <p:blipFill>
          <a:blip r:embed="rId4"/>
          <a:stretch>
            <a:fillRect/>
          </a:stretch>
        </p:blipFill>
        <p:spPr>
          <a:xfrm>
            <a:off x="4261361" y="3633275"/>
            <a:ext cx="1912480" cy="2868721"/>
          </a:xfrm>
          <a:prstGeom prst="rect">
            <a:avLst/>
          </a:prstGeom>
          <a:ln>
            <a:noFill/>
          </a:ln>
          <a:effectLst>
            <a:outerShdw blurRad="292100" dist="139700" dir="2700000" algn="tl" rotWithShape="0">
              <a:srgbClr val="333333">
                <a:alpha val="65000"/>
              </a:srgbClr>
            </a:outerShdw>
          </a:effectLst>
        </p:spPr>
      </p:pic>
      <p:sp>
        <p:nvSpPr>
          <p:cNvPr id="12" name="TextovéPole 11">
            <a:extLst>
              <a:ext uri="{FF2B5EF4-FFF2-40B4-BE49-F238E27FC236}">
                <a16:creationId xmlns:a16="http://schemas.microsoft.com/office/drawing/2014/main" id="{EF37209D-E1CA-6204-79CF-10EF450A838E}"/>
              </a:ext>
            </a:extLst>
          </p:cNvPr>
          <p:cNvSpPr txBox="1"/>
          <p:nvPr/>
        </p:nvSpPr>
        <p:spPr>
          <a:xfrm>
            <a:off x="6352666" y="5935612"/>
            <a:ext cx="3148240" cy="584775"/>
          </a:xfrm>
          <a:prstGeom prst="rect">
            <a:avLst/>
          </a:prstGeom>
          <a:noFill/>
        </p:spPr>
        <p:txBody>
          <a:bodyPr wrap="square" rtlCol="0">
            <a:spAutoFit/>
          </a:bodyPr>
          <a:lstStyle/>
          <a:p>
            <a:pPr algn="l"/>
            <a:r>
              <a:rPr lang="en-US" sz="3200" dirty="0">
                <a:latin typeface="Freestyle Script" panose="030804020302050B0404" pitchFamily="66" charset="0"/>
              </a:rPr>
              <a:t>António Guterres</a:t>
            </a:r>
          </a:p>
        </p:txBody>
      </p:sp>
    </p:spTree>
    <p:extLst>
      <p:ext uri="{BB962C8B-B14F-4D97-AF65-F5344CB8AC3E}">
        <p14:creationId xmlns:p14="http://schemas.microsoft.com/office/powerpoint/2010/main" val="6747120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6077cbbd-bde6-4b01-99f4-33750f0470d0"/>
  <p:tag name="SLIDO_EVENT_UUID" val="5385e692-9244-4b39-806e-f1686b325854"/>
  <p:tag name="SLIDO_EVENT_SECTION_UUID" val="72d5f86b-714b-419c-b07e-abca530caae7"/>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fss-prezentace-16-9-cz-v11.potx" id="{1A432768-ED11-4D80-BB7B-F2DE57BF66BD}" vid="{70834B49-2483-4B2E-9811-25D90AF3623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KABP_1_bezpečnostní politika</Template>
  <TotalTime>4198</TotalTime>
  <Words>2276</Words>
  <Application>Microsoft Office PowerPoint</Application>
  <PresentationFormat>Širokoúhlá obrazovka</PresentationFormat>
  <Paragraphs>323</Paragraphs>
  <Slides>31</Slides>
  <Notes>30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31</vt:i4>
      </vt:variant>
    </vt:vector>
  </HeadingPairs>
  <TitlesOfParts>
    <vt:vector size="40" baseType="lpstr">
      <vt:lpstr>Arial</vt:lpstr>
      <vt:lpstr>Bahnschrift Condensed</vt:lpstr>
      <vt:lpstr>Calibri</vt:lpstr>
      <vt:lpstr>Freestyle Script</vt:lpstr>
      <vt:lpstr>Symbol</vt:lpstr>
      <vt:lpstr>Tahoma</vt:lpstr>
      <vt:lpstr>Wingdings</vt:lpstr>
      <vt:lpstr>Wingdings 2</vt:lpstr>
      <vt:lpstr>Prezentace_MU_CZ</vt:lpstr>
      <vt:lpstr>International Organisations I</vt:lpstr>
      <vt:lpstr>Structure</vt:lpstr>
      <vt:lpstr>Prezentace aplikace PowerPoint</vt:lpstr>
      <vt:lpstr>International organisations as a way to mitigate anarchy… </vt:lpstr>
      <vt:lpstr>Types of international organisations </vt:lpstr>
      <vt:lpstr>Prezentace aplikace PowerPoint</vt:lpstr>
      <vt:lpstr>United Nations: Key facts</vt:lpstr>
      <vt:lpstr>United Nations: Purpose</vt:lpstr>
      <vt:lpstr>United Nations: Structure</vt:lpstr>
      <vt:lpstr>United Nations: Structure</vt:lpstr>
      <vt:lpstr>United Nations: Structure</vt:lpstr>
      <vt:lpstr>United Nations: International Peace and Security</vt:lpstr>
      <vt:lpstr>United Nations: International Peace and Security</vt:lpstr>
      <vt:lpstr>Prezentace aplikace PowerPoint</vt:lpstr>
      <vt:lpstr>Prezentace aplikace PowerPoint</vt:lpstr>
      <vt:lpstr>United Nations: Structure</vt:lpstr>
      <vt:lpstr>United Nations: Activities</vt:lpstr>
      <vt:lpstr>United Nations: Funds and programmes</vt:lpstr>
      <vt:lpstr>NATO: Key facts</vt:lpstr>
      <vt:lpstr>NATO: Membership</vt:lpstr>
      <vt:lpstr>NATO: Purpose</vt:lpstr>
      <vt:lpstr>Prezentace aplikace PowerPoint</vt:lpstr>
      <vt:lpstr>NATO: Decison-making process and consultations</vt:lpstr>
      <vt:lpstr>NATO: Core tasks</vt:lpstr>
      <vt:lpstr>NATO: Structure</vt:lpstr>
      <vt:lpstr>NATO: Structure</vt:lpstr>
      <vt:lpstr>NATO: Civilian structure</vt:lpstr>
      <vt:lpstr>NATO: Military structure</vt:lpstr>
      <vt:lpstr>NATO: Structure</vt:lpstr>
      <vt:lpstr>NATO: Structure</vt:lpstr>
      <vt:lpstr>NATO Enlargement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Bezpečnostní politika a bezpečnost jako koncept pro srovnávací analýzu </dc:title>
  <dc:creator>Divišová Vendula</dc:creator>
  <cp:lastModifiedBy>Divišová Vendula</cp:lastModifiedBy>
  <cp:revision>108</cp:revision>
  <cp:lastPrinted>1601-01-01T00:00:00Z</cp:lastPrinted>
  <dcterms:created xsi:type="dcterms:W3CDTF">2023-01-27T07:04:45Z</dcterms:created>
  <dcterms:modified xsi:type="dcterms:W3CDTF">2024-10-07T19:20:57Z</dcterms:modified>
</cp:coreProperties>
</file>