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0" r:id="rId3"/>
    <p:sldId id="288" r:id="rId4"/>
    <p:sldId id="285" r:id="rId5"/>
    <p:sldId id="258" r:id="rId6"/>
    <p:sldId id="257" r:id="rId7"/>
    <p:sldId id="280" r:id="rId8"/>
    <p:sldId id="281" r:id="rId9"/>
    <p:sldId id="263" r:id="rId10"/>
    <p:sldId id="264" r:id="rId11"/>
    <p:sldId id="286" r:id="rId12"/>
    <p:sldId id="282" r:id="rId13"/>
    <p:sldId id="283" r:id="rId14"/>
    <p:sldId id="284" r:id="rId15"/>
    <p:sldId id="290" r:id="rId16"/>
    <p:sldId id="291" r:id="rId17"/>
    <p:sldId id="287" r:id="rId18"/>
    <p:sldId id="265" r:id="rId19"/>
    <p:sldId id="266" r:id="rId20"/>
    <p:sldId id="271" r:id="rId21"/>
    <p:sldId id="267" r:id="rId22"/>
    <p:sldId id="268" r:id="rId23"/>
    <p:sldId id="273" r:id="rId24"/>
    <p:sldId id="269" r:id="rId25"/>
    <p:sldId id="270" r:id="rId26"/>
    <p:sldId id="274" r:id="rId27"/>
    <p:sldId id="276" r:id="rId28"/>
    <p:sldId id="275" r:id="rId29"/>
    <p:sldId id="277" r:id="rId30"/>
    <p:sldId id="278" r:id="rId31"/>
    <p:sldId id="279" r:id="rId32"/>
    <p:sldId id="259" r:id="rId33"/>
    <p:sldId id="289" r:id="rId34"/>
    <p:sldId id="272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7A53"/>
    <a:srgbClr val="9100DC"/>
    <a:srgbClr val="00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83777" autoAdjust="0"/>
  </p:normalViewPr>
  <p:slideViewPr>
    <p:cSldViewPr snapToGrid="0">
      <p:cViewPr varScale="1">
        <p:scale>
          <a:sx n="53" d="100"/>
          <a:sy n="53" d="100"/>
        </p:scale>
        <p:origin x="1180" y="3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E201C-B4F9-45C3-8C2B-E5306DF92CA8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9EC5292-EF96-4CF2-9874-D26885673544}">
      <dgm:prSet/>
      <dgm:spPr/>
      <dgm:t>
        <a:bodyPr/>
        <a:lstStyle/>
        <a:p>
          <a:r>
            <a:rPr lang="cs-CZ"/>
            <a:t>Obecné požadavky na PP a jejich odůvodnění.</a:t>
          </a:r>
          <a:endParaRPr lang="en-US"/>
        </a:p>
      </dgm:t>
    </dgm:pt>
    <dgm:pt modelId="{12CAEFEB-CCCA-41A3-A217-B6944FBCCDE1}" type="parTrans" cxnId="{E3E7A34C-11DD-49BD-B617-D55DCDF5DA80}">
      <dgm:prSet/>
      <dgm:spPr/>
      <dgm:t>
        <a:bodyPr/>
        <a:lstStyle/>
        <a:p>
          <a:endParaRPr lang="en-US"/>
        </a:p>
      </dgm:t>
    </dgm:pt>
    <dgm:pt modelId="{43A74EAE-2F95-45C0-A8B2-06F4C386251A}" type="sibTrans" cxnId="{E3E7A34C-11DD-49BD-B617-D55DCDF5DA80}">
      <dgm:prSet/>
      <dgm:spPr/>
      <dgm:t>
        <a:bodyPr/>
        <a:lstStyle/>
        <a:p>
          <a:endParaRPr lang="en-US"/>
        </a:p>
      </dgm:t>
    </dgm:pt>
    <dgm:pt modelId="{4DDC32CA-45BC-4653-B9A1-A0D6C1A849AA}">
      <dgm:prSet/>
      <dgm:spPr/>
      <dgm:t>
        <a:bodyPr/>
        <a:lstStyle/>
        <a:p>
          <a:r>
            <a:rPr lang="cs-CZ"/>
            <a:t>Vyjádření své pozice za pomoci vědecké argumentace.</a:t>
          </a:r>
          <a:endParaRPr lang="en-US"/>
        </a:p>
      </dgm:t>
    </dgm:pt>
    <dgm:pt modelId="{08A391EA-2259-4874-A9D3-61CB30A25FCA}" type="parTrans" cxnId="{D8150BE1-CCD9-41A8-AE74-CC49220DDB1D}">
      <dgm:prSet/>
      <dgm:spPr/>
      <dgm:t>
        <a:bodyPr/>
        <a:lstStyle/>
        <a:p>
          <a:endParaRPr lang="en-US"/>
        </a:p>
      </dgm:t>
    </dgm:pt>
    <dgm:pt modelId="{482A7D97-6E3F-4108-ADCF-10299BB1F3FC}" type="sibTrans" cxnId="{D8150BE1-CCD9-41A8-AE74-CC49220DDB1D}">
      <dgm:prSet/>
      <dgm:spPr/>
      <dgm:t>
        <a:bodyPr/>
        <a:lstStyle/>
        <a:p>
          <a:endParaRPr lang="en-US"/>
        </a:p>
      </dgm:t>
    </dgm:pt>
    <dgm:pt modelId="{E22F5384-E649-4EA1-A014-6A50FA76B915}">
      <dgm:prSet/>
      <dgm:spPr/>
      <dgm:t>
        <a:bodyPr/>
        <a:lstStyle/>
        <a:p>
          <a:r>
            <a:rPr lang="cs-CZ"/>
            <a:t>Konkrétní požadavky a tipy na psaní PP</a:t>
          </a:r>
          <a:endParaRPr lang="en-US"/>
        </a:p>
      </dgm:t>
    </dgm:pt>
    <dgm:pt modelId="{176E3AAE-8074-43CC-B6DD-82125AA07204}" type="parTrans" cxnId="{E4CEAE7F-EDF0-49A5-A63F-C8EDDC618A01}">
      <dgm:prSet/>
      <dgm:spPr/>
      <dgm:t>
        <a:bodyPr/>
        <a:lstStyle/>
        <a:p>
          <a:endParaRPr lang="en-US"/>
        </a:p>
      </dgm:t>
    </dgm:pt>
    <dgm:pt modelId="{6DEA3FE9-A215-4803-963C-3F2507E5E71C}" type="sibTrans" cxnId="{E4CEAE7F-EDF0-49A5-A63F-C8EDDC618A01}">
      <dgm:prSet/>
      <dgm:spPr/>
      <dgm:t>
        <a:bodyPr/>
        <a:lstStyle/>
        <a:p>
          <a:endParaRPr lang="en-US"/>
        </a:p>
      </dgm:t>
    </dgm:pt>
    <dgm:pt modelId="{972EEC97-0FE9-4C9B-B00E-C458676E8AAC}" type="pres">
      <dgm:prSet presAssocID="{291E201C-B4F9-45C3-8C2B-E5306DF92CA8}" presName="root" presStyleCnt="0">
        <dgm:presLayoutVars>
          <dgm:dir/>
          <dgm:resizeHandles val="exact"/>
        </dgm:presLayoutVars>
      </dgm:prSet>
      <dgm:spPr/>
    </dgm:pt>
    <dgm:pt modelId="{E64AE197-4004-4C0D-AF47-9012E68A52AA}" type="pres">
      <dgm:prSet presAssocID="{E9EC5292-EF96-4CF2-9874-D26885673544}" presName="compNode" presStyleCnt="0"/>
      <dgm:spPr/>
    </dgm:pt>
    <dgm:pt modelId="{1F760A20-F619-444E-95DD-E7247070DABE}" type="pres">
      <dgm:prSet presAssocID="{E9EC5292-EF96-4CF2-9874-D2688567354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81CE7BC5-769B-4AFF-870B-D7A3EB365BB1}" type="pres">
      <dgm:prSet presAssocID="{E9EC5292-EF96-4CF2-9874-D26885673544}" presName="spaceRect" presStyleCnt="0"/>
      <dgm:spPr/>
    </dgm:pt>
    <dgm:pt modelId="{6E63C665-EC47-4CCE-897F-27E7A76A79C9}" type="pres">
      <dgm:prSet presAssocID="{E9EC5292-EF96-4CF2-9874-D26885673544}" presName="textRect" presStyleLbl="revTx" presStyleIdx="0" presStyleCnt="3">
        <dgm:presLayoutVars>
          <dgm:chMax val="1"/>
          <dgm:chPref val="1"/>
        </dgm:presLayoutVars>
      </dgm:prSet>
      <dgm:spPr/>
    </dgm:pt>
    <dgm:pt modelId="{5FB9CF38-C369-4854-B892-CC75B90164F3}" type="pres">
      <dgm:prSet presAssocID="{43A74EAE-2F95-45C0-A8B2-06F4C386251A}" presName="sibTrans" presStyleCnt="0"/>
      <dgm:spPr/>
    </dgm:pt>
    <dgm:pt modelId="{B8369BE6-7E03-4377-871B-4E27B61661B2}" type="pres">
      <dgm:prSet presAssocID="{4DDC32CA-45BC-4653-B9A1-A0D6C1A849AA}" presName="compNode" presStyleCnt="0"/>
      <dgm:spPr/>
    </dgm:pt>
    <dgm:pt modelId="{6B294816-25EC-442C-8016-37B94355FC10}" type="pres">
      <dgm:prSet presAssocID="{4DDC32CA-45BC-4653-B9A1-A0D6C1A849A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E108897E-C27B-4EB5-8688-547595A9BD0F}" type="pres">
      <dgm:prSet presAssocID="{4DDC32CA-45BC-4653-B9A1-A0D6C1A849AA}" presName="spaceRect" presStyleCnt="0"/>
      <dgm:spPr/>
    </dgm:pt>
    <dgm:pt modelId="{945EAC1D-DAC3-4D8C-9252-E36D63A46064}" type="pres">
      <dgm:prSet presAssocID="{4DDC32CA-45BC-4653-B9A1-A0D6C1A849AA}" presName="textRect" presStyleLbl="revTx" presStyleIdx="1" presStyleCnt="3">
        <dgm:presLayoutVars>
          <dgm:chMax val="1"/>
          <dgm:chPref val="1"/>
        </dgm:presLayoutVars>
      </dgm:prSet>
      <dgm:spPr/>
    </dgm:pt>
    <dgm:pt modelId="{8A763325-E63A-4220-92A0-CFC36C5997C3}" type="pres">
      <dgm:prSet presAssocID="{482A7D97-6E3F-4108-ADCF-10299BB1F3FC}" presName="sibTrans" presStyleCnt="0"/>
      <dgm:spPr/>
    </dgm:pt>
    <dgm:pt modelId="{F837A6C0-4FEC-412E-AB97-21A7EF01ACF8}" type="pres">
      <dgm:prSet presAssocID="{E22F5384-E649-4EA1-A014-6A50FA76B915}" presName="compNode" presStyleCnt="0"/>
      <dgm:spPr/>
    </dgm:pt>
    <dgm:pt modelId="{92BEF105-86EE-4BE3-8AA7-302E0146903B}" type="pres">
      <dgm:prSet presAssocID="{E22F5384-E649-4EA1-A014-6A50FA76B9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užka"/>
        </a:ext>
      </dgm:extLst>
    </dgm:pt>
    <dgm:pt modelId="{9B4D623C-A732-4652-A28C-5181D4854FAB}" type="pres">
      <dgm:prSet presAssocID="{E22F5384-E649-4EA1-A014-6A50FA76B915}" presName="spaceRect" presStyleCnt="0"/>
      <dgm:spPr/>
    </dgm:pt>
    <dgm:pt modelId="{490C9738-22D1-4D22-BC99-760A1CB9C7DA}" type="pres">
      <dgm:prSet presAssocID="{E22F5384-E649-4EA1-A014-6A50FA76B9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F9F5911-A46A-48EB-9A75-2E9E6F622368}" type="presOf" srcId="{4DDC32CA-45BC-4653-B9A1-A0D6C1A849AA}" destId="{945EAC1D-DAC3-4D8C-9252-E36D63A46064}" srcOrd="0" destOrd="0" presId="urn:microsoft.com/office/officeart/2018/2/layout/IconLabelList"/>
    <dgm:cxn modelId="{32D21524-B90F-496B-B3C9-8361832EA20E}" type="presOf" srcId="{291E201C-B4F9-45C3-8C2B-E5306DF92CA8}" destId="{972EEC97-0FE9-4C9B-B00E-C458676E8AAC}" srcOrd="0" destOrd="0" presId="urn:microsoft.com/office/officeart/2018/2/layout/IconLabelList"/>
    <dgm:cxn modelId="{4B8C9840-BB62-49E7-B82C-C4C5525D41B6}" type="presOf" srcId="{E9EC5292-EF96-4CF2-9874-D26885673544}" destId="{6E63C665-EC47-4CCE-897F-27E7A76A79C9}" srcOrd="0" destOrd="0" presId="urn:microsoft.com/office/officeart/2018/2/layout/IconLabelList"/>
    <dgm:cxn modelId="{E3E7A34C-11DD-49BD-B617-D55DCDF5DA80}" srcId="{291E201C-B4F9-45C3-8C2B-E5306DF92CA8}" destId="{E9EC5292-EF96-4CF2-9874-D26885673544}" srcOrd="0" destOrd="0" parTransId="{12CAEFEB-CCCA-41A3-A217-B6944FBCCDE1}" sibTransId="{43A74EAE-2F95-45C0-A8B2-06F4C386251A}"/>
    <dgm:cxn modelId="{E4CEAE7F-EDF0-49A5-A63F-C8EDDC618A01}" srcId="{291E201C-B4F9-45C3-8C2B-E5306DF92CA8}" destId="{E22F5384-E649-4EA1-A014-6A50FA76B915}" srcOrd="2" destOrd="0" parTransId="{176E3AAE-8074-43CC-B6DD-82125AA07204}" sibTransId="{6DEA3FE9-A215-4803-963C-3F2507E5E71C}"/>
    <dgm:cxn modelId="{59C1698B-B61D-4BBC-AAD1-09312F7E10D9}" type="presOf" srcId="{E22F5384-E649-4EA1-A014-6A50FA76B915}" destId="{490C9738-22D1-4D22-BC99-760A1CB9C7DA}" srcOrd="0" destOrd="0" presId="urn:microsoft.com/office/officeart/2018/2/layout/IconLabelList"/>
    <dgm:cxn modelId="{D8150BE1-CCD9-41A8-AE74-CC49220DDB1D}" srcId="{291E201C-B4F9-45C3-8C2B-E5306DF92CA8}" destId="{4DDC32CA-45BC-4653-B9A1-A0D6C1A849AA}" srcOrd="1" destOrd="0" parTransId="{08A391EA-2259-4874-A9D3-61CB30A25FCA}" sibTransId="{482A7D97-6E3F-4108-ADCF-10299BB1F3FC}"/>
    <dgm:cxn modelId="{A8F80434-417D-41BE-B815-9A2F7004A756}" type="presParOf" srcId="{972EEC97-0FE9-4C9B-B00E-C458676E8AAC}" destId="{E64AE197-4004-4C0D-AF47-9012E68A52AA}" srcOrd="0" destOrd="0" presId="urn:microsoft.com/office/officeart/2018/2/layout/IconLabelList"/>
    <dgm:cxn modelId="{16280658-C24C-4303-A299-F00E04DD7927}" type="presParOf" srcId="{E64AE197-4004-4C0D-AF47-9012E68A52AA}" destId="{1F760A20-F619-444E-95DD-E7247070DABE}" srcOrd="0" destOrd="0" presId="urn:microsoft.com/office/officeart/2018/2/layout/IconLabelList"/>
    <dgm:cxn modelId="{BFD91A4C-65F9-4060-ADDD-6934EB441623}" type="presParOf" srcId="{E64AE197-4004-4C0D-AF47-9012E68A52AA}" destId="{81CE7BC5-769B-4AFF-870B-D7A3EB365BB1}" srcOrd="1" destOrd="0" presId="urn:microsoft.com/office/officeart/2018/2/layout/IconLabelList"/>
    <dgm:cxn modelId="{B86E3019-687F-41D8-8F30-CFAAB823981A}" type="presParOf" srcId="{E64AE197-4004-4C0D-AF47-9012E68A52AA}" destId="{6E63C665-EC47-4CCE-897F-27E7A76A79C9}" srcOrd="2" destOrd="0" presId="urn:microsoft.com/office/officeart/2018/2/layout/IconLabelList"/>
    <dgm:cxn modelId="{16536A15-855B-4661-8D99-6CA1A5F992FF}" type="presParOf" srcId="{972EEC97-0FE9-4C9B-B00E-C458676E8AAC}" destId="{5FB9CF38-C369-4854-B892-CC75B90164F3}" srcOrd="1" destOrd="0" presId="urn:microsoft.com/office/officeart/2018/2/layout/IconLabelList"/>
    <dgm:cxn modelId="{148F0068-3AF1-4F18-957F-BA9F2E2C3510}" type="presParOf" srcId="{972EEC97-0FE9-4C9B-B00E-C458676E8AAC}" destId="{B8369BE6-7E03-4377-871B-4E27B61661B2}" srcOrd="2" destOrd="0" presId="urn:microsoft.com/office/officeart/2018/2/layout/IconLabelList"/>
    <dgm:cxn modelId="{4E693120-C4A1-4D54-8B06-1FC2856C2C95}" type="presParOf" srcId="{B8369BE6-7E03-4377-871B-4E27B61661B2}" destId="{6B294816-25EC-442C-8016-37B94355FC10}" srcOrd="0" destOrd="0" presId="urn:microsoft.com/office/officeart/2018/2/layout/IconLabelList"/>
    <dgm:cxn modelId="{8FD5F8C8-5BB9-4D1A-8FEA-A36D9FC834F5}" type="presParOf" srcId="{B8369BE6-7E03-4377-871B-4E27B61661B2}" destId="{E108897E-C27B-4EB5-8688-547595A9BD0F}" srcOrd="1" destOrd="0" presId="urn:microsoft.com/office/officeart/2018/2/layout/IconLabelList"/>
    <dgm:cxn modelId="{FF86DEFF-1182-43DD-8967-F6AAB56BBCDA}" type="presParOf" srcId="{B8369BE6-7E03-4377-871B-4E27B61661B2}" destId="{945EAC1D-DAC3-4D8C-9252-E36D63A46064}" srcOrd="2" destOrd="0" presId="urn:microsoft.com/office/officeart/2018/2/layout/IconLabelList"/>
    <dgm:cxn modelId="{356CB510-1E48-49E6-9262-35D829605431}" type="presParOf" srcId="{972EEC97-0FE9-4C9B-B00E-C458676E8AAC}" destId="{8A763325-E63A-4220-92A0-CFC36C5997C3}" srcOrd="3" destOrd="0" presId="urn:microsoft.com/office/officeart/2018/2/layout/IconLabelList"/>
    <dgm:cxn modelId="{9CC0D0C0-4029-4F22-BA9A-A047691C2A55}" type="presParOf" srcId="{972EEC97-0FE9-4C9B-B00E-C458676E8AAC}" destId="{F837A6C0-4FEC-412E-AB97-21A7EF01ACF8}" srcOrd="4" destOrd="0" presId="urn:microsoft.com/office/officeart/2018/2/layout/IconLabelList"/>
    <dgm:cxn modelId="{6CC2CBEF-7A47-4E82-87CD-A56656925565}" type="presParOf" srcId="{F837A6C0-4FEC-412E-AB97-21A7EF01ACF8}" destId="{92BEF105-86EE-4BE3-8AA7-302E0146903B}" srcOrd="0" destOrd="0" presId="urn:microsoft.com/office/officeart/2018/2/layout/IconLabelList"/>
    <dgm:cxn modelId="{80314FB4-0E90-456C-9270-D6EF6CC7FB1F}" type="presParOf" srcId="{F837A6C0-4FEC-412E-AB97-21A7EF01ACF8}" destId="{9B4D623C-A732-4652-A28C-5181D4854FAB}" srcOrd="1" destOrd="0" presId="urn:microsoft.com/office/officeart/2018/2/layout/IconLabelList"/>
    <dgm:cxn modelId="{5E493C9E-6698-432A-BF48-B538BC3844F0}" type="presParOf" srcId="{F837A6C0-4FEC-412E-AB97-21A7EF01ACF8}" destId="{490C9738-22D1-4D22-BC99-760A1CB9C7D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23FC32-9E67-4710-B2F5-5D7F06FC1CD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8BF4565-4817-4AF0-8BAA-DB32BB5A2B41}">
      <dgm:prSet/>
      <dgm:spPr/>
      <dgm:t>
        <a:bodyPr/>
        <a:lstStyle/>
        <a:p>
          <a:r>
            <a:rPr lang="cs-CZ"/>
            <a:t>Organizace krátkého textu a jeho vypointování.</a:t>
          </a:r>
          <a:endParaRPr lang="en-US"/>
        </a:p>
      </dgm:t>
    </dgm:pt>
    <dgm:pt modelId="{4BFDF408-0ABF-4B9C-AAE5-DB3699A52490}" type="parTrans" cxnId="{4AF27BEA-C92D-47BA-8F72-1BE418DA93F5}">
      <dgm:prSet/>
      <dgm:spPr/>
      <dgm:t>
        <a:bodyPr/>
        <a:lstStyle/>
        <a:p>
          <a:endParaRPr lang="en-US"/>
        </a:p>
      </dgm:t>
    </dgm:pt>
    <dgm:pt modelId="{F1C09C27-9676-497D-AF3F-28CC9632E9D2}" type="sibTrans" cxnId="{4AF27BEA-C92D-47BA-8F72-1BE418DA93F5}">
      <dgm:prSet/>
      <dgm:spPr/>
      <dgm:t>
        <a:bodyPr/>
        <a:lstStyle/>
        <a:p>
          <a:endParaRPr lang="en-US"/>
        </a:p>
      </dgm:t>
    </dgm:pt>
    <dgm:pt modelId="{09877BD5-8C9C-4FB6-893C-51C281EC0EE8}">
      <dgm:prSet/>
      <dgm:spPr/>
      <dgm:t>
        <a:bodyPr/>
        <a:lstStyle/>
        <a:p>
          <a:r>
            <a:rPr lang="cs-CZ"/>
            <a:t>Krátké, ale promyšlené představení vlastního názoru </a:t>
          </a:r>
          <a:r>
            <a:rPr lang="cs-CZ" b="1"/>
            <a:t>opřené o sílu použitého argumentu a odborné zdroje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</a:t>
          </a:r>
          <a:r>
            <a:rPr lang="cs-CZ"/>
            <a:t>veškerá argumentace musí být o něco opřená (teorie, empirie, filosofická pozice apod.). </a:t>
          </a:r>
          <a:endParaRPr lang="en-US"/>
        </a:p>
      </dgm:t>
    </dgm:pt>
    <dgm:pt modelId="{EB626EB6-6388-4682-BE9B-DED5795FD295}" type="parTrans" cxnId="{3671F43E-7FC8-41DF-92FC-70EEBA769296}">
      <dgm:prSet/>
      <dgm:spPr/>
      <dgm:t>
        <a:bodyPr/>
        <a:lstStyle/>
        <a:p>
          <a:endParaRPr lang="en-US"/>
        </a:p>
      </dgm:t>
    </dgm:pt>
    <dgm:pt modelId="{3E25A43D-DCDC-4E61-BC56-6B0B284B9FC1}" type="sibTrans" cxnId="{3671F43E-7FC8-41DF-92FC-70EEBA769296}">
      <dgm:prSet/>
      <dgm:spPr/>
      <dgm:t>
        <a:bodyPr/>
        <a:lstStyle/>
        <a:p>
          <a:endParaRPr lang="en-US"/>
        </a:p>
      </dgm:t>
    </dgm:pt>
    <dgm:pt modelId="{FA042700-9948-4266-8AA9-DA15211C06D9}">
      <dgm:prSet/>
      <dgm:spPr/>
      <dgm:t>
        <a:bodyPr/>
        <a:lstStyle/>
        <a:p>
          <a:r>
            <a:rPr lang="cs-CZ"/>
            <a:t>Zarámování diskuse (aneb „vysvětli to babičce“).</a:t>
          </a:r>
          <a:endParaRPr lang="en-US"/>
        </a:p>
      </dgm:t>
    </dgm:pt>
    <dgm:pt modelId="{DD2191D1-07C3-4200-983D-2680D4437B9B}" type="parTrans" cxnId="{6ADBD8CE-32BA-4634-9919-D688A8E6C7CB}">
      <dgm:prSet/>
      <dgm:spPr/>
      <dgm:t>
        <a:bodyPr/>
        <a:lstStyle/>
        <a:p>
          <a:endParaRPr lang="en-US"/>
        </a:p>
      </dgm:t>
    </dgm:pt>
    <dgm:pt modelId="{4DF06B7A-B057-423B-AE96-D66D645CBF8C}" type="sibTrans" cxnId="{6ADBD8CE-32BA-4634-9919-D688A8E6C7CB}">
      <dgm:prSet/>
      <dgm:spPr/>
      <dgm:t>
        <a:bodyPr/>
        <a:lstStyle/>
        <a:p>
          <a:endParaRPr lang="en-US"/>
        </a:p>
      </dgm:t>
    </dgm:pt>
    <dgm:pt modelId="{EBAEA4A0-B298-403D-B9FE-ED13DF13EF6A}">
      <dgm:prSet/>
      <dgm:spPr/>
      <dgm:t>
        <a:bodyPr/>
        <a:lstStyle/>
        <a:p>
          <a:r>
            <a:rPr lang="cs-CZ"/>
            <a:t>Ukázka schopnosti pracovat s odborným textem.</a:t>
          </a:r>
          <a:endParaRPr lang="en-US"/>
        </a:p>
      </dgm:t>
    </dgm:pt>
    <dgm:pt modelId="{B45B8790-D433-4284-B4A0-21B2FBBC1B64}" type="parTrans" cxnId="{1CD96A4D-428C-4F77-901C-209DADB818FF}">
      <dgm:prSet/>
      <dgm:spPr/>
      <dgm:t>
        <a:bodyPr/>
        <a:lstStyle/>
        <a:p>
          <a:endParaRPr lang="en-US"/>
        </a:p>
      </dgm:t>
    </dgm:pt>
    <dgm:pt modelId="{44C4EB75-0BF5-4C78-8818-57FAB7A8DF95}" type="sibTrans" cxnId="{1CD96A4D-428C-4F77-901C-209DADB818FF}">
      <dgm:prSet/>
      <dgm:spPr/>
      <dgm:t>
        <a:bodyPr/>
        <a:lstStyle/>
        <a:p>
          <a:endParaRPr lang="en-US"/>
        </a:p>
      </dgm:t>
    </dgm:pt>
    <dgm:pt modelId="{AB82B63E-7D6C-4EE7-A50F-BC2270A6D010}">
      <dgm:prSet/>
      <dgm:spPr/>
      <dgm:t>
        <a:bodyPr/>
        <a:lstStyle/>
        <a:p>
          <a:r>
            <a:rPr lang="cs-CZ"/>
            <a:t>Ponechává stranou emoce, předsudky, stereotypy a dává prostor debatě.</a:t>
          </a:r>
          <a:endParaRPr lang="en-US"/>
        </a:p>
      </dgm:t>
    </dgm:pt>
    <dgm:pt modelId="{B52324B7-8B34-410C-8196-2F64C5D8712B}" type="parTrans" cxnId="{A4EF1815-F985-4EC1-82C5-2DCC09CA5E86}">
      <dgm:prSet/>
      <dgm:spPr/>
      <dgm:t>
        <a:bodyPr/>
        <a:lstStyle/>
        <a:p>
          <a:endParaRPr lang="en-US"/>
        </a:p>
      </dgm:t>
    </dgm:pt>
    <dgm:pt modelId="{B17C0B3A-3369-4DD2-827E-96DD32CBFCBD}" type="sibTrans" cxnId="{A4EF1815-F985-4EC1-82C5-2DCC09CA5E86}">
      <dgm:prSet/>
      <dgm:spPr/>
      <dgm:t>
        <a:bodyPr/>
        <a:lstStyle/>
        <a:p>
          <a:endParaRPr lang="en-US"/>
        </a:p>
      </dgm:t>
    </dgm:pt>
    <dgm:pt modelId="{AEBE1EE9-663B-4188-AD69-D87524E458FE}">
      <dgm:prSet/>
      <dgm:spPr/>
      <dgm:t>
        <a:bodyPr/>
        <a:lstStyle/>
        <a:p>
          <a:r>
            <a:rPr lang="cs-CZ"/>
            <a:t>Snaha o objektivitu (intersubjektivitu) – ne „dojmologie“.</a:t>
          </a:r>
          <a:endParaRPr lang="en-US"/>
        </a:p>
      </dgm:t>
    </dgm:pt>
    <dgm:pt modelId="{0FDD32B2-B358-4890-894C-8FF9750DE808}" type="parTrans" cxnId="{CD5494F4-09F4-4B18-BFBB-87B5025334E1}">
      <dgm:prSet/>
      <dgm:spPr/>
      <dgm:t>
        <a:bodyPr/>
        <a:lstStyle/>
        <a:p>
          <a:endParaRPr lang="en-US"/>
        </a:p>
      </dgm:t>
    </dgm:pt>
    <dgm:pt modelId="{434343AD-D8C2-4257-BB17-2B519D21FBF5}" type="sibTrans" cxnId="{CD5494F4-09F4-4B18-BFBB-87B5025334E1}">
      <dgm:prSet/>
      <dgm:spPr/>
      <dgm:t>
        <a:bodyPr/>
        <a:lstStyle/>
        <a:p>
          <a:endParaRPr lang="en-US"/>
        </a:p>
      </dgm:t>
    </dgm:pt>
    <dgm:pt modelId="{9071DCBD-F4D9-4290-9D68-E77E3264B3F8}" type="pres">
      <dgm:prSet presAssocID="{4423FC32-9E67-4710-B2F5-5D7F06FC1CD8}" presName="Name0" presStyleCnt="0">
        <dgm:presLayoutVars>
          <dgm:dir/>
          <dgm:resizeHandles val="exact"/>
        </dgm:presLayoutVars>
      </dgm:prSet>
      <dgm:spPr/>
    </dgm:pt>
    <dgm:pt modelId="{925C7A7A-A413-4BCB-BB83-ECF2C093726A}" type="pres">
      <dgm:prSet presAssocID="{48BF4565-4817-4AF0-8BAA-DB32BB5A2B41}" presName="node" presStyleLbl="node1" presStyleIdx="0" presStyleCnt="6">
        <dgm:presLayoutVars>
          <dgm:bulletEnabled val="1"/>
        </dgm:presLayoutVars>
      </dgm:prSet>
      <dgm:spPr/>
    </dgm:pt>
    <dgm:pt modelId="{B8222436-5479-430C-B17C-6AD87BAE5041}" type="pres">
      <dgm:prSet presAssocID="{F1C09C27-9676-497D-AF3F-28CC9632E9D2}" presName="sibTrans" presStyleLbl="sibTrans1D1" presStyleIdx="0" presStyleCnt="5"/>
      <dgm:spPr/>
    </dgm:pt>
    <dgm:pt modelId="{0B317AC5-DB64-43B9-ADAA-A7D1C7637AC3}" type="pres">
      <dgm:prSet presAssocID="{F1C09C27-9676-497D-AF3F-28CC9632E9D2}" presName="connectorText" presStyleLbl="sibTrans1D1" presStyleIdx="0" presStyleCnt="5"/>
      <dgm:spPr/>
    </dgm:pt>
    <dgm:pt modelId="{F85E8834-2193-4003-B0DE-249CC1A0F095}" type="pres">
      <dgm:prSet presAssocID="{09877BD5-8C9C-4FB6-893C-51C281EC0EE8}" presName="node" presStyleLbl="node1" presStyleIdx="1" presStyleCnt="6">
        <dgm:presLayoutVars>
          <dgm:bulletEnabled val="1"/>
        </dgm:presLayoutVars>
      </dgm:prSet>
      <dgm:spPr/>
    </dgm:pt>
    <dgm:pt modelId="{02D8A651-13B8-451B-9CF7-219151B73B3C}" type="pres">
      <dgm:prSet presAssocID="{3E25A43D-DCDC-4E61-BC56-6B0B284B9FC1}" presName="sibTrans" presStyleLbl="sibTrans1D1" presStyleIdx="1" presStyleCnt="5"/>
      <dgm:spPr/>
    </dgm:pt>
    <dgm:pt modelId="{C69EB9AF-280E-49C1-806F-45B81565B628}" type="pres">
      <dgm:prSet presAssocID="{3E25A43D-DCDC-4E61-BC56-6B0B284B9FC1}" presName="connectorText" presStyleLbl="sibTrans1D1" presStyleIdx="1" presStyleCnt="5"/>
      <dgm:spPr/>
    </dgm:pt>
    <dgm:pt modelId="{C80901D2-F585-490A-BEB0-8CF589D81B31}" type="pres">
      <dgm:prSet presAssocID="{FA042700-9948-4266-8AA9-DA15211C06D9}" presName="node" presStyleLbl="node1" presStyleIdx="2" presStyleCnt="6">
        <dgm:presLayoutVars>
          <dgm:bulletEnabled val="1"/>
        </dgm:presLayoutVars>
      </dgm:prSet>
      <dgm:spPr/>
    </dgm:pt>
    <dgm:pt modelId="{689282FC-2E5F-4126-A670-EBE4BC35E894}" type="pres">
      <dgm:prSet presAssocID="{4DF06B7A-B057-423B-AE96-D66D645CBF8C}" presName="sibTrans" presStyleLbl="sibTrans1D1" presStyleIdx="2" presStyleCnt="5"/>
      <dgm:spPr/>
    </dgm:pt>
    <dgm:pt modelId="{E8C2041C-FBDE-411C-A4D7-DDD6A286457B}" type="pres">
      <dgm:prSet presAssocID="{4DF06B7A-B057-423B-AE96-D66D645CBF8C}" presName="connectorText" presStyleLbl="sibTrans1D1" presStyleIdx="2" presStyleCnt="5"/>
      <dgm:spPr/>
    </dgm:pt>
    <dgm:pt modelId="{DB77EB79-A34E-4D55-8606-C1EDE08AA2EB}" type="pres">
      <dgm:prSet presAssocID="{EBAEA4A0-B298-403D-B9FE-ED13DF13EF6A}" presName="node" presStyleLbl="node1" presStyleIdx="3" presStyleCnt="6">
        <dgm:presLayoutVars>
          <dgm:bulletEnabled val="1"/>
        </dgm:presLayoutVars>
      </dgm:prSet>
      <dgm:spPr/>
    </dgm:pt>
    <dgm:pt modelId="{2101522E-33AB-4443-A527-F325951BA5EB}" type="pres">
      <dgm:prSet presAssocID="{44C4EB75-0BF5-4C78-8818-57FAB7A8DF95}" presName="sibTrans" presStyleLbl="sibTrans1D1" presStyleIdx="3" presStyleCnt="5"/>
      <dgm:spPr/>
    </dgm:pt>
    <dgm:pt modelId="{5EA49CD8-E92A-4FDB-9001-BD4566F5F03B}" type="pres">
      <dgm:prSet presAssocID="{44C4EB75-0BF5-4C78-8818-57FAB7A8DF95}" presName="connectorText" presStyleLbl="sibTrans1D1" presStyleIdx="3" presStyleCnt="5"/>
      <dgm:spPr/>
    </dgm:pt>
    <dgm:pt modelId="{949E5450-D5D0-49AA-B3BF-F6E17943035A}" type="pres">
      <dgm:prSet presAssocID="{AB82B63E-7D6C-4EE7-A50F-BC2270A6D010}" presName="node" presStyleLbl="node1" presStyleIdx="4" presStyleCnt="6">
        <dgm:presLayoutVars>
          <dgm:bulletEnabled val="1"/>
        </dgm:presLayoutVars>
      </dgm:prSet>
      <dgm:spPr/>
    </dgm:pt>
    <dgm:pt modelId="{947B7B72-4C84-4F52-8559-071021947DEF}" type="pres">
      <dgm:prSet presAssocID="{B17C0B3A-3369-4DD2-827E-96DD32CBFCBD}" presName="sibTrans" presStyleLbl="sibTrans1D1" presStyleIdx="4" presStyleCnt="5"/>
      <dgm:spPr/>
    </dgm:pt>
    <dgm:pt modelId="{D8CD46FB-321E-4A33-A420-19585F9DD055}" type="pres">
      <dgm:prSet presAssocID="{B17C0B3A-3369-4DD2-827E-96DD32CBFCBD}" presName="connectorText" presStyleLbl="sibTrans1D1" presStyleIdx="4" presStyleCnt="5"/>
      <dgm:spPr/>
    </dgm:pt>
    <dgm:pt modelId="{752003D0-590E-4A22-8D3A-7615BFF7F009}" type="pres">
      <dgm:prSet presAssocID="{AEBE1EE9-663B-4188-AD69-D87524E458FE}" presName="node" presStyleLbl="node1" presStyleIdx="5" presStyleCnt="6">
        <dgm:presLayoutVars>
          <dgm:bulletEnabled val="1"/>
        </dgm:presLayoutVars>
      </dgm:prSet>
      <dgm:spPr/>
    </dgm:pt>
  </dgm:ptLst>
  <dgm:cxnLst>
    <dgm:cxn modelId="{E222A800-60D6-4F8A-8BA8-A71489AC54B8}" type="presOf" srcId="{4423FC32-9E67-4710-B2F5-5D7F06FC1CD8}" destId="{9071DCBD-F4D9-4290-9D68-E77E3264B3F8}" srcOrd="0" destOrd="0" presId="urn:microsoft.com/office/officeart/2016/7/layout/RepeatingBendingProcessNew"/>
    <dgm:cxn modelId="{6CE8E301-027B-4437-A17C-64C44B72A7EB}" type="presOf" srcId="{4DF06B7A-B057-423B-AE96-D66D645CBF8C}" destId="{689282FC-2E5F-4126-A670-EBE4BC35E894}" srcOrd="0" destOrd="0" presId="urn:microsoft.com/office/officeart/2016/7/layout/RepeatingBendingProcessNew"/>
    <dgm:cxn modelId="{AC0B0706-17FB-43D9-ACA3-EC5821C6C4B7}" type="presOf" srcId="{AEBE1EE9-663B-4188-AD69-D87524E458FE}" destId="{752003D0-590E-4A22-8D3A-7615BFF7F009}" srcOrd="0" destOrd="0" presId="urn:microsoft.com/office/officeart/2016/7/layout/RepeatingBendingProcessNew"/>
    <dgm:cxn modelId="{A4EF1815-F985-4EC1-82C5-2DCC09CA5E86}" srcId="{4423FC32-9E67-4710-B2F5-5D7F06FC1CD8}" destId="{AB82B63E-7D6C-4EE7-A50F-BC2270A6D010}" srcOrd="4" destOrd="0" parTransId="{B52324B7-8B34-410C-8196-2F64C5D8712B}" sibTransId="{B17C0B3A-3369-4DD2-827E-96DD32CBFCBD}"/>
    <dgm:cxn modelId="{050A6D1B-745F-4319-BD3C-4CC6E37FC96D}" type="presOf" srcId="{F1C09C27-9676-497D-AF3F-28CC9632E9D2}" destId="{B8222436-5479-430C-B17C-6AD87BAE5041}" srcOrd="0" destOrd="0" presId="urn:microsoft.com/office/officeart/2016/7/layout/RepeatingBendingProcessNew"/>
    <dgm:cxn modelId="{7CEFD228-D82D-4FD2-A613-6C8809304B69}" type="presOf" srcId="{3E25A43D-DCDC-4E61-BC56-6B0B284B9FC1}" destId="{02D8A651-13B8-451B-9CF7-219151B73B3C}" srcOrd="0" destOrd="0" presId="urn:microsoft.com/office/officeart/2016/7/layout/RepeatingBendingProcessNew"/>
    <dgm:cxn modelId="{EB30102C-39BC-426D-AE38-C628DD90C12C}" type="presOf" srcId="{44C4EB75-0BF5-4C78-8818-57FAB7A8DF95}" destId="{5EA49CD8-E92A-4FDB-9001-BD4566F5F03B}" srcOrd="1" destOrd="0" presId="urn:microsoft.com/office/officeart/2016/7/layout/RepeatingBendingProcessNew"/>
    <dgm:cxn modelId="{E4D40F32-9344-4834-840C-73BBAE4261A5}" type="presOf" srcId="{4DF06B7A-B057-423B-AE96-D66D645CBF8C}" destId="{E8C2041C-FBDE-411C-A4D7-DDD6A286457B}" srcOrd="1" destOrd="0" presId="urn:microsoft.com/office/officeart/2016/7/layout/RepeatingBendingProcessNew"/>
    <dgm:cxn modelId="{6937733E-2BBD-42BF-9E97-659BE258145E}" type="presOf" srcId="{B17C0B3A-3369-4DD2-827E-96DD32CBFCBD}" destId="{D8CD46FB-321E-4A33-A420-19585F9DD055}" srcOrd="1" destOrd="0" presId="urn:microsoft.com/office/officeart/2016/7/layout/RepeatingBendingProcessNew"/>
    <dgm:cxn modelId="{3671F43E-7FC8-41DF-92FC-70EEBA769296}" srcId="{4423FC32-9E67-4710-B2F5-5D7F06FC1CD8}" destId="{09877BD5-8C9C-4FB6-893C-51C281EC0EE8}" srcOrd="1" destOrd="0" parTransId="{EB626EB6-6388-4682-BE9B-DED5795FD295}" sibTransId="{3E25A43D-DCDC-4E61-BC56-6B0B284B9FC1}"/>
    <dgm:cxn modelId="{F8FFE05C-0BCE-4E98-982E-EAC3C24772CC}" type="presOf" srcId="{44C4EB75-0BF5-4C78-8818-57FAB7A8DF95}" destId="{2101522E-33AB-4443-A527-F325951BA5EB}" srcOrd="0" destOrd="0" presId="urn:microsoft.com/office/officeart/2016/7/layout/RepeatingBendingProcessNew"/>
    <dgm:cxn modelId="{402D7346-3691-4B3F-B324-E828776005E8}" type="presOf" srcId="{3E25A43D-DCDC-4E61-BC56-6B0B284B9FC1}" destId="{C69EB9AF-280E-49C1-806F-45B81565B628}" srcOrd="1" destOrd="0" presId="urn:microsoft.com/office/officeart/2016/7/layout/RepeatingBendingProcessNew"/>
    <dgm:cxn modelId="{3DAE1349-C4E3-4738-8B79-EB3AF6029A71}" type="presOf" srcId="{FA042700-9948-4266-8AA9-DA15211C06D9}" destId="{C80901D2-F585-490A-BEB0-8CF589D81B31}" srcOrd="0" destOrd="0" presId="urn:microsoft.com/office/officeart/2016/7/layout/RepeatingBendingProcessNew"/>
    <dgm:cxn modelId="{1CD96A4D-428C-4F77-901C-209DADB818FF}" srcId="{4423FC32-9E67-4710-B2F5-5D7F06FC1CD8}" destId="{EBAEA4A0-B298-403D-B9FE-ED13DF13EF6A}" srcOrd="3" destOrd="0" parTransId="{B45B8790-D433-4284-B4A0-21B2FBBC1B64}" sibTransId="{44C4EB75-0BF5-4C78-8818-57FAB7A8DF95}"/>
    <dgm:cxn modelId="{21646590-808E-419E-B142-3C650973762D}" type="presOf" srcId="{B17C0B3A-3369-4DD2-827E-96DD32CBFCBD}" destId="{947B7B72-4C84-4F52-8559-071021947DEF}" srcOrd="0" destOrd="0" presId="urn:microsoft.com/office/officeart/2016/7/layout/RepeatingBendingProcessNew"/>
    <dgm:cxn modelId="{1CC38F93-9303-45FC-97FF-187F5CDF83B3}" type="presOf" srcId="{EBAEA4A0-B298-403D-B9FE-ED13DF13EF6A}" destId="{DB77EB79-A34E-4D55-8606-C1EDE08AA2EB}" srcOrd="0" destOrd="0" presId="urn:microsoft.com/office/officeart/2016/7/layout/RepeatingBendingProcessNew"/>
    <dgm:cxn modelId="{7F1CFA97-1322-42B8-B79D-E4CFF5BC1CCF}" type="presOf" srcId="{AB82B63E-7D6C-4EE7-A50F-BC2270A6D010}" destId="{949E5450-D5D0-49AA-B3BF-F6E17943035A}" srcOrd="0" destOrd="0" presId="urn:microsoft.com/office/officeart/2016/7/layout/RepeatingBendingProcessNew"/>
    <dgm:cxn modelId="{8CBEE89E-4ACD-4989-BF60-2BF018057CA5}" type="presOf" srcId="{48BF4565-4817-4AF0-8BAA-DB32BB5A2B41}" destId="{925C7A7A-A413-4BCB-BB83-ECF2C093726A}" srcOrd="0" destOrd="0" presId="urn:microsoft.com/office/officeart/2016/7/layout/RepeatingBendingProcessNew"/>
    <dgm:cxn modelId="{C80275B4-F05A-431E-84F4-1057BE8F3494}" type="presOf" srcId="{F1C09C27-9676-497D-AF3F-28CC9632E9D2}" destId="{0B317AC5-DB64-43B9-ADAA-A7D1C7637AC3}" srcOrd="1" destOrd="0" presId="urn:microsoft.com/office/officeart/2016/7/layout/RepeatingBendingProcessNew"/>
    <dgm:cxn modelId="{6ADBD8CE-32BA-4634-9919-D688A8E6C7CB}" srcId="{4423FC32-9E67-4710-B2F5-5D7F06FC1CD8}" destId="{FA042700-9948-4266-8AA9-DA15211C06D9}" srcOrd="2" destOrd="0" parTransId="{DD2191D1-07C3-4200-983D-2680D4437B9B}" sibTransId="{4DF06B7A-B057-423B-AE96-D66D645CBF8C}"/>
    <dgm:cxn modelId="{653E9DDA-7911-4E64-B457-6326D7BE148B}" type="presOf" srcId="{09877BD5-8C9C-4FB6-893C-51C281EC0EE8}" destId="{F85E8834-2193-4003-B0DE-249CC1A0F095}" srcOrd="0" destOrd="0" presId="urn:microsoft.com/office/officeart/2016/7/layout/RepeatingBendingProcessNew"/>
    <dgm:cxn modelId="{4AF27BEA-C92D-47BA-8F72-1BE418DA93F5}" srcId="{4423FC32-9E67-4710-B2F5-5D7F06FC1CD8}" destId="{48BF4565-4817-4AF0-8BAA-DB32BB5A2B41}" srcOrd="0" destOrd="0" parTransId="{4BFDF408-0ABF-4B9C-AAE5-DB3699A52490}" sibTransId="{F1C09C27-9676-497D-AF3F-28CC9632E9D2}"/>
    <dgm:cxn modelId="{CD5494F4-09F4-4B18-BFBB-87B5025334E1}" srcId="{4423FC32-9E67-4710-B2F5-5D7F06FC1CD8}" destId="{AEBE1EE9-663B-4188-AD69-D87524E458FE}" srcOrd="5" destOrd="0" parTransId="{0FDD32B2-B358-4890-894C-8FF9750DE808}" sibTransId="{434343AD-D8C2-4257-BB17-2B519D21FBF5}"/>
    <dgm:cxn modelId="{A1320079-1946-4DE8-8CC7-F434234C3708}" type="presParOf" srcId="{9071DCBD-F4D9-4290-9D68-E77E3264B3F8}" destId="{925C7A7A-A413-4BCB-BB83-ECF2C093726A}" srcOrd="0" destOrd="0" presId="urn:microsoft.com/office/officeart/2016/7/layout/RepeatingBendingProcessNew"/>
    <dgm:cxn modelId="{8FD07983-AE77-4245-A218-B3567918F571}" type="presParOf" srcId="{9071DCBD-F4D9-4290-9D68-E77E3264B3F8}" destId="{B8222436-5479-430C-B17C-6AD87BAE5041}" srcOrd="1" destOrd="0" presId="urn:microsoft.com/office/officeart/2016/7/layout/RepeatingBendingProcessNew"/>
    <dgm:cxn modelId="{F2E0DBAA-7662-4989-B52A-51FEEFE8A733}" type="presParOf" srcId="{B8222436-5479-430C-B17C-6AD87BAE5041}" destId="{0B317AC5-DB64-43B9-ADAA-A7D1C7637AC3}" srcOrd="0" destOrd="0" presId="urn:microsoft.com/office/officeart/2016/7/layout/RepeatingBendingProcessNew"/>
    <dgm:cxn modelId="{BD346A07-564F-4810-88A4-107F29F1F885}" type="presParOf" srcId="{9071DCBD-F4D9-4290-9D68-E77E3264B3F8}" destId="{F85E8834-2193-4003-B0DE-249CC1A0F095}" srcOrd="2" destOrd="0" presId="urn:microsoft.com/office/officeart/2016/7/layout/RepeatingBendingProcessNew"/>
    <dgm:cxn modelId="{E67A4B1E-0DFF-4604-B084-D5B0A7B8B17D}" type="presParOf" srcId="{9071DCBD-F4D9-4290-9D68-E77E3264B3F8}" destId="{02D8A651-13B8-451B-9CF7-219151B73B3C}" srcOrd="3" destOrd="0" presId="urn:microsoft.com/office/officeart/2016/7/layout/RepeatingBendingProcessNew"/>
    <dgm:cxn modelId="{40C9261A-A5AE-41B0-AD7A-46578818B5C4}" type="presParOf" srcId="{02D8A651-13B8-451B-9CF7-219151B73B3C}" destId="{C69EB9AF-280E-49C1-806F-45B81565B628}" srcOrd="0" destOrd="0" presId="urn:microsoft.com/office/officeart/2016/7/layout/RepeatingBendingProcessNew"/>
    <dgm:cxn modelId="{919FA2B3-3D97-4069-AA2C-0370359AD7D1}" type="presParOf" srcId="{9071DCBD-F4D9-4290-9D68-E77E3264B3F8}" destId="{C80901D2-F585-490A-BEB0-8CF589D81B31}" srcOrd="4" destOrd="0" presId="urn:microsoft.com/office/officeart/2016/7/layout/RepeatingBendingProcessNew"/>
    <dgm:cxn modelId="{764CFE3E-4BFF-47EE-A6B1-16D5CE046E5D}" type="presParOf" srcId="{9071DCBD-F4D9-4290-9D68-E77E3264B3F8}" destId="{689282FC-2E5F-4126-A670-EBE4BC35E894}" srcOrd="5" destOrd="0" presId="urn:microsoft.com/office/officeart/2016/7/layout/RepeatingBendingProcessNew"/>
    <dgm:cxn modelId="{6B4A0B8C-878D-4CE0-BA18-409A2A045DB6}" type="presParOf" srcId="{689282FC-2E5F-4126-A670-EBE4BC35E894}" destId="{E8C2041C-FBDE-411C-A4D7-DDD6A286457B}" srcOrd="0" destOrd="0" presId="urn:microsoft.com/office/officeart/2016/7/layout/RepeatingBendingProcessNew"/>
    <dgm:cxn modelId="{1E64C828-867B-434C-9B85-0365B3199572}" type="presParOf" srcId="{9071DCBD-F4D9-4290-9D68-E77E3264B3F8}" destId="{DB77EB79-A34E-4D55-8606-C1EDE08AA2EB}" srcOrd="6" destOrd="0" presId="urn:microsoft.com/office/officeart/2016/7/layout/RepeatingBendingProcessNew"/>
    <dgm:cxn modelId="{0FC034C1-FCAD-4582-B7B2-DB4C5D9D62EE}" type="presParOf" srcId="{9071DCBD-F4D9-4290-9D68-E77E3264B3F8}" destId="{2101522E-33AB-4443-A527-F325951BA5EB}" srcOrd="7" destOrd="0" presId="urn:microsoft.com/office/officeart/2016/7/layout/RepeatingBendingProcessNew"/>
    <dgm:cxn modelId="{38929145-4F42-4D9C-AF0F-428ED5705594}" type="presParOf" srcId="{2101522E-33AB-4443-A527-F325951BA5EB}" destId="{5EA49CD8-E92A-4FDB-9001-BD4566F5F03B}" srcOrd="0" destOrd="0" presId="urn:microsoft.com/office/officeart/2016/7/layout/RepeatingBendingProcessNew"/>
    <dgm:cxn modelId="{CC63A205-3212-4E51-A7E7-4E408735495C}" type="presParOf" srcId="{9071DCBD-F4D9-4290-9D68-E77E3264B3F8}" destId="{949E5450-D5D0-49AA-B3BF-F6E17943035A}" srcOrd="8" destOrd="0" presId="urn:microsoft.com/office/officeart/2016/7/layout/RepeatingBendingProcessNew"/>
    <dgm:cxn modelId="{22F2F87F-FC02-40CF-AF9D-2C1E70035114}" type="presParOf" srcId="{9071DCBD-F4D9-4290-9D68-E77E3264B3F8}" destId="{947B7B72-4C84-4F52-8559-071021947DEF}" srcOrd="9" destOrd="0" presId="urn:microsoft.com/office/officeart/2016/7/layout/RepeatingBendingProcessNew"/>
    <dgm:cxn modelId="{1CA8316C-A868-475F-BA34-173DBB3D981E}" type="presParOf" srcId="{947B7B72-4C84-4F52-8559-071021947DEF}" destId="{D8CD46FB-321E-4A33-A420-19585F9DD055}" srcOrd="0" destOrd="0" presId="urn:microsoft.com/office/officeart/2016/7/layout/RepeatingBendingProcessNew"/>
    <dgm:cxn modelId="{8528E636-43F5-4644-95FF-EDB317FF0CB1}" type="presParOf" srcId="{9071DCBD-F4D9-4290-9D68-E77E3264B3F8}" destId="{752003D0-590E-4A22-8D3A-7615BFF7F009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C5A9C0-D7FF-4059-BDA0-20C1D0D695E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E2131DE-B9CF-4B24-94BE-094D52388A8A}">
      <dgm:prSet/>
      <dgm:spPr/>
      <dgm:t>
        <a:bodyPr/>
        <a:lstStyle/>
        <a:p>
          <a:r>
            <a:rPr lang="cs-CZ"/>
            <a:t>4 PP (0 - 8 bodů) - Nutné odevzdat všechny!</a:t>
          </a:r>
          <a:endParaRPr lang="en-US"/>
        </a:p>
      </dgm:t>
    </dgm:pt>
    <dgm:pt modelId="{5CB27EAE-C6F8-49A2-9B42-77EAC6B371B2}" type="parTrans" cxnId="{C1B3B506-FE76-4007-A831-E30F90BC086E}">
      <dgm:prSet/>
      <dgm:spPr/>
      <dgm:t>
        <a:bodyPr/>
        <a:lstStyle/>
        <a:p>
          <a:endParaRPr lang="en-US"/>
        </a:p>
      </dgm:t>
    </dgm:pt>
    <dgm:pt modelId="{0697B2D3-0DA9-4301-B342-CBC56D639B4E}" type="sibTrans" cxnId="{C1B3B506-FE76-4007-A831-E30F90BC086E}">
      <dgm:prSet/>
      <dgm:spPr/>
      <dgm:t>
        <a:bodyPr/>
        <a:lstStyle/>
        <a:p>
          <a:endParaRPr lang="en-US"/>
        </a:p>
      </dgm:t>
    </dgm:pt>
    <dgm:pt modelId="{88886364-DD33-494E-A986-1BC6152861DB}">
      <dgm:prSet/>
      <dgm:spPr/>
      <dgm:t>
        <a:bodyPr/>
        <a:lstStyle/>
        <a:p>
          <a:r>
            <a:rPr lang="cs-CZ" dirty="0" err="1"/>
            <a:t>Deadline</a:t>
          </a:r>
          <a:r>
            <a:rPr lang="cs-CZ" dirty="0"/>
            <a:t> pro odevzdání je vždy den předcházející dané přednášce vč. (první PP tedy </a:t>
          </a:r>
          <a:r>
            <a:rPr lang="cs-CZ" b="1" dirty="0"/>
            <a:t>9. 10. 23:59</a:t>
          </a:r>
          <a:r>
            <a:rPr lang="cs-CZ" dirty="0"/>
            <a:t>).</a:t>
          </a:r>
          <a:endParaRPr lang="en-US" dirty="0"/>
        </a:p>
      </dgm:t>
    </dgm:pt>
    <dgm:pt modelId="{B38ACCD6-AEA7-4A6B-BFC6-F86F43A644B2}" type="parTrans" cxnId="{88CA86FD-FBCB-41AD-AD59-BF073FCFE4D5}">
      <dgm:prSet/>
      <dgm:spPr/>
      <dgm:t>
        <a:bodyPr/>
        <a:lstStyle/>
        <a:p>
          <a:endParaRPr lang="en-US"/>
        </a:p>
      </dgm:t>
    </dgm:pt>
    <dgm:pt modelId="{399E76D1-0ABA-4B08-96A3-15B395217C68}" type="sibTrans" cxnId="{88CA86FD-FBCB-41AD-AD59-BF073FCFE4D5}">
      <dgm:prSet/>
      <dgm:spPr/>
      <dgm:t>
        <a:bodyPr/>
        <a:lstStyle/>
        <a:p>
          <a:endParaRPr lang="en-US"/>
        </a:p>
      </dgm:t>
    </dgm:pt>
    <dgm:pt modelId="{67501865-E2B0-46BA-81DF-8E5A6BAB737A}">
      <dgm:prSet/>
      <dgm:spPr/>
      <dgm:t>
        <a:bodyPr/>
        <a:lstStyle/>
        <a:p>
          <a:r>
            <a:rPr lang="cs-CZ" dirty="0"/>
            <a:t>Při výrazném nedodržení formálních požadavků (viz následující slide) se bere PP jako neodevzdaný </a:t>
          </a:r>
          <a:r>
            <a:rPr lang="cs-CZ" dirty="0">
              <a:sym typeface="Wingdings" panose="05000000000000000000" pitchFamily="2" charset="2"/>
            </a:rPr>
            <a:t></a:t>
          </a:r>
          <a:r>
            <a:rPr lang="cs-CZ" dirty="0"/>
            <a:t> není možné kurz dokončit.</a:t>
          </a:r>
          <a:endParaRPr lang="en-US" dirty="0"/>
        </a:p>
      </dgm:t>
    </dgm:pt>
    <dgm:pt modelId="{B8930881-58D9-466C-968D-15AE83D1B5BB}" type="parTrans" cxnId="{8EC3D06B-2CD0-48A1-886D-A55A3000AD8D}">
      <dgm:prSet/>
      <dgm:spPr/>
      <dgm:t>
        <a:bodyPr/>
        <a:lstStyle/>
        <a:p>
          <a:endParaRPr lang="en-US"/>
        </a:p>
      </dgm:t>
    </dgm:pt>
    <dgm:pt modelId="{668D19C5-5405-45A7-832D-FD9BD771CFB1}" type="sibTrans" cxnId="{8EC3D06B-2CD0-48A1-886D-A55A3000AD8D}">
      <dgm:prSet/>
      <dgm:spPr/>
      <dgm:t>
        <a:bodyPr/>
        <a:lstStyle/>
        <a:p>
          <a:endParaRPr lang="en-US"/>
        </a:p>
      </dgm:t>
    </dgm:pt>
    <dgm:pt modelId="{F004B9CA-10DB-4612-8273-E7D19C88A591}">
      <dgm:prSet/>
      <dgm:spPr/>
      <dgm:t>
        <a:bodyPr/>
        <a:lstStyle/>
        <a:p>
          <a:r>
            <a:rPr lang="cs-CZ" dirty="0"/>
            <a:t>Při oficiálních i neoficiálních důvodech vedoucích k neschopnosti PP včas odevzdat se lze case-by-case domluvit (dr. Kleiner) na možnostech náhradního plnění – musí se to ale řešit VČAS!</a:t>
          </a:r>
          <a:endParaRPr lang="en-US" dirty="0"/>
        </a:p>
      </dgm:t>
    </dgm:pt>
    <dgm:pt modelId="{EE796BC1-46B3-4408-8278-A765BA1D6438}" type="parTrans" cxnId="{83086603-9D25-4D31-9903-D918DB3B6B04}">
      <dgm:prSet/>
      <dgm:spPr/>
      <dgm:t>
        <a:bodyPr/>
        <a:lstStyle/>
        <a:p>
          <a:endParaRPr lang="en-US"/>
        </a:p>
      </dgm:t>
    </dgm:pt>
    <dgm:pt modelId="{FAB8AC72-344C-4066-8524-6D9AD778E93F}" type="sibTrans" cxnId="{83086603-9D25-4D31-9903-D918DB3B6B04}">
      <dgm:prSet/>
      <dgm:spPr/>
      <dgm:t>
        <a:bodyPr/>
        <a:lstStyle/>
        <a:p>
          <a:endParaRPr lang="en-US"/>
        </a:p>
      </dgm:t>
    </dgm:pt>
    <dgm:pt modelId="{3E2A7ACA-6BB6-4725-AEFD-52026E8B2EAC}" type="pres">
      <dgm:prSet presAssocID="{38C5A9C0-D7FF-4059-BDA0-20C1D0D695EE}" presName="root" presStyleCnt="0">
        <dgm:presLayoutVars>
          <dgm:dir/>
          <dgm:resizeHandles val="exact"/>
        </dgm:presLayoutVars>
      </dgm:prSet>
      <dgm:spPr/>
    </dgm:pt>
    <dgm:pt modelId="{76942F3C-6372-46B2-8D70-E3768B6544B7}" type="pres">
      <dgm:prSet presAssocID="{8E2131DE-B9CF-4B24-94BE-094D52388A8A}" presName="compNode" presStyleCnt="0"/>
      <dgm:spPr/>
    </dgm:pt>
    <dgm:pt modelId="{F54366F3-2756-4A9D-BDDE-1D023E52A347}" type="pres">
      <dgm:prSet presAssocID="{8E2131DE-B9CF-4B24-94BE-094D52388A8A}" presName="bgRect" presStyleLbl="bgShp" presStyleIdx="0" presStyleCnt="4"/>
      <dgm:spPr/>
    </dgm:pt>
    <dgm:pt modelId="{5CA4061F-BFBF-44B5-ACD5-73C81A9F45B5}" type="pres">
      <dgm:prSet presAssocID="{8E2131DE-B9CF-4B24-94BE-094D52388A8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bliny"/>
        </a:ext>
      </dgm:extLst>
    </dgm:pt>
    <dgm:pt modelId="{4CA4E032-ED0E-4A16-9E19-4461B5B27166}" type="pres">
      <dgm:prSet presAssocID="{8E2131DE-B9CF-4B24-94BE-094D52388A8A}" presName="spaceRect" presStyleCnt="0"/>
      <dgm:spPr/>
    </dgm:pt>
    <dgm:pt modelId="{B729FF03-E6E0-4978-82BA-0C16F7EC0A16}" type="pres">
      <dgm:prSet presAssocID="{8E2131DE-B9CF-4B24-94BE-094D52388A8A}" presName="parTx" presStyleLbl="revTx" presStyleIdx="0" presStyleCnt="4">
        <dgm:presLayoutVars>
          <dgm:chMax val="0"/>
          <dgm:chPref val="0"/>
        </dgm:presLayoutVars>
      </dgm:prSet>
      <dgm:spPr/>
    </dgm:pt>
    <dgm:pt modelId="{DDD2206A-3E20-434F-8EEF-9EB07D398A4C}" type="pres">
      <dgm:prSet presAssocID="{0697B2D3-0DA9-4301-B342-CBC56D639B4E}" presName="sibTrans" presStyleCnt="0"/>
      <dgm:spPr/>
    </dgm:pt>
    <dgm:pt modelId="{B7872886-23E7-4A41-A607-2E4EE7CA73BF}" type="pres">
      <dgm:prSet presAssocID="{88886364-DD33-494E-A986-1BC6152861DB}" presName="compNode" presStyleCnt="0"/>
      <dgm:spPr/>
    </dgm:pt>
    <dgm:pt modelId="{DE51F1D2-E8BF-435E-BD65-147987B476AC}" type="pres">
      <dgm:prSet presAssocID="{88886364-DD33-494E-A986-1BC6152861DB}" presName="bgRect" presStyleLbl="bgShp" presStyleIdx="1" presStyleCnt="4"/>
      <dgm:spPr/>
    </dgm:pt>
    <dgm:pt modelId="{ACE67CA2-E163-4FB5-84D7-5C956289E6B3}" type="pres">
      <dgm:prSet presAssocID="{88886364-DD33-494E-A986-1BC6152861D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štník"/>
        </a:ext>
      </dgm:extLst>
    </dgm:pt>
    <dgm:pt modelId="{361CBED9-27BC-4CB1-A8C3-CC0AE6320E20}" type="pres">
      <dgm:prSet presAssocID="{88886364-DD33-494E-A986-1BC6152861DB}" presName="spaceRect" presStyleCnt="0"/>
      <dgm:spPr/>
    </dgm:pt>
    <dgm:pt modelId="{C407BB79-B081-4BE0-BCEC-711D521C4F65}" type="pres">
      <dgm:prSet presAssocID="{88886364-DD33-494E-A986-1BC6152861DB}" presName="parTx" presStyleLbl="revTx" presStyleIdx="1" presStyleCnt="4">
        <dgm:presLayoutVars>
          <dgm:chMax val="0"/>
          <dgm:chPref val="0"/>
        </dgm:presLayoutVars>
      </dgm:prSet>
      <dgm:spPr/>
    </dgm:pt>
    <dgm:pt modelId="{EA76B631-F86C-4A83-B565-C5E0FAC617F4}" type="pres">
      <dgm:prSet presAssocID="{399E76D1-0ABA-4B08-96A3-15B395217C68}" presName="sibTrans" presStyleCnt="0"/>
      <dgm:spPr/>
    </dgm:pt>
    <dgm:pt modelId="{AAAEFAAA-EA64-4C2B-AFE5-BED41EB8F9A3}" type="pres">
      <dgm:prSet presAssocID="{67501865-E2B0-46BA-81DF-8E5A6BAB737A}" presName="compNode" presStyleCnt="0"/>
      <dgm:spPr/>
    </dgm:pt>
    <dgm:pt modelId="{190E1E70-695B-4967-853E-FA74F66A7111}" type="pres">
      <dgm:prSet presAssocID="{67501865-E2B0-46BA-81DF-8E5A6BAB737A}" presName="bgRect" presStyleLbl="bgShp" presStyleIdx="2" presStyleCnt="4"/>
      <dgm:spPr/>
    </dgm:pt>
    <dgm:pt modelId="{09C6EC9E-67C6-4F88-9DC3-E9B16F168A75}" type="pres">
      <dgm:prSet presAssocID="{67501865-E2B0-46BA-81DF-8E5A6BAB737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E3DB45BF-CD8C-4D33-81D3-B4A3FCD28397}" type="pres">
      <dgm:prSet presAssocID="{67501865-E2B0-46BA-81DF-8E5A6BAB737A}" presName="spaceRect" presStyleCnt="0"/>
      <dgm:spPr/>
    </dgm:pt>
    <dgm:pt modelId="{09112CAA-949A-46FD-A97A-68BCC689146B}" type="pres">
      <dgm:prSet presAssocID="{67501865-E2B0-46BA-81DF-8E5A6BAB737A}" presName="parTx" presStyleLbl="revTx" presStyleIdx="2" presStyleCnt="4">
        <dgm:presLayoutVars>
          <dgm:chMax val="0"/>
          <dgm:chPref val="0"/>
        </dgm:presLayoutVars>
      </dgm:prSet>
      <dgm:spPr/>
    </dgm:pt>
    <dgm:pt modelId="{E27ACD4F-FF48-4F14-BD0A-E8BA9BB02F02}" type="pres">
      <dgm:prSet presAssocID="{668D19C5-5405-45A7-832D-FD9BD771CFB1}" presName="sibTrans" presStyleCnt="0"/>
      <dgm:spPr/>
    </dgm:pt>
    <dgm:pt modelId="{EE70902D-A16B-4EB8-BE70-08E1E8AA4DDD}" type="pres">
      <dgm:prSet presAssocID="{F004B9CA-10DB-4612-8273-E7D19C88A591}" presName="compNode" presStyleCnt="0"/>
      <dgm:spPr/>
    </dgm:pt>
    <dgm:pt modelId="{A9565431-6E08-407F-901B-37872ABAB27E}" type="pres">
      <dgm:prSet presAssocID="{F004B9CA-10DB-4612-8273-E7D19C88A591}" presName="bgRect" presStyleLbl="bgShp" presStyleIdx="3" presStyleCnt="4"/>
      <dgm:spPr/>
    </dgm:pt>
    <dgm:pt modelId="{AEAB50D3-859A-45B3-9C45-9E2A1A096FC8}" type="pres">
      <dgm:prSet presAssocID="{F004B9CA-10DB-4612-8273-E7D19C88A5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nitka"/>
        </a:ext>
      </dgm:extLst>
    </dgm:pt>
    <dgm:pt modelId="{1C10F1F1-08C2-4932-8BF9-9B334D1101CD}" type="pres">
      <dgm:prSet presAssocID="{F004B9CA-10DB-4612-8273-E7D19C88A591}" presName="spaceRect" presStyleCnt="0"/>
      <dgm:spPr/>
    </dgm:pt>
    <dgm:pt modelId="{48BA16AB-9290-4B49-BF35-824A6A5BD8BD}" type="pres">
      <dgm:prSet presAssocID="{F004B9CA-10DB-4612-8273-E7D19C88A59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3086603-9D25-4D31-9903-D918DB3B6B04}" srcId="{38C5A9C0-D7FF-4059-BDA0-20C1D0D695EE}" destId="{F004B9CA-10DB-4612-8273-E7D19C88A591}" srcOrd="3" destOrd="0" parTransId="{EE796BC1-46B3-4408-8278-A765BA1D6438}" sibTransId="{FAB8AC72-344C-4066-8524-6D9AD778E93F}"/>
    <dgm:cxn modelId="{C1B3B506-FE76-4007-A831-E30F90BC086E}" srcId="{38C5A9C0-D7FF-4059-BDA0-20C1D0D695EE}" destId="{8E2131DE-B9CF-4B24-94BE-094D52388A8A}" srcOrd="0" destOrd="0" parTransId="{5CB27EAE-C6F8-49A2-9B42-77EAC6B371B2}" sibTransId="{0697B2D3-0DA9-4301-B342-CBC56D639B4E}"/>
    <dgm:cxn modelId="{E2B50C1E-F05F-4DB1-8870-C475B97BEFA9}" type="presOf" srcId="{F004B9CA-10DB-4612-8273-E7D19C88A591}" destId="{48BA16AB-9290-4B49-BF35-824A6A5BD8BD}" srcOrd="0" destOrd="0" presId="urn:microsoft.com/office/officeart/2018/2/layout/IconVerticalSolidList"/>
    <dgm:cxn modelId="{70B81532-DD80-44B9-BFBE-FFD2FCB7F5DF}" type="presOf" srcId="{67501865-E2B0-46BA-81DF-8E5A6BAB737A}" destId="{09112CAA-949A-46FD-A97A-68BCC689146B}" srcOrd="0" destOrd="0" presId="urn:microsoft.com/office/officeart/2018/2/layout/IconVerticalSolidList"/>
    <dgm:cxn modelId="{8EC3D06B-2CD0-48A1-886D-A55A3000AD8D}" srcId="{38C5A9C0-D7FF-4059-BDA0-20C1D0D695EE}" destId="{67501865-E2B0-46BA-81DF-8E5A6BAB737A}" srcOrd="2" destOrd="0" parTransId="{B8930881-58D9-466C-968D-15AE83D1B5BB}" sibTransId="{668D19C5-5405-45A7-832D-FD9BD771CFB1}"/>
    <dgm:cxn modelId="{839A355A-860E-4F91-A9FD-DA9602F7B9F0}" type="presOf" srcId="{38C5A9C0-D7FF-4059-BDA0-20C1D0D695EE}" destId="{3E2A7ACA-6BB6-4725-AEFD-52026E8B2EAC}" srcOrd="0" destOrd="0" presId="urn:microsoft.com/office/officeart/2018/2/layout/IconVerticalSolidList"/>
    <dgm:cxn modelId="{2EA6E987-7E94-4AE6-BA98-4B9BD01928C4}" type="presOf" srcId="{8E2131DE-B9CF-4B24-94BE-094D52388A8A}" destId="{B729FF03-E6E0-4978-82BA-0C16F7EC0A16}" srcOrd="0" destOrd="0" presId="urn:microsoft.com/office/officeart/2018/2/layout/IconVerticalSolidList"/>
    <dgm:cxn modelId="{781EDCF3-A300-45F9-95C5-EE61553FBB53}" type="presOf" srcId="{88886364-DD33-494E-A986-1BC6152861DB}" destId="{C407BB79-B081-4BE0-BCEC-711D521C4F65}" srcOrd="0" destOrd="0" presId="urn:microsoft.com/office/officeart/2018/2/layout/IconVerticalSolidList"/>
    <dgm:cxn modelId="{88CA86FD-FBCB-41AD-AD59-BF073FCFE4D5}" srcId="{38C5A9C0-D7FF-4059-BDA0-20C1D0D695EE}" destId="{88886364-DD33-494E-A986-1BC6152861DB}" srcOrd="1" destOrd="0" parTransId="{B38ACCD6-AEA7-4A6B-BFC6-F86F43A644B2}" sibTransId="{399E76D1-0ABA-4B08-96A3-15B395217C68}"/>
    <dgm:cxn modelId="{DF23F3CF-6B3B-41B7-BAC6-8FE249E10103}" type="presParOf" srcId="{3E2A7ACA-6BB6-4725-AEFD-52026E8B2EAC}" destId="{76942F3C-6372-46B2-8D70-E3768B6544B7}" srcOrd="0" destOrd="0" presId="urn:microsoft.com/office/officeart/2018/2/layout/IconVerticalSolidList"/>
    <dgm:cxn modelId="{5DE7F2CB-1951-4DEC-B9DF-2F27AD86BAA8}" type="presParOf" srcId="{76942F3C-6372-46B2-8D70-E3768B6544B7}" destId="{F54366F3-2756-4A9D-BDDE-1D023E52A347}" srcOrd="0" destOrd="0" presId="urn:microsoft.com/office/officeart/2018/2/layout/IconVerticalSolidList"/>
    <dgm:cxn modelId="{747E721D-F1B1-43D7-A36C-9456597749B6}" type="presParOf" srcId="{76942F3C-6372-46B2-8D70-E3768B6544B7}" destId="{5CA4061F-BFBF-44B5-ACD5-73C81A9F45B5}" srcOrd="1" destOrd="0" presId="urn:microsoft.com/office/officeart/2018/2/layout/IconVerticalSolidList"/>
    <dgm:cxn modelId="{436A8699-A514-4D65-A7C1-478294FE4A9E}" type="presParOf" srcId="{76942F3C-6372-46B2-8D70-E3768B6544B7}" destId="{4CA4E032-ED0E-4A16-9E19-4461B5B27166}" srcOrd="2" destOrd="0" presId="urn:microsoft.com/office/officeart/2018/2/layout/IconVerticalSolidList"/>
    <dgm:cxn modelId="{21D2721F-0ED5-44F3-A6BB-2AB8069F8609}" type="presParOf" srcId="{76942F3C-6372-46B2-8D70-E3768B6544B7}" destId="{B729FF03-E6E0-4978-82BA-0C16F7EC0A16}" srcOrd="3" destOrd="0" presId="urn:microsoft.com/office/officeart/2018/2/layout/IconVerticalSolidList"/>
    <dgm:cxn modelId="{A4D92535-4237-47EC-88EB-5E9A798AA9E2}" type="presParOf" srcId="{3E2A7ACA-6BB6-4725-AEFD-52026E8B2EAC}" destId="{DDD2206A-3E20-434F-8EEF-9EB07D398A4C}" srcOrd="1" destOrd="0" presId="urn:microsoft.com/office/officeart/2018/2/layout/IconVerticalSolidList"/>
    <dgm:cxn modelId="{DBA9F177-0109-431C-BED8-D366BA34203A}" type="presParOf" srcId="{3E2A7ACA-6BB6-4725-AEFD-52026E8B2EAC}" destId="{B7872886-23E7-4A41-A607-2E4EE7CA73BF}" srcOrd="2" destOrd="0" presId="urn:microsoft.com/office/officeart/2018/2/layout/IconVerticalSolidList"/>
    <dgm:cxn modelId="{C8126FC3-3B6E-4DCD-A593-92A16B903753}" type="presParOf" srcId="{B7872886-23E7-4A41-A607-2E4EE7CA73BF}" destId="{DE51F1D2-E8BF-435E-BD65-147987B476AC}" srcOrd="0" destOrd="0" presId="urn:microsoft.com/office/officeart/2018/2/layout/IconVerticalSolidList"/>
    <dgm:cxn modelId="{D9839ABB-A132-4BD1-AFC5-C8BDB34C6530}" type="presParOf" srcId="{B7872886-23E7-4A41-A607-2E4EE7CA73BF}" destId="{ACE67CA2-E163-4FB5-84D7-5C956289E6B3}" srcOrd="1" destOrd="0" presId="urn:microsoft.com/office/officeart/2018/2/layout/IconVerticalSolidList"/>
    <dgm:cxn modelId="{2ECE330C-80CC-4DEF-BCF8-D3F8A7923F9C}" type="presParOf" srcId="{B7872886-23E7-4A41-A607-2E4EE7CA73BF}" destId="{361CBED9-27BC-4CB1-A8C3-CC0AE6320E20}" srcOrd="2" destOrd="0" presId="urn:microsoft.com/office/officeart/2018/2/layout/IconVerticalSolidList"/>
    <dgm:cxn modelId="{90B0A63A-486E-46D0-891F-5302EE4F827A}" type="presParOf" srcId="{B7872886-23E7-4A41-A607-2E4EE7CA73BF}" destId="{C407BB79-B081-4BE0-BCEC-711D521C4F65}" srcOrd="3" destOrd="0" presId="urn:microsoft.com/office/officeart/2018/2/layout/IconVerticalSolidList"/>
    <dgm:cxn modelId="{170E3F39-32EC-4B76-9D09-5AD3FB67DCD2}" type="presParOf" srcId="{3E2A7ACA-6BB6-4725-AEFD-52026E8B2EAC}" destId="{EA76B631-F86C-4A83-B565-C5E0FAC617F4}" srcOrd="3" destOrd="0" presId="urn:microsoft.com/office/officeart/2018/2/layout/IconVerticalSolidList"/>
    <dgm:cxn modelId="{5B6A0DDC-5586-42AF-BFFC-227081FEDEC2}" type="presParOf" srcId="{3E2A7ACA-6BB6-4725-AEFD-52026E8B2EAC}" destId="{AAAEFAAA-EA64-4C2B-AFE5-BED41EB8F9A3}" srcOrd="4" destOrd="0" presId="urn:microsoft.com/office/officeart/2018/2/layout/IconVerticalSolidList"/>
    <dgm:cxn modelId="{4C9C5BB6-ADCD-421B-8789-A651213EF7E2}" type="presParOf" srcId="{AAAEFAAA-EA64-4C2B-AFE5-BED41EB8F9A3}" destId="{190E1E70-695B-4967-853E-FA74F66A7111}" srcOrd="0" destOrd="0" presId="urn:microsoft.com/office/officeart/2018/2/layout/IconVerticalSolidList"/>
    <dgm:cxn modelId="{9F29BCC0-0907-4F0B-BEF8-7303FC961BFC}" type="presParOf" srcId="{AAAEFAAA-EA64-4C2B-AFE5-BED41EB8F9A3}" destId="{09C6EC9E-67C6-4F88-9DC3-E9B16F168A75}" srcOrd="1" destOrd="0" presId="urn:microsoft.com/office/officeart/2018/2/layout/IconVerticalSolidList"/>
    <dgm:cxn modelId="{95FD8033-EC86-4B03-B68D-5685523F8ADF}" type="presParOf" srcId="{AAAEFAAA-EA64-4C2B-AFE5-BED41EB8F9A3}" destId="{E3DB45BF-CD8C-4D33-81D3-B4A3FCD28397}" srcOrd="2" destOrd="0" presId="urn:microsoft.com/office/officeart/2018/2/layout/IconVerticalSolidList"/>
    <dgm:cxn modelId="{D0A40B79-DE9F-400F-855C-9F866C33D82D}" type="presParOf" srcId="{AAAEFAAA-EA64-4C2B-AFE5-BED41EB8F9A3}" destId="{09112CAA-949A-46FD-A97A-68BCC689146B}" srcOrd="3" destOrd="0" presId="urn:microsoft.com/office/officeart/2018/2/layout/IconVerticalSolidList"/>
    <dgm:cxn modelId="{AE201B03-59CE-4D96-BC4E-97AB96461ABF}" type="presParOf" srcId="{3E2A7ACA-6BB6-4725-AEFD-52026E8B2EAC}" destId="{E27ACD4F-FF48-4F14-BD0A-E8BA9BB02F02}" srcOrd="5" destOrd="0" presId="urn:microsoft.com/office/officeart/2018/2/layout/IconVerticalSolidList"/>
    <dgm:cxn modelId="{E7402341-70F2-4C4E-8E16-075BC93959DB}" type="presParOf" srcId="{3E2A7ACA-6BB6-4725-AEFD-52026E8B2EAC}" destId="{EE70902D-A16B-4EB8-BE70-08E1E8AA4DDD}" srcOrd="6" destOrd="0" presId="urn:microsoft.com/office/officeart/2018/2/layout/IconVerticalSolidList"/>
    <dgm:cxn modelId="{599BE274-610F-4F94-97B4-D901377511B9}" type="presParOf" srcId="{EE70902D-A16B-4EB8-BE70-08E1E8AA4DDD}" destId="{A9565431-6E08-407F-901B-37872ABAB27E}" srcOrd="0" destOrd="0" presId="urn:microsoft.com/office/officeart/2018/2/layout/IconVerticalSolidList"/>
    <dgm:cxn modelId="{242F069B-A3F9-4D8B-93D0-4D24ADE61DF0}" type="presParOf" srcId="{EE70902D-A16B-4EB8-BE70-08E1E8AA4DDD}" destId="{AEAB50D3-859A-45B3-9C45-9E2A1A096FC8}" srcOrd="1" destOrd="0" presId="urn:microsoft.com/office/officeart/2018/2/layout/IconVerticalSolidList"/>
    <dgm:cxn modelId="{CFF2A199-36EE-4C63-9706-8737FE816342}" type="presParOf" srcId="{EE70902D-A16B-4EB8-BE70-08E1E8AA4DDD}" destId="{1C10F1F1-08C2-4932-8BF9-9B334D1101CD}" srcOrd="2" destOrd="0" presId="urn:microsoft.com/office/officeart/2018/2/layout/IconVerticalSolidList"/>
    <dgm:cxn modelId="{DFEC338D-54B8-465D-9A45-28117BB2AD6A}" type="presParOf" srcId="{EE70902D-A16B-4EB8-BE70-08E1E8AA4DDD}" destId="{48BA16AB-9290-4B49-BF35-824A6A5BD8B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60A20-F619-444E-95DD-E7247070DABE}">
      <dsp:nvSpPr>
        <dsp:cNvPr id="0" name=""/>
        <dsp:cNvSpPr/>
      </dsp:nvSpPr>
      <dsp:spPr>
        <a:xfrm>
          <a:off x="898087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3C665-EC47-4CCE-897F-27E7A76A79C9}">
      <dsp:nvSpPr>
        <dsp:cNvPr id="0" name=""/>
        <dsp:cNvSpPr/>
      </dsp:nvSpPr>
      <dsp:spPr>
        <a:xfrm>
          <a:off x="18379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Obecné požadavky na PP a jejich odůvodnění.</a:t>
          </a:r>
          <a:endParaRPr lang="en-US" sz="1800" kern="1200"/>
        </a:p>
      </dsp:txBody>
      <dsp:txXfrm>
        <a:off x="18379" y="2620426"/>
        <a:ext cx="3198937" cy="720000"/>
      </dsp:txXfrm>
    </dsp:sp>
    <dsp:sp modelId="{6B294816-25EC-442C-8016-37B94355FC10}">
      <dsp:nvSpPr>
        <dsp:cNvPr id="0" name=""/>
        <dsp:cNvSpPr/>
      </dsp:nvSpPr>
      <dsp:spPr>
        <a:xfrm>
          <a:off x="4656839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EAC1D-DAC3-4D8C-9252-E36D63A46064}">
      <dsp:nvSpPr>
        <dsp:cNvPr id="0" name=""/>
        <dsp:cNvSpPr/>
      </dsp:nvSpPr>
      <dsp:spPr>
        <a:xfrm>
          <a:off x="3777131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Vyjádření své pozice za pomoci vědecké argumentace.</a:t>
          </a:r>
          <a:endParaRPr lang="en-US" sz="1800" kern="1200"/>
        </a:p>
      </dsp:txBody>
      <dsp:txXfrm>
        <a:off x="3777131" y="2620426"/>
        <a:ext cx="3198937" cy="720000"/>
      </dsp:txXfrm>
    </dsp:sp>
    <dsp:sp modelId="{92BEF105-86EE-4BE3-8AA7-302E0146903B}">
      <dsp:nvSpPr>
        <dsp:cNvPr id="0" name=""/>
        <dsp:cNvSpPr/>
      </dsp:nvSpPr>
      <dsp:spPr>
        <a:xfrm>
          <a:off x="8415590" y="799571"/>
          <a:ext cx="1439521" cy="14395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C9738-22D1-4D22-BC99-760A1CB9C7DA}">
      <dsp:nvSpPr>
        <dsp:cNvPr id="0" name=""/>
        <dsp:cNvSpPr/>
      </dsp:nvSpPr>
      <dsp:spPr>
        <a:xfrm>
          <a:off x="7535882" y="2620426"/>
          <a:ext cx="31989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Konkrétní požadavky a tipy na psaní PP</a:t>
          </a:r>
          <a:endParaRPr lang="en-US" sz="1800" kern="1200"/>
        </a:p>
      </dsp:txBody>
      <dsp:txXfrm>
        <a:off x="7535882" y="2620426"/>
        <a:ext cx="3198937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22436-5479-430C-B17C-6AD87BAE5041}">
      <dsp:nvSpPr>
        <dsp:cNvPr id="0" name=""/>
        <dsp:cNvSpPr/>
      </dsp:nvSpPr>
      <dsp:spPr>
        <a:xfrm>
          <a:off x="3262856" y="823653"/>
          <a:ext cx="634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8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63625" y="866046"/>
        <a:ext cx="33270" cy="6654"/>
      </dsp:txXfrm>
    </dsp:sp>
    <dsp:sp modelId="{925C7A7A-A413-4BCB-BB83-ECF2C093726A}">
      <dsp:nvSpPr>
        <dsp:cNvPr id="0" name=""/>
        <dsp:cNvSpPr/>
      </dsp:nvSpPr>
      <dsp:spPr>
        <a:xfrm>
          <a:off x="371583" y="1451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Organizace krátkého textu a jeho vypointování.</a:t>
          </a:r>
          <a:endParaRPr lang="en-US" sz="1300" kern="1200"/>
        </a:p>
      </dsp:txBody>
      <dsp:txXfrm>
        <a:off x="371583" y="1451"/>
        <a:ext cx="2893072" cy="1735843"/>
      </dsp:txXfrm>
    </dsp:sp>
    <dsp:sp modelId="{02D8A651-13B8-451B-9CF7-219151B73B3C}">
      <dsp:nvSpPr>
        <dsp:cNvPr id="0" name=""/>
        <dsp:cNvSpPr/>
      </dsp:nvSpPr>
      <dsp:spPr>
        <a:xfrm>
          <a:off x="6821336" y="823653"/>
          <a:ext cx="634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8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22104" y="866046"/>
        <a:ext cx="33270" cy="6654"/>
      </dsp:txXfrm>
    </dsp:sp>
    <dsp:sp modelId="{F85E8834-2193-4003-B0DE-249CC1A0F095}">
      <dsp:nvSpPr>
        <dsp:cNvPr id="0" name=""/>
        <dsp:cNvSpPr/>
      </dsp:nvSpPr>
      <dsp:spPr>
        <a:xfrm>
          <a:off x="3930063" y="1451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Krátké, ale promyšlené představení vlastního názoru </a:t>
          </a:r>
          <a:r>
            <a:rPr lang="cs-CZ" sz="1300" b="1" kern="1200"/>
            <a:t>opřené o sílu použitého argumentu a odborné zdroje </a:t>
          </a:r>
          <a:r>
            <a:rPr lang="cs-CZ" sz="1300" b="1" kern="1200">
              <a:sym typeface="Wingdings" panose="05000000000000000000" pitchFamily="2" charset="2"/>
            </a:rPr>
            <a:t></a:t>
          </a:r>
          <a:r>
            <a:rPr lang="cs-CZ" sz="1300" b="1" kern="1200"/>
            <a:t> </a:t>
          </a:r>
          <a:r>
            <a:rPr lang="cs-CZ" sz="1300" kern="1200"/>
            <a:t>veškerá argumentace musí být o něco opřená (teorie, empirie, filosofická pozice apod.). </a:t>
          </a:r>
          <a:endParaRPr lang="en-US" sz="1300" kern="1200"/>
        </a:p>
      </dsp:txBody>
      <dsp:txXfrm>
        <a:off x="3930063" y="1451"/>
        <a:ext cx="2893072" cy="1735843"/>
      </dsp:txXfrm>
    </dsp:sp>
    <dsp:sp modelId="{689282FC-2E5F-4126-A670-EBE4BC35E894}">
      <dsp:nvSpPr>
        <dsp:cNvPr id="0" name=""/>
        <dsp:cNvSpPr/>
      </dsp:nvSpPr>
      <dsp:spPr>
        <a:xfrm>
          <a:off x="1818120" y="1735495"/>
          <a:ext cx="7116959" cy="634806"/>
        </a:xfrm>
        <a:custGeom>
          <a:avLst/>
          <a:gdLst/>
          <a:ahLst/>
          <a:cxnLst/>
          <a:rect l="0" t="0" r="0" b="0"/>
          <a:pathLst>
            <a:path>
              <a:moveTo>
                <a:pt x="7116959" y="0"/>
              </a:moveTo>
              <a:lnTo>
                <a:pt x="7116959" y="334503"/>
              </a:lnTo>
              <a:lnTo>
                <a:pt x="0" y="334503"/>
              </a:lnTo>
              <a:lnTo>
                <a:pt x="0" y="63480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97900" y="2049571"/>
        <a:ext cx="357399" cy="6654"/>
      </dsp:txXfrm>
    </dsp:sp>
    <dsp:sp modelId="{C80901D2-F585-490A-BEB0-8CF589D81B31}">
      <dsp:nvSpPr>
        <dsp:cNvPr id="0" name=""/>
        <dsp:cNvSpPr/>
      </dsp:nvSpPr>
      <dsp:spPr>
        <a:xfrm>
          <a:off x="7488543" y="1451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Zarámování diskuse (aneb „vysvětli to babičce“).</a:t>
          </a:r>
          <a:endParaRPr lang="en-US" sz="1300" kern="1200"/>
        </a:p>
      </dsp:txBody>
      <dsp:txXfrm>
        <a:off x="7488543" y="1451"/>
        <a:ext cx="2893072" cy="1735843"/>
      </dsp:txXfrm>
    </dsp:sp>
    <dsp:sp modelId="{2101522E-33AB-4443-A527-F325951BA5EB}">
      <dsp:nvSpPr>
        <dsp:cNvPr id="0" name=""/>
        <dsp:cNvSpPr/>
      </dsp:nvSpPr>
      <dsp:spPr>
        <a:xfrm>
          <a:off x="3262856" y="3224904"/>
          <a:ext cx="634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8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63625" y="3267297"/>
        <a:ext cx="33270" cy="6654"/>
      </dsp:txXfrm>
    </dsp:sp>
    <dsp:sp modelId="{DB77EB79-A34E-4D55-8606-C1EDE08AA2EB}">
      <dsp:nvSpPr>
        <dsp:cNvPr id="0" name=""/>
        <dsp:cNvSpPr/>
      </dsp:nvSpPr>
      <dsp:spPr>
        <a:xfrm>
          <a:off x="371583" y="2402702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Ukázka schopnosti pracovat s odborným textem.</a:t>
          </a:r>
          <a:endParaRPr lang="en-US" sz="1300" kern="1200"/>
        </a:p>
      </dsp:txBody>
      <dsp:txXfrm>
        <a:off x="371583" y="2402702"/>
        <a:ext cx="2893072" cy="1735843"/>
      </dsp:txXfrm>
    </dsp:sp>
    <dsp:sp modelId="{947B7B72-4C84-4F52-8559-071021947DEF}">
      <dsp:nvSpPr>
        <dsp:cNvPr id="0" name=""/>
        <dsp:cNvSpPr/>
      </dsp:nvSpPr>
      <dsp:spPr>
        <a:xfrm>
          <a:off x="6821336" y="3224904"/>
          <a:ext cx="634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80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122104" y="3267297"/>
        <a:ext cx="33270" cy="6654"/>
      </dsp:txXfrm>
    </dsp:sp>
    <dsp:sp modelId="{949E5450-D5D0-49AA-B3BF-F6E17943035A}">
      <dsp:nvSpPr>
        <dsp:cNvPr id="0" name=""/>
        <dsp:cNvSpPr/>
      </dsp:nvSpPr>
      <dsp:spPr>
        <a:xfrm>
          <a:off x="3930063" y="2402702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Ponechává stranou emoce, předsudky, stereotypy a dává prostor debatě.</a:t>
          </a:r>
          <a:endParaRPr lang="en-US" sz="1300" kern="1200"/>
        </a:p>
      </dsp:txBody>
      <dsp:txXfrm>
        <a:off x="3930063" y="2402702"/>
        <a:ext cx="2893072" cy="1735843"/>
      </dsp:txXfrm>
    </dsp:sp>
    <dsp:sp modelId="{752003D0-590E-4A22-8D3A-7615BFF7F009}">
      <dsp:nvSpPr>
        <dsp:cNvPr id="0" name=""/>
        <dsp:cNvSpPr/>
      </dsp:nvSpPr>
      <dsp:spPr>
        <a:xfrm>
          <a:off x="7488543" y="2402702"/>
          <a:ext cx="2893072" cy="1735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763" tIns="148805" rIns="141763" bIns="14880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Snaha o objektivitu (intersubjektivitu) – ne „dojmologie“.</a:t>
          </a:r>
          <a:endParaRPr lang="en-US" sz="1300" kern="1200"/>
        </a:p>
      </dsp:txBody>
      <dsp:txXfrm>
        <a:off x="7488543" y="2402702"/>
        <a:ext cx="2893072" cy="17358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366F3-2756-4A9D-BDDE-1D023E52A347}">
      <dsp:nvSpPr>
        <dsp:cNvPr id="0" name=""/>
        <dsp:cNvSpPr/>
      </dsp:nvSpPr>
      <dsp:spPr>
        <a:xfrm>
          <a:off x="0" y="1718"/>
          <a:ext cx="10753200" cy="87085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4061F-BFBF-44B5-ACD5-73C81A9F45B5}">
      <dsp:nvSpPr>
        <dsp:cNvPr id="0" name=""/>
        <dsp:cNvSpPr/>
      </dsp:nvSpPr>
      <dsp:spPr>
        <a:xfrm>
          <a:off x="263433" y="197660"/>
          <a:ext cx="478970" cy="478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9FF03-E6E0-4978-82BA-0C16F7EC0A16}">
      <dsp:nvSpPr>
        <dsp:cNvPr id="0" name=""/>
        <dsp:cNvSpPr/>
      </dsp:nvSpPr>
      <dsp:spPr>
        <a:xfrm>
          <a:off x="1005837" y="1718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4 PP (0 - 8 bodů) - Nutné odevzdat všechny!</a:t>
          </a:r>
          <a:endParaRPr lang="en-US" sz="1700" kern="1200"/>
        </a:p>
      </dsp:txBody>
      <dsp:txXfrm>
        <a:off x="1005837" y="1718"/>
        <a:ext cx="9747362" cy="870855"/>
      </dsp:txXfrm>
    </dsp:sp>
    <dsp:sp modelId="{DE51F1D2-E8BF-435E-BD65-147987B476AC}">
      <dsp:nvSpPr>
        <dsp:cNvPr id="0" name=""/>
        <dsp:cNvSpPr/>
      </dsp:nvSpPr>
      <dsp:spPr>
        <a:xfrm>
          <a:off x="0" y="1090287"/>
          <a:ext cx="10753200" cy="87085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67CA2-E163-4FB5-84D7-5C956289E6B3}">
      <dsp:nvSpPr>
        <dsp:cNvPr id="0" name=""/>
        <dsp:cNvSpPr/>
      </dsp:nvSpPr>
      <dsp:spPr>
        <a:xfrm>
          <a:off x="263433" y="1286229"/>
          <a:ext cx="478970" cy="478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7BB79-B081-4BE0-BCEC-711D521C4F65}">
      <dsp:nvSpPr>
        <dsp:cNvPr id="0" name=""/>
        <dsp:cNvSpPr/>
      </dsp:nvSpPr>
      <dsp:spPr>
        <a:xfrm>
          <a:off x="1005837" y="1090287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Deadline</a:t>
          </a:r>
          <a:r>
            <a:rPr lang="cs-CZ" sz="1700" kern="1200" dirty="0"/>
            <a:t> pro odevzdání je vždy den předcházející dané přednášce vč. (první PP tedy </a:t>
          </a:r>
          <a:r>
            <a:rPr lang="cs-CZ" sz="1700" b="1" kern="1200" dirty="0"/>
            <a:t>9. 10. 23:59</a:t>
          </a:r>
          <a:r>
            <a:rPr lang="cs-CZ" sz="1700" kern="1200" dirty="0"/>
            <a:t>).</a:t>
          </a:r>
          <a:endParaRPr lang="en-US" sz="1700" kern="1200" dirty="0"/>
        </a:p>
      </dsp:txBody>
      <dsp:txXfrm>
        <a:off x="1005837" y="1090287"/>
        <a:ext cx="9747362" cy="870855"/>
      </dsp:txXfrm>
    </dsp:sp>
    <dsp:sp modelId="{190E1E70-695B-4967-853E-FA74F66A7111}">
      <dsp:nvSpPr>
        <dsp:cNvPr id="0" name=""/>
        <dsp:cNvSpPr/>
      </dsp:nvSpPr>
      <dsp:spPr>
        <a:xfrm>
          <a:off x="0" y="2178855"/>
          <a:ext cx="10753200" cy="87085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6EC9E-67C6-4F88-9DC3-E9B16F168A75}">
      <dsp:nvSpPr>
        <dsp:cNvPr id="0" name=""/>
        <dsp:cNvSpPr/>
      </dsp:nvSpPr>
      <dsp:spPr>
        <a:xfrm>
          <a:off x="263433" y="2374798"/>
          <a:ext cx="478970" cy="4789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112CAA-949A-46FD-A97A-68BCC689146B}">
      <dsp:nvSpPr>
        <dsp:cNvPr id="0" name=""/>
        <dsp:cNvSpPr/>
      </dsp:nvSpPr>
      <dsp:spPr>
        <a:xfrm>
          <a:off x="1005837" y="2178855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Při výrazném nedodržení formálních požadavků (viz následující slide) se bere PP jako neodevzdaný </a:t>
          </a:r>
          <a:r>
            <a:rPr lang="cs-CZ" sz="1700" kern="1200" dirty="0">
              <a:sym typeface="Wingdings" panose="05000000000000000000" pitchFamily="2" charset="2"/>
            </a:rPr>
            <a:t></a:t>
          </a:r>
          <a:r>
            <a:rPr lang="cs-CZ" sz="1700" kern="1200" dirty="0"/>
            <a:t> není možné kurz dokončit.</a:t>
          </a:r>
          <a:endParaRPr lang="en-US" sz="1700" kern="1200" dirty="0"/>
        </a:p>
      </dsp:txBody>
      <dsp:txXfrm>
        <a:off x="1005837" y="2178855"/>
        <a:ext cx="9747362" cy="870855"/>
      </dsp:txXfrm>
    </dsp:sp>
    <dsp:sp modelId="{A9565431-6E08-407F-901B-37872ABAB27E}">
      <dsp:nvSpPr>
        <dsp:cNvPr id="0" name=""/>
        <dsp:cNvSpPr/>
      </dsp:nvSpPr>
      <dsp:spPr>
        <a:xfrm>
          <a:off x="0" y="3267424"/>
          <a:ext cx="10753200" cy="87085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AB50D3-859A-45B3-9C45-9E2A1A096FC8}">
      <dsp:nvSpPr>
        <dsp:cNvPr id="0" name=""/>
        <dsp:cNvSpPr/>
      </dsp:nvSpPr>
      <dsp:spPr>
        <a:xfrm>
          <a:off x="263433" y="3463367"/>
          <a:ext cx="478970" cy="4789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A16AB-9290-4B49-BF35-824A6A5BD8BD}">
      <dsp:nvSpPr>
        <dsp:cNvPr id="0" name=""/>
        <dsp:cNvSpPr/>
      </dsp:nvSpPr>
      <dsp:spPr>
        <a:xfrm>
          <a:off x="1005837" y="3267424"/>
          <a:ext cx="9747362" cy="870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65" tIns="92165" rIns="92165" bIns="9216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Při oficiálních i neoficiálních důvodech vedoucích k neschopnosti PP včas odevzdat se lze case-by-case domluvit (dr. Kleiner) na možnostech náhradního plnění – musí se to ale řešit VČAS!</a:t>
          </a:r>
          <a:endParaRPr lang="en-US" sz="1700" kern="1200" dirty="0"/>
        </a:p>
      </dsp:txBody>
      <dsp:txXfrm>
        <a:off x="1005837" y="3267424"/>
        <a:ext cx="9747362" cy="870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2259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3000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en-GB" dirty="0"/>
              <a:t>Effectiveness is concerned with whether an intervention works as intended…</a:t>
            </a:r>
            <a:r>
              <a:rPr lang="cs-CZ" dirty="0"/>
              <a:t> </a:t>
            </a:r>
            <a:r>
              <a:rPr lang="en-GB" dirty="0"/>
              <a:t>appropriateness concerns the psychosocial aspects of the intervention and so would address questions related to its impact on a person, its acceptability, and whether it would be used by the consumer</a:t>
            </a:r>
            <a:r>
              <a:rPr lang="cs-CZ" dirty="0"/>
              <a:t>… </a:t>
            </a:r>
            <a:r>
              <a:rPr lang="en-GB" dirty="0"/>
              <a:t>Feasibility encompasses the broader environmental issues related to implementation, cost and practice change</a:t>
            </a:r>
            <a:r>
              <a:rPr lang="cs-CZ" dirty="0"/>
              <a:t>“ (</a:t>
            </a:r>
            <a:r>
              <a:rPr lang="cs-CZ" dirty="0" err="1"/>
              <a:t>Evans</a:t>
            </a:r>
            <a:r>
              <a:rPr lang="cs-CZ" dirty="0"/>
              <a:t>, 2002: 79).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815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009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Vypracování PP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PP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KLEINER</a:t>
            </a:r>
          </a:p>
          <a:p>
            <a:r>
              <a:rPr lang="cs-CZ" dirty="0"/>
              <a:t>BSSb1112 Hrozby a rizika v soudobém světě </a:t>
            </a:r>
          </a:p>
          <a:p>
            <a:r>
              <a:rPr lang="cs-CZ" dirty="0"/>
              <a:t>Podzim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D072D5-E88D-FCBA-B114-09BD3259C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C12296-C040-ADCF-27E5-4574E53D3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7AC24C-F13A-4CE2-608A-0218FA3C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Doporučujeme před odevzdáním: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210526-FA9E-D549-9F55-E5824375F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Kontrolu všech formálních náležitostí.</a:t>
            </a:r>
          </a:p>
          <a:p>
            <a:r>
              <a:rPr lang="cs-CZ" dirty="0"/>
              <a:t>Vizuální kontrolu textu (odstavce do bloku) apod.</a:t>
            </a:r>
          </a:p>
          <a:p>
            <a:r>
              <a:rPr lang="cs-CZ" dirty="0"/>
              <a:t>Gramatickou a stylistickou kontrolu textu.</a:t>
            </a:r>
          </a:p>
          <a:p>
            <a:r>
              <a:rPr lang="cs-CZ" dirty="0"/>
              <a:t>Reflexi předchozích hodnocení.</a:t>
            </a:r>
          </a:p>
          <a:p>
            <a:r>
              <a:rPr lang="cs-CZ" dirty="0"/>
              <a:t>Opakované přečtení této prezentace.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04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E635C9-E551-DA45-8245-A4D58CA76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30293-990E-B571-3CFF-A7AFA9CC4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B47235-4622-DFA9-40DC-8D870AED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/>
              <a:t>Část II: Vyjádření své pozice za pomoci vědecké argumentace</a:t>
            </a:r>
          </a:p>
        </p:txBody>
      </p:sp>
    </p:spTree>
    <p:extLst>
      <p:ext uri="{BB962C8B-B14F-4D97-AF65-F5344CB8AC3E}">
        <p14:creationId xmlns:p14="http://schemas.microsoft.com/office/powerpoint/2010/main" val="51585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84A67A-91B4-AE04-E2D3-186740853B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684ED0-D7CB-27AF-503E-2B17039AB7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4B132D-EC17-055D-4A3F-16CDE4D0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28125"/>
            <a:ext cx="10753200" cy="451576"/>
          </a:xfrm>
        </p:spPr>
        <p:txBody>
          <a:bodyPr/>
          <a:lstStyle/>
          <a:p>
            <a:r>
              <a:rPr lang="cs-CZ" dirty="0"/>
              <a:t>Když po vás chceme vyjádřit názor (pozici), tak…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531CD7-E8AF-343D-4631-5DCC02F04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302653"/>
            <a:ext cx="10753200" cy="1000798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…tím myslíme </a:t>
            </a:r>
            <a:r>
              <a:rPr lang="cs-CZ" sz="2000" b="1" dirty="0"/>
              <a:t>implicitní</a:t>
            </a:r>
            <a:r>
              <a:rPr lang="cs-CZ" sz="2000" dirty="0"/>
              <a:t> vyjádření názoru pomocí stylem, jakým povedete diskuzi (napíšete ji) v </a:t>
            </a:r>
            <a:r>
              <a:rPr lang="cs-CZ" sz="2000" dirty="0" err="1"/>
              <a:t>paperu</a:t>
            </a:r>
            <a:r>
              <a:rPr lang="cs-CZ" sz="2000" dirty="0"/>
              <a:t>.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Protože </a:t>
            </a:r>
            <a:r>
              <a:rPr lang="cs-CZ" sz="2000" b="1" dirty="0"/>
              <a:t>proti pocitům, dojmům a emocím se nedá argumentovat</a:t>
            </a:r>
            <a:r>
              <a:rPr lang="cs-CZ" sz="2000" dirty="0"/>
              <a:t>. Proti vědeckým, podloženým tvrzením už ano – napadení filosofických (ontologických, epistemologických), metodologických aj. pozic; napadení datového souboru, logiky apod.</a:t>
            </a:r>
          </a:p>
        </p:txBody>
      </p:sp>
    </p:spTree>
    <p:extLst>
      <p:ext uri="{BB962C8B-B14F-4D97-AF65-F5344CB8AC3E}">
        <p14:creationId xmlns:p14="http://schemas.microsoft.com/office/powerpoint/2010/main" val="3633139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D54651-0CD2-77AF-9B25-97C25A5000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239FA-D607-4C33-1BB6-C59BB50C1F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692489-6173-A9C5-F251-42E2EF26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1: Environmentální bezpečnost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960067-21BD-DFD0-1EF2-A8B9706C6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00B050"/>
                </a:solidFill>
              </a:rPr>
              <a:t>„Na základě rozsáhlých studií, jako jsou XYZ [citace], existuje jasný konsensus, že lidská činnost, zejména emise skleníkových plynů, přispívá ke globálnímu oteplování a zvyšování průměrných teplot.“</a:t>
            </a:r>
          </a:p>
          <a:p>
            <a:pPr marL="72000" indent="0">
              <a:buNone/>
            </a:pP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000" dirty="0">
                <a:solidFill>
                  <a:srgbClr val="FF0000"/>
                </a:solidFill>
              </a:rPr>
              <a:t>„Myslím si, že změny klimatu nejsou až tak vážné, protože počasí se vždy měnilo a lidé ho nemohou tolik ovlivnit.“</a:t>
            </a:r>
          </a:p>
        </p:txBody>
      </p:sp>
    </p:spTree>
    <p:extLst>
      <p:ext uri="{BB962C8B-B14F-4D97-AF65-F5344CB8AC3E}">
        <p14:creationId xmlns:p14="http://schemas.microsoft.com/office/powerpoint/2010/main" val="2565082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147AE7-9924-0141-94FC-8207C0B7C3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037E64-EE83-5656-AF1F-0A3AD3307F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C4E0C5-25B6-6059-9534-B7853F24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2: Členství v NATO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C4BF23-24D1-50B6-3DB3-EEB7BC411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00B050"/>
                </a:solidFill>
              </a:rPr>
              <a:t>„Podle analýzy autorů XY [citace] NATO nadále hraje klíčovou roli v zajištění kolektivní obrany svých členů, zejména v reakci na ruskou agresi ve východní Evropě a rostoucí hrozby hybridních konfliktů. Výzkumy ukazují, že členství v NATO snižuje pravděpodobnost vojenského útoku na členské státy [citace].“</a:t>
            </a:r>
          </a:p>
          <a:p>
            <a:pPr marL="72000" indent="0">
              <a:buNone/>
            </a:pP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000" dirty="0">
                <a:solidFill>
                  <a:srgbClr val="F01928"/>
                </a:solidFill>
              </a:rPr>
              <a:t>„Myslím, že NATO už není tak důležité, protože světové mocnosti si dnes většinou dokáží řešit své problémy diplomaticky a vojenské aliance jsou zastaralé.“</a:t>
            </a:r>
          </a:p>
        </p:txBody>
      </p:sp>
    </p:spTree>
    <p:extLst>
      <p:ext uri="{BB962C8B-B14F-4D97-AF65-F5344CB8AC3E}">
        <p14:creationId xmlns:p14="http://schemas.microsoft.com/office/powerpoint/2010/main" val="171411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6198CC-8F71-1298-6DE6-ADCCD1AD06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EE3BBC-A3F6-C410-6F0C-AE93CA6E75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A22E41-A88E-6422-3133-B307812DC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sz="3600" dirty="0"/>
              <a:t>Vědecký argument a vysvětlení pohledem vědy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08F7089C-0344-D99C-CB00-18F061D61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79318"/>
              </p:ext>
            </p:extLst>
          </p:nvPr>
        </p:nvGraphicFramePr>
        <p:xfrm>
          <a:off x="720000" y="943675"/>
          <a:ext cx="10317600" cy="4479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201">
                  <a:extLst>
                    <a:ext uri="{9D8B030D-6E8A-4147-A177-3AD203B41FA5}">
                      <a16:colId xmlns:a16="http://schemas.microsoft.com/office/drawing/2014/main" val="3610370771"/>
                    </a:ext>
                  </a:extLst>
                </a:gridCol>
                <a:gridCol w="4898868">
                  <a:extLst>
                    <a:ext uri="{9D8B030D-6E8A-4147-A177-3AD203B41FA5}">
                      <a16:colId xmlns:a16="http://schemas.microsoft.com/office/drawing/2014/main" val="2467957355"/>
                    </a:ext>
                  </a:extLst>
                </a:gridCol>
                <a:gridCol w="4147531">
                  <a:extLst>
                    <a:ext uri="{9D8B030D-6E8A-4147-A177-3AD203B41FA5}">
                      <a16:colId xmlns:a16="http://schemas.microsoft.com/office/drawing/2014/main" val="1001581751"/>
                    </a:ext>
                  </a:extLst>
                </a:gridCol>
              </a:tblGrid>
              <a:tr h="43838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Vysvětlení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642239"/>
                  </a:ext>
                </a:extLst>
              </a:tr>
              <a:tr h="1405223">
                <a:tc>
                  <a:txBody>
                    <a:bodyPr/>
                    <a:lstStyle/>
                    <a:p>
                      <a:r>
                        <a:rPr lang="cs-CZ" b="1" dirty="0"/>
                        <a:t>Definice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odpovídá na otázku „proč“ nebo „jak“ se něco děje; spojuje to s ověřenými vědeckými fakty nebo teoriemi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zdůvodňuje tvrzení pomocí důkazů a argumentace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876842"/>
                  </a:ext>
                </a:extLst>
              </a:tr>
              <a:tr h="880621">
                <a:tc>
                  <a:txBody>
                    <a:bodyPr/>
                    <a:lstStyle/>
                    <a:p>
                      <a:r>
                        <a:rPr lang="cs-CZ" b="1" dirty="0"/>
                        <a:t>Účel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dát jevu smysl na základě toho, co již víme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přesvědčit nebo dokázat, zda jsou vysvětlení, hypotéza, tvrzení apod. platné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285258"/>
                  </a:ext>
                </a:extLst>
              </a:tr>
              <a:tr h="1080941">
                <a:tc>
                  <a:txBody>
                    <a:bodyPr/>
                    <a:lstStyle/>
                    <a:p>
                      <a:r>
                        <a:rPr lang="cs-CZ" b="1" dirty="0"/>
                        <a:t>Příklad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vysvětlení, proč je obloha modrá (rozptyl světla molekulami)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argumentace, zda by Pluto mělo být klasifikováno jako planeta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335456"/>
                  </a:ext>
                </a:extLst>
              </a:tr>
              <a:tr h="616435">
                <a:tc>
                  <a:txBody>
                    <a:bodyPr/>
                    <a:lstStyle/>
                    <a:p>
                      <a:r>
                        <a:rPr lang="cs-CZ" b="1" dirty="0" err="1"/>
                        <a:t>Key</a:t>
                      </a:r>
                      <a:r>
                        <a:rPr lang="cs-CZ" b="1" dirty="0"/>
                        <a:t>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jev sám o sobě není sporný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tvrzení vyžaduje podporu a je zde prostor pro diskusi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501495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C34BE3ED-042E-63DE-81AD-A109C1242AD9}"/>
              </a:ext>
            </a:extLst>
          </p:cNvPr>
          <p:cNvSpPr txBox="1"/>
          <p:nvPr/>
        </p:nvSpPr>
        <p:spPr>
          <a:xfrm>
            <a:off x="820800" y="5422701"/>
            <a:ext cx="1011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latin typeface="+mn-lt"/>
              </a:rPr>
              <a:t>V PP je možné využít oba způsoby, ale na vhodných místech a vhodným způsobem – např. využití vysvětlení pro podporu argumentace.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BD7379B-AEEE-1909-0150-E47E80292484}"/>
              </a:ext>
            </a:extLst>
          </p:cNvPr>
          <p:cNvSpPr txBox="1"/>
          <p:nvPr/>
        </p:nvSpPr>
        <p:spPr>
          <a:xfrm>
            <a:off x="4680000" y="5868976"/>
            <a:ext cx="6066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dirty="0"/>
              <a:t>(</a:t>
            </a:r>
            <a:r>
              <a:rPr lang="cs-CZ" sz="1200" dirty="0" err="1"/>
              <a:t>Jiménez-Aleixandre</a:t>
            </a:r>
            <a:r>
              <a:rPr lang="cs-CZ" sz="1200" dirty="0"/>
              <a:t> &amp; </a:t>
            </a:r>
            <a:r>
              <a:rPr lang="cs-CZ" sz="1200" dirty="0" err="1"/>
              <a:t>Erduran</a:t>
            </a:r>
            <a:r>
              <a:rPr lang="cs-CZ" sz="1200" dirty="0"/>
              <a:t>, 2007; </a:t>
            </a:r>
            <a:r>
              <a:rPr lang="cs-CZ" sz="1200" dirty="0" err="1"/>
              <a:t>Osborne</a:t>
            </a:r>
            <a:r>
              <a:rPr lang="cs-CZ" sz="1200" dirty="0"/>
              <a:t> &amp; </a:t>
            </a:r>
            <a:r>
              <a:rPr lang="cs-CZ" sz="1200" dirty="0" err="1"/>
              <a:t>Patterson</a:t>
            </a:r>
            <a:r>
              <a:rPr lang="cs-CZ" sz="1200" dirty="0"/>
              <a:t>, 2011; </a:t>
            </a:r>
            <a:r>
              <a:rPr lang="cs-CZ" sz="1200" dirty="0" err="1"/>
              <a:t>Magalhães</a:t>
            </a:r>
            <a:r>
              <a:rPr lang="cs-CZ" sz="1200" dirty="0"/>
              <a:t>, 2020</a:t>
            </a:r>
            <a:r>
              <a:rPr lang="en-GB" sz="1200" dirty="0"/>
              <a:t>)</a:t>
            </a:r>
            <a:endParaRPr lang="cs-CZ" sz="16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70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D766ED-84C5-E48C-E816-0839535C92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9385BF-C8B4-2343-7099-7222C7C40D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F64324-5353-358F-3C97-3FCE90CD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jako podpora argumentů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ECFCA7-9010-E8C2-E3D2-1A3FA1B1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>
                <a:latin typeface="+mn-lt"/>
              </a:rPr>
              <a:t>V PP je možné využít oba způsoby, ale na vhodných místech a vhodným způsobem, např.: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1. Vysvětlení jako důkaz argumentů</a:t>
            </a:r>
          </a:p>
          <a:p>
            <a:pPr lvl="1"/>
            <a:r>
              <a:rPr lang="cs-CZ" sz="1600" dirty="0"/>
              <a:t>Argument: „Za změnu klimatu je zodpovědná lidská činnost.“</a:t>
            </a:r>
          </a:p>
          <a:p>
            <a:pPr lvl="1"/>
            <a:r>
              <a:rPr lang="cs-CZ" sz="1600" dirty="0"/>
              <a:t>Vysvětlení jako podpora: „Spalováním fosilních paliv se uvolňují skleníkové plyny, které zachycují teplo v zemské atmosféře, což vede k oteplování.“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2. Posílení kontextu</a:t>
            </a:r>
          </a:p>
          <a:p>
            <a:pPr lvl="1"/>
            <a:r>
              <a:rPr lang="cs-CZ" sz="1600" dirty="0"/>
              <a:t>Argumenty jsou přesvědčivější, pokud jsou doprovázeny jasnými a ucelenými vysvětleními, která poskytují kontext.</a:t>
            </a:r>
          </a:p>
          <a:p>
            <a:pPr lvl="1"/>
            <a:r>
              <a:rPr lang="cs-CZ" sz="1600" dirty="0"/>
              <a:t>Argument: “Vakcíny snižují šíření infekčních nemocí.“</a:t>
            </a:r>
          </a:p>
          <a:p>
            <a:pPr lvl="1"/>
            <a:r>
              <a:rPr lang="cs-CZ" sz="1600" dirty="0"/>
              <a:t>Vysvětlení jako kontext: „Vakcíny zavádějí oslabenou formu patogenu, která stimuluje imunitní systém k tvorbě protilátek. Tyto protilátky pomáhají předcházet budoucím infekcím.“</a:t>
            </a:r>
          </a:p>
        </p:txBody>
      </p:sp>
    </p:spTree>
    <p:extLst>
      <p:ext uri="{BB962C8B-B14F-4D97-AF65-F5344CB8AC3E}">
        <p14:creationId xmlns:p14="http://schemas.microsoft.com/office/powerpoint/2010/main" val="513866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E635C9-E551-DA45-8245-A4D58CA76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30293-990E-B571-3CFF-A7AFA9CC4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B47235-4622-DFA9-40DC-8D870AED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/>
              <a:t>Část III: Konkrétní požadavky a tipy na psaní PP</a:t>
            </a:r>
          </a:p>
        </p:txBody>
      </p:sp>
    </p:spTree>
    <p:extLst>
      <p:ext uri="{BB962C8B-B14F-4D97-AF65-F5344CB8AC3E}">
        <p14:creationId xmlns:p14="http://schemas.microsoft.com/office/powerpoint/2010/main" val="3388958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3A5BC3-2DEA-DF5E-37E9-5408952A6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37370F-91B2-5711-B7D2-B541A8965C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218828-1576-1814-A0BF-72229DCE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EC0C3C-092B-C0D5-1867-D9B047F55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Shrnutí zadaného textu </a:t>
            </a:r>
            <a:r>
              <a:rPr lang="en-GB" sz="2400" dirty="0"/>
              <a:t>(</a:t>
            </a:r>
            <a:r>
              <a:rPr lang="cs-CZ" sz="2400" dirty="0"/>
              <a:t>1</a:t>
            </a:r>
            <a:r>
              <a:rPr lang="en-GB" sz="2400" dirty="0"/>
              <a:t>-3 </a:t>
            </a:r>
            <a:r>
              <a:rPr lang="cs-CZ" sz="2400" dirty="0"/>
              <a:t>odstavce</a:t>
            </a:r>
            <a:r>
              <a:rPr lang="en-GB" sz="2400" dirty="0"/>
              <a:t>)</a:t>
            </a:r>
            <a:endParaRPr lang="cs-CZ" sz="2400" dirty="0"/>
          </a:p>
          <a:p>
            <a:pPr lvl="1"/>
            <a:r>
              <a:rPr lang="cs-CZ" sz="1800" dirty="0"/>
              <a:t>Musí být adekvátně dlouhý k argumentační části (pokud mám PP na 3ns, tak shrnutí píši na max. 1-2 krátké odstavce).</a:t>
            </a:r>
            <a:endParaRPr lang="en-GB" sz="1800" dirty="0"/>
          </a:p>
          <a:p>
            <a:r>
              <a:rPr lang="cs-CZ" sz="2400" dirty="0"/>
              <a:t>Úvod</a:t>
            </a:r>
          </a:p>
          <a:p>
            <a:pPr lvl="1"/>
            <a:r>
              <a:rPr lang="cs-CZ" sz="1800" dirty="0"/>
              <a:t>Jasně prezentována hlavní myšlenka PP (ne zadaného textu!) vč. předestření cíle PP.</a:t>
            </a:r>
          </a:p>
          <a:p>
            <a:pPr lvl="1"/>
            <a:r>
              <a:rPr lang="cs-CZ" sz="1800" dirty="0"/>
              <a:t>Problematický bod (max. 2-3) v textu/bod, se kterým souhlasím a chci ho argumentačně (za pomocí evidence!) podpořit.</a:t>
            </a:r>
            <a:endParaRPr lang="cs-CZ" sz="1400" dirty="0"/>
          </a:p>
          <a:p>
            <a:pPr lvl="1"/>
            <a:r>
              <a:rPr lang="cs-CZ" sz="1800" dirty="0"/>
              <a:t>Rozbor textu z teoretického, empirického, metodologického, epistemologického, filosofického, historického (např. falsifikace myšlenky z pohledu recentního vývoje) aj. úhlu pohledu.</a:t>
            </a:r>
          </a:p>
          <a:p>
            <a:pPr lvl="1"/>
            <a:r>
              <a:rPr lang="cs-CZ" sz="1800" dirty="0"/>
              <a:t>Nikoli kritika obalu nebo neopodstatněné podivování se nad délkou textu.</a:t>
            </a:r>
          </a:p>
          <a:p>
            <a:pPr lvl="1"/>
            <a:r>
              <a:rPr lang="cs-CZ" sz="1800" dirty="0"/>
              <a:t>1-2 odstavce.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48667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6A4154-2277-BEB1-3914-A5F9A155C1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EBA352-5515-CC2A-006C-AA5CA3A695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9CF325-0838-A934-BC6B-AE2E387D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8C8909-69E3-31A2-DF16-546107612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Vysvětlení (dominantní část)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Proč zastáváte tento názor (opět podložené evidencí, ne vlastními pocity, myšlenkami apod.).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Argumentační část práce.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Opora v odborné literatuře (teorie, empirie) – snaha o rozlišení hierarchie evidence (viz násl. slide).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Logická, konzistentní a srozumitelná (zásada KISS – </a:t>
            </a:r>
            <a:r>
              <a:rPr lang="cs-CZ" sz="1800" dirty="0" err="1"/>
              <a:t>keep</a:t>
            </a:r>
            <a:r>
              <a:rPr lang="cs-CZ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simple</a:t>
            </a:r>
            <a:r>
              <a:rPr lang="cs-CZ" sz="1800" dirty="0"/>
              <a:t>, </a:t>
            </a:r>
            <a:r>
              <a:rPr lang="cs-CZ" sz="1800" dirty="0" err="1"/>
              <a:t>stupid</a:t>
            </a:r>
            <a:r>
              <a:rPr lang="cs-CZ" sz="1800" dirty="0"/>
              <a:t>) prezentace informací.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1-2 str.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1800" dirty="0"/>
              <a:t>Nutno vyhnout se tvrzení bez potřebné opory např.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„Americká zahraniční politika je novodobým kolonialismem“ (bez teoretického zakotvení nepřijatelné)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„Řekové jsou líní a Španělé jakbysmet – na dovolené jsem viděl tu jejich siestu“ (stereotypy)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„Nejlepším státníkem světových dějin byl bezesporu David Ben Gurion“ (neměřitelné)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sz="1400" dirty="0"/>
              <a:t>„Myslím si, že se Ukrajině prolomení ruských obranných linií nepodaří“ (argumentace vlastním názorem – bez detailní a přesvědčivé evidence nepřijatelné)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8835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05668-BC32-E4EC-B24E-F647B6215B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Pokyny k 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19DD06-79DF-A4A2-C27D-FA348DB987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BE620-D960-7F28-0DBA-3E5A21EE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Disclaimer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FB3692-6C31-87FF-630B-4C6C1D6B8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Tato prezentace představuje oficiální pokyny k vypracování PP a představuje prvky úspěšné i neúspěšné strategie k jejich psaní. </a:t>
            </a:r>
          </a:p>
          <a:p>
            <a:pPr algn="just"/>
            <a:r>
              <a:rPr lang="cs-CZ" dirty="0"/>
              <a:t>Spolu s (1) pokyny v sylabu, (2) v hromadných emailech (např. shrnutí nejčastějších chyb v daném PP) a (3) v individuálním slovním i písemném hodnocení studentů se (4) prezentace bere jako </a:t>
            </a:r>
            <a:r>
              <a:rPr lang="cs-CZ" b="1" dirty="0"/>
              <a:t>závazná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65692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94A0E2-45B5-B2E6-E00A-B369EC0645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Rozlišování evidence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0B2AD4-3FC0-4C92-B72B-3120B5B1E9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74F8E1-D7DF-0726-4B14-D5C63B63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Odbočka: hierarchie evidence dle </a:t>
            </a:r>
            <a:r>
              <a:rPr lang="cs-CZ" sz="3200" dirty="0" err="1"/>
              <a:t>Evanse</a:t>
            </a:r>
            <a:r>
              <a:rPr lang="cs-CZ" sz="3200" dirty="0"/>
              <a:t> (2002: 79)</a:t>
            </a:r>
            <a:endParaRPr lang="en-GB" sz="3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55AAB1E-A929-9845-4CB5-8B3DEEC28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975" y="1749752"/>
            <a:ext cx="8596049" cy="4223921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F03BDB92-3AC5-C533-114B-B7275AF95DF9}"/>
              </a:ext>
            </a:extLst>
          </p:cNvPr>
          <p:cNvCxnSpPr/>
          <p:nvPr/>
        </p:nvCxnSpPr>
        <p:spPr bwMode="auto">
          <a:xfrm flipH="1">
            <a:off x="9258300" y="4657725"/>
            <a:ext cx="12954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bdélník 9">
            <a:extLst>
              <a:ext uri="{FF2B5EF4-FFF2-40B4-BE49-F238E27FC236}">
                <a16:creationId xmlns:a16="http://schemas.microsoft.com/office/drawing/2014/main" id="{C1FF2E6B-0AF4-3728-0131-4A1E38609F90}"/>
              </a:ext>
            </a:extLst>
          </p:cNvPr>
          <p:cNvSpPr/>
          <p:nvPr/>
        </p:nvSpPr>
        <p:spPr bwMode="auto">
          <a:xfrm>
            <a:off x="10384499" y="4524376"/>
            <a:ext cx="1369351" cy="2952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Novinové rozhovory</a:t>
            </a:r>
            <a:endParaRPr kumimoji="0" lang="en-GB" sz="11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9865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62866E-7751-51CD-5312-0B0561BF4C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B1169C-F0C5-1700-87D4-9C510685E1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A2198B-DFB7-8CCE-4681-65291F7B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III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3F29A5-7B20-A0F2-53D4-71DB3006C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Protiargument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Navazuje na předchozí „vysvětlení“ a platí pro něj stejné zásady.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Vznesení protiargumentu a pokus o jeho vyvrácení (např. z jiných filosofických pozic nebo z pohledu jiného paradigmatu/vědní disciplíny – fantazii se meze nekladou, ale musíme se zároveň držet vědecké metody!) nebo o </a:t>
            </a:r>
            <a:r>
              <a:rPr lang="cs-CZ" dirty="0" err="1"/>
              <a:t>problematizaci</a:t>
            </a:r>
            <a:r>
              <a:rPr lang="cs-CZ" dirty="0"/>
              <a:t> předchozího vysvětlení (např. jedna evidence můj argument podporuje, ale existuje zase jiná, která mi do něj úplně nezapadá a snažím se ji do své argumentace inkorporovat a reflektovat tuto „černou labuť“) -&gt; reflexe diskutabilní a stochastické podstaty sociálních věd.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Opět opora v literatuře.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/>
              <a:t>1-1,5 str.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50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6D9CFF-A723-541E-4130-2DBECBAD1B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43298B-212E-E4C4-0C94-DBE318C925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9854E-2A57-B7BD-2063-B6A06C18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PP IV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8F7339-57CF-3D51-039E-8A9D5FD9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Shrnutí a závěr </a:t>
            </a:r>
          </a:p>
          <a:p>
            <a:pPr lvl="1"/>
            <a:r>
              <a:rPr lang="cs-CZ" dirty="0"/>
              <a:t>CO jsem zkoumal/a, JAK (pro PP neplatí), a k ČEMU jsem došel/a.</a:t>
            </a:r>
          </a:p>
          <a:p>
            <a:pPr lvl="1"/>
            <a:r>
              <a:rPr lang="cs-CZ" dirty="0"/>
              <a:t>Zopakování hlavního cíle PP.</a:t>
            </a:r>
          </a:p>
          <a:p>
            <a:pPr lvl="1"/>
            <a:r>
              <a:rPr lang="cs-CZ" dirty="0"/>
              <a:t>Sumarizace hlavních myšlenek.</a:t>
            </a:r>
          </a:p>
          <a:p>
            <a:pPr lvl="1"/>
            <a:r>
              <a:rPr lang="cs-CZ" dirty="0"/>
              <a:t>Ne „copy &amp; paste“.</a:t>
            </a:r>
          </a:p>
          <a:p>
            <a:pPr lvl="1"/>
            <a:r>
              <a:rPr lang="cs-CZ" dirty="0"/>
              <a:t>Mělo by být jasné, o co vám šlo, jak jste o tom přemýšleli a jaký je váš závěr.</a:t>
            </a:r>
          </a:p>
          <a:p>
            <a:pPr lvl="1"/>
            <a:r>
              <a:rPr lang="cs-CZ" dirty="0"/>
              <a:t>2-3 odstavce.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696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038E5-498F-E316-0003-58A68C26C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Jedna z možných strategií psaní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A5E023-8A87-5472-F13A-56B284DBDC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140F1D-9AC6-39F2-0691-0E8DCF67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Včasná práce a iterativní, cyklický proces psaní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86BF47-45EA-A42B-AE42-2DA05E8A8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98002"/>
            <a:ext cx="10753200" cy="4139998"/>
          </a:xfrm>
        </p:spPr>
        <p:txBody>
          <a:bodyPr/>
          <a:lstStyle/>
          <a:p>
            <a:r>
              <a:rPr lang="cs-CZ" sz="1600" dirty="0"/>
              <a:t>Je dobré si na psaní PP vyhradit </a:t>
            </a:r>
            <a:r>
              <a:rPr lang="cs-CZ" sz="1600" b="1" dirty="0"/>
              <a:t>dostatek času </a:t>
            </a:r>
            <a:r>
              <a:rPr lang="cs-CZ" sz="1600" dirty="0"/>
              <a:t>– spolu se studiem literatury zabere i několik dní!</a:t>
            </a:r>
          </a:p>
          <a:p>
            <a:r>
              <a:rPr lang="cs-CZ" sz="1600" dirty="0"/>
              <a:t>Jednou ze strategií pro úspěšné psaní je iterativní a cyklický proces – několikanásobné „přežehlování“ PP (např. napsání hrubé kostry </a:t>
            </a:r>
            <a:r>
              <a:rPr lang="cs-CZ" sz="1600" dirty="0">
                <a:sym typeface="Wingdings" panose="05000000000000000000" pitchFamily="2" charset="2"/>
              </a:rPr>
              <a:t> uhlazení  kontrola nezúčastněnou osobou  finalizace textu).</a:t>
            </a:r>
          </a:p>
          <a:p>
            <a:r>
              <a:rPr lang="cs-CZ" sz="1600" dirty="0">
                <a:sym typeface="Wingdings" panose="05000000000000000000" pitchFamily="2" charset="2"/>
              </a:rPr>
              <a:t>Textem by se měla táhnout </a:t>
            </a:r>
            <a:r>
              <a:rPr lang="cs-CZ" sz="1600" b="1" dirty="0">
                <a:sym typeface="Wingdings" panose="05000000000000000000" pitchFamily="2" charset="2"/>
              </a:rPr>
              <a:t>jasná a dobře podložená argumentační linka </a:t>
            </a:r>
            <a:r>
              <a:rPr lang="cs-CZ" sz="1600" dirty="0">
                <a:sym typeface="Wingdings" panose="05000000000000000000" pitchFamily="2" charset="2"/>
              </a:rPr>
              <a:t>od úvodu (předestření cíle PP, argumentace, bodu v zadaném textu apod.), přes argumentační část (podložení evidencí a </a:t>
            </a:r>
            <a:r>
              <a:rPr lang="cs-CZ" sz="1600" dirty="0" err="1">
                <a:sym typeface="Wingdings" panose="05000000000000000000" pitchFamily="2" charset="2"/>
              </a:rPr>
              <a:t>problematizace</a:t>
            </a:r>
            <a:r>
              <a:rPr lang="cs-CZ" sz="1600" dirty="0">
                <a:sym typeface="Wingdings" panose="05000000000000000000" pitchFamily="2" charset="2"/>
              </a:rPr>
              <a:t> vlastní argumentace), až po závěr, který PP shrne a vypíchne hlavní myšlenku, a k čemu PP došel.</a:t>
            </a:r>
          </a:p>
          <a:p>
            <a:r>
              <a:rPr lang="cs-CZ" sz="1600" dirty="0">
                <a:sym typeface="Wingdings" panose="05000000000000000000" pitchFamily="2" charset="2"/>
              </a:rPr>
              <a:t>Při práci s literaturou se soustřeďte spíše na </a:t>
            </a:r>
            <a:r>
              <a:rPr lang="cs-CZ" sz="1600" dirty="0">
                <a:solidFill>
                  <a:srgbClr val="00B050"/>
                </a:solidFill>
                <a:sym typeface="Wingdings" panose="05000000000000000000" pitchFamily="2" charset="2"/>
              </a:rPr>
              <a:t>syntetizaci</a:t>
            </a:r>
            <a:r>
              <a:rPr lang="cs-CZ" sz="1600" dirty="0">
                <a:sym typeface="Wingdings" panose="05000000000000000000" pitchFamily="2" charset="2"/>
              </a:rPr>
              <a:t> než </a:t>
            </a:r>
            <a:r>
              <a:rPr lang="cs-CZ" sz="1600" dirty="0">
                <a:solidFill>
                  <a:srgbClr val="FFC000"/>
                </a:solidFill>
                <a:sym typeface="Wingdings" panose="05000000000000000000" pitchFamily="2" charset="2"/>
              </a:rPr>
              <a:t>sumarizaci</a:t>
            </a:r>
            <a:r>
              <a:rPr lang="cs-CZ" sz="1600" dirty="0">
                <a:sym typeface="Wingdings" panose="05000000000000000000" pitchFamily="2" charset="2"/>
              </a:rPr>
              <a:t>! </a:t>
            </a:r>
          </a:p>
          <a:p>
            <a:r>
              <a:rPr lang="cs-CZ" sz="1600" dirty="0">
                <a:sym typeface="Wingdings" panose="05000000000000000000" pitchFamily="2" charset="2"/>
              </a:rPr>
              <a:t>Každá část PP by měla mít ideálně svůj pevný účel. Pokud na otázku, jaký je účel této věty nebo sekce textu odpovím: „abych splnil minimální počet znaků“, musím pracovat dál a vrátit se např. ke studium další literatury.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09670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2B2E7F-6468-E9D6-8852-E959F1804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E7C72-8248-1CCB-90A9-A76237BFF8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C98420-CDEC-A79C-FB0E-D67467335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6650"/>
            <a:ext cx="10753200" cy="451576"/>
          </a:xfrm>
        </p:spPr>
        <p:txBody>
          <a:bodyPr/>
          <a:lstStyle/>
          <a:p>
            <a:r>
              <a:rPr lang="cs-CZ" sz="3200" dirty="0"/>
              <a:t>Poučení z minulých ročníků</a:t>
            </a:r>
            <a:endParaRPr lang="en-GB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451F94-2107-5477-573B-43186DEB8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8976"/>
            <a:ext cx="10753200" cy="4139998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Formátování textu</a:t>
            </a:r>
            <a:endParaRPr lang="en-GB" sz="11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celém těle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dokumentu sjednoťte velikost a typ písma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výjimka platí pro poznámky pod čarou. V celém těle znamená i v seznamu zdrojů. Že se to netýká úvodní strany je snad všem jasné. Ta, stejně jako obsah, není u takto krátkých prací potřeba.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Vše, co budete kdy tvořit netvoříte pro sebe, ale pro čtenáře. Postarejte se o tom, aby se jednalo o co nejpříjemnější zážitek. Dva různé druhy písma a dvě odlišné barvy během jednoho odstavce nejsou zrovna pohlazením pro oči.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 čtenářskému prožitku patří také text bez gramatických chyb – velká a malá písmena, číslovky, psaní procent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Texty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zarovnáváme do bloku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Nejlepším způsobem, jak se naučit psát je hodně číst odbornou literaturu!</a:t>
            </a:r>
            <a:r>
              <a:rPr lang="cs-CZ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výpisků se (psát) nenaučíte.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Sdílejte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 mezi sebou úspěšné </a:t>
            </a:r>
            <a:r>
              <a:rPr lang="cs-CZ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papery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aby se kolegov</a:t>
            </a:r>
            <a:r>
              <a:rPr lang="cs-CZ" sz="11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 mohli inspirovat!</a:t>
            </a:r>
            <a:endParaRPr lang="cs-CZ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 není esej ani recenze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Nastudujte si rozdíly mezi těmito útvary. Nejlépe si nějaké příklady přečtěte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Mnozí máte tendenci v úvodu a závěru sklouzávat k recenzím, což vůbec není potřeba. V závěru nemá vůbec zaznít váš obecný názor na původní text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"článek mi přišel přínosný a všem bych ho doporučila" (recenze)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"autoři mohli zvolit lepší formát textu" (nepatří do PP)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"Kapitola se věnovala problematice organizovaného zločinu" (patří do prvotního shrnutí textu, nikam jinam)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Zdroje</a:t>
            </a:r>
            <a:endParaRPr lang="en-GB" sz="11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Vždycky jděte po primárním zdroji informace (zásada ad </a:t>
            </a:r>
            <a:r>
              <a:rPr lang="cs-CZ" sz="11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fontes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k pramenům)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Pokud článek na Novinky.cz přináší informace o nějaké studii/statistice, vašim úkolem je najít zdroj a informaci převzít přímo z něj. Toto platí obecně pro všechny zdroje a informace a je to základ vaší akademické práce. Není dobré proto citovat bakalářské ani magisterské práce – maximálně k tomu může dojít v případě, že cituje zjištění jejich specifického výzkumu, ke kterému v práci došlo. Zpravidla se ale těmto zdrojům vyhýbáme, protože prostě nejde o dostatečně fundované texty.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Preferujte odbornou literaturu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Necitujeme Wikipedii ani jiné zdroje, u nichž </a:t>
            </a:r>
            <a:r>
              <a:rPr lang="cs-C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nelze vyhodnotit autorství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opět se dostávám k principům akademické práce. Vaším cílem je pokusit se tvořit vědu, ne slepě tlumočit názory neidentifikovatelného jedince.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se držte zásad kritického myšlení – pokud narazíte na podivnou informaci, je potřeba ji ověřit u spolehlivých zdrojů.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Připomínám podmínku minimálně dvou externích zdrojů (tedy mimo zadanou literaturu). Nicméně dobrý paper se většinou neobejde minimálně bez čtyř.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Seznam zdrojů se řadí abecedně!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203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1F9AD5-1E94-7EC9-932D-59972623D2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A903F7-9548-10FD-21BD-4C8D11ED6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702388-AD0D-8583-4FBA-48E2948CF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Poučení z minulých ročníků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7BD327-4BC5-D267-8D40-02833324D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7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Citace</a:t>
            </a: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budou vás doprovázet minimálně do konce akademického života a je naprosto zásadní se s nimi naučit pracovat. </a:t>
            </a: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Většina studentů opomíjí citovat autory původního textu – jakmile přejímáte jejich myšlenku, je potřeba na ně oficiálně odkázat. Taktéž dílo patří do seznamu zdrojů.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PP není obhajoba autorů – s autory můžete souhlasit, ale stále se má objevit konstruktivní kritika. Neopomněli autoři nějakou oblast? Funguje teorie v různých kontextech? Souhlasné </a:t>
            </a:r>
            <a:r>
              <a:rPr lang="cs-CZ" sz="16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papery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se často přetransformovaly spíše v referáty dále rozvádějící téma a nijak původní text nereflektovaly. 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Protiargument reaguje na váš argument, ne na zadaný text!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Aby tedy měl protiargument na co reagovat, </a:t>
            </a:r>
            <a:r>
              <a:rPr lang="cs-CZ" sz="16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je nezbytné se v první části textu věnovat konkrétní myšlence/tvrzení – to navíc jasně uvedete v úvodu</a:t>
            </a: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</a:pPr>
            <a:r>
              <a:rPr lang="cs-CZ" sz="1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Pojmy, termíny, terminologie – používáte-li nějaký pojem je dobré jej na začátku vysvětlit, případně vymezit (např extremismus vs radikalismus) – v odborném textu nemůžete pojmy libovolně zaměňovat. Pokud se rozhodnete používat pojmy jinak, než je tomu zvykem (mimo paradigma), musíte vysvětlit proč a obhájit na základě čeho. „Protože mi to tak přijde/Myslím si“ nejsou validní argumenty.</a:t>
            </a:r>
            <a:endParaRPr lang="en-GB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236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B30101-A0FC-BD8C-7118-E6C88A462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A5E134-127E-F575-A6AE-DD9E02EED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65D2D1-BB02-58A7-4B16-B6C098E5F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– shrnutí textu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6638494-7965-E6B7-FBAB-F175A8A74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1282641"/>
            <a:ext cx="5016758" cy="22734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9EFDBBC-7BEF-975E-C1EB-23526837E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00" y="3667123"/>
            <a:ext cx="4940554" cy="2368672"/>
          </a:xfrm>
          <a:prstGeom prst="rect">
            <a:avLst/>
          </a:prstGeom>
        </p:spPr>
      </p:pic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EE365F1-1651-B36D-F964-82A2D2E391BD}"/>
              </a:ext>
            </a:extLst>
          </p:cNvPr>
          <p:cNvCxnSpPr/>
          <p:nvPr/>
        </p:nvCxnSpPr>
        <p:spPr bwMode="auto">
          <a:xfrm flipH="1">
            <a:off x="2514600" y="3429000"/>
            <a:ext cx="340042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F07D868-3632-E2B4-6C46-F71DB3A80729}"/>
              </a:ext>
            </a:extLst>
          </p:cNvPr>
          <p:cNvSpPr txBox="1"/>
          <p:nvPr/>
        </p:nvSpPr>
        <p:spPr>
          <a:xfrm>
            <a:off x="5915025" y="3259723"/>
            <a:ext cx="3382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1600" dirty="0">
                <a:solidFill>
                  <a:srgbClr val="00B050"/>
                </a:solidFill>
                <a:latin typeface="+mn-lt"/>
              </a:rPr>
              <a:t>I zadaný text je třeba řádně citovat.</a:t>
            </a:r>
            <a:endParaRPr lang="en-GB" sz="16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33D90ABF-14CC-0F5F-25DD-A493587C8B87}"/>
              </a:ext>
            </a:extLst>
          </p:cNvPr>
          <p:cNvCxnSpPr/>
          <p:nvPr/>
        </p:nvCxnSpPr>
        <p:spPr bwMode="auto">
          <a:xfrm flipH="1">
            <a:off x="3724275" y="1524000"/>
            <a:ext cx="1958483" cy="15240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D7C093A-45F6-BF1F-27DE-9BFB03069A0D}"/>
              </a:ext>
            </a:extLst>
          </p:cNvPr>
          <p:cNvSpPr txBox="1"/>
          <p:nvPr/>
        </p:nvSpPr>
        <p:spPr>
          <a:xfrm>
            <a:off x="5682759" y="1337846"/>
            <a:ext cx="3499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Není potřeba autora jmenovat – tuto informaci už nese citační zápis.</a:t>
            </a:r>
            <a:endParaRPr lang="en-GB" sz="1600" dirty="0" err="1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DE5755A5-69CC-C27B-DC2A-00EC4C3DBDDA}"/>
              </a:ext>
            </a:extLst>
          </p:cNvPr>
          <p:cNvSpPr txBox="1"/>
          <p:nvPr/>
        </p:nvSpPr>
        <p:spPr>
          <a:xfrm>
            <a:off x="8354175" y="4289892"/>
            <a:ext cx="3171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600" dirty="0">
                <a:latin typeface="+mn-lt"/>
              </a:rPr>
              <a:t>Shrnutí textu je dobré využít k předestření argumentace, abyste se k zadanému textu nemuseli znovu vracet v úvodu.</a:t>
            </a:r>
            <a:endParaRPr lang="en-GB" sz="1600" dirty="0" err="1">
              <a:latin typeface="+mn-lt"/>
            </a:endParaRPr>
          </a:p>
        </p:txBody>
      </p:sp>
      <p:pic>
        <p:nvPicPr>
          <p:cNvPr id="1026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0C0F982F-8AC9-04E0-B874-C81DFA3D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501" y="4157436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78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CFC210-37D4-198C-9EBC-7D0F4328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1F8CC2-6C5C-8F0F-CEFE-90AFD7A9F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CF9333-EE71-32A1-D3C9-20D746121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úvod</a:t>
            </a:r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4860F2-671F-87F5-56F3-D19FBCADA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271" y="2216087"/>
            <a:ext cx="4991357" cy="2425825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D3F7646-7660-6396-50E6-A1C97D4AA35A}"/>
              </a:ext>
            </a:extLst>
          </p:cNvPr>
          <p:cNvCxnSpPr/>
          <p:nvPr/>
        </p:nvCxnSpPr>
        <p:spPr bwMode="auto">
          <a:xfrm flipH="1">
            <a:off x="5495925" y="286702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E85D0FDD-A184-1789-F1D1-EF98D2405EE7}"/>
              </a:ext>
            </a:extLst>
          </p:cNvPr>
          <p:cNvSpPr txBox="1"/>
          <p:nvPr/>
        </p:nvSpPr>
        <p:spPr>
          <a:xfrm>
            <a:off x="7686676" y="2574637"/>
            <a:ext cx="3400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rgbClr val="00B050"/>
                </a:solidFill>
                <a:latin typeface="+mn-lt"/>
              </a:rPr>
              <a:t>Autorka uvedla cíl práce a proč je to důležité – otázka „so </a:t>
            </a:r>
            <a:r>
              <a:rPr lang="cs-CZ" sz="1200" dirty="0" err="1">
                <a:solidFill>
                  <a:srgbClr val="00B050"/>
                </a:solidFill>
                <a:latin typeface="+mn-lt"/>
              </a:rPr>
              <a:t>what</a:t>
            </a:r>
            <a:r>
              <a:rPr lang="cs-CZ" sz="1200" dirty="0">
                <a:solidFill>
                  <a:srgbClr val="00B050"/>
                </a:solidFill>
                <a:latin typeface="+mn-lt"/>
              </a:rPr>
              <a:t>?“</a:t>
            </a:r>
            <a:endParaRPr lang="en-GB" sz="1200" dirty="0" err="1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2BAA63-D241-C7BA-9485-A23410FBE09F}"/>
              </a:ext>
            </a:extLst>
          </p:cNvPr>
          <p:cNvSpPr txBox="1"/>
          <p:nvPr/>
        </p:nvSpPr>
        <p:spPr>
          <a:xfrm>
            <a:off x="7277850" y="4534663"/>
            <a:ext cx="4676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Tzv. „so </a:t>
            </a:r>
            <a:r>
              <a:rPr lang="cs-CZ" sz="1200" dirty="0" err="1">
                <a:latin typeface="+mn-lt"/>
              </a:rPr>
              <a:t>what</a:t>
            </a:r>
            <a:r>
              <a:rPr lang="cs-CZ" sz="1200" dirty="0">
                <a:latin typeface="+mn-lt"/>
              </a:rPr>
              <a:t>?“ otázka je základním kamenem každého akademického textu. Odpověď na ni totiž objektivně ospravedlňuje jeho napsání. Proč by se zrovna tímto měla věda zabývat? Jaké to má důsledky pro vědu/reálný svět? apod. V PP by se měl objevit alespoň náznak podobných úvah.</a:t>
            </a:r>
            <a:endParaRPr lang="en-GB" sz="1200" dirty="0" err="1">
              <a:latin typeface="+mn-lt"/>
            </a:endParaRPr>
          </a:p>
        </p:txBody>
      </p:sp>
      <p:pic>
        <p:nvPicPr>
          <p:cNvPr id="11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CAE2A8AF-5F73-C732-0353-B0198D766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176" y="4338411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73F6D8D4-9C59-BB6F-B75B-992F6AEFCD87}"/>
              </a:ext>
            </a:extLst>
          </p:cNvPr>
          <p:cNvCxnSpPr/>
          <p:nvPr/>
        </p:nvCxnSpPr>
        <p:spPr bwMode="auto">
          <a:xfrm flipH="1">
            <a:off x="4276725" y="364807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5CEC6C-FEA7-5AF2-108A-F6197564DC40}"/>
              </a:ext>
            </a:extLst>
          </p:cNvPr>
          <p:cNvSpPr txBox="1"/>
          <p:nvPr/>
        </p:nvSpPr>
        <p:spPr>
          <a:xfrm>
            <a:off x="6501909" y="3406200"/>
            <a:ext cx="512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Kdyby si autorka toto předestřela už ve shrnutí, nemusela by plýtvat drahocenným prostorem úvodu. Někdy se tomu ale vyhnout dost dobře nelze.</a:t>
            </a:r>
            <a:endParaRPr lang="en-GB" sz="1200" dirty="0" err="1">
              <a:solidFill>
                <a:schemeClr val="accent5">
                  <a:lumMod val="60000"/>
                  <a:lumOff val="40000"/>
                </a:schemeClr>
              </a:solidFill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DF4D4AB-AD97-D031-12BC-4B325D48396D}"/>
              </a:ext>
            </a:extLst>
          </p:cNvPr>
          <p:cNvCxnSpPr>
            <a:cxnSpLocks/>
          </p:cNvCxnSpPr>
          <p:nvPr/>
        </p:nvCxnSpPr>
        <p:spPr bwMode="auto">
          <a:xfrm flipV="1">
            <a:off x="4029075" y="4257675"/>
            <a:ext cx="923925" cy="78481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CCE46E4-B2C1-06ED-A09C-1BF9F29DBBA7}"/>
              </a:ext>
            </a:extLst>
          </p:cNvPr>
          <p:cNvSpPr txBox="1"/>
          <p:nvPr/>
        </p:nvSpPr>
        <p:spPr>
          <a:xfrm>
            <a:off x="1444134" y="5187634"/>
            <a:ext cx="3280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solidFill>
                  <a:srgbClr val="00B050"/>
                </a:solidFill>
                <a:latin typeface="+mn-lt"/>
              </a:rPr>
              <a:t>Toto je předestření argumentace, které je třeba v argumentační části ale evidenčně podložit. Takto samotné zůstat nemůže, to by byl jen výkřik do tmy.</a:t>
            </a:r>
            <a:endParaRPr lang="en-GB" sz="1200" dirty="0" err="1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6665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3BEFEB-BA32-494B-3AB6-FC18E0907B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0E9AEF-2E67-E019-0F7C-3706F0842D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271F41-AA17-A0C9-1AD1-7D1DFEE7E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vysvětlení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FEE9B7D-B38D-AE78-BF0D-89ADB6A18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256" y="1440808"/>
            <a:ext cx="4978656" cy="369589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C38BBBD-EFEF-7069-F499-E4145B757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271" y="1581055"/>
            <a:ext cx="4991357" cy="2959252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DF09CD7E-5663-3C37-9D54-135E7E92159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52796" y="3378612"/>
            <a:ext cx="562104" cy="189833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A3C60DF-C137-FDD9-10B8-48DDDC28C5CA}"/>
              </a:ext>
            </a:extLst>
          </p:cNvPr>
          <p:cNvSpPr txBox="1"/>
          <p:nvPr/>
        </p:nvSpPr>
        <p:spPr>
          <a:xfrm>
            <a:off x="4352796" y="5276945"/>
            <a:ext cx="52321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FF0000"/>
                </a:solidFill>
                <a:latin typeface="+mn-lt"/>
              </a:rPr>
              <a:t>Není vhodné citovat až na konci odstavců. Citační zápis by měl následovat okamžitě za převzatou myšlenkou. Tyto myšlenky by se měly provazovat napříč různými autory a zdroji a s vlastními myšlenkami autora/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ky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PP – je naprosto normální, když je jediný odstavec „prošpikován“ třeba i 10 zdroji (u PP je to mírnější, stačí nám reflexe tohoto imperativu). </a:t>
            </a:r>
            <a:endParaRPr lang="en-GB" sz="1100" dirty="0" err="1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83AEE891-BBD5-A674-1EC1-2306A7ECFE03}"/>
              </a:ext>
            </a:extLst>
          </p:cNvPr>
          <p:cNvCxnSpPr>
            <a:cxnSpLocks/>
          </p:cNvCxnSpPr>
          <p:nvPr/>
        </p:nvCxnSpPr>
        <p:spPr bwMode="auto">
          <a:xfrm flipV="1">
            <a:off x="9658350" y="2038350"/>
            <a:ext cx="0" cy="250195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51C506D-589C-D8E4-896C-ACAFEAC00210}"/>
              </a:ext>
            </a:extLst>
          </p:cNvPr>
          <p:cNvSpPr txBox="1"/>
          <p:nvPr/>
        </p:nvSpPr>
        <p:spPr>
          <a:xfrm>
            <a:off x="6308214" y="4540504"/>
            <a:ext cx="5232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Přímé citace používejte v minimální míře (např. pro definice) a stejně tak je i přebírejte co nejkratší při zachování dané myšlenky, jinak parafrázujte. Citáty musí být uvozeny a musí za nimi hned následovat krátká citace se stranou.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C931EB87-EC3A-1BF6-D315-1A331D418645}"/>
              </a:ext>
            </a:extLst>
          </p:cNvPr>
          <p:cNvCxnSpPr>
            <a:cxnSpLocks/>
          </p:cNvCxnSpPr>
          <p:nvPr/>
        </p:nvCxnSpPr>
        <p:spPr bwMode="auto">
          <a:xfrm flipV="1">
            <a:off x="909317" y="5093249"/>
            <a:ext cx="0" cy="65305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72C0019E-AABA-4AFD-F63C-C22AD56A7567}"/>
              </a:ext>
            </a:extLst>
          </p:cNvPr>
          <p:cNvSpPr txBox="1"/>
          <p:nvPr/>
        </p:nvSpPr>
        <p:spPr>
          <a:xfrm>
            <a:off x="909317" y="5297628"/>
            <a:ext cx="21243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chemeClr val="accent5"/>
                </a:solidFill>
                <a:latin typeface="+mn-lt"/>
              </a:rPr>
              <a:t>Odstavec bez jediného zdroje je většinou problematický, raději vše důkladně podkládejte evidencí.</a:t>
            </a:r>
            <a:endParaRPr lang="en-GB" sz="1100" dirty="0" err="1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9961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54F4FD-B692-DEF8-D3A8-B3E4377754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96C5F2-BD22-D5C3-326A-7A6AFB0661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FBF4A4-FCB0-01ED-2086-25CB7FBA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protiargument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1CDA873-2707-3347-D55D-8D29F88E6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730293"/>
            <a:ext cx="4991357" cy="31878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D468B78-C181-BA95-7C54-A9CE96495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645" y="1718486"/>
            <a:ext cx="4902452" cy="1981302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725E221-E97F-37AE-4F45-67B8995C5F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98948" y="3065561"/>
            <a:ext cx="2182827" cy="9491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AA1FD39-C7BA-8F75-8761-0C583AB22449}"/>
              </a:ext>
            </a:extLst>
          </p:cNvPr>
          <p:cNvSpPr txBox="1"/>
          <p:nvPr/>
        </p:nvSpPr>
        <p:spPr>
          <a:xfrm>
            <a:off x="5711357" y="4069485"/>
            <a:ext cx="3346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FF0000"/>
                </a:solidFill>
                <a:latin typeface="+mn-lt"/>
              </a:rPr>
              <a:t>Toto tvrzení by už řádný podklad (např. odborným výzkumem či statistikou) potřebovalo. 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95715CE-FDCC-ACC8-23DC-69A73D8D7A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65448" y="3521785"/>
            <a:ext cx="2840052" cy="157671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ECE2DF0-7E2D-53A2-F4DA-3C83BE25DA8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65448" y="4858922"/>
            <a:ext cx="2840052" cy="31503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B5EA2F5-29ED-5C5C-1FCE-780F4B0E2E28}"/>
              </a:ext>
            </a:extLst>
          </p:cNvPr>
          <p:cNvSpPr txBox="1"/>
          <p:nvPr/>
        </p:nvSpPr>
        <p:spPr>
          <a:xfrm>
            <a:off x="5876925" y="4903047"/>
            <a:ext cx="44481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FF0000"/>
                </a:solidFill>
                <a:latin typeface="+mn-lt"/>
              </a:rPr>
              <a:t>Pokud autorka parafrázovala od 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Pernicy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dva odstavce, nebezpečně si zahrává s typem plagiátorství – citování v neodůvodněné míře. Navíc mate čtenáře, který neví, jestli náhodou i ten první odstavec není parafrází </a:t>
            </a:r>
            <a:r>
              <a:rPr lang="cs-CZ" sz="1100" dirty="0" err="1">
                <a:solidFill>
                  <a:srgbClr val="FF0000"/>
                </a:solidFill>
                <a:latin typeface="+mn-lt"/>
              </a:rPr>
              <a:t>Pernicy</a:t>
            </a:r>
            <a:r>
              <a:rPr lang="cs-CZ" sz="1100" dirty="0">
                <a:solidFill>
                  <a:srgbClr val="FF0000"/>
                </a:solidFill>
                <a:latin typeface="+mn-lt"/>
              </a:rPr>
              <a:t> – v takovém případě ho měla opatřit citačním zápisem. </a:t>
            </a:r>
            <a:r>
              <a:rPr lang="cs-CZ" sz="1100" dirty="0">
                <a:solidFill>
                  <a:srgbClr val="00B050"/>
                </a:solidFill>
                <a:latin typeface="+mn-lt"/>
              </a:rPr>
              <a:t>Čisté řešení by bylo čerpat z více zdrojů a citovat bezprostředně za převzatými myšlenkami.</a:t>
            </a:r>
            <a:endParaRPr lang="en-GB" sz="1100" dirty="0"/>
          </a:p>
        </p:txBody>
      </p: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A5F74697-2CB3-08DF-4CC1-FF73F0451B3B}"/>
              </a:ext>
            </a:extLst>
          </p:cNvPr>
          <p:cNvCxnSpPr>
            <a:cxnSpLocks/>
          </p:cNvCxnSpPr>
          <p:nvPr/>
        </p:nvCxnSpPr>
        <p:spPr bwMode="auto">
          <a:xfrm flipV="1">
            <a:off x="1381125" y="2464139"/>
            <a:ext cx="341298" cy="29929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A5E443D-B8F4-FA29-8EFE-158AE24C3ADF}"/>
              </a:ext>
            </a:extLst>
          </p:cNvPr>
          <p:cNvSpPr txBox="1"/>
          <p:nvPr/>
        </p:nvSpPr>
        <p:spPr>
          <a:xfrm>
            <a:off x="666000" y="5482382"/>
            <a:ext cx="33469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„Napadení“ vlastní argumentace a ne zadaného textu. A to navíc z teoretického hlediska.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893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4FDA07-1832-ADDD-7319-545E99D944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470AF4-D2E1-391B-8B6C-7EEBF0C6B2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5AF02D-EE4D-D358-775E-49F7955D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 err="1"/>
              <a:t>Outline</a:t>
            </a:r>
            <a:r>
              <a:rPr lang="cs-CZ" sz="2200"/>
              <a:t> prezentace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BEFF8BB2-3453-821E-562A-38CF2BB09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348738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658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3B137B-C83C-8BE6-DB7F-5223A4CC88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F31110-9DA9-2459-6728-083C41A413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07E3A1-4222-AA4F-6419-5C369457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závěr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2E71B4E-73F8-3058-E019-4BF151BED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98" y="1901776"/>
            <a:ext cx="4921503" cy="1911448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74732A5-9C67-0411-C462-60A4ABE031C0}"/>
              </a:ext>
            </a:extLst>
          </p:cNvPr>
          <p:cNvCxnSpPr>
            <a:cxnSpLocks/>
          </p:cNvCxnSpPr>
          <p:nvPr/>
        </p:nvCxnSpPr>
        <p:spPr bwMode="auto">
          <a:xfrm flipH="1">
            <a:off x="5675298" y="2330789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441653-9696-A6F6-2856-48BD0D6477AF}"/>
              </a:ext>
            </a:extLst>
          </p:cNvPr>
          <p:cNvSpPr txBox="1"/>
          <p:nvPr/>
        </p:nvSpPr>
        <p:spPr>
          <a:xfrm>
            <a:off x="7886700" y="2199984"/>
            <a:ext cx="3346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CO bylo předmětem zkoumání a jaký byl cíl PP: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00A2DD8-B571-2163-3794-B130307FDDC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75298" y="3273764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F518799-2F49-EFA3-F849-580E7FBC9BE4}"/>
              </a:ext>
            </a:extLst>
          </p:cNvPr>
          <p:cNvSpPr txBox="1"/>
          <p:nvPr/>
        </p:nvSpPr>
        <p:spPr>
          <a:xfrm>
            <a:off x="7933984" y="3142959"/>
            <a:ext cx="1638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K ČEMU autorka došla.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4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E9D7D553-F066-4658-F6F7-8C9C1A705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26" y="4610099"/>
            <a:ext cx="989849" cy="98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0F117B-634D-B11D-031E-76331FFE0FEF}"/>
              </a:ext>
            </a:extLst>
          </p:cNvPr>
          <p:cNvSpPr txBox="1"/>
          <p:nvPr/>
        </p:nvSpPr>
        <p:spPr>
          <a:xfrm>
            <a:off x="1960548" y="4862626"/>
            <a:ext cx="4533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Do závěru můžeme přidat (zejm. v delších pracích) opět i cizí zdroje (nejčastěji odbornou literaturu), které nějakým způsobem ukotvují naše zjištění v širším kontextu dosavadního poznání.</a:t>
            </a:r>
            <a:endParaRPr lang="en-GB" sz="12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8022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9D9CFD-B012-C644-23F4-C0D91AC1C6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Příklad PP s komentářem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8A46B6-2D3F-1163-888E-CDBB22D33B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FF1F11-1ACB-41C1-3E29-5BD998B0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PP - reference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91D65A8-8891-DC37-8677-B84D04E3B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283210"/>
            <a:ext cx="4651517" cy="4833156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673B57A9-A274-0FDF-46B2-E8C689964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5723" y="2559389"/>
            <a:ext cx="2211402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BAC6B83-F878-2C6A-94E8-E60112D2F14A}"/>
              </a:ext>
            </a:extLst>
          </p:cNvPr>
          <p:cNvCxnSpPr>
            <a:cxnSpLocks/>
          </p:cNvCxnSpPr>
          <p:nvPr/>
        </p:nvCxnSpPr>
        <p:spPr bwMode="auto">
          <a:xfrm flipH="1">
            <a:off x="5160948" y="2714625"/>
            <a:ext cx="2316177" cy="9020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32E8076-9FF7-60CE-84E6-688968B04F98}"/>
              </a:ext>
            </a:extLst>
          </p:cNvPr>
          <p:cNvSpPr txBox="1"/>
          <p:nvPr/>
        </p:nvSpPr>
        <p:spPr>
          <a:xfrm>
            <a:off x="7562509" y="2414543"/>
            <a:ext cx="3353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rgbClr val="00B050"/>
                </a:solidFill>
                <a:latin typeface="+mn-lt"/>
              </a:rPr>
              <a:t>Využití odborných článků – tedy světově  nejrozšířenějšího a relativně spolehlivého prostředku komunikace vědecky podložených výsledků.</a:t>
            </a:r>
            <a:endParaRPr lang="en-GB" sz="1100" dirty="0" err="1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2" name="Picture 2" descr="Tip Icon Images – Browse 165,166 Stock Photos, Vectors, and Video | Adobe  Stock">
            <a:extLst>
              <a:ext uri="{FF2B5EF4-FFF2-40B4-BE49-F238E27FC236}">
                <a16:creationId xmlns:a16="http://schemas.microsoft.com/office/drawing/2014/main" id="{8B4C9B4D-2665-944E-106D-1DB9CC467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484" y="3774362"/>
            <a:ext cx="1209674" cy="120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CAAD482-18B4-B328-F030-39D65EB6CF77}"/>
              </a:ext>
            </a:extLst>
          </p:cNvPr>
          <p:cNvSpPr txBox="1"/>
          <p:nvPr/>
        </p:nvSpPr>
        <p:spPr>
          <a:xfrm>
            <a:off x="6820485" y="3990606"/>
            <a:ext cx="4895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>
                <a:latin typeface="+mn-lt"/>
              </a:rPr>
              <a:t>„Dobré“ vědecké časopisy přijímají články na základě tzv. recenzního řízení (peer </a:t>
            </a:r>
            <a:r>
              <a:rPr lang="cs-CZ" sz="1200" dirty="0" err="1">
                <a:latin typeface="+mn-lt"/>
              </a:rPr>
              <a:t>review</a:t>
            </a:r>
            <a:r>
              <a:rPr lang="cs-CZ" sz="1200" dirty="0">
                <a:latin typeface="+mn-lt"/>
              </a:rPr>
              <a:t>), což je anonymní proces, ve kterém jiní vědci komentují a „napadají“ daný článek, což vede k jeho precizaci (nebo odmítnutí). I přes to se různé vědecké žurnály liší kvalitou a jedním ze způsobů, jak ji posoudit je tzv. </a:t>
            </a:r>
            <a:r>
              <a:rPr lang="cs-CZ" sz="1200" dirty="0" err="1">
                <a:latin typeface="+mn-lt"/>
              </a:rPr>
              <a:t>scientometrie</a:t>
            </a:r>
            <a:r>
              <a:rPr lang="cs-CZ" sz="1200" dirty="0">
                <a:latin typeface="+mn-lt"/>
              </a:rPr>
              <a:t> – tedy analýza metrik (např. </a:t>
            </a:r>
            <a:r>
              <a:rPr lang="cs-CZ" sz="1200" dirty="0" err="1">
                <a:latin typeface="+mn-lt"/>
              </a:rPr>
              <a:t>Clarivate</a:t>
            </a:r>
            <a:r>
              <a:rPr lang="cs-CZ" sz="1200" dirty="0">
                <a:latin typeface="+mn-lt"/>
              </a:rPr>
              <a:t> </a:t>
            </a:r>
            <a:r>
              <a:rPr lang="cs-CZ" sz="1200" dirty="0" err="1">
                <a:latin typeface="+mn-lt"/>
              </a:rPr>
              <a:t>Analytics</a:t>
            </a:r>
            <a:r>
              <a:rPr lang="cs-CZ" sz="1200" dirty="0">
                <a:latin typeface="+mn-lt"/>
              </a:rPr>
              <a:t>) jako je např. průměrná citovanost článků daného časopisu ku celkovému počtu vydaných článků. Toto se týká vyšších stupňů studia, ale je dobré vést v patrnosti, že ani čerpání z vědeckého článku automaticky neznamená kvalitní informace.</a:t>
            </a:r>
            <a:endParaRPr lang="en-GB" sz="1200" dirty="0" err="1">
              <a:latin typeface="+mn-lt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D2EEE26-9C01-2FFA-40CB-AF1A33499872}"/>
              </a:ext>
            </a:extLst>
          </p:cNvPr>
          <p:cNvCxnSpPr/>
          <p:nvPr/>
        </p:nvCxnSpPr>
        <p:spPr bwMode="auto">
          <a:xfrm flipH="1">
            <a:off x="5209883" y="1800225"/>
            <a:ext cx="215265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EFCE3350-CE34-D4D8-F8B4-052705D5BE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160948" y="1876425"/>
            <a:ext cx="2201585" cy="310761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DA70C7E-97CB-612B-6EFF-0231B72780F0}"/>
              </a:ext>
            </a:extLst>
          </p:cNvPr>
          <p:cNvSpPr txBox="1"/>
          <p:nvPr/>
        </p:nvSpPr>
        <p:spPr>
          <a:xfrm>
            <a:off x="7477125" y="1671525"/>
            <a:ext cx="3162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100" dirty="0">
                <a:solidFill>
                  <a:schemeClr val="accent5"/>
                </a:solidFill>
                <a:latin typeface="+mn-lt"/>
              </a:rPr>
              <a:t>Bc. a Mgr. práce jsou jako zdroje problematické – viz předchozí slidy.</a:t>
            </a:r>
            <a:endParaRPr lang="en-GB" sz="1100" dirty="0" err="1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4620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04A0CD-AF45-A8CE-D897-3F974C4584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nepsat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ACB5B4-777A-7BA0-39D2-1E9E5B8108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A9C63-9799-515E-F203-F95E7300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chyba – argumentace vlastním názorem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9EFBB2-ABDC-7BF4-D20E-0BE65CFE4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51436"/>
            <a:ext cx="10753200" cy="3780563"/>
          </a:xfrm>
        </p:spPr>
        <p:txBody>
          <a:bodyPr/>
          <a:lstStyle/>
          <a:p>
            <a:r>
              <a:rPr lang="cs-CZ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Vlastní názor – který ideálně vzniká na základě studia odborné literatury – vždy podporujete daty a evidencí. Nejlépe primárními, případně důvěryhodnými, zdroji.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PP nás mimo jiné zajímá váš postoj k tématu. Je tedy v pořádku „postavit se jednu ze stran barikády“, nicméně vaše názory a postoje musí být podpořeny daty. To v tomto stádiu vašeho studia znamená čerpání z dalších (důvěryhodných) zdrojů. Naopak vyhýbat byste se měli čistě pocitovým vyjádřením. „Myslím si to, proto že si mi to líbí/protože to takto cítím“. </a:t>
            </a:r>
          </a:p>
          <a:p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Doporučujeme se zezačátku vyhnout formulacím typu myslím si, zastávám tento názor, tento postoj mi přijde dobré apod. -&gt; svádí to k tomu, abyste tvrzení zapomněli řádně podložit. Co nejvíce se od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paperu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odosobněte (klidně pište např. ve 3. osobě, i když je to už trochu v akademickém prostředí zastaralé).</a:t>
            </a:r>
          </a:p>
        </p:txBody>
      </p:sp>
    </p:spTree>
    <p:extLst>
      <p:ext uri="{BB962C8B-B14F-4D97-AF65-F5344CB8AC3E}">
        <p14:creationId xmlns:p14="http://schemas.microsoft.com/office/powerpoint/2010/main" val="3907188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8BE911-D36E-4322-7ABD-D4C15064BE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1873C1-45B7-A87C-4D01-049367721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3A236A-7C29-C161-154A-BB16AD6DD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Závěrečný apel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FA734F-891A-CE70-2025-6A91038D7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98" y="3664774"/>
            <a:ext cx="11361600" cy="1485198"/>
          </a:xfrm>
        </p:spPr>
        <p:txBody>
          <a:bodyPr anchor="t">
            <a:normAutofit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000" dirty="0"/>
              <a:t>Když už to musíte dělat, tak tomu věnujte maximum </a:t>
            </a:r>
            <a:r>
              <a:rPr lang="cs-CZ" sz="2000" b="1" dirty="0"/>
              <a:t>možného</a:t>
            </a:r>
            <a:r>
              <a:rPr lang="cs-CZ" sz="2000" dirty="0"/>
              <a:t> úsilí. Nepíšete </a:t>
            </a:r>
            <a:r>
              <a:rPr lang="cs-CZ" sz="2000" dirty="0" err="1"/>
              <a:t>papery</a:t>
            </a:r>
            <a:r>
              <a:rPr lang="cs-CZ" sz="2000" dirty="0"/>
              <a:t> pro srandu králíkům, ale abyste se naučili kvalitně reportovat a argumentovat, což je nejdůležitější základ jakékoliv analytiky! </a:t>
            </a:r>
            <a:r>
              <a:rPr lang="cs-CZ" sz="2000" dirty="0" err="1"/>
              <a:t>Papery</a:t>
            </a:r>
            <a:r>
              <a:rPr lang="cs-CZ" sz="2000" dirty="0"/>
              <a:t> opravdu někdo čte a ten někdo se vám snaží pomoct, ne vás potopit.</a:t>
            </a:r>
          </a:p>
        </p:txBody>
      </p:sp>
    </p:spTree>
    <p:extLst>
      <p:ext uri="{BB962C8B-B14F-4D97-AF65-F5344CB8AC3E}">
        <p14:creationId xmlns:p14="http://schemas.microsoft.com/office/powerpoint/2010/main" val="37410562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0D7093-E83F-6D07-B3B9-748EB84F18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92E8E8-9BC4-66DF-A1B0-DC2A38CF4C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6C7732-7DD8-A5FD-BC9D-7500CC5F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9AED-6025-BC7F-373E-D2F27A966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Evans</a:t>
            </a:r>
            <a:r>
              <a:rPr lang="cs-CZ" sz="2000" dirty="0"/>
              <a:t>, D. 2002. </a:t>
            </a:r>
            <a:r>
              <a:rPr lang="en-GB" sz="2000" dirty="0"/>
              <a:t>Hierarchy of evidence: a framework for ranking</a:t>
            </a:r>
            <a:r>
              <a:rPr lang="cs-CZ" sz="2000" dirty="0"/>
              <a:t> </a:t>
            </a:r>
            <a:r>
              <a:rPr lang="en-GB" sz="2000" dirty="0"/>
              <a:t>evidence</a:t>
            </a:r>
            <a:r>
              <a:rPr lang="cs-CZ" sz="2000" dirty="0"/>
              <a:t> </a:t>
            </a:r>
            <a:r>
              <a:rPr lang="en-GB" sz="2000" dirty="0"/>
              <a:t>evaluating healthcare interventions</a:t>
            </a:r>
            <a:r>
              <a:rPr lang="cs-CZ" sz="2000" dirty="0"/>
              <a:t>. </a:t>
            </a:r>
            <a:r>
              <a:rPr lang="cs-CZ" sz="2000" i="1" dirty="0" err="1"/>
              <a:t>Journal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Clinical</a:t>
            </a:r>
            <a:r>
              <a:rPr lang="cs-CZ" sz="2000" i="1" dirty="0"/>
              <a:t> </a:t>
            </a:r>
            <a:r>
              <a:rPr lang="cs-CZ" sz="2000" i="1" dirty="0" err="1"/>
              <a:t>Nursing</a:t>
            </a:r>
            <a:r>
              <a:rPr lang="cs-CZ" sz="2000" i="1" dirty="0"/>
              <a:t>, </a:t>
            </a:r>
            <a:r>
              <a:rPr lang="cs-CZ" sz="2000" dirty="0"/>
              <a:t>2003 (12), 77-84.</a:t>
            </a:r>
          </a:p>
          <a:p>
            <a:r>
              <a:rPr lang="en-GB" sz="2000" dirty="0"/>
              <a:t>Jiménez-Aleixandre, M. P., &amp; </a:t>
            </a:r>
            <a:r>
              <a:rPr lang="en-GB" sz="2000" dirty="0" err="1"/>
              <a:t>Erduran</a:t>
            </a:r>
            <a:r>
              <a:rPr lang="en-GB" sz="2000" dirty="0"/>
              <a:t>, S. (2007). Argumentation in science education: Perspectives from classroom-based research. Springer.</a:t>
            </a:r>
            <a:endParaRPr lang="cs-CZ" sz="2000" dirty="0"/>
          </a:p>
          <a:p>
            <a:r>
              <a:rPr lang="en-GB" sz="2000" dirty="0" err="1"/>
              <a:t>Magalhães</a:t>
            </a:r>
            <a:r>
              <a:rPr lang="en-GB" sz="2000" dirty="0"/>
              <a:t>, A. L. (2020). Teaching how to develop an argument: Using the Toulmin model. International Journal of Multidisciplinary and Current Educational Research, 2(3), 1-7.</a:t>
            </a:r>
            <a:endParaRPr lang="cs-CZ" sz="2000" dirty="0"/>
          </a:p>
          <a:p>
            <a:r>
              <a:rPr lang="en-GB" sz="2000" dirty="0"/>
              <a:t>Osborne, J. F., &amp; Patterson, A. (2011). Scientific argument and explanation: A necessary distinction?. Science Education, 95(4), 627-638. https://doi.org/10.1002/sce.20438</a:t>
            </a:r>
          </a:p>
        </p:txBody>
      </p:sp>
    </p:spTree>
    <p:extLst>
      <p:ext uri="{BB962C8B-B14F-4D97-AF65-F5344CB8AC3E}">
        <p14:creationId xmlns:p14="http://schemas.microsoft.com/office/powerpoint/2010/main" val="307547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E635C9-E551-DA45-8245-A4D58CA76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30293-990E-B571-3CFF-A7AFA9CC4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B47235-4622-DFA9-40DC-8D870AED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/>
              <a:t>Část I: Obecné požadavky na PP a jejich odůvodnění</a:t>
            </a:r>
          </a:p>
        </p:txBody>
      </p:sp>
    </p:spTree>
    <p:extLst>
      <p:ext uri="{BB962C8B-B14F-4D97-AF65-F5344CB8AC3E}">
        <p14:creationId xmlns:p14="http://schemas.microsoft.com/office/powerpoint/2010/main" val="1934274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2296DC-98EB-550B-D43A-F16DFF36E5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0FB704-6A49-5710-6848-DF7BB4B492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5239E-1C4C-B441-78E7-190E384E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Learing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 – k čemu je to dobré?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2B4DB8-6046-7D16-C708-4BF52D99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2802"/>
            <a:ext cx="10753200" cy="4139998"/>
          </a:xfrm>
        </p:spPr>
        <p:txBody>
          <a:bodyPr/>
          <a:lstStyle/>
          <a:p>
            <a:r>
              <a:rPr lang="cs-CZ" sz="1800" dirty="0"/>
              <a:t>U všech úkolů na VŠ se ptejte „proč?“ </a:t>
            </a:r>
            <a:r>
              <a:rPr lang="cs-CZ" sz="1800" dirty="0">
                <a:sym typeface="Wingdings" panose="05000000000000000000" pitchFamily="2" charset="2"/>
              </a:rPr>
              <a:t> zlepšení vnitřní motivace.</a:t>
            </a:r>
            <a:endParaRPr lang="cs-CZ" sz="1800" dirty="0"/>
          </a:p>
          <a:p>
            <a:r>
              <a:rPr lang="cs-CZ" sz="1800" b="1" dirty="0"/>
              <a:t>Konzistentní vyjádření myšlenky </a:t>
            </a:r>
            <a:r>
              <a:rPr lang="cs-CZ" sz="1800" dirty="0"/>
              <a:t>na ohraničeném prostoru (princip </a:t>
            </a:r>
            <a:r>
              <a:rPr lang="cs-CZ" sz="1800" dirty="0" err="1"/>
              <a:t>parsimonie</a:t>
            </a:r>
            <a:r>
              <a:rPr lang="cs-CZ" sz="1800" dirty="0"/>
              <a:t>).</a:t>
            </a:r>
          </a:p>
          <a:p>
            <a:r>
              <a:rPr lang="cs-CZ" sz="1800" dirty="0"/>
              <a:t>Základy akademického psaní.</a:t>
            </a:r>
          </a:p>
          <a:p>
            <a:r>
              <a:rPr lang="cs-CZ" sz="1800" dirty="0"/>
              <a:t>Procvičení </a:t>
            </a:r>
            <a:r>
              <a:rPr lang="cs-CZ" sz="1800" b="1" dirty="0"/>
              <a:t>citační etiky </a:t>
            </a:r>
            <a:r>
              <a:rPr lang="cs-CZ" sz="1800" dirty="0"/>
              <a:t>a praxe.</a:t>
            </a:r>
          </a:p>
          <a:p>
            <a:r>
              <a:rPr lang="cs-CZ" sz="1800" dirty="0"/>
              <a:t>Využití </a:t>
            </a:r>
            <a:r>
              <a:rPr lang="cs-CZ" sz="1800" b="1" dirty="0"/>
              <a:t>teoretických konceptů</a:t>
            </a:r>
            <a:r>
              <a:rPr lang="cs-CZ" sz="1800" dirty="0"/>
              <a:t> a vyhledávání </a:t>
            </a:r>
            <a:r>
              <a:rPr lang="cs-CZ" sz="1800" b="1" dirty="0"/>
              <a:t>vhodných zdrojů </a:t>
            </a:r>
            <a:r>
              <a:rPr lang="cs-CZ" sz="1800" dirty="0"/>
              <a:t>k podložení argumentace.</a:t>
            </a:r>
          </a:p>
          <a:p>
            <a:r>
              <a:rPr lang="cs-CZ" sz="1800" dirty="0"/>
              <a:t>Nezbytné pro další působení v sociálních vědách.</a:t>
            </a:r>
          </a:p>
          <a:p>
            <a:r>
              <a:rPr lang="cs-CZ" sz="1800" dirty="0"/>
              <a:t>Podpora </a:t>
            </a:r>
            <a:r>
              <a:rPr lang="cs-CZ" sz="1800" b="1" dirty="0"/>
              <a:t>kritického myšlení </a:t>
            </a:r>
            <a:r>
              <a:rPr lang="cs-CZ" sz="1800" dirty="0"/>
              <a:t>– rozlišení </a:t>
            </a:r>
            <a:r>
              <a:rPr lang="cs-CZ" sz="1800" dirty="0">
                <a:solidFill>
                  <a:srgbClr val="FF0000"/>
                </a:solidFill>
              </a:rPr>
              <a:t>argumentace vlastním názorem </a:t>
            </a:r>
            <a:r>
              <a:rPr lang="cs-CZ" sz="1800" dirty="0"/>
              <a:t>a </a:t>
            </a:r>
            <a:r>
              <a:rPr lang="cs-CZ" sz="1800" dirty="0">
                <a:solidFill>
                  <a:schemeClr val="accent3"/>
                </a:solidFill>
              </a:rPr>
              <a:t>argumentace vlastního názoru za pomoci evidence</a:t>
            </a:r>
            <a:r>
              <a:rPr lang="cs-CZ" sz="1800" dirty="0"/>
              <a:t> (teoretické, empirické, filosofické, logické, matematicko-statistické apod.).</a:t>
            </a:r>
          </a:p>
          <a:p>
            <a:r>
              <a:rPr lang="cs-CZ" sz="1800" dirty="0"/>
              <a:t>Počátek nastolení </a:t>
            </a:r>
            <a:r>
              <a:rPr lang="cs-CZ" sz="1800" b="1" dirty="0" err="1"/>
              <a:t>mindsetu</a:t>
            </a:r>
            <a:r>
              <a:rPr lang="cs-CZ" sz="1800" dirty="0"/>
              <a:t>, který rozlišuje jemnou hranici rigoróznosti vědeckého poznání a jeho flexibility, akademické svobody a invence výzkumníka.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0113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625F6E-BB2B-FBC1-F240-01ABF2D188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EC6D4E-382E-030F-F831-955E4DAB3B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80864-AC96-5C3B-5258-FE82F673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PP obecně I</a:t>
            </a:r>
            <a:endParaRPr lang="en-GB" sz="220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E4FF34FA-6661-1DA0-5301-BE6F3CAB7E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810505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65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2F2CD3-1580-A6B7-8B82-E535B0983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PP obecně</a:t>
            </a:r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414D5-AB68-247F-DA52-103DA4680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D00EB0-CDB6-1277-2A04-9831C7FF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PP obecně II</a:t>
            </a:r>
            <a:endParaRPr lang="en-GB" sz="220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BB53E539-5521-459C-73A5-2270377209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52185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991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B6A64A-B494-7AE3-11FB-9D9752EF42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245F3F-E4CB-CE70-AA25-EEAFF49D22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E10F02-3DF4-26D2-B732-79846E26A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 hodnocení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BB6DC-4284-2974-7518-834A21A9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První PP bude hodnocen </a:t>
            </a:r>
            <a:r>
              <a:rPr lang="cs-CZ" sz="2000" b="1" dirty="0"/>
              <a:t>shovívavěji</a:t>
            </a:r>
            <a:r>
              <a:rPr lang="cs-CZ" sz="2000" dirty="0"/>
              <a:t>, přísnost hodnocení dalších PP se bude </a:t>
            </a:r>
            <a:r>
              <a:rPr lang="cs-CZ" sz="2000" b="1" dirty="0"/>
              <a:t>stupňovat</a:t>
            </a:r>
            <a:r>
              <a:rPr lang="cs-CZ" sz="2000" dirty="0"/>
              <a:t>.</a:t>
            </a:r>
          </a:p>
          <a:p>
            <a:r>
              <a:rPr lang="cs-CZ" sz="2000" dirty="0"/>
              <a:t>Počítáme se znalostmi získanými simultánně v Úvodu do BSS!</a:t>
            </a:r>
          </a:p>
          <a:p>
            <a:r>
              <a:rPr lang="cs-CZ" sz="2000" dirty="0"/>
              <a:t>Přes výrazné snahy o standardizaci hodnocení se nelze vyhnout subjektivnosti. Studenti mají právo u daného hodnotitele feedback rozporovat (za pomoci věcných argumentů!) nebo se na něj dotázat (pokud mu neporozuměli). V případě nevyřešení problému se lze odvolat k dr. Kleinerovi (příp. k dr. Krausovi).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82529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F495CD-895F-F58C-E306-A59CD8152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Jak psát PP?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747827-3155-7645-27E8-3FC03AEC3C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FD085A-1771-5154-BCB3-6FB2F3E5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požadavky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B44A85-6738-5FAE-6A18-CAECE3362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588199"/>
          </a:xfrm>
        </p:spPr>
        <p:txBody>
          <a:bodyPr/>
          <a:lstStyle/>
          <a:p>
            <a:r>
              <a:rPr lang="cs-CZ" sz="1600" dirty="0"/>
              <a:t>Formální požadavky = prerekvizita k hodnocení PP!</a:t>
            </a:r>
          </a:p>
          <a:p>
            <a:r>
              <a:rPr lang="cs-CZ" sz="1600" b="1" dirty="0"/>
              <a:t>Rozsah</a:t>
            </a:r>
            <a:r>
              <a:rPr lang="cs-CZ" sz="1600" dirty="0"/>
              <a:t>: </a:t>
            </a:r>
            <a:r>
              <a:rPr lang="cs-CZ" sz="1600" dirty="0">
                <a:solidFill>
                  <a:schemeClr val="accent2"/>
                </a:solidFill>
              </a:rPr>
              <a:t>3</a:t>
            </a:r>
            <a:r>
              <a:rPr lang="cs-CZ" sz="1600" dirty="0"/>
              <a:t>-</a:t>
            </a:r>
            <a:r>
              <a:rPr lang="cs-CZ" sz="1600" dirty="0">
                <a:solidFill>
                  <a:srgbClr val="00B050"/>
                </a:solidFill>
              </a:rPr>
              <a:t>5</a:t>
            </a:r>
            <a:r>
              <a:rPr lang="cs-CZ" sz="1600" dirty="0"/>
              <a:t> normostran (1ns = 1800 znaků vč. mezer)</a:t>
            </a:r>
          </a:p>
          <a:p>
            <a:pPr lvl="1"/>
            <a:r>
              <a:rPr lang="cs-CZ" sz="1200" dirty="0"/>
              <a:t>Nezapočítává se: titulní strana (vč. obsahu, názvu PP, kurzu apod.); seznam referencí (dlouhé citace na konci </a:t>
            </a:r>
            <a:r>
              <a:rPr lang="cs-CZ" sz="1200" dirty="0" err="1"/>
              <a:t>paperu</a:t>
            </a:r>
            <a:r>
              <a:rPr lang="cs-CZ" sz="1200" dirty="0"/>
              <a:t> – krátké citace v textu se započítávají, stejně tak citáty).</a:t>
            </a:r>
          </a:p>
          <a:p>
            <a:r>
              <a:rPr lang="cs-CZ" sz="1600" b="1" dirty="0"/>
              <a:t>Správná citační praxe </a:t>
            </a:r>
            <a:r>
              <a:rPr lang="cs-CZ" sz="1600" dirty="0"/>
              <a:t>(absence všech typů plagiátorství).</a:t>
            </a:r>
          </a:p>
          <a:p>
            <a:r>
              <a:rPr lang="cs-CZ" sz="1600" dirty="0"/>
              <a:t>Minimálně </a:t>
            </a:r>
            <a:r>
              <a:rPr lang="cs-CZ" sz="1600" b="1" dirty="0"/>
              <a:t>2 odborné publikace </a:t>
            </a:r>
            <a:r>
              <a:rPr lang="cs-CZ" sz="1600" dirty="0"/>
              <a:t>(ideálně vědecké články) jako zdroj (nad rámec zadaného textu).</a:t>
            </a:r>
          </a:p>
          <a:p>
            <a:r>
              <a:rPr lang="cs-CZ" sz="1600" dirty="0"/>
              <a:t>Eticky rigidní přiznání generativní umělé inteligence (v souladu s pozicí MUNI).</a:t>
            </a:r>
          </a:p>
          <a:p>
            <a:r>
              <a:rPr lang="cs-CZ" sz="1600" dirty="0"/>
              <a:t>2x méně jak 3 body (nemusí být za sebou) </a:t>
            </a:r>
            <a:r>
              <a:rPr lang="cs-CZ" sz="1600" dirty="0">
                <a:sym typeface="Wingdings" panose="05000000000000000000" pitchFamily="2" charset="2"/>
              </a:rPr>
              <a:t> </a:t>
            </a:r>
            <a:r>
              <a:rPr lang="cs-CZ" sz="1600" b="1" dirty="0">
                <a:sym typeface="Wingdings" panose="05000000000000000000" pitchFamily="2" charset="2"/>
              </a:rPr>
              <a:t>povinná konzultace </a:t>
            </a:r>
            <a:r>
              <a:rPr lang="cs-CZ" sz="1600" dirty="0">
                <a:sym typeface="Wingdings" panose="05000000000000000000" pitchFamily="2" charset="2"/>
              </a:rPr>
              <a:t>(studenti jsou povinni si konzultaci sami domluvit – point </a:t>
            </a:r>
            <a:r>
              <a:rPr lang="cs-CZ" sz="1600" dirty="0" err="1">
                <a:sym typeface="Wingdings" panose="05000000000000000000" pitchFamily="2" charset="2"/>
              </a:rPr>
              <a:t>of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 err="1">
                <a:sym typeface="Wingdings" panose="05000000000000000000" pitchFamily="2" charset="2"/>
              </a:rPr>
              <a:t>contact</a:t>
            </a:r>
            <a:r>
              <a:rPr lang="cs-CZ" sz="1600" dirty="0">
                <a:sym typeface="Wingdings" panose="05000000000000000000" pitchFamily="2" charset="2"/>
              </a:rPr>
              <a:t> je k tomuto opět dr. Kleiner).</a:t>
            </a:r>
          </a:p>
          <a:p>
            <a:r>
              <a:rPr lang="cs-CZ" sz="1600" dirty="0">
                <a:sym typeface="Wingdings" panose="05000000000000000000" pitchFamily="2" charset="2"/>
              </a:rPr>
              <a:t>PP </a:t>
            </a:r>
            <a:r>
              <a:rPr lang="cs-CZ" sz="1600" b="1" dirty="0">
                <a:sym typeface="Wingdings" panose="05000000000000000000" pitchFamily="2" charset="2"/>
              </a:rPr>
              <a:t>výhradně odevzdávejte </a:t>
            </a:r>
            <a:r>
              <a:rPr lang="cs-CZ" sz="1600" dirty="0">
                <a:sym typeface="Wingdings" panose="05000000000000000000" pitchFamily="2" charset="2"/>
              </a:rPr>
              <a:t>ve formátu </a:t>
            </a:r>
            <a:r>
              <a:rPr lang="cs-CZ" sz="1600" b="1" dirty="0">
                <a:sym typeface="Wingdings" panose="05000000000000000000" pitchFamily="2" charset="2"/>
              </a:rPr>
              <a:t>.</a:t>
            </a:r>
            <a:r>
              <a:rPr lang="cs-CZ" sz="1600" b="1" dirty="0" err="1">
                <a:sym typeface="Wingdings" panose="05000000000000000000" pitchFamily="2" charset="2"/>
              </a:rPr>
              <a:t>docx</a:t>
            </a:r>
            <a:r>
              <a:rPr lang="cs-CZ" sz="1600" b="1" dirty="0">
                <a:sym typeface="Wingdings" panose="05000000000000000000" pitchFamily="2" charset="2"/>
              </a:rPr>
              <a:t> </a:t>
            </a:r>
            <a:r>
              <a:rPr lang="cs-CZ" sz="1600" dirty="0">
                <a:sym typeface="Wingdings" panose="05000000000000000000" pitchFamily="2" charset="2"/>
              </a:rPr>
              <a:t>(kvůli snadné kontrole počtu znaků)!</a:t>
            </a:r>
          </a:p>
          <a:p>
            <a:endParaRPr lang="cs-CZ" sz="1600" dirty="0"/>
          </a:p>
          <a:p>
            <a:pPr marL="3240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68234711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Pokyny k vypracovani PP_podzim 2023</Template>
  <TotalTime>504</TotalTime>
  <Words>3570</Words>
  <Application>Microsoft Office PowerPoint</Application>
  <PresentationFormat>Širokoúhlá obrazovka</PresentationFormat>
  <Paragraphs>270</Paragraphs>
  <Slides>34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Courier New</vt:lpstr>
      <vt:lpstr>Symbol</vt:lpstr>
      <vt:lpstr>Tahoma</vt:lpstr>
      <vt:lpstr>Wingdings</vt:lpstr>
      <vt:lpstr>Prezentace_MU_CZ</vt:lpstr>
      <vt:lpstr>Pokyny k vypracování PP</vt:lpstr>
      <vt:lpstr>Disclaimer</vt:lpstr>
      <vt:lpstr>Outline prezentace</vt:lpstr>
      <vt:lpstr>Část I: Obecné požadavky na PP a jejich odůvodnění</vt:lpstr>
      <vt:lpstr>Learing outcomes – k čemu je to dobré?</vt:lpstr>
      <vt:lpstr>PP obecně I</vt:lpstr>
      <vt:lpstr>PP obecně II</vt:lpstr>
      <vt:lpstr>PP hodnocení</vt:lpstr>
      <vt:lpstr>Formální požadavky</vt:lpstr>
      <vt:lpstr>Doporučujeme před odevzdáním:</vt:lpstr>
      <vt:lpstr>Část II: Vyjádření své pozice za pomoci vědecké argumentace</vt:lpstr>
      <vt:lpstr>Když po vás chceme vyjádřit názor (pozici), tak…</vt:lpstr>
      <vt:lpstr>Příklad 1: Environmentální bezpečnost</vt:lpstr>
      <vt:lpstr>Příklad 2: Členství v NATO</vt:lpstr>
      <vt:lpstr>Vědecký argument a vysvětlení pohledem vědy</vt:lpstr>
      <vt:lpstr>Vysvětlení jako podpora argumentů</vt:lpstr>
      <vt:lpstr>Část III: Konkrétní požadavky a tipy na psaní PP</vt:lpstr>
      <vt:lpstr>Struktura PP I</vt:lpstr>
      <vt:lpstr>Struktura PP II</vt:lpstr>
      <vt:lpstr>Odbočka: hierarchie evidence dle Evanse (2002: 79)</vt:lpstr>
      <vt:lpstr>Struktura PP III</vt:lpstr>
      <vt:lpstr>Struktura PP IV</vt:lpstr>
      <vt:lpstr>Včasná práce a iterativní, cyklický proces psaní</vt:lpstr>
      <vt:lpstr>Poučení z minulých ročníků</vt:lpstr>
      <vt:lpstr>Poučení z minulých ročníků</vt:lpstr>
      <vt:lpstr>Ukázka PP – shrnutí textu</vt:lpstr>
      <vt:lpstr>Ukázka PP - úvod</vt:lpstr>
      <vt:lpstr>Ukázka PP - vysvětlení</vt:lpstr>
      <vt:lpstr>Ukázka PP - protiargument</vt:lpstr>
      <vt:lpstr>Ukázka PP - závěr</vt:lpstr>
      <vt:lpstr>Ukázka PP - reference</vt:lpstr>
      <vt:lpstr>Nejčastější chyba – argumentace vlastním názorem</vt:lpstr>
      <vt:lpstr>Závěrečný apel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k vypracování PP</dc:title>
  <dc:creator>Jan Kleiner</dc:creator>
  <cp:lastModifiedBy>Jan Kleiner</cp:lastModifiedBy>
  <cp:revision>20</cp:revision>
  <cp:lastPrinted>1601-01-01T00:00:00Z</cp:lastPrinted>
  <dcterms:created xsi:type="dcterms:W3CDTF">2023-09-19T07:52:42Z</dcterms:created>
  <dcterms:modified xsi:type="dcterms:W3CDTF">2024-09-25T08:56:15Z</dcterms:modified>
</cp:coreProperties>
</file>