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  <p:sldMasterId id="2147483702" r:id="rId5"/>
  </p:sldMasterIdLst>
  <p:notesMasterIdLst>
    <p:notesMasterId r:id="rId29"/>
  </p:notesMasterIdLst>
  <p:sldIdLst>
    <p:sldId id="256" r:id="rId6"/>
    <p:sldId id="257" r:id="rId7"/>
    <p:sldId id="258" r:id="rId8"/>
    <p:sldId id="259" r:id="rId9"/>
    <p:sldId id="492" r:id="rId10"/>
    <p:sldId id="730" r:id="rId11"/>
    <p:sldId id="731" r:id="rId12"/>
    <p:sldId id="505" r:id="rId13"/>
    <p:sldId id="743" r:id="rId14"/>
    <p:sldId id="736" r:id="rId15"/>
    <p:sldId id="734" r:id="rId16"/>
    <p:sldId id="747" r:id="rId17"/>
    <p:sldId id="748" r:id="rId18"/>
    <p:sldId id="744" r:id="rId19"/>
    <p:sldId id="746" r:id="rId20"/>
    <p:sldId id="745" r:id="rId21"/>
    <p:sldId id="737" r:id="rId22"/>
    <p:sldId id="694" r:id="rId23"/>
    <p:sldId id="740" r:id="rId24"/>
    <p:sldId id="741" r:id="rId25"/>
    <p:sldId id="742" r:id="rId26"/>
    <p:sldId id="716" r:id="rId27"/>
    <p:sldId id="73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B9137-4460-4F15-B681-EEA474943BFA}" type="datetimeFigureOut">
              <a:rPr lang="cs-CZ" smtClean="0"/>
              <a:t>13.10.2024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9B08F-C4B7-4586-AE87-CA9A7F1D92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7408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9B08F-C4B7-4586-AE87-CA9A7F1D92D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636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13.10.2024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418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38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106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9E9-1122-4938-944A-97E9FBED2441}" type="datetimeFigureOut">
              <a:rPr lang="cs-CZ" smtClean="0"/>
              <a:t>13.10.2024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E96C-46D8-4C61-9166-54E419792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559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9E9-1122-4938-944A-97E9FBED2441}" type="datetimeFigureOut">
              <a:rPr lang="cs-CZ" smtClean="0"/>
              <a:t>13.10.2024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E96C-46D8-4C61-9166-54E419792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694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9E9-1122-4938-944A-97E9FBED2441}" type="datetimeFigureOut">
              <a:rPr lang="cs-CZ" smtClean="0"/>
              <a:t>13.10.2024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E96C-46D8-4C61-9166-54E419792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3342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9E9-1122-4938-944A-97E9FBED2441}" type="datetimeFigureOut">
              <a:rPr lang="cs-CZ" smtClean="0"/>
              <a:t>13.10.2024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E96C-46D8-4C61-9166-54E419792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693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9E9-1122-4938-944A-97E9FBED2441}" type="datetimeFigureOut">
              <a:rPr lang="cs-CZ" smtClean="0"/>
              <a:t>13.10.2024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E96C-46D8-4C61-9166-54E419792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145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9E9-1122-4938-944A-97E9FBED2441}" type="datetimeFigureOut">
              <a:rPr lang="cs-CZ" smtClean="0"/>
              <a:t>13.10.2024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E96C-46D8-4C61-9166-54E419792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480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9E9-1122-4938-944A-97E9FBED2441}" type="datetimeFigureOut">
              <a:rPr lang="cs-CZ" smtClean="0"/>
              <a:t>13.10.2024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E96C-46D8-4C61-9166-54E419792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257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9E9-1122-4938-944A-97E9FBED2441}" type="datetimeFigureOut">
              <a:rPr lang="cs-CZ" smtClean="0"/>
              <a:t>13.10.2024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E96C-46D8-4C61-9166-54E419792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114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13.10.2024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944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9E9-1122-4938-944A-97E9FBED2441}" type="datetimeFigureOut">
              <a:rPr lang="cs-CZ" smtClean="0"/>
              <a:t>13.10.2024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E96C-46D8-4C61-9166-54E419792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504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9E9-1122-4938-944A-97E9FBED2441}" type="datetimeFigureOut">
              <a:rPr lang="cs-CZ" smtClean="0"/>
              <a:t>13.10.2024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E96C-46D8-4C61-9166-54E419792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882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9E9-1122-4938-944A-97E9FBED2441}" type="datetimeFigureOut">
              <a:rPr lang="cs-CZ" smtClean="0"/>
              <a:t>13.10.2024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E96C-46D8-4C61-9166-54E419792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3703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13.10.2024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625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13.10.2024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13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13.10.2024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2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13.10.2024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49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13.10.2024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68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13.10.2024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0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ADC2A2F-1920-4D1C-BA95-86669873E76E}" type="datetimeFigureOut">
              <a:rPr lang="cs-CZ" smtClean="0"/>
              <a:t>13.10.2024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64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ADC2A2F-1920-4D1C-BA95-86669873E76E}" type="datetimeFigureOut">
              <a:rPr lang="cs-CZ" smtClean="0"/>
              <a:t>13.10.2024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3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C39E9-1122-4938-944A-97E9FBED2441}" type="datetimeFigureOut">
              <a:rPr lang="cs-CZ" smtClean="0"/>
              <a:t>13.10.2024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DE96C-46D8-4C61-9166-54E419792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497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32F57-1C55-45FD-ADC0-074D06E9F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980" y="3064838"/>
            <a:ext cx="9430820" cy="1897580"/>
          </a:xfrm>
        </p:spPr>
        <p:txBody>
          <a:bodyPr>
            <a:normAutofit/>
          </a:bodyPr>
          <a:lstStyle/>
          <a:p>
            <a:br>
              <a:rPr lang="cs-CZ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/>
              <a:t>KOLO BUDOUCNOSTI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CA3D6BE-3B8E-4D74-ADF4-54DEA3BB9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418233"/>
            <a:ext cx="6801612" cy="1239894"/>
          </a:xfrm>
        </p:spPr>
        <p:txBody>
          <a:bodyPr>
            <a:normAutofit/>
          </a:bodyPr>
          <a:lstStyle/>
          <a:p>
            <a:r>
              <a:rPr lang="cs-CZ" sz="3200" dirty="0"/>
              <a:t>Procházka Josef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02AD4A5B-C176-4C4A-A81C-537D8577904F}"/>
              </a:ext>
            </a:extLst>
          </p:cNvPr>
          <p:cNvSpPr txBox="1">
            <a:spLocks/>
          </p:cNvSpPr>
          <p:nvPr/>
        </p:nvSpPr>
        <p:spPr bwMode="blackWhite">
          <a:xfrm>
            <a:off x="1160980" y="611843"/>
            <a:ext cx="9430820" cy="1645920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cs-CZ" sz="3400"/>
              <a:t>Předmět:                                                                      Bezpečnostně-strategické perspektivy ČR </a:t>
            </a:r>
            <a:br>
              <a:rPr lang="cs-CZ" sz="3400"/>
            </a:br>
            <a:endParaRPr lang="cs-CZ" sz="3400"/>
          </a:p>
        </p:txBody>
      </p:sp>
    </p:spTree>
    <p:extLst>
      <p:ext uri="{BB962C8B-B14F-4D97-AF65-F5344CB8AC3E}">
        <p14:creationId xmlns:p14="http://schemas.microsoft.com/office/powerpoint/2010/main" val="238975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0F8F1-9417-47D0-B30D-E9661231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528"/>
            <a:ext cx="10972800" cy="1143000"/>
          </a:xfrm>
        </p:spPr>
        <p:txBody>
          <a:bodyPr/>
          <a:lstStyle/>
          <a:p>
            <a:r>
              <a:rPr lang="cs-CZ" dirty="0"/>
              <a:t>KOLO BUDOUCNOSTI: ÚČEL (1/3)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15E4CA-37D8-4BA0-8817-B612C6E9E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81528"/>
            <a:ext cx="10972800" cy="583572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cs-CZ" dirty="0"/>
              <a:t>Využitelná v prostředí s vysokým stupněm nejistoty.</a:t>
            </a:r>
          </a:p>
          <a:p>
            <a:pPr>
              <a:lnSpc>
                <a:spcPct val="170000"/>
              </a:lnSpc>
            </a:pPr>
            <a:r>
              <a:rPr lang="cs-CZ" dirty="0"/>
              <a:t>Vhodná pro prognostickou podporu strategického řízení. </a:t>
            </a:r>
          </a:p>
          <a:p>
            <a:pPr>
              <a:lnSpc>
                <a:spcPct val="170000"/>
              </a:lnSpc>
            </a:pPr>
            <a:r>
              <a:rPr lang="cs-CZ" dirty="0"/>
              <a:t>Jaké jsou dopady událostí (krizí, konfliktů) nebo trendů (zadlužování veřejných financí, stárnutí populace, klimatické změny, …) na určitou oblast veřejné politiky, společnost, organizaci, …</a:t>
            </a:r>
          </a:p>
          <a:p>
            <a:pPr>
              <a:lnSpc>
                <a:spcPct val="170000"/>
              </a:lnSpc>
            </a:pPr>
            <a:r>
              <a:rPr lang="cs-CZ" dirty="0"/>
              <a:t>Analýza bezpečnostního prostředí a jeho dopadů např. v rámci zpracování bezpečnostní či obranné strategie.</a:t>
            </a:r>
          </a:p>
          <a:p>
            <a:pPr>
              <a:lnSpc>
                <a:spcPct val="170000"/>
              </a:lnSpc>
            </a:pPr>
            <a:r>
              <a:rPr lang="cs-CZ" dirty="0"/>
              <a:t>Využitelná k tvorbě podkladů (analýzám) při tvorbě či aktualizaci scénářů budoucího vývoje např. bezpečnostního prostředí, technologického vývoje, …  </a:t>
            </a:r>
          </a:p>
        </p:txBody>
      </p:sp>
    </p:spTree>
    <p:extLst>
      <p:ext uri="{BB962C8B-B14F-4D97-AF65-F5344CB8AC3E}">
        <p14:creationId xmlns:p14="http://schemas.microsoft.com/office/powerpoint/2010/main" val="3689924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23291"/>
            <a:ext cx="10972800" cy="811658"/>
          </a:xfrm>
        </p:spPr>
        <p:txBody>
          <a:bodyPr>
            <a:normAutofit/>
          </a:bodyPr>
          <a:lstStyle/>
          <a:p>
            <a:r>
              <a:rPr lang="cs-CZ" dirty="0"/>
              <a:t>KOLO BUDOUCNOSTI – PŘÍSTUPY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15E600B-14A8-45B2-BF12-2CB811EF5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498" y="838201"/>
            <a:ext cx="10520736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62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709CAE-A896-1E0B-20F6-540C55E8D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A320A73-9F10-C1E8-A4A3-E3C37DFFC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1" y="19480"/>
            <a:ext cx="11898085" cy="687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31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041111B-369C-AA56-EBFC-6B82FFE60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7086"/>
            <a:ext cx="12192000" cy="677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40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23291"/>
            <a:ext cx="10972800" cy="811658"/>
          </a:xfrm>
        </p:spPr>
        <p:txBody>
          <a:bodyPr>
            <a:normAutofit/>
          </a:bodyPr>
          <a:lstStyle/>
          <a:p>
            <a:r>
              <a:rPr lang="cs-CZ" dirty="0"/>
              <a:t>KOLO BUDOUCNOSTI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07541" y="934949"/>
            <a:ext cx="11784459" cy="113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dirty="0"/>
              <a:t>K události nebo trendu paprskovitě připisovat události, ke kterým může dojít.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dirty="0"/>
              <a:t>Využití sektorové analýzy dle PESTLE</a:t>
            </a:r>
          </a:p>
        </p:txBody>
      </p:sp>
      <p:grpSp>
        <p:nvGrpSpPr>
          <p:cNvPr id="28" name="Skupina 27">
            <a:extLst>
              <a:ext uri="{FF2B5EF4-FFF2-40B4-BE49-F238E27FC236}">
                <a16:creationId xmlns:a16="http://schemas.microsoft.com/office/drawing/2014/main" id="{8974CAF8-7A9A-46AF-8380-A1D06CB98F5E}"/>
              </a:ext>
            </a:extLst>
          </p:cNvPr>
          <p:cNvGrpSpPr/>
          <p:nvPr/>
        </p:nvGrpSpPr>
        <p:grpSpPr>
          <a:xfrm>
            <a:off x="1969212" y="2412671"/>
            <a:ext cx="7979594" cy="4322038"/>
            <a:chOff x="1887019" y="2267143"/>
            <a:chExt cx="7979594" cy="4322038"/>
          </a:xfrm>
        </p:grpSpPr>
        <p:cxnSp>
          <p:nvCxnSpPr>
            <p:cNvPr id="13" name="Přímá spojnice se šipkou 12">
              <a:extLst>
                <a:ext uri="{FF2B5EF4-FFF2-40B4-BE49-F238E27FC236}">
                  <a16:creationId xmlns:a16="http://schemas.microsoft.com/office/drawing/2014/main" id="{F20BAA85-23D2-4CCE-AB92-FED483376AB1}"/>
                </a:ext>
              </a:extLst>
            </p:cNvPr>
            <p:cNvCxnSpPr>
              <a:cxnSpLocks/>
              <a:endCxn id="9" idx="2"/>
            </p:cNvCxnSpPr>
            <p:nvPr/>
          </p:nvCxnSpPr>
          <p:spPr>
            <a:xfrm flipV="1">
              <a:off x="6965879" y="3160995"/>
              <a:ext cx="835630" cy="59677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7" name="Skupina 26">
              <a:extLst>
                <a:ext uri="{FF2B5EF4-FFF2-40B4-BE49-F238E27FC236}">
                  <a16:creationId xmlns:a16="http://schemas.microsoft.com/office/drawing/2014/main" id="{720E85FB-1F61-4E0C-95F8-0469F8AA4A7B}"/>
                </a:ext>
              </a:extLst>
            </p:cNvPr>
            <p:cNvGrpSpPr/>
            <p:nvPr/>
          </p:nvGrpSpPr>
          <p:grpSpPr>
            <a:xfrm>
              <a:off x="1887019" y="2267143"/>
              <a:ext cx="7979594" cy="4322038"/>
              <a:chOff x="1876745" y="2256869"/>
              <a:chExt cx="7979594" cy="4322038"/>
            </a:xfrm>
          </p:grpSpPr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6CB6C0CD-0ECA-4CA5-BD6B-720C889F88FC}"/>
                  </a:ext>
                </a:extLst>
              </p:cNvPr>
              <p:cNvSpPr/>
              <p:nvPr/>
            </p:nvSpPr>
            <p:spPr>
              <a:xfrm>
                <a:off x="4890499" y="3747499"/>
                <a:ext cx="2065105" cy="8938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TECHNOLOGIE</a:t>
                </a:r>
              </a:p>
            </p:txBody>
          </p:sp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D34C55B0-7528-472F-B84C-B2773B4C5B52}"/>
                  </a:ext>
                </a:extLst>
              </p:cNvPr>
              <p:cNvSpPr/>
              <p:nvPr/>
            </p:nvSpPr>
            <p:spPr>
              <a:xfrm>
                <a:off x="1876745" y="4344278"/>
                <a:ext cx="2065105" cy="8938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/>
                  <a:t>SOCIALNÍ</a:t>
                </a:r>
                <a:endParaRPr lang="cs-CZ" dirty="0"/>
              </a:p>
            </p:txBody>
          </p:sp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A37F442C-98BD-454A-9EB8-43D195993BF1}"/>
                  </a:ext>
                </a:extLst>
              </p:cNvPr>
              <p:cNvSpPr/>
              <p:nvPr/>
            </p:nvSpPr>
            <p:spPr>
              <a:xfrm>
                <a:off x="3037725" y="2256869"/>
                <a:ext cx="2065105" cy="8938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PRÁVNÍ</a:t>
                </a:r>
              </a:p>
            </p:txBody>
          </p:sp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693C82AE-3C63-43D9-A6DD-0BA2FA20D483}"/>
                  </a:ext>
                </a:extLst>
              </p:cNvPr>
              <p:cNvSpPr/>
              <p:nvPr/>
            </p:nvSpPr>
            <p:spPr>
              <a:xfrm>
                <a:off x="7791234" y="4344278"/>
                <a:ext cx="2065105" cy="8938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ENVIRONMENT</a:t>
                </a:r>
              </a:p>
            </p:txBody>
          </p:sp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741F9767-F3EE-4CCB-9EE3-660DA69FE606}"/>
                  </a:ext>
                </a:extLst>
              </p:cNvPr>
              <p:cNvSpPr/>
              <p:nvPr/>
            </p:nvSpPr>
            <p:spPr>
              <a:xfrm>
                <a:off x="6758682" y="2256869"/>
                <a:ext cx="2065105" cy="8938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POLITIKA</a:t>
                </a:r>
              </a:p>
            </p:txBody>
          </p:sp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49DDE6F4-1140-46C2-9774-D6C0DE77EE62}"/>
                  </a:ext>
                </a:extLst>
              </p:cNvPr>
              <p:cNvSpPr/>
              <p:nvPr/>
            </p:nvSpPr>
            <p:spPr>
              <a:xfrm>
                <a:off x="4890499" y="5685055"/>
                <a:ext cx="2065105" cy="8938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EKONOMIKA</a:t>
                </a:r>
              </a:p>
            </p:txBody>
          </p:sp>
          <p:cxnSp>
            <p:nvCxnSpPr>
              <p:cNvPr id="11" name="Přímá spojnice se šipkou 10">
                <a:extLst>
                  <a:ext uri="{FF2B5EF4-FFF2-40B4-BE49-F238E27FC236}">
                    <a16:creationId xmlns:a16="http://schemas.microsoft.com/office/drawing/2014/main" id="{5F158C7E-02C3-42D7-94B4-0D5CC57C90AE}"/>
                  </a:ext>
                </a:extLst>
              </p:cNvPr>
              <p:cNvCxnSpPr>
                <a:endCxn id="6" idx="2"/>
              </p:cNvCxnSpPr>
              <p:nvPr/>
            </p:nvCxnSpPr>
            <p:spPr>
              <a:xfrm flipH="1" flipV="1">
                <a:off x="4070278" y="3150721"/>
                <a:ext cx="820221" cy="59677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se šipkou 11">
                <a:extLst>
                  <a:ext uri="{FF2B5EF4-FFF2-40B4-BE49-F238E27FC236}">
                    <a16:creationId xmlns:a16="http://schemas.microsoft.com/office/drawing/2014/main" id="{3F313BC6-6A41-4135-A645-2010EEB89FDB}"/>
                  </a:ext>
                </a:extLst>
              </p:cNvPr>
              <p:cNvCxnSpPr>
                <a:cxnSpLocks/>
                <a:endCxn id="8" idx="1"/>
              </p:cNvCxnSpPr>
              <p:nvPr/>
            </p:nvCxnSpPr>
            <p:spPr>
              <a:xfrm>
                <a:off x="6963309" y="4588309"/>
                <a:ext cx="827925" cy="2028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se šipkou 13">
                <a:extLst>
                  <a:ext uri="{FF2B5EF4-FFF2-40B4-BE49-F238E27FC236}">
                    <a16:creationId xmlns:a16="http://schemas.microsoft.com/office/drawing/2014/main" id="{40BD7712-6D4E-4EEB-942E-3274EF1CD5BB}"/>
                  </a:ext>
                </a:extLst>
              </p:cNvPr>
              <p:cNvCxnSpPr>
                <a:cxnSpLocks/>
                <a:endCxn id="5" idx="3"/>
              </p:cNvCxnSpPr>
              <p:nvPr/>
            </p:nvCxnSpPr>
            <p:spPr>
              <a:xfrm flipH="1">
                <a:off x="3941850" y="4649077"/>
                <a:ext cx="948649" cy="14212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se šipkou 14">
                <a:extLst>
                  <a:ext uri="{FF2B5EF4-FFF2-40B4-BE49-F238E27FC236}">
                    <a16:creationId xmlns:a16="http://schemas.microsoft.com/office/drawing/2014/main" id="{D61710EF-F6E2-418A-809D-F04501A61FF6}"/>
                  </a:ext>
                </a:extLst>
              </p:cNvPr>
              <p:cNvCxnSpPr>
                <a:cxnSpLocks/>
                <a:stCxn id="3" idx="2"/>
                <a:endCxn id="10" idx="0"/>
              </p:cNvCxnSpPr>
              <p:nvPr/>
            </p:nvCxnSpPr>
            <p:spPr>
              <a:xfrm>
                <a:off x="5923052" y="4641351"/>
                <a:ext cx="0" cy="104370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94874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23291"/>
            <a:ext cx="10972800" cy="811658"/>
          </a:xfrm>
        </p:spPr>
        <p:txBody>
          <a:bodyPr>
            <a:normAutofit/>
          </a:bodyPr>
          <a:lstStyle/>
          <a:p>
            <a:r>
              <a:rPr lang="cs-CZ" dirty="0"/>
              <a:t>KOLO BUDOUCNOSTI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07541" y="934949"/>
            <a:ext cx="11784459" cy="113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dirty="0"/>
              <a:t>K této události nebo trendu paprskovitě připisovat události, ke kterým může dojít. Využití nástrojů moci státu dle DIME, DIMEFIL apod</a:t>
            </a:r>
          </a:p>
        </p:txBody>
      </p: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3E9FB970-4011-477B-AD86-141C456624A6}"/>
              </a:ext>
            </a:extLst>
          </p:cNvPr>
          <p:cNvGrpSpPr/>
          <p:nvPr/>
        </p:nvGrpSpPr>
        <p:grpSpPr>
          <a:xfrm>
            <a:off x="2421274" y="2673850"/>
            <a:ext cx="7349453" cy="3509973"/>
            <a:chOff x="2421274" y="2673850"/>
            <a:chExt cx="7349453" cy="3509973"/>
          </a:xfrm>
        </p:grpSpPr>
        <p:cxnSp>
          <p:nvCxnSpPr>
            <p:cNvPr id="13" name="Přímá spojnice se šipkou 12">
              <a:extLst>
                <a:ext uri="{FF2B5EF4-FFF2-40B4-BE49-F238E27FC236}">
                  <a16:creationId xmlns:a16="http://schemas.microsoft.com/office/drawing/2014/main" id="{F20BAA85-23D2-4CCE-AB92-FED483376AB1}"/>
                </a:ext>
              </a:extLst>
            </p:cNvPr>
            <p:cNvCxnSpPr>
              <a:cxnSpLocks/>
              <a:endCxn id="9" idx="2"/>
            </p:cNvCxnSpPr>
            <p:nvPr/>
          </p:nvCxnSpPr>
          <p:spPr>
            <a:xfrm flipV="1">
              <a:off x="7099442" y="3649489"/>
              <a:ext cx="1638733" cy="24786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6CB6C0CD-0ECA-4CA5-BD6B-720C889F88FC}"/>
                </a:ext>
              </a:extLst>
            </p:cNvPr>
            <p:cNvSpPr/>
            <p:nvPr/>
          </p:nvSpPr>
          <p:spPr>
            <a:xfrm>
              <a:off x="5034337" y="3897352"/>
              <a:ext cx="2065105" cy="8938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KOMPLEXNÍ OBRANA</a:t>
              </a:r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A37F442C-98BD-454A-9EB8-43D195993BF1}"/>
                </a:ext>
              </a:extLst>
            </p:cNvPr>
            <p:cNvSpPr/>
            <p:nvPr/>
          </p:nvSpPr>
          <p:spPr>
            <a:xfrm>
              <a:off x="2421275" y="2673850"/>
              <a:ext cx="2065105" cy="8938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DIPLOMACIE</a:t>
              </a:r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693C82AE-3C63-43D9-A6DD-0BA2FA20D483}"/>
                </a:ext>
              </a:extLst>
            </p:cNvPr>
            <p:cNvSpPr/>
            <p:nvPr/>
          </p:nvSpPr>
          <p:spPr>
            <a:xfrm>
              <a:off x="7705622" y="5289971"/>
              <a:ext cx="2065105" cy="8938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ARMÁDA</a:t>
              </a: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741F9767-F3EE-4CCB-9EE3-660DA69FE606}"/>
                </a:ext>
              </a:extLst>
            </p:cNvPr>
            <p:cNvSpPr/>
            <p:nvPr/>
          </p:nvSpPr>
          <p:spPr>
            <a:xfrm>
              <a:off x="7705622" y="2755637"/>
              <a:ext cx="2065105" cy="8938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INFORMACE</a:t>
              </a:r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49DDE6F4-1140-46C2-9774-D6C0DE77EE62}"/>
                </a:ext>
              </a:extLst>
            </p:cNvPr>
            <p:cNvSpPr/>
            <p:nvPr/>
          </p:nvSpPr>
          <p:spPr>
            <a:xfrm>
              <a:off x="2421274" y="5289971"/>
              <a:ext cx="2065105" cy="8938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EKONOMIKA</a:t>
              </a:r>
            </a:p>
          </p:txBody>
        </p:sp>
        <p:cxnSp>
          <p:nvCxnSpPr>
            <p:cNvPr id="11" name="Přímá spojnice se šipkou 10">
              <a:extLst>
                <a:ext uri="{FF2B5EF4-FFF2-40B4-BE49-F238E27FC236}">
                  <a16:creationId xmlns:a16="http://schemas.microsoft.com/office/drawing/2014/main" id="{5F158C7E-02C3-42D7-94B4-0D5CC57C90A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62046" y="3582676"/>
              <a:ext cx="1572291" cy="31467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Přímá spojnice se šipkou 11">
              <a:extLst>
                <a:ext uri="{FF2B5EF4-FFF2-40B4-BE49-F238E27FC236}">
                  <a16:creationId xmlns:a16="http://schemas.microsoft.com/office/drawing/2014/main" id="{3F313BC6-6A41-4135-A645-2010EEB89FDB}"/>
                </a:ext>
              </a:extLst>
            </p:cNvPr>
            <p:cNvCxnSpPr>
              <a:cxnSpLocks/>
            </p:cNvCxnSpPr>
            <p:nvPr/>
          </p:nvCxnSpPr>
          <p:spPr>
            <a:xfrm>
              <a:off x="7099442" y="4791204"/>
              <a:ext cx="1580510" cy="49876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Přímá spojnice se šipkou 14">
              <a:extLst>
                <a:ext uri="{FF2B5EF4-FFF2-40B4-BE49-F238E27FC236}">
                  <a16:creationId xmlns:a16="http://schemas.microsoft.com/office/drawing/2014/main" id="{D61710EF-F6E2-418A-809D-F04501A61FF6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 flipH="1">
              <a:off x="3453827" y="4791204"/>
              <a:ext cx="1580510" cy="49876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5294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23291"/>
            <a:ext cx="10972800" cy="811658"/>
          </a:xfrm>
        </p:spPr>
        <p:txBody>
          <a:bodyPr>
            <a:normAutofit/>
          </a:bodyPr>
          <a:lstStyle/>
          <a:p>
            <a:r>
              <a:rPr lang="cs-CZ" dirty="0"/>
              <a:t>KOLO BUDOUCNOSTI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35850" y="934949"/>
            <a:ext cx="11784459" cy="113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lvl="0" indent="-3429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Druhý prstenec tvoří sekundární dopady: např. přístup dle DOTMLPFI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dirty="0"/>
              <a:t>Lze pokračovat do doby vyjasnění všech dopadů řešené události či trendu. 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5292E4E2-2CD3-4189-A602-710B9CD3B8F2}"/>
              </a:ext>
            </a:extLst>
          </p:cNvPr>
          <p:cNvCxnSpPr>
            <a:cxnSpLocks/>
          </p:cNvCxnSpPr>
          <p:nvPr/>
        </p:nvCxnSpPr>
        <p:spPr>
          <a:xfrm flipV="1">
            <a:off x="6672722" y="3574614"/>
            <a:ext cx="172037" cy="619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Obdélník 5">
            <a:extLst>
              <a:ext uri="{FF2B5EF4-FFF2-40B4-BE49-F238E27FC236}">
                <a16:creationId xmlns:a16="http://schemas.microsoft.com/office/drawing/2014/main" id="{C05355EB-0E3C-483E-9538-5E90CF37D758}"/>
              </a:ext>
            </a:extLst>
          </p:cNvPr>
          <p:cNvSpPr/>
          <p:nvPr/>
        </p:nvSpPr>
        <p:spPr>
          <a:xfrm>
            <a:off x="4607617" y="3636580"/>
            <a:ext cx="2065105" cy="893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KOMPLEXNÍ OBRANA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A37F750-67B7-440A-9EA7-1930540B4F04}"/>
              </a:ext>
            </a:extLst>
          </p:cNvPr>
          <p:cNvSpPr/>
          <p:nvPr/>
        </p:nvSpPr>
        <p:spPr>
          <a:xfrm>
            <a:off x="2370475" y="2565564"/>
            <a:ext cx="2065105" cy="893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DIPLOMACIE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8AB97187-E05F-4C2F-AC47-3AC29B020891}"/>
              </a:ext>
            </a:extLst>
          </p:cNvPr>
          <p:cNvSpPr/>
          <p:nvPr/>
        </p:nvSpPr>
        <p:spPr>
          <a:xfrm>
            <a:off x="6844759" y="4654364"/>
            <a:ext cx="2065105" cy="893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ARMÁDA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FAEE5845-C60D-4B71-AF09-93D2817F3EE6}"/>
              </a:ext>
            </a:extLst>
          </p:cNvPr>
          <p:cNvSpPr/>
          <p:nvPr/>
        </p:nvSpPr>
        <p:spPr>
          <a:xfrm>
            <a:off x="6844759" y="2656553"/>
            <a:ext cx="2065105" cy="893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INFORMACE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66804FD6-F1B0-4C34-81E1-C04C4624E864}"/>
              </a:ext>
            </a:extLst>
          </p:cNvPr>
          <p:cNvSpPr/>
          <p:nvPr/>
        </p:nvSpPr>
        <p:spPr>
          <a:xfrm>
            <a:off x="2370475" y="4656795"/>
            <a:ext cx="2065105" cy="893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EKONOMIKA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A55317E4-C189-4345-BF56-F624CCF0C5A8}"/>
              </a:ext>
            </a:extLst>
          </p:cNvPr>
          <p:cNvCxnSpPr>
            <a:cxnSpLocks/>
          </p:cNvCxnSpPr>
          <p:nvPr/>
        </p:nvCxnSpPr>
        <p:spPr>
          <a:xfrm flipH="1" flipV="1">
            <a:off x="4435580" y="3512648"/>
            <a:ext cx="172038" cy="1239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A8E6BB1A-79F2-491D-816F-B585EBDCE23B}"/>
              </a:ext>
            </a:extLst>
          </p:cNvPr>
          <p:cNvCxnSpPr>
            <a:cxnSpLocks/>
          </p:cNvCxnSpPr>
          <p:nvPr/>
        </p:nvCxnSpPr>
        <p:spPr>
          <a:xfrm>
            <a:off x="6672722" y="4530432"/>
            <a:ext cx="172037" cy="1239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7D371D5B-D7A9-45F8-B5DB-E45C6572BADA}"/>
              </a:ext>
            </a:extLst>
          </p:cNvPr>
          <p:cNvCxnSpPr>
            <a:cxnSpLocks/>
          </p:cNvCxnSpPr>
          <p:nvPr/>
        </p:nvCxnSpPr>
        <p:spPr>
          <a:xfrm flipH="1">
            <a:off x="4435580" y="4530432"/>
            <a:ext cx="172037" cy="1239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Ovál 19">
            <a:extLst>
              <a:ext uri="{FF2B5EF4-FFF2-40B4-BE49-F238E27FC236}">
                <a16:creationId xmlns:a16="http://schemas.microsoft.com/office/drawing/2014/main" id="{18F9A62F-E65F-4657-83AC-4175666F8F14}"/>
              </a:ext>
            </a:extLst>
          </p:cNvPr>
          <p:cNvSpPr/>
          <p:nvPr/>
        </p:nvSpPr>
        <p:spPr>
          <a:xfrm>
            <a:off x="6676803" y="5826260"/>
            <a:ext cx="1016000" cy="9887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</a:t>
            </a: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582D6056-6FE5-4FCA-A400-913AA00D940A}"/>
              </a:ext>
            </a:extLst>
          </p:cNvPr>
          <p:cNvSpPr/>
          <p:nvPr/>
        </p:nvSpPr>
        <p:spPr>
          <a:xfrm>
            <a:off x="5622485" y="5548216"/>
            <a:ext cx="1016000" cy="9887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</a:t>
            </a:r>
          </a:p>
        </p:txBody>
      </p:sp>
      <p:sp>
        <p:nvSpPr>
          <p:cNvPr id="42" name="Ovál 41">
            <a:extLst>
              <a:ext uri="{FF2B5EF4-FFF2-40B4-BE49-F238E27FC236}">
                <a16:creationId xmlns:a16="http://schemas.microsoft.com/office/drawing/2014/main" id="{3BD1C49C-4C57-4836-84E4-EA0EB2655773}"/>
              </a:ext>
            </a:extLst>
          </p:cNvPr>
          <p:cNvSpPr/>
          <p:nvPr/>
        </p:nvSpPr>
        <p:spPr>
          <a:xfrm>
            <a:off x="7769439" y="5826260"/>
            <a:ext cx="1016000" cy="9887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</a:t>
            </a:r>
          </a:p>
        </p:txBody>
      </p:sp>
      <p:sp>
        <p:nvSpPr>
          <p:cNvPr id="43" name="Ovál 42">
            <a:extLst>
              <a:ext uri="{FF2B5EF4-FFF2-40B4-BE49-F238E27FC236}">
                <a16:creationId xmlns:a16="http://schemas.microsoft.com/office/drawing/2014/main" id="{A9E3FA39-4780-4D91-AFC0-6521C91EF2D6}"/>
              </a:ext>
            </a:extLst>
          </p:cNvPr>
          <p:cNvSpPr/>
          <p:nvPr/>
        </p:nvSpPr>
        <p:spPr>
          <a:xfrm>
            <a:off x="8883666" y="5826260"/>
            <a:ext cx="1016000" cy="9887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44" name="Ovál 43">
            <a:extLst>
              <a:ext uri="{FF2B5EF4-FFF2-40B4-BE49-F238E27FC236}">
                <a16:creationId xmlns:a16="http://schemas.microsoft.com/office/drawing/2014/main" id="{F1348A01-A44D-43A2-9847-04118E046FA2}"/>
              </a:ext>
            </a:extLst>
          </p:cNvPr>
          <p:cNvSpPr/>
          <p:nvPr/>
        </p:nvSpPr>
        <p:spPr>
          <a:xfrm>
            <a:off x="9733400" y="5148751"/>
            <a:ext cx="1016000" cy="9887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</a:t>
            </a:r>
          </a:p>
        </p:txBody>
      </p:sp>
      <p:sp>
        <p:nvSpPr>
          <p:cNvPr id="45" name="Ovál 44">
            <a:extLst>
              <a:ext uri="{FF2B5EF4-FFF2-40B4-BE49-F238E27FC236}">
                <a16:creationId xmlns:a16="http://schemas.microsoft.com/office/drawing/2014/main" id="{6DF731DE-1718-4076-A305-7FE2346F5441}"/>
              </a:ext>
            </a:extLst>
          </p:cNvPr>
          <p:cNvSpPr/>
          <p:nvPr/>
        </p:nvSpPr>
        <p:spPr>
          <a:xfrm>
            <a:off x="10097901" y="4083506"/>
            <a:ext cx="1016000" cy="9887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</a:t>
            </a:r>
          </a:p>
        </p:txBody>
      </p:sp>
      <p:sp>
        <p:nvSpPr>
          <p:cNvPr id="46" name="Ovál 45">
            <a:extLst>
              <a:ext uri="{FF2B5EF4-FFF2-40B4-BE49-F238E27FC236}">
                <a16:creationId xmlns:a16="http://schemas.microsoft.com/office/drawing/2014/main" id="{01349E90-ADDF-4F96-B763-B03A3F7F5EE2}"/>
              </a:ext>
            </a:extLst>
          </p:cNvPr>
          <p:cNvSpPr/>
          <p:nvPr/>
        </p:nvSpPr>
        <p:spPr>
          <a:xfrm>
            <a:off x="10097901" y="3018261"/>
            <a:ext cx="1016000" cy="9887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</a:t>
            </a:r>
          </a:p>
        </p:txBody>
      </p:sp>
      <p:sp>
        <p:nvSpPr>
          <p:cNvPr id="48" name="Ovál 47">
            <a:extLst>
              <a:ext uri="{FF2B5EF4-FFF2-40B4-BE49-F238E27FC236}">
                <a16:creationId xmlns:a16="http://schemas.microsoft.com/office/drawing/2014/main" id="{E769AEF8-15E9-4F39-9270-FE99112CAA5F}"/>
              </a:ext>
            </a:extLst>
          </p:cNvPr>
          <p:cNvSpPr/>
          <p:nvPr/>
        </p:nvSpPr>
        <p:spPr>
          <a:xfrm>
            <a:off x="5182742" y="4577892"/>
            <a:ext cx="1016000" cy="9887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</a:t>
            </a:r>
          </a:p>
        </p:txBody>
      </p:sp>
      <p:cxnSp>
        <p:nvCxnSpPr>
          <p:cNvPr id="49" name="Přímá spojnice se šipkou 48">
            <a:extLst>
              <a:ext uri="{FF2B5EF4-FFF2-40B4-BE49-F238E27FC236}">
                <a16:creationId xmlns:a16="http://schemas.microsoft.com/office/drawing/2014/main" id="{5D19D433-2E92-4648-B348-72F3C295E4A7}"/>
              </a:ext>
            </a:extLst>
          </p:cNvPr>
          <p:cNvCxnSpPr>
            <a:cxnSpLocks/>
          </p:cNvCxnSpPr>
          <p:nvPr/>
        </p:nvCxnSpPr>
        <p:spPr>
          <a:xfrm flipV="1">
            <a:off x="8647588" y="3738880"/>
            <a:ext cx="1450313" cy="8760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Přímá spojnice se šipkou 51">
            <a:extLst>
              <a:ext uri="{FF2B5EF4-FFF2-40B4-BE49-F238E27FC236}">
                <a16:creationId xmlns:a16="http://schemas.microsoft.com/office/drawing/2014/main" id="{44F1D0D7-CD03-4AA7-AA8B-F4820F7E44FD}"/>
              </a:ext>
            </a:extLst>
          </p:cNvPr>
          <p:cNvCxnSpPr>
            <a:cxnSpLocks/>
            <a:endCxn id="48" idx="6"/>
          </p:cNvCxnSpPr>
          <p:nvPr/>
        </p:nvCxnSpPr>
        <p:spPr>
          <a:xfrm flipH="1" flipV="1">
            <a:off x="6198742" y="5072279"/>
            <a:ext cx="670240" cy="311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Přímá spojnice se šipkou 52">
            <a:extLst>
              <a:ext uri="{FF2B5EF4-FFF2-40B4-BE49-F238E27FC236}">
                <a16:creationId xmlns:a16="http://schemas.microsoft.com/office/drawing/2014/main" id="{501DD5F4-6457-4D47-859B-636E6DBF08A5}"/>
              </a:ext>
            </a:extLst>
          </p:cNvPr>
          <p:cNvCxnSpPr>
            <a:cxnSpLocks/>
            <a:endCxn id="21" idx="7"/>
          </p:cNvCxnSpPr>
          <p:nvPr/>
        </p:nvCxnSpPr>
        <p:spPr>
          <a:xfrm flipH="1">
            <a:off x="6489695" y="5529298"/>
            <a:ext cx="523904" cy="1637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Přímá spojnice se šipkou 53">
            <a:extLst>
              <a:ext uri="{FF2B5EF4-FFF2-40B4-BE49-F238E27FC236}">
                <a16:creationId xmlns:a16="http://schemas.microsoft.com/office/drawing/2014/main" id="{537F991F-A235-4BDE-B2CB-F90DAC2E855D}"/>
              </a:ext>
            </a:extLst>
          </p:cNvPr>
          <p:cNvCxnSpPr>
            <a:cxnSpLocks/>
          </p:cNvCxnSpPr>
          <p:nvPr/>
        </p:nvCxnSpPr>
        <p:spPr>
          <a:xfrm flipH="1">
            <a:off x="7334038" y="5632680"/>
            <a:ext cx="108971" cy="2903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Přímá spojnice se šipkou 54">
            <a:extLst>
              <a:ext uri="{FF2B5EF4-FFF2-40B4-BE49-F238E27FC236}">
                <a16:creationId xmlns:a16="http://schemas.microsoft.com/office/drawing/2014/main" id="{F01ECC15-CF37-4413-9E58-E5CEAE101FF0}"/>
              </a:ext>
            </a:extLst>
          </p:cNvPr>
          <p:cNvCxnSpPr>
            <a:cxnSpLocks/>
            <a:endCxn id="45" idx="2"/>
          </p:cNvCxnSpPr>
          <p:nvPr/>
        </p:nvCxnSpPr>
        <p:spPr>
          <a:xfrm flipV="1">
            <a:off x="8883666" y="4577893"/>
            <a:ext cx="1214235" cy="5088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Přímá spojnice se šipkou 55">
            <a:extLst>
              <a:ext uri="{FF2B5EF4-FFF2-40B4-BE49-F238E27FC236}">
                <a16:creationId xmlns:a16="http://schemas.microsoft.com/office/drawing/2014/main" id="{51DE66E0-59A3-4734-BDD1-494EDE56E1C7}"/>
              </a:ext>
            </a:extLst>
          </p:cNvPr>
          <p:cNvCxnSpPr>
            <a:cxnSpLocks/>
            <a:endCxn id="44" idx="1"/>
          </p:cNvCxnSpPr>
          <p:nvPr/>
        </p:nvCxnSpPr>
        <p:spPr>
          <a:xfrm flipV="1">
            <a:off x="8864690" y="5293553"/>
            <a:ext cx="1017500" cy="668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Přímá spojnice se šipkou 56">
            <a:extLst>
              <a:ext uri="{FF2B5EF4-FFF2-40B4-BE49-F238E27FC236}">
                <a16:creationId xmlns:a16="http://schemas.microsoft.com/office/drawing/2014/main" id="{9042494E-32EB-4DBF-8D2D-CCE3E0A30724}"/>
              </a:ext>
            </a:extLst>
          </p:cNvPr>
          <p:cNvCxnSpPr>
            <a:cxnSpLocks/>
          </p:cNvCxnSpPr>
          <p:nvPr/>
        </p:nvCxnSpPr>
        <p:spPr>
          <a:xfrm>
            <a:off x="8629181" y="5587684"/>
            <a:ext cx="581658" cy="2385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Přímá spojnice se šipkou 57">
            <a:extLst>
              <a:ext uri="{FF2B5EF4-FFF2-40B4-BE49-F238E27FC236}">
                <a16:creationId xmlns:a16="http://schemas.microsoft.com/office/drawing/2014/main" id="{491F5BF9-9C1B-4376-8198-A892231DB5E4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8198415" y="5587683"/>
            <a:ext cx="79024" cy="2385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749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03BB05-7811-4F36-AD5E-96565F7DE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KOLO BUDOUCNOSTI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495A69-830B-4B1D-A274-DF9761EA9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Výhoda: </a:t>
            </a:r>
          </a:p>
          <a:p>
            <a:r>
              <a:rPr lang="cs-CZ" dirty="0"/>
              <a:t>Stimulace systematického, komplexního uvažování</a:t>
            </a:r>
          </a:p>
          <a:p>
            <a:r>
              <a:rPr lang="cs-CZ" dirty="0"/>
              <a:t>Umožňuje zkoumat události a trendy komplexně ve vzájemných souvislostech.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Nevýhoda: </a:t>
            </a:r>
          </a:p>
          <a:p>
            <a:r>
              <a:rPr lang="cs-CZ" dirty="0"/>
              <a:t>Výsledky dosažené touto metodou jsou přímo ovlivněny znalostmi a zkušenostmi zpracovatelského týmu. </a:t>
            </a:r>
          </a:p>
          <a:p>
            <a:r>
              <a:rPr lang="cs-CZ" dirty="0"/>
              <a:t>Proto je nutné věnovat náležitou pozornost výběru týmu a zajistit jeho přípravu.</a:t>
            </a:r>
          </a:p>
        </p:txBody>
      </p:sp>
    </p:spTree>
    <p:extLst>
      <p:ext uri="{BB962C8B-B14F-4D97-AF65-F5344CB8AC3E}">
        <p14:creationId xmlns:p14="http://schemas.microsoft.com/office/powerpoint/2010/main" val="3167036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827247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/>
              <a:t>APLIKACE METODY: PŘÍKLAD</a:t>
            </a:r>
            <a:endParaRPr lang="cs-CZ" altLang="cs-CZ" i="1"/>
          </a:p>
        </p:txBody>
      </p:sp>
    </p:spTree>
    <p:extLst>
      <p:ext uri="{BB962C8B-B14F-4D97-AF65-F5344CB8AC3E}">
        <p14:creationId xmlns:p14="http://schemas.microsoft.com/office/powerpoint/2010/main" val="2022830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E4DB9F-215D-4ECB-A95C-72BC3BA59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41906C-CA94-449B-9655-683B145F5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03EDA3D-7178-4963-8420-8EB51B63E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6872"/>
            <a:ext cx="12192000" cy="687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40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62F01-1C2F-4FC8-B0C0-319C34B88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CÍL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4F7837-8043-400B-920D-85870C66A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285" y="3341670"/>
            <a:ext cx="10849510" cy="351633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600" dirty="0"/>
              <a:t>OBJASNIT  POUŽITÍ METODY KOLO BUDOUCNOSTI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600" dirty="0"/>
              <a:t>PROCVIČIT TUTO METODU NA VHODNÉM PŘÍKLADU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3843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0CC30E-ACC4-4200-A203-319617EFE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D1583B-DA68-490E-ABA9-69363F10B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BD1AED9-A709-448E-8B6C-2FD0DD6AC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919" y="0"/>
            <a:ext cx="12263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40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>
            <a:extLst>
              <a:ext uri="{FF2B5EF4-FFF2-40B4-BE49-F238E27FC236}">
                <a16:creationId xmlns:a16="http://schemas.microsoft.com/office/drawing/2014/main" id="{2633B9E7-68A9-4201-ABFB-D208DEDF8A25}"/>
              </a:ext>
            </a:extLst>
          </p:cNvPr>
          <p:cNvSpPr/>
          <p:nvPr/>
        </p:nvSpPr>
        <p:spPr>
          <a:xfrm>
            <a:off x="5272760" y="2469722"/>
            <a:ext cx="1787704" cy="14281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Narušení prvků KI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8E1D71D9-E5BE-4C78-8CA0-FF65CD83D96D}"/>
              </a:ext>
            </a:extLst>
          </p:cNvPr>
          <p:cNvSpPr/>
          <p:nvPr/>
        </p:nvSpPr>
        <p:spPr>
          <a:xfrm>
            <a:off x="4138636" y="1575192"/>
            <a:ext cx="1551398" cy="10993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Sociální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CE63D638-3975-4C87-A525-7CBF2BECF909}"/>
              </a:ext>
            </a:extLst>
          </p:cNvPr>
          <p:cNvSpPr/>
          <p:nvPr/>
        </p:nvSpPr>
        <p:spPr>
          <a:xfrm>
            <a:off x="6187945" y="1557978"/>
            <a:ext cx="2132153" cy="10993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>
                <a:solidFill>
                  <a:schemeClr val="tx1"/>
                </a:solidFill>
              </a:rPr>
              <a:t>Technologické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538F6897-662E-4E3B-91D7-88035A4AF03E}"/>
              </a:ext>
            </a:extLst>
          </p:cNvPr>
          <p:cNvSpPr/>
          <p:nvPr/>
        </p:nvSpPr>
        <p:spPr>
          <a:xfrm>
            <a:off x="3311538" y="3009786"/>
            <a:ext cx="1921474" cy="10993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Ekonomické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3EC8F895-4318-4119-8085-83E55D3B1C40}"/>
              </a:ext>
            </a:extLst>
          </p:cNvPr>
          <p:cNvSpPr/>
          <p:nvPr/>
        </p:nvSpPr>
        <p:spPr>
          <a:xfrm>
            <a:off x="5378991" y="3956095"/>
            <a:ext cx="1551398" cy="10993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Politické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69F93AEE-26BF-475A-960A-352FF8A429BA}"/>
              </a:ext>
            </a:extLst>
          </p:cNvPr>
          <p:cNvSpPr/>
          <p:nvPr/>
        </p:nvSpPr>
        <p:spPr>
          <a:xfrm>
            <a:off x="7010413" y="3082906"/>
            <a:ext cx="1551398" cy="10993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Vojenské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D25AF487-E4EF-4AF5-B2F7-ACCF27D3BA86}"/>
              </a:ext>
            </a:extLst>
          </p:cNvPr>
          <p:cNvSpPr/>
          <p:nvPr/>
        </p:nvSpPr>
        <p:spPr>
          <a:xfrm>
            <a:off x="3312741" y="-109895"/>
            <a:ext cx="1820239" cy="1212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Emigrace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E7C8C2C0-A0C7-42F3-BA45-C4AC0A1B1888}"/>
              </a:ext>
            </a:extLst>
          </p:cNvPr>
          <p:cNvSpPr/>
          <p:nvPr/>
        </p:nvSpPr>
        <p:spPr>
          <a:xfrm>
            <a:off x="4484827" y="580386"/>
            <a:ext cx="1669863" cy="9365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Nepokoje</a:t>
            </a: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B0D62604-597E-4FDE-9A70-36C0155DE195}"/>
              </a:ext>
            </a:extLst>
          </p:cNvPr>
          <p:cNvSpPr/>
          <p:nvPr/>
        </p:nvSpPr>
        <p:spPr>
          <a:xfrm>
            <a:off x="8237208" y="1078898"/>
            <a:ext cx="1820239" cy="1212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Inovace</a:t>
            </a: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9D99650F-5665-4287-9262-5F201B2B74F1}"/>
              </a:ext>
            </a:extLst>
          </p:cNvPr>
          <p:cNvSpPr/>
          <p:nvPr/>
        </p:nvSpPr>
        <p:spPr>
          <a:xfrm>
            <a:off x="9785709" y="2509617"/>
            <a:ext cx="1820239" cy="1212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Narušení zásobování OS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A748CB4A-63E2-4E8E-8CDB-0C5A486973B3}"/>
              </a:ext>
            </a:extLst>
          </p:cNvPr>
          <p:cNvSpPr/>
          <p:nvPr/>
        </p:nvSpPr>
        <p:spPr>
          <a:xfrm>
            <a:off x="5617344" y="4871518"/>
            <a:ext cx="1820239" cy="1212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>
                <a:solidFill>
                  <a:schemeClr val="tx1"/>
                </a:solidFill>
              </a:rPr>
              <a:t>Selhání státu, rozpad vládnutí</a:t>
            </a: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807D1812-DFBC-4985-B586-3AE64066BF89}"/>
              </a:ext>
            </a:extLst>
          </p:cNvPr>
          <p:cNvSpPr/>
          <p:nvPr/>
        </p:nvSpPr>
        <p:spPr>
          <a:xfrm>
            <a:off x="6691022" y="335794"/>
            <a:ext cx="1820239" cy="1212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Black out</a:t>
            </a:r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8686F8E4-23DA-4B83-90C0-927A2392138D}"/>
              </a:ext>
            </a:extLst>
          </p:cNvPr>
          <p:cNvSpPr/>
          <p:nvPr/>
        </p:nvSpPr>
        <p:spPr>
          <a:xfrm>
            <a:off x="2509896" y="748599"/>
            <a:ext cx="1980882" cy="1212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Radikalizace, hledání viníka</a:t>
            </a:r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D481DCBD-E4C4-4714-9E50-66F6EFACC15E}"/>
              </a:ext>
            </a:extLst>
          </p:cNvPr>
          <p:cNvSpPr/>
          <p:nvPr/>
        </p:nvSpPr>
        <p:spPr>
          <a:xfrm>
            <a:off x="138414" y="5548130"/>
            <a:ext cx="1820239" cy="1212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Znehodnocení měny</a:t>
            </a:r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15B12C47-9478-4606-B8FA-0074AADD0669}"/>
              </a:ext>
            </a:extLst>
          </p:cNvPr>
          <p:cNvSpPr/>
          <p:nvPr/>
        </p:nvSpPr>
        <p:spPr>
          <a:xfrm>
            <a:off x="3143534" y="5548130"/>
            <a:ext cx="1820239" cy="1212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Krizové řízení</a:t>
            </a:r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BC530FF2-3754-4B7A-92B4-5342AC0FB2C2}"/>
              </a:ext>
            </a:extLst>
          </p:cNvPr>
          <p:cNvSpPr/>
          <p:nvPr/>
        </p:nvSpPr>
        <p:spPr>
          <a:xfrm>
            <a:off x="543143" y="2532224"/>
            <a:ext cx="1820239" cy="1212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Nezaměstnanost</a:t>
            </a: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17E90A59-9ABB-4765-B9AE-334DC58323AF}"/>
              </a:ext>
            </a:extLst>
          </p:cNvPr>
          <p:cNvSpPr/>
          <p:nvPr/>
        </p:nvSpPr>
        <p:spPr>
          <a:xfrm>
            <a:off x="6875992" y="5548130"/>
            <a:ext cx="1820239" cy="1212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Zadlužení příštích generací</a:t>
            </a: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82AF2167-73C3-47E8-A2FA-D1B52BE8A417}"/>
              </a:ext>
            </a:extLst>
          </p:cNvPr>
          <p:cNvSpPr/>
          <p:nvPr/>
        </p:nvSpPr>
        <p:spPr>
          <a:xfrm>
            <a:off x="7765590" y="4109174"/>
            <a:ext cx="1820239" cy="1212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solidFill>
                  <a:srgbClr val="000000"/>
                </a:solidFill>
              </a:rPr>
              <a:t>Povolání záloh</a:t>
            </a: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447A8E8F-07C9-4D7D-A78C-95C28A16988F}"/>
              </a:ext>
            </a:extLst>
          </p:cNvPr>
          <p:cNvSpPr/>
          <p:nvPr/>
        </p:nvSpPr>
        <p:spPr>
          <a:xfrm>
            <a:off x="111801" y="4794291"/>
            <a:ext cx="1820239" cy="1212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2BD21952-10E7-455B-A0A0-DCD106217C68}"/>
              </a:ext>
            </a:extLst>
          </p:cNvPr>
          <p:cNvSpPr/>
          <p:nvPr/>
        </p:nvSpPr>
        <p:spPr>
          <a:xfrm>
            <a:off x="2278649" y="2223026"/>
            <a:ext cx="1820239" cy="99805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Snížení životní úrovně</a:t>
            </a:r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C090006E-1B8C-461E-858F-D6A3B68FEAA0}"/>
              </a:ext>
            </a:extLst>
          </p:cNvPr>
          <p:cNvSpPr/>
          <p:nvPr/>
        </p:nvSpPr>
        <p:spPr>
          <a:xfrm>
            <a:off x="567571" y="5781475"/>
            <a:ext cx="1820239" cy="12123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Obnova ekonomiky</a:t>
            </a:r>
            <a:endParaRPr lang="cs-CZ" dirty="0"/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7B8A5D8E-C55A-46EF-82B8-72DD4D223E0A}"/>
              </a:ext>
            </a:extLst>
          </p:cNvPr>
          <p:cNvSpPr/>
          <p:nvPr/>
        </p:nvSpPr>
        <p:spPr>
          <a:xfrm>
            <a:off x="1265835" y="111400"/>
            <a:ext cx="1820239" cy="12123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err="1">
                <a:solidFill>
                  <a:schemeClr val="tx1"/>
                </a:solidFill>
              </a:rPr>
              <a:t>Kriminlita</a:t>
            </a:r>
            <a:r>
              <a:rPr lang="cs-CZ">
                <a:solidFill>
                  <a:schemeClr val="tx1"/>
                </a:solidFill>
              </a:rPr>
              <a:t> nárůst</a:t>
            </a:r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1A351F23-65B2-4528-822D-00323AEA996D}"/>
              </a:ext>
            </a:extLst>
          </p:cNvPr>
          <p:cNvSpPr/>
          <p:nvPr/>
        </p:nvSpPr>
        <p:spPr>
          <a:xfrm>
            <a:off x="8359818" y="2914033"/>
            <a:ext cx="1910754" cy="12123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Omezená připravenost  AČR</a:t>
            </a:r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B6C70517-0028-44C9-B847-D6B92DEC53DE}"/>
              </a:ext>
            </a:extLst>
          </p:cNvPr>
          <p:cNvSpPr/>
          <p:nvPr/>
        </p:nvSpPr>
        <p:spPr>
          <a:xfrm>
            <a:off x="1951174" y="3710731"/>
            <a:ext cx="1820239" cy="12123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Narušení obchodu a výpadky na trhu</a:t>
            </a:r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721F8545-52E9-4C64-9A43-B82E7E9C1087}"/>
              </a:ext>
            </a:extLst>
          </p:cNvPr>
          <p:cNvSpPr/>
          <p:nvPr/>
        </p:nvSpPr>
        <p:spPr>
          <a:xfrm>
            <a:off x="4167320" y="4551783"/>
            <a:ext cx="1820239" cy="12123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Omezení </a:t>
            </a:r>
            <a:r>
              <a:rPr lang="cs-CZ" dirty="0" err="1">
                <a:solidFill>
                  <a:schemeClr val="tx1"/>
                </a:solidFill>
              </a:rPr>
              <a:t>demokraci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673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6BAF8F-66DA-41DD-927F-7CB5A26F3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CC60E7-A673-4493-9741-56333684F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Kolo budoucnosti je kvalitativní, explorativní prognostická metoda.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Umožnuje strukturované přemýšlení o dopadech událostí, trendů.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Identifikovány jsou primární, sekundární i terciální úrovně důsledků.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Výsledky metody jsou graficky zobrazeny.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Metoda je velmi často využívána v rámci </a:t>
            </a:r>
            <a:r>
              <a:rPr lang="cs-CZ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policy</a:t>
            </a:r>
            <a:r>
              <a:rPr lang="cs-CZ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analysis</a:t>
            </a:r>
            <a:r>
              <a:rPr lang="cs-CZ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– kombinována s brainstormingem.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Výsledek závisí na složení a schopnostech expertního týmu</a:t>
            </a:r>
          </a:p>
          <a:p>
            <a:endParaRPr lang="cs-CZ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2061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47411-3521-4A2C-BB0B-F9709B99A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3AE96B-D380-4053-9491-6E41C54DB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Potůček, M. et al (2006): Manuál prognostických metod. Praha: SLON. </a:t>
            </a:r>
            <a:r>
              <a:rPr lang="cs-CZ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s. 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78-88. (sken v IS)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3887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BA2F3-CA7F-4EF4-A993-13255C5D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1665"/>
            <a:ext cx="7729728" cy="1188720"/>
          </a:xfrm>
        </p:spPr>
        <p:txBody>
          <a:bodyPr/>
          <a:lstStyle/>
          <a:p>
            <a:r>
              <a:rPr lang="cs-CZ"/>
              <a:t>UČEBNÍ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3B105-56F1-4DCC-BE36-F1D492F06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20" y="2535304"/>
            <a:ext cx="11332395" cy="51046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Jaký je účel metody kolo budoucnosti?</a:t>
            </a:r>
          </a:p>
          <a:p>
            <a:pPr>
              <a:lnSpc>
                <a:spcPct val="150000"/>
              </a:lnSpc>
            </a:pPr>
            <a:r>
              <a:rPr lang="cs-CZ" sz="24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 čemu se tato metoda využívá?</a:t>
            </a:r>
          </a:p>
          <a:p>
            <a:pPr>
              <a:lnSpc>
                <a:spcPct val="150000"/>
              </a:lnSpc>
            </a:pPr>
            <a:r>
              <a:rPr lang="cs-CZ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Jakým způsobem se metoda používá?</a:t>
            </a:r>
          </a:p>
          <a:p>
            <a:endParaRPr lang="cs-CZ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F73E0B4-7F2F-49DC-B696-E77027A5B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959" y="2164605"/>
            <a:ext cx="6800397" cy="382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93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BA2F3-CA7F-4EF4-A993-13255C5D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1665"/>
            <a:ext cx="7729728" cy="1188720"/>
          </a:xfrm>
        </p:spPr>
        <p:txBody>
          <a:bodyPr/>
          <a:lstStyle/>
          <a:p>
            <a:r>
              <a:rPr lang="cs-CZ"/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3B105-56F1-4DCC-BE36-F1D492F06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53" y="2370916"/>
            <a:ext cx="11332395" cy="4132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ÚVOD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PŘÍSTUPY K VYUŽITÍ METODY KOLO BUDOUCNOSTI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PŘÍKLADY POUŽITÍ TÉTO METODY</a:t>
            </a:r>
          </a:p>
          <a:p>
            <a:pPr marL="0" indent="0"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ZÁVĚR</a:t>
            </a:r>
          </a:p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1823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4763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/>
              <a:t>ÚVOD</a:t>
            </a:r>
            <a:endParaRPr lang="cs-CZ" altLang="cs-CZ" i="1"/>
          </a:p>
        </p:txBody>
      </p:sp>
    </p:spTree>
    <p:extLst>
      <p:ext uri="{BB962C8B-B14F-4D97-AF65-F5344CB8AC3E}">
        <p14:creationId xmlns:p14="http://schemas.microsoft.com/office/powerpoint/2010/main" val="2743819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F65EA2-DFED-4551-85DF-6B73BA8BD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74292"/>
            <a:ext cx="7729728" cy="1188720"/>
          </a:xfrm>
        </p:spPr>
        <p:txBody>
          <a:bodyPr/>
          <a:lstStyle/>
          <a:p>
            <a:r>
              <a:rPr lang="cs-CZ"/>
              <a:t>PROCVIČOVANÉ METODY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0E7537-8125-4BEC-8891-C5755EA50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75" y="2987365"/>
            <a:ext cx="5721061" cy="3101983"/>
          </a:xfrm>
        </p:spPr>
        <p:txBody>
          <a:bodyPr>
            <a:normAutofit/>
          </a:bodyPr>
          <a:lstStyle/>
          <a:p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Tým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A/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Tým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B, </a:t>
            </a:r>
            <a:endParaRPr lang="cs-CZ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cs-CZ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Brainstorming</a:t>
            </a:r>
          </a:p>
          <a:p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Strategic Foresight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cs-CZ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Analysis</a:t>
            </a:r>
            <a:endParaRPr lang="cs-CZ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Kolo budoucnosti</a:t>
            </a:r>
          </a:p>
          <a:p>
            <a:r>
              <a:rPr lang="cs-CZ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Red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Team</a:t>
            </a:r>
          </a:p>
          <a:p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Scénáře</a:t>
            </a:r>
            <a:endParaRPr lang="cs-CZ" sz="2400" dirty="0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7F2B8CF7-61FC-43A8-A5BB-6268F781019F}"/>
              </a:ext>
            </a:extLst>
          </p:cNvPr>
          <p:cNvSpPr/>
          <p:nvPr/>
        </p:nvSpPr>
        <p:spPr>
          <a:xfrm>
            <a:off x="181147" y="4415066"/>
            <a:ext cx="3368280" cy="636998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CE2A289-B50D-43AC-8007-7192E1C17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547" y="2091624"/>
            <a:ext cx="6777762" cy="398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25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827247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sz="4000" dirty="0"/>
              <a:t>OBJASNĚNÍ METODY </a:t>
            </a:r>
          </a:p>
          <a:p>
            <a:pPr eaLnBrk="1" hangingPunct="1"/>
            <a:endParaRPr lang="cs-CZ" altLang="cs-CZ" sz="4000" i="1" dirty="0"/>
          </a:p>
          <a:p>
            <a:pPr eaLnBrk="1" hangingPunct="1"/>
            <a:r>
              <a:rPr lang="cs-CZ" altLang="cs-CZ" sz="4000" i="1" dirty="0"/>
              <a:t>Kolo budoucnosti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1492236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452064"/>
            <a:ext cx="10972800" cy="811658"/>
          </a:xfrm>
        </p:spPr>
        <p:txBody>
          <a:bodyPr>
            <a:normAutofit/>
          </a:bodyPr>
          <a:lstStyle/>
          <a:p>
            <a:r>
              <a:rPr lang="cs-CZ" dirty="0"/>
              <a:t>KOLO BUDOUCNOSTI: ÚČEL (1/1)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09600" y="1281013"/>
            <a:ext cx="11092665" cy="500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dirty="0"/>
              <a:t>Vytvořena 1971 studentem </a:t>
            </a:r>
            <a:r>
              <a:rPr lang="cs-CZ" sz="2400" dirty="0" err="1"/>
              <a:t>Jeromem</a:t>
            </a:r>
            <a:r>
              <a:rPr lang="cs-CZ" sz="2400" dirty="0"/>
              <a:t> C. </a:t>
            </a:r>
            <a:r>
              <a:rPr lang="cs-CZ" sz="2400" dirty="0" err="1"/>
              <a:t>Glennem</a:t>
            </a:r>
            <a:r>
              <a:rPr lang="cs-CZ" sz="2400" dirty="0"/>
              <a:t>, univerzita </a:t>
            </a:r>
            <a:r>
              <a:rPr lang="cs-CZ" sz="2400" dirty="0" err="1"/>
              <a:t>Antioch</a:t>
            </a:r>
            <a:r>
              <a:rPr lang="cs-CZ" sz="2400" dirty="0"/>
              <a:t> </a:t>
            </a:r>
            <a:r>
              <a:rPr lang="cs-CZ" sz="2400" dirty="0" err="1"/>
              <a:t>Graduate</a:t>
            </a:r>
            <a:r>
              <a:rPr lang="cs-CZ" sz="2400" dirty="0"/>
              <a:t> </a:t>
            </a:r>
            <a:r>
              <a:rPr lang="cs-CZ" sz="2400" dirty="0" err="1"/>
              <a:t>School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Education</a:t>
            </a:r>
            <a:r>
              <a:rPr lang="cs-CZ" sz="2400" dirty="0"/>
              <a:t>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dirty="0"/>
              <a:t>Metoda využívána pro potřeby politické analýzy a prognózy.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dirty="0"/>
              <a:t>Strukturální prognostická metoda (kvalitativní a explorativní).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dirty="0"/>
              <a:t>Využívá informace o minulosti a přítomnosti, směřuje do budoucnosti.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dirty="0"/>
              <a:t>Odpovídá na otázku: </a:t>
            </a:r>
          </a:p>
          <a:p>
            <a:pPr marL="800100" lvl="1" indent="-3429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i="1" dirty="0"/>
              <a:t>Co a kdy by mohlo v budoucnosti nastat a za jakých podmínek? </a:t>
            </a:r>
          </a:p>
          <a:p>
            <a:pPr marL="800100" lvl="1" indent="-3429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i="1" dirty="0"/>
              <a:t>Co musíme učinit, aby daná situace nenastala nebo jsme zmírnili její dopady?</a:t>
            </a:r>
          </a:p>
        </p:txBody>
      </p:sp>
    </p:spTree>
    <p:extLst>
      <p:ext uri="{BB962C8B-B14F-4D97-AF65-F5344CB8AC3E}">
        <p14:creationId xmlns:p14="http://schemas.microsoft.com/office/powerpoint/2010/main" val="1700924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34257"/>
            <a:ext cx="10972800" cy="811658"/>
          </a:xfrm>
        </p:spPr>
        <p:txBody>
          <a:bodyPr>
            <a:normAutofit/>
          </a:bodyPr>
          <a:lstStyle/>
          <a:p>
            <a:r>
              <a:rPr lang="cs-CZ" dirty="0"/>
              <a:t>KOLO BUDOUCNOSTI: ÚČEL (1/2)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09600" y="1835012"/>
            <a:ext cx="10972800" cy="390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b="1" u="sng" dirty="0"/>
              <a:t>Hodnotí možné dopady událostí nebo trendů.</a:t>
            </a:r>
            <a:r>
              <a:rPr lang="cs-CZ" sz="2400" dirty="0"/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dirty="0"/>
              <a:t>Odpovídá na otázku: Jaké jsou důsledky určité události nebo trendu?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dirty="0"/>
              <a:t>Vytváří představu o tom, co je nutné učinit, aby se situace řešila!</a:t>
            </a:r>
            <a:endParaRPr lang="cs-CZ" sz="2400" b="1" u="sng" dirty="0"/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dirty="0"/>
              <a:t>Umožňuje strukturování myšlenek a generování otázek k budoucnosti.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dirty="0"/>
              <a:t>Ukazuje řetězení událostí, ne všechny důsledky se projevují ve stejném čase a za stejných podmínek.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Využívá </a:t>
            </a:r>
            <a:r>
              <a:rPr lang="cs-CZ" sz="2400" dirty="0"/>
              <a:t>strukturovaného grafického schématu. 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117844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791C05CFDF5ED47BC240D965D7579C7" ma:contentTypeVersion="2" ma:contentTypeDescription="Vytvoří nový dokument" ma:contentTypeScope="" ma:versionID="3c90d47c247a657e7debda776b0e8c65">
  <xsd:schema xmlns:xsd="http://www.w3.org/2001/XMLSchema" xmlns:xs="http://www.w3.org/2001/XMLSchema" xmlns:p="http://schemas.microsoft.com/office/2006/metadata/properties" xmlns:ns2="ec97901d-1c11-49ec-ad2e-0f1193156904" targetNamespace="http://schemas.microsoft.com/office/2006/metadata/properties" ma:root="true" ma:fieldsID="4ebe2c94a46389ff3ceb06e08056a78e" ns2:_="">
    <xsd:import namespace="ec97901d-1c11-49ec-ad2e-0f1193156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7901d-1c11-49ec-ad2e-0f11931569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EA0F2D-3387-4DAB-BB5C-4A108D05554A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ec97901d-1c11-49ec-ad2e-0f1193156904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7117FBF-FE4F-4D14-AE0E-708F0EE3E4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D38F90-D423-4A32-BE29-9A7BC21A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97901d-1c11-49ec-ad2e-0f11931569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8</TotalTime>
  <Words>620</Words>
  <Application>Microsoft Office PowerPoint</Application>
  <PresentationFormat>Širokoúhlá obrazovka</PresentationFormat>
  <Paragraphs>126</Paragraphs>
  <Slides>23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Calibri</vt:lpstr>
      <vt:lpstr>Gill Sans MT</vt:lpstr>
      <vt:lpstr>Times New Roman</vt:lpstr>
      <vt:lpstr>Balík</vt:lpstr>
      <vt:lpstr>Motiv systému Office</vt:lpstr>
      <vt:lpstr> KOLO BUDOUCNOSTI</vt:lpstr>
      <vt:lpstr>CÍL</vt:lpstr>
      <vt:lpstr>UČEBNÍ OTÁZKY</vt:lpstr>
      <vt:lpstr>OBSAH</vt:lpstr>
      <vt:lpstr>Prezentace aplikace PowerPoint</vt:lpstr>
      <vt:lpstr>PROCVIČOVANÉ METODY</vt:lpstr>
      <vt:lpstr>Prezentace aplikace PowerPoint</vt:lpstr>
      <vt:lpstr>KOLO BUDOUCNOSTI: ÚČEL (1/1)</vt:lpstr>
      <vt:lpstr>KOLO BUDOUCNOSTI: ÚČEL (1/2)</vt:lpstr>
      <vt:lpstr>KOLO BUDOUCNOSTI: ÚČEL (1/3)</vt:lpstr>
      <vt:lpstr>KOLO BUDOUCNOSTI – PŘÍSTUPY</vt:lpstr>
      <vt:lpstr>v</vt:lpstr>
      <vt:lpstr>Prezentace aplikace PowerPoint</vt:lpstr>
      <vt:lpstr>KOLO BUDOUCNOSTI</vt:lpstr>
      <vt:lpstr>KOLO BUDOUCNOSTI</vt:lpstr>
      <vt:lpstr>KOLO BUDOUCNOSTI</vt:lpstr>
      <vt:lpstr>KOLO BUDOUCNOSTI</vt:lpstr>
      <vt:lpstr>Prezentace aplikace PowerPoint</vt:lpstr>
      <vt:lpstr>Prezentace aplikace PowerPoint</vt:lpstr>
      <vt:lpstr>Prezentace aplikace PowerPoint</vt:lpstr>
      <vt:lpstr>Prezentace aplikace PowerPoint</vt:lpstr>
      <vt:lpstr>ZÁVĚR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STRATEGIE</dc:title>
  <dc:creator>josef prochazka</dc:creator>
  <cp:lastModifiedBy>josef prochazka</cp:lastModifiedBy>
  <cp:revision>17</cp:revision>
  <dcterms:created xsi:type="dcterms:W3CDTF">2020-09-17T04:53:08Z</dcterms:created>
  <dcterms:modified xsi:type="dcterms:W3CDTF">2024-10-13T17:01:04Z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0x0101003791C05CFDF5ED47BC240D965D7579C7</vt:lpwstr>
  </property>
</Properties>
</file>