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8"/>
  </p:notesMasterIdLst>
  <p:sldIdLst>
    <p:sldId id="267" r:id="rId2"/>
    <p:sldId id="281" r:id="rId3"/>
    <p:sldId id="293" r:id="rId4"/>
    <p:sldId id="294" r:id="rId5"/>
    <p:sldId id="291" r:id="rId6"/>
    <p:sldId id="292" r:id="rId7"/>
    <p:sldId id="295" r:id="rId8"/>
    <p:sldId id="296" r:id="rId9"/>
    <p:sldId id="297" r:id="rId10"/>
    <p:sldId id="298" r:id="rId11"/>
    <p:sldId id="299" r:id="rId12"/>
    <p:sldId id="303" r:id="rId13"/>
    <p:sldId id="302" r:id="rId14"/>
    <p:sldId id="300" r:id="rId15"/>
    <p:sldId id="304" r:id="rId16"/>
    <p:sldId id="290" r:id="rId1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F7F596-7613-6449-BF33-D967011349BC}" v="1" dt="2024-10-27T07:39:16.0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>
      <p:cViewPr varScale="1">
        <p:scale>
          <a:sx n="107" d="100"/>
          <a:sy n="107" d="100"/>
        </p:scale>
        <p:origin x="176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DE3A3-560C-DB45-866C-EEDF572D339E}" type="datetimeFigureOut">
              <a:rPr lang="cs-CZ" smtClean="0"/>
              <a:t>27.10.2024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4D1AB-2CF2-3049-A8DD-FD7827208F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395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4D1AB-2CF2-3049-A8DD-FD7827208F5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134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B49FF7E0-F039-7D85-DD72-30F7E8E96DA8}"/>
              </a:ext>
            </a:extLst>
          </p:cNvPr>
          <p:cNvGrpSpPr>
            <a:grpSpLocks/>
          </p:cNvGrpSpPr>
          <p:nvPr/>
        </p:nvGrpSpPr>
        <p:grpSpPr bwMode="auto">
          <a:xfrm>
            <a:off x="0" y="914400"/>
            <a:ext cx="8686800" cy="2514600"/>
            <a:chOff x="0" y="576"/>
            <a:chExt cx="5472" cy="1584"/>
          </a:xfrm>
        </p:grpSpPr>
        <p:sp>
          <p:nvSpPr>
            <p:cNvPr id="3" name="Oval 7">
              <a:extLst>
                <a:ext uri="{FF2B5EF4-FFF2-40B4-BE49-F238E27FC236}">
                  <a16:creationId xmlns:a16="http://schemas.microsoft.com/office/drawing/2014/main" id="{B9BABB7D-4B60-A875-7FD6-AF6771047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76"/>
              <a:ext cx="1584" cy="158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/>
            </a:p>
          </p:txBody>
        </p:sp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1DCE6AE3-A0EB-D30C-3275-9801E38B7B7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1056"/>
              <a:ext cx="2976" cy="7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itchFamily="18" charset="0"/>
              </a:endParaRPr>
            </a:p>
          </p:txBody>
        </p:sp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F015DCE8-945E-D5F4-B7C7-E0F0DB7FBED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496" y="1056"/>
              <a:ext cx="2976" cy="7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itchFamily="18" charset="0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1FB8E640-B3DC-CE25-FED9-A154A7722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960"/>
              <a:ext cx="144" cy="913"/>
            </a:xfrm>
            <a:custGeom>
              <a:avLst/>
              <a:gdLst>
                <a:gd name="T0" fmla="*/ 0 w 1000"/>
                <a:gd name="T1" fmla="*/ 113 h 1000"/>
                <a:gd name="T2" fmla="*/ 0 w 1000"/>
                <a:gd name="T3" fmla="*/ 113 h 1000"/>
                <a:gd name="T4" fmla="*/ 0 w 1000"/>
                <a:gd name="T5" fmla="*/ 0 h 1000"/>
                <a:gd name="T6" fmla="*/ 0 w 1000"/>
                <a:gd name="T7" fmla="*/ 0 h 1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0" h="1000">
                  <a:moveTo>
                    <a:pt x="1000" y="1000"/>
                  </a:moveTo>
                  <a:lnTo>
                    <a:pt x="0" y="1000"/>
                  </a:lnTo>
                  <a:lnTo>
                    <a:pt x="0" y="0"/>
                  </a:lnTo>
                  <a:lnTo>
                    <a:pt x="1000" y="0"/>
                  </a:lnTo>
                </a:path>
              </a:pathLst>
            </a:custGeom>
            <a:noFill/>
            <a:ln w="76200" cmpd="sng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AF7D7079-3E68-5CF9-80B4-514E4467A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762"/>
              <a:ext cx="165" cy="864"/>
            </a:xfrm>
            <a:custGeom>
              <a:avLst/>
              <a:gdLst>
                <a:gd name="T0" fmla="*/ 0 w 1000"/>
                <a:gd name="T1" fmla="*/ 0 h 1000"/>
                <a:gd name="T2" fmla="*/ 0 w 1000"/>
                <a:gd name="T3" fmla="*/ 0 h 1000"/>
                <a:gd name="T4" fmla="*/ 0 w 1000"/>
                <a:gd name="T5" fmla="*/ 30 h 1000"/>
                <a:gd name="T6" fmla="*/ 0 w 1000"/>
                <a:gd name="T7" fmla="*/ 30 h 1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0" h="1000">
                  <a:moveTo>
                    <a:pt x="0" y="0"/>
                  </a:moveTo>
                  <a:lnTo>
                    <a:pt x="1000" y="0"/>
                  </a:lnTo>
                  <a:lnTo>
                    <a:pt x="1000" y="1000"/>
                  </a:lnTo>
                  <a:lnTo>
                    <a:pt x="0" y="1000"/>
                  </a:ln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581400"/>
            <a:ext cx="5638800" cy="19050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38200" y="1443038"/>
            <a:ext cx="7086600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3CAD2C6-C068-968D-5E45-C2023B33F3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7045B7A-2D80-1456-F6BF-82B0225FFD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0F30ABC-2E4E-0F76-2DCE-357DDC3987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DE8AE5-F0E4-214D-BA8D-B409D305E3B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9880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C1BC7CB-8D43-2A2B-88C2-DAF0B6C181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3EC0E1D-0FE6-7B43-3C74-6637F9DA3C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BC9A6F6-8A5C-7ED7-7CB7-F0B7990268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EECF22-95E8-4E41-B9D7-65DFFE83662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5202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91313" y="96838"/>
            <a:ext cx="1919287" cy="599916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31863" y="96838"/>
            <a:ext cx="5607050" cy="599916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F0BB0A-3B69-502A-6C32-10DB311D6C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1D1965C-2FD8-8DD2-483D-DF619ABB7F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0558647-3559-A5D9-8398-275436C4BA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562DAF-F577-764A-B899-AB03193A0D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018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3B3F3B4-7385-9BA9-EBCF-8ED69DA9A6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7DF31D4-677D-863F-21A2-34F94D87A9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E1E3E06-E9A7-1763-F89B-C561CFC68C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3C7BC-C71C-A649-9A35-F294F7792E6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5873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C010904-B948-8F68-1BE0-6D180CF5B2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45FC38D-F017-BA68-9DA0-1C5E6A79C7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5F3A2BE-73A3-1F6E-BC1A-AC2E3A2319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711223-4F4A-AA41-B057-4474C004E2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8964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4921D3-C9EF-7C02-A0E5-4B5DFEE6A7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E733BDB-8D29-76ED-058F-65F33D97FA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23B900F-FCFE-1D91-88BB-62DB1498F4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9448C-76B0-0B43-9B84-2251200F3E0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639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38DFA2-7B99-C89B-D35F-FC14B97990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DAF771-8BF0-9A0C-89B6-CBDE50F740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59C403-9516-D324-8918-ABE58302CD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6C5E6D-5FE5-7747-8F58-1319A588F7A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0253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8E2F39F-67D5-1257-2C1C-F71B5356A5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369D4F1-9DCB-8BCE-3C70-C7A2651CA6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AD91977-6ED1-B40A-15AB-5CF17A6E3D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F53CC-DE43-C946-87CE-57B8EF90AAF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052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DD64F88-B9AD-7EC0-A4DA-323CFD428A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34A2A1E-2516-DE0D-64B7-064E322CCE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421B38D-AFD3-3B5A-1F3E-15E412C882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B18A9-9B4B-244F-A9FC-3E718F9E5BB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9861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CCA224-2E4D-FCAC-271B-DECFCF2274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8A20B76-DD5F-902E-5325-553BA33F6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F2C0846-4BC0-2004-53BD-024FF46F9B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8BFBE0-4FBC-0A4A-8864-93007851E2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5858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1C70751-A063-3A53-6A66-A1C013B4A3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A06A935-DE15-15B4-71C4-397C9848E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A040F00E-D369-8B32-0502-CA0FD2011A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89BDBC-76F0-7B4C-8067-9C3271C72B9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292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7F1D788-1D71-4F7A-84F2-0AB75A89A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7950"/>
            <a:ext cx="2133600" cy="10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D98C94-154E-4D12-B54E-5196FDAD2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377950"/>
            <a:ext cx="7239000" cy="101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5B1A887-EA3C-2D9F-B88A-5F3E649A2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31863" y="96838"/>
            <a:ext cx="7158037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29CC2C1-E8C1-D18E-B65D-4D774EC68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1981200"/>
            <a:ext cx="76612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4C673030-7AB0-406E-95EE-EE15DA3F5B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4615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88F267DA-A8DB-49D1-A85F-F82BBB1C10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8" name="Rectangle 8">
            <a:extLst>
              <a:ext uri="{FF2B5EF4-FFF2-40B4-BE49-F238E27FC236}">
                <a16:creationId xmlns:a16="http://schemas.microsoft.com/office/drawing/2014/main" id="{5422E905-1A65-4A33-9FEA-88433BF9ED8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4BBCD22F-B41A-EB4F-B635-2744DEB67C24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033" name="Freeform 9">
            <a:extLst>
              <a:ext uri="{FF2B5EF4-FFF2-40B4-BE49-F238E27FC236}">
                <a16:creationId xmlns:a16="http://schemas.microsoft.com/office/drawing/2014/main" id="{6615B65C-2EBE-27DD-6680-4B2F66079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61975"/>
            <a:ext cx="152400" cy="1066800"/>
          </a:xfrm>
          <a:custGeom>
            <a:avLst/>
            <a:gdLst>
              <a:gd name="T0" fmla="*/ 2147483646 w 1000"/>
              <a:gd name="T1" fmla="*/ 2147483646 h 1000"/>
              <a:gd name="T2" fmla="*/ 0 w 1000"/>
              <a:gd name="T3" fmla="*/ 2147483646 h 1000"/>
              <a:gd name="T4" fmla="*/ 0 w 1000"/>
              <a:gd name="T5" fmla="*/ 0 h 1000"/>
              <a:gd name="T6" fmla="*/ 2147483646 w 1000"/>
              <a:gd name="T7" fmla="*/ 0 h 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4" name="Freeform 10">
            <a:extLst>
              <a:ext uri="{FF2B5EF4-FFF2-40B4-BE49-F238E27FC236}">
                <a16:creationId xmlns:a16="http://schemas.microsoft.com/office/drawing/2014/main" id="{BDBB5AA1-582B-B7E9-372D-78C7DEFF9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2938" y="269875"/>
            <a:ext cx="152400" cy="1073150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447675" indent="-4476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sz="2800">
          <a:solidFill>
            <a:schemeClr val="tx1"/>
          </a:solidFill>
          <a:latin typeface="+mn-lt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FB02AF2-1616-7356-E40E-44BE2257E6A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Tým A / Tým B</a:t>
            </a:r>
            <a:endParaRPr lang="en-US" altLang="cs-CZ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330C07D-C947-4730-A357-28B3E03FC7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0825" y="3644900"/>
            <a:ext cx="8642350" cy="20161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cs-CZ" sz="2400" dirty="0">
                <a:latin typeface="+mj-lt"/>
              </a:rPr>
              <a:t> </a:t>
            </a:r>
          </a:p>
          <a:p>
            <a:pPr algn="ctr" eaLnBrk="1" hangingPunct="1">
              <a:defRPr/>
            </a:pPr>
            <a:r>
              <a:rPr lang="en-US" altLang="cs-CZ" sz="2400" dirty="0">
                <a:latin typeface="+mj-lt"/>
              </a:rPr>
              <a:t>	</a:t>
            </a:r>
          </a:p>
          <a:p>
            <a:pPr algn="ctr" eaLnBrk="1" hangingPunct="1">
              <a:defRPr/>
            </a:pPr>
            <a:endParaRPr lang="cs-CZ" sz="2400" dirty="0"/>
          </a:p>
          <a:p>
            <a:pPr algn="ctr" eaLnBrk="1" hangingPunct="1">
              <a:defRPr/>
            </a:pPr>
            <a:r>
              <a:rPr lang="cs-CZ" sz="2400" dirty="0"/>
              <a:t>Bezpečnostně-strategické perspektivy ČR</a:t>
            </a:r>
            <a:endParaRPr lang="en-US" altLang="cs-CZ" sz="2400" dirty="0">
              <a:latin typeface="+mj-lt"/>
            </a:endParaRPr>
          </a:p>
          <a:p>
            <a:pPr algn="ctr" eaLnBrk="1" hangingPunct="1">
              <a:defRPr/>
            </a:pPr>
            <a:endParaRPr lang="cs-CZ" altLang="cs-CZ" sz="2400" b="1" dirty="0">
              <a:latin typeface="+mj-lt"/>
            </a:endParaRPr>
          </a:p>
          <a:p>
            <a:pPr algn="ctr" eaLnBrk="1" hangingPunct="1">
              <a:defRPr/>
            </a:pPr>
            <a:r>
              <a:rPr lang="en-US" altLang="cs-CZ" sz="1800" dirty="0">
                <a:latin typeface="+mj-lt"/>
              </a:rPr>
              <a:t>Josef Kraus Ph.D.</a:t>
            </a:r>
            <a:endParaRPr lang="cs-CZ" altLang="cs-CZ" sz="1800" dirty="0">
              <a:latin typeface="+mj-lt"/>
            </a:endParaRPr>
          </a:p>
          <a:p>
            <a:pPr algn="ctr" eaLnBrk="1" hangingPunct="1">
              <a:defRPr/>
            </a:pPr>
            <a:r>
              <a:rPr lang="cs-CZ" altLang="cs-CZ" sz="1800" dirty="0" err="1">
                <a:latin typeface="+mj-lt"/>
              </a:rPr>
              <a:t>jkraus</a:t>
            </a:r>
            <a:r>
              <a:rPr lang="en-US" altLang="cs-CZ" sz="1800" dirty="0">
                <a:latin typeface="+mj-lt"/>
              </a:rPr>
              <a:t>@fss.muni.cz</a:t>
            </a:r>
          </a:p>
        </p:txBody>
      </p:sp>
      <p:pic>
        <p:nvPicPr>
          <p:cNvPr id="3076" name="Picture 5">
            <a:extLst>
              <a:ext uri="{FF2B5EF4-FFF2-40B4-BE49-F238E27FC236}">
                <a16:creationId xmlns:a16="http://schemas.microsoft.com/office/drawing/2014/main" id="{E54D17ED-E1A2-534F-3700-7E5D80D94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-114300"/>
            <a:ext cx="29845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extLst>
              <a:ext uri="{FF2B5EF4-FFF2-40B4-BE49-F238E27FC236}">
                <a16:creationId xmlns:a16="http://schemas.microsoft.com/office/drawing/2014/main" id="{8FD7BAD9-3285-BD92-5141-EE68D98CF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98"/>
    </mc:Choice>
    <mc:Fallback>
      <p:transition spd="slow" advTm="50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9A2D7B6B-521F-AF9B-8760-8D2EBC83A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96838"/>
            <a:ext cx="6613525" cy="1171575"/>
          </a:xfrm>
        </p:spPr>
        <p:txBody>
          <a:bodyPr/>
          <a:lstStyle/>
          <a:p>
            <a:r>
              <a:rPr lang="cs-CZ" altLang="cs-CZ"/>
              <a:t>Dodatky k metodě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03999199-9328-4B8E-B468-F7FB9C530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773238"/>
            <a:ext cx="8640762" cy="4322762"/>
          </a:xfrm>
        </p:spPr>
        <p:txBody>
          <a:bodyPr/>
          <a:lstStyle/>
          <a:p>
            <a:pPr>
              <a:defRPr/>
            </a:pPr>
            <a:r>
              <a:rPr lang="cs-CZ" altLang="cs-CZ" sz="2600" dirty="0">
                <a:latin typeface="+mj-lt"/>
              </a:rPr>
              <a:t>Aplikace metody může trvat desítky minut (u krizových situací) či měsíce u střednědobých a dlouhodobých predikcí.</a:t>
            </a:r>
          </a:p>
          <a:p>
            <a:pPr>
              <a:defRPr/>
            </a:pPr>
            <a:r>
              <a:rPr lang="cs-CZ" altLang="cs-CZ" sz="2600" dirty="0">
                <a:latin typeface="+mj-lt"/>
              </a:rPr>
              <a:t>Debatní fáze je důležitá, ale lze v případě nouze rozhodovat i na základě doložené analýzy.</a:t>
            </a:r>
          </a:p>
          <a:p>
            <a:pPr>
              <a:defRPr/>
            </a:pPr>
            <a:r>
              <a:rPr lang="cs-CZ" altLang="cs-CZ" sz="2600" dirty="0">
                <a:latin typeface="+mj-lt"/>
              </a:rPr>
              <a:t>Výstupem není pouze vypracování interpretací, ale také hluboká analýza problému.</a:t>
            </a:r>
          </a:p>
          <a:p>
            <a:pPr>
              <a:defRPr/>
            </a:pPr>
            <a:r>
              <a:rPr lang="cs-CZ" altLang="cs-CZ" sz="2600" dirty="0">
                <a:latin typeface="+mj-lt"/>
              </a:rPr>
              <a:t>Základ je neutralita a fundovanost poroty.</a:t>
            </a:r>
          </a:p>
          <a:p>
            <a:pPr>
              <a:defRPr/>
            </a:pPr>
            <a:r>
              <a:rPr lang="cs-CZ" altLang="cs-CZ" sz="2600" dirty="0">
                <a:latin typeface="+mj-lt"/>
              </a:rPr>
              <a:t>Metodu naopak nelze aplikovat při absenci dat či znalostí expertů.</a:t>
            </a:r>
            <a:endParaRPr lang="cs-CZ" altLang="cs-CZ" sz="2200" dirty="0">
              <a:latin typeface="+mj-lt"/>
            </a:endParaRPr>
          </a:p>
        </p:txBody>
      </p:sp>
      <p:pic>
        <p:nvPicPr>
          <p:cNvPr id="3" name="Zvuk 2">
            <a:extLst>
              <a:ext uri="{FF2B5EF4-FFF2-40B4-BE49-F238E27FC236}">
                <a16:creationId xmlns:a16="http://schemas.microsoft.com/office/drawing/2014/main" id="{893309AE-89AE-4FE3-FC1C-6DBC5683C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289"/>
    </mc:Choice>
    <mc:Fallback>
      <p:transition spd="slow" advTm="113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2468EF6A-8362-5AE5-9C06-914F19F624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96838"/>
            <a:ext cx="6613525" cy="1171575"/>
          </a:xfrm>
        </p:spPr>
        <p:txBody>
          <a:bodyPr/>
          <a:lstStyle/>
          <a:p>
            <a:r>
              <a:rPr lang="cs-CZ" altLang="cs-CZ"/>
              <a:t>Dodatky k metodě II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FB15517D-0020-43D3-8BEB-A5FF22EBA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773238"/>
            <a:ext cx="8640762" cy="4322762"/>
          </a:xfrm>
        </p:spPr>
        <p:txBody>
          <a:bodyPr/>
          <a:lstStyle/>
          <a:p>
            <a:pPr>
              <a:defRPr/>
            </a:pPr>
            <a:r>
              <a:rPr lang="cs-CZ" altLang="cs-CZ" sz="2600" dirty="0">
                <a:latin typeface="+mj-lt"/>
              </a:rPr>
              <a:t>Vhodným výstupem je doporučení sledování indikátorů obou týmů pro další vývoj.</a:t>
            </a:r>
          </a:p>
          <a:p>
            <a:pPr>
              <a:defRPr/>
            </a:pPr>
            <a:r>
              <a:rPr lang="cs-CZ" altLang="cs-CZ" sz="2600" dirty="0">
                <a:latin typeface="+mj-lt"/>
              </a:rPr>
              <a:t>Vhodná je rovněž syntéza oproti vyhrocenému příklonu k jednomu stanovisku.</a:t>
            </a:r>
          </a:p>
          <a:p>
            <a:pPr>
              <a:defRPr/>
            </a:pPr>
            <a:r>
              <a:rPr lang="cs-CZ" altLang="cs-CZ" sz="2600" dirty="0">
                <a:latin typeface="+mj-lt"/>
              </a:rPr>
              <a:t>Členové poroty by neměli mít utvořený pevný názor předem, pokud mají, měli by být otevřeni argumentaci</a:t>
            </a:r>
          </a:p>
          <a:p>
            <a:pPr>
              <a:defRPr/>
            </a:pPr>
            <a:r>
              <a:rPr lang="cs-CZ" altLang="cs-CZ" sz="2600" dirty="0">
                <a:latin typeface="+mj-lt"/>
              </a:rPr>
              <a:t>Mezi členy poroty a týmů by neměly být osobní animozity, pokud jsou, mělo by dojít k vyvážení</a:t>
            </a:r>
          </a:p>
          <a:p>
            <a:pPr>
              <a:defRPr/>
            </a:pPr>
            <a:r>
              <a:rPr lang="cs-CZ" altLang="cs-CZ" sz="2600" dirty="0">
                <a:latin typeface="+mj-lt"/>
              </a:rPr>
              <a:t>Porota by měla odfiltrovat vnější aspekty výstupu týmů (kvalita prezentací, úroveň rétoriky), ale…</a:t>
            </a:r>
          </a:p>
          <a:p>
            <a:pPr>
              <a:defRPr/>
            </a:pPr>
            <a:endParaRPr lang="cs-CZ" altLang="cs-CZ" sz="2600" dirty="0">
              <a:latin typeface="+mj-lt"/>
            </a:endParaRPr>
          </a:p>
        </p:txBody>
      </p:sp>
      <p:pic>
        <p:nvPicPr>
          <p:cNvPr id="3" name="Zvuk 2">
            <a:extLst>
              <a:ext uri="{FF2B5EF4-FFF2-40B4-BE49-F238E27FC236}">
                <a16:creationId xmlns:a16="http://schemas.microsoft.com/office/drawing/2014/main" id="{39BE6BF3-B74A-20DC-052F-05DD3FEE6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89"/>
    </mc:Choice>
    <mc:Fallback>
      <p:transition spd="slow" advTm="150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FE99CEEC-5B3A-C191-A1C3-83551BA383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96838"/>
            <a:ext cx="6613525" cy="1171575"/>
          </a:xfrm>
        </p:spPr>
        <p:txBody>
          <a:bodyPr/>
          <a:lstStyle/>
          <a:p>
            <a:r>
              <a:rPr lang="cs-CZ" altLang="cs-CZ"/>
              <a:t>Požadavky a pravidla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5C69FA7F-530B-4E8E-A5A5-9023812B6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89138"/>
            <a:ext cx="9036050" cy="4106862"/>
          </a:xfrm>
        </p:spPr>
        <p:txBody>
          <a:bodyPr/>
          <a:lstStyle/>
          <a:p>
            <a:pPr>
              <a:defRPr/>
            </a:pPr>
            <a:r>
              <a:rPr lang="cs-CZ" altLang="cs-CZ" sz="2600" dirty="0">
                <a:latin typeface="+mj-lt"/>
              </a:rPr>
              <a:t>Časová strukturace pro jeden duel:</a:t>
            </a:r>
            <a:br>
              <a:rPr lang="cs-CZ" altLang="cs-CZ" sz="2600" dirty="0">
                <a:latin typeface="+mj-lt"/>
              </a:rPr>
            </a:br>
            <a:endParaRPr lang="cs-CZ" altLang="cs-CZ" sz="2600" dirty="0">
              <a:latin typeface="+mj-lt"/>
            </a:endParaRPr>
          </a:p>
          <a:p>
            <a:pPr lvl="1">
              <a:defRPr/>
            </a:pPr>
            <a:r>
              <a:rPr lang="cs-CZ" altLang="cs-CZ" sz="2400" dirty="0">
                <a:latin typeface="+mj-lt"/>
              </a:rPr>
              <a:t>2 </a:t>
            </a:r>
            <a:r>
              <a:rPr lang="cs-CZ" altLang="cs-CZ" sz="2400" dirty="0" err="1">
                <a:latin typeface="+mj-lt"/>
              </a:rPr>
              <a:t>x</a:t>
            </a:r>
            <a:r>
              <a:rPr lang="cs-CZ" altLang="cs-CZ" sz="2400" dirty="0">
                <a:latin typeface="+mj-lt"/>
              </a:rPr>
              <a:t> 10 minut na představení argumentů týmu A a B</a:t>
            </a:r>
          </a:p>
          <a:p>
            <a:pPr lvl="1">
              <a:defRPr/>
            </a:pPr>
            <a:r>
              <a:rPr lang="cs-CZ" altLang="cs-CZ" sz="2400" dirty="0">
                <a:latin typeface="+mj-lt"/>
              </a:rPr>
              <a:t>5 minut přestávka na přípravu otázek pro druhý tým</a:t>
            </a:r>
          </a:p>
          <a:p>
            <a:pPr lvl="1">
              <a:defRPr/>
            </a:pPr>
            <a:r>
              <a:rPr lang="cs-CZ" altLang="cs-CZ" sz="2400" dirty="0">
                <a:latin typeface="+mj-lt"/>
              </a:rPr>
              <a:t>Položení otázek druhému týmu (2), položení otázek ze strany poroty (?)</a:t>
            </a:r>
          </a:p>
          <a:p>
            <a:pPr lvl="1">
              <a:defRPr/>
            </a:pPr>
            <a:r>
              <a:rPr lang="cs-CZ" altLang="cs-CZ" sz="2400" dirty="0">
                <a:latin typeface="+mj-lt"/>
              </a:rPr>
              <a:t>2 </a:t>
            </a:r>
            <a:r>
              <a:rPr lang="cs-CZ" altLang="cs-CZ" sz="2400" dirty="0" err="1">
                <a:latin typeface="+mj-lt"/>
              </a:rPr>
              <a:t>x</a:t>
            </a:r>
            <a:r>
              <a:rPr lang="cs-CZ" altLang="cs-CZ" sz="2400" dirty="0">
                <a:latin typeface="+mj-lt"/>
              </a:rPr>
              <a:t> 5 minut odpovědí pro druhý tým + diskuze</a:t>
            </a:r>
          </a:p>
          <a:p>
            <a:pPr lvl="1">
              <a:defRPr/>
            </a:pPr>
            <a:r>
              <a:rPr lang="cs-CZ" altLang="cs-CZ" sz="2400" dirty="0">
                <a:latin typeface="+mj-lt"/>
              </a:rPr>
              <a:t>Vyhlášení a odůvodnění výsledků</a:t>
            </a:r>
          </a:p>
        </p:txBody>
      </p:sp>
      <p:pic>
        <p:nvPicPr>
          <p:cNvPr id="14340" name="Picture 5" descr="Dřevěné šachové hodiny Philos Insa">
            <a:extLst>
              <a:ext uri="{FF2B5EF4-FFF2-40B4-BE49-F238E27FC236}">
                <a16:creationId xmlns:a16="http://schemas.microsoft.com/office/drawing/2014/main" id="{6B9EB97D-DB54-B991-25E6-9C358E569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9525"/>
            <a:ext cx="25209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extLst>
              <a:ext uri="{FF2B5EF4-FFF2-40B4-BE49-F238E27FC236}">
                <a16:creationId xmlns:a16="http://schemas.microsoft.com/office/drawing/2014/main" id="{B5DD1CCB-0F3F-77EB-E5C3-8BF50521F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414"/>
    </mc:Choice>
    <mc:Fallback>
      <p:transition spd="slow" advTm="124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3.imperial.ac.uk/newseventsimages?p_image_type=mainnews2012&amp;p_image_id=12702">
            <a:extLst>
              <a:ext uri="{FF2B5EF4-FFF2-40B4-BE49-F238E27FC236}">
                <a16:creationId xmlns:a16="http://schemas.microsoft.com/office/drawing/2014/main" id="{6A061AEC-3668-A0F6-B7A1-28F508A1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640263"/>
            <a:ext cx="349885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Nadpis 1">
            <a:extLst>
              <a:ext uri="{FF2B5EF4-FFF2-40B4-BE49-F238E27FC236}">
                <a16:creationId xmlns:a16="http://schemas.microsoft.com/office/drawing/2014/main" id="{DE36C6F9-BA0B-18F2-AE50-281A1310AC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96838"/>
            <a:ext cx="6613525" cy="1171575"/>
          </a:xfrm>
        </p:spPr>
        <p:txBody>
          <a:bodyPr/>
          <a:lstStyle/>
          <a:p>
            <a:r>
              <a:rPr lang="cs-CZ" altLang="cs-CZ"/>
              <a:t>Požadavky a pravidla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553F9497-80E4-413C-9EC3-0D537390B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89138"/>
            <a:ext cx="9036050" cy="4106862"/>
          </a:xfrm>
        </p:spPr>
        <p:txBody>
          <a:bodyPr/>
          <a:lstStyle/>
          <a:p>
            <a:pPr>
              <a:defRPr/>
            </a:pPr>
            <a:r>
              <a:rPr lang="cs-CZ" altLang="cs-CZ" sz="2400" dirty="0">
                <a:latin typeface="+mj-lt"/>
              </a:rPr>
              <a:t>Každý tým dodá svou analytickou práci (dle sylabu)</a:t>
            </a:r>
          </a:p>
          <a:p>
            <a:pPr>
              <a:defRPr/>
            </a:pPr>
            <a:r>
              <a:rPr lang="cs-CZ" altLang="cs-CZ" sz="2400" dirty="0">
                <a:latin typeface="+mj-lt"/>
              </a:rPr>
              <a:t>Každý tým si připraví </a:t>
            </a:r>
            <a:r>
              <a:rPr lang="cs-CZ" altLang="cs-CZ" sz="2400" dirty="0" err="1">
                <a:latin typeface="+mj-lt"/>
              </a:rPr>
              <a:t>powerpointovou</a:t>
            </a:r>
            <a:r>
              <a:rPr lang="cs-CZ" altLang="cs-CZ" sz="2400" dirty="0">
                <a:latin typeface="+mj-lt"/>
              </a:rPr>
              <a:t> prezentaci na 10 minut</a:t>
            </a:r>
          </a:p>
          <a:p>
            <a:pPr>
              <a:defRPr/>
            </a:pPr>
            <a:r>
              <a:rPr lang="cs-CZ" altLang="cs-CZ" sz="2400" dirty="0">
                <a:latin typeface="+mj-lt"/>
              </a:rPr>
              <a:t>V určeném čase si týmy připraví 3 otázky na soupeře</a:t>
            </a:r>
          </a:p>
          <a:p>
            <a:pPr>
              <a:defRPr/>
            </a:pPr>
            <a:endParaRPr lang="cs-CZ" altLang="cs-CZ" sz="2400" dirty="0">
              <a:latin typeface="+mj-lt"/>
            </a:endParaRPr>
          </a:p>
          <a:p>
            <a:pPr>
              <a:defRPr/>
            </a:pPr>
            <a:endParaRPr lang="cs-CZ" altLang="cs-CZ" sz="2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80"/>
    </mc:Choice>
    <mc:Fallback>
      <p:transition spd="slow" advTm="6508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DF773495-51A0-6883-5600-152A5806F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96838"/>
            <a:ext cx="6613525" cy="1171575"/>
          </a:xfrm>
        </p:spPr>
        <p:txBody>
          <a:bodyPr/>
          <a:lstStyle/>
          <a:p>
            <a:r>
              <a:rPr lang="cs-CZ" altLang="cs-CZ"/>
              <a:t>Zadání pro týmy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0E1AEE55-98DC-4199-85E0-6A10A5D76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2132856"/>
            <a:ext cx="8640762" cy="3963144"/>
          </a:xfrm>
        </p:spPr>
        <p:txBody>
          <a:bodyPr/>
          <a:lstStyle/>
          <a:p>
            <a:pPr>
              <a:defRPr/>
            </a:pPr>
            <a:r>
              <a:rPr lang="cs-CZ" altLang="cs-CZ" sz="2600" dirty="0">
                <a:latin typeface="+mj-lt"/>
              </a:rPr>
              <a:t>Skupina 1 a 2</a:t>
            </a:r>
            <a:br>
              <a:rPr lang="cs-CZ" altLang="cs-CZ" sz="2600" dirty="0">
                <a:latin typeface="+mj-lt"/>
              </a:rPr>
            </a:br>
            <a:r>
              <a:rPr lang="cs-CZ" altLang="cs-CZ" sz="2600" dirty="0">
                <a:latin typeface="+mj-lt"/>
              </a:rPr>
              <a:t>– </a:t>
            </a:r>
            <a:r>
              <a:rPr lang="cs-CZ" altLang="cs-CZ" sz="2600" b="1" dirty="0">
                <a:latin typeface="+mj-lt"/>
              </a:rPr>
              <a:t>Perspektivy česko-čínských vztahů do roku 2034</a:t>
            </a:r>
          </a:p>
          <a:p>
            <a:pPr lvl="1">
              <a:defRPr/>
            </a:pPr>
            <a:r>
              <a:rPr lang="cs-CZ" altLang="cs-CZ" sz="2200" dirty="0">
                <a:latin typeface="+mj-lt"/>
              </a:rPr>
              <a:t>Tým A: Česko-čínské vztahy se budou výrazně a efektivně rozvíjet</a:t>
            </a:r>
          </a:p>
          <a:p>
            <a:pPr lvl="1">
              <a:defRPr/>
            </a:pPr>
            <a:r>
              <a:rPr lang="cs-CZ" altLang="cs-CZ" sz="2200" dirty="0">
                <a:latin typeface="+mj-lt"/>
              </a:rPr>
              <a:t>Tým B: Česko-čínské vztahy budou stagnovat či upadat</a:t>
            </a:r>
          </a:p>
          <a:p>
            <a:pPr lvl="1">
              <a:defRPr/>
            </a:pPr>
            <a:endParaRPr lang="cs-CZ" altLang="cs-CZ" sz="2200" dirty="0">
              <a:latin typeface="+mj-lt"/>
            </a:endParaRPr>
          </a:p>
          <a:p>
            <a:pPr lvl="1">
              <a:defRPr/>
            </a:pPr>
            <a:r>
              <a:rPr lang="cs-CZ" altLang="cs-CZ" sz="2200" dirty="0">
                <a:latin typeface="+mj-lt"/>
              </a:rPr>
              <a:t>Akcentují se politické a ekonomické vztahy</a:t>
            </a:r>
          </a:p>
          <a:p>
            <a:pPr lvl="1">
              <a:defRPr/>
            </a:pPr>
            <a:endParaRPr lang="cs-CZ" altLang="cs-CZ" sz="2200" dirty="0">
              <a:latin typeface="+mj-lt"/>
            </a:endParaRPr>
          </a:p>
        </p:txBody>
      </p:sp>
      <p:pic>
        <p:nvPicPr>
          <p:cNvPr id="16388" name="Picture 4" descr="http://www.tbclink.org/clientimages/22850/game%20on%20logo.jpg">
            <a:extLst>
              <a:ext uri="{FF2B5EF4-FFF2-40B4-BE49-F238E27FC236}">
                <a16:creationId xmlns:a16="http://schemas.microsoft.com/office/drawing/2014/main" id="{E6FF1572-DB65-E3F9-89CF-175521AB5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175"/>
            <a:ext cx="2916237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extLst>
              <a:ext uri="{FF2B5EF4-FFF2-40B4-BE49-F238E27FC236}">
                <a16:creationId xmlns:a16="http://schemas.microsoft.com/office/drawing/2014/main" id="{C8C522BF-9DA7-8DDD-8036-91F3F888C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41"/>
    </mc:Choice>
    <mc:Fallback>
      <p:transition spd="slow" advTm="97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DF773495-51A0-6883-5600-152A5806F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96838"/>
            <a:ext cx="6613525" cy="1171575"/>
          </a:xfrm>
        </p:spPr>
        <p:txBody>
          <a:bodyPr/>
          <a:lstStyle/>
          <a:p>
            <a:r>
              <a:rPr lang="cs-CZ" altLang="cs-CZ"/>
              <a:t>Zadání pro týmy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0E1AEE55-98DC-4199-85E0-6A10A5D76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700809"/>
            <a:ext cx="8640762" cy="4395192"/>
          </a:xfrm>
        </p:spPr>
        <p:txBody>
          <a:bodyPr/>
          <a:lstStyle/>
          <a:p>
            <a:pPr marL="449262" lvl="1" indent="0">
              <a:buNone/>
              <a:defRPr/>
            </a:pPr>
            <a:endParaRPr lang="cs-CZ" altLang="cs-CZ" sz="2200" dirty="0">
              <a:latin typeface="+mj-lt"/>
            </a:endParaRPr>
          </a:p>
          <a:p>
            <a:pPr>
              <a:defRPr/>
            </a:pPr>
            <a:r>
              <a:rPr lang="cs-CZ" altLang="cs-CZ" sz="2600" dirty="0">
                <a:latin typeface="+mj-lt"/>
              </a:rPr>
              <a:t>Skupina 3 a 4</a:t>
            </a:r>
            <a:br>
              <a:rPr lang="cs-CZ" altLang="cs-CZ" sz="2600" dirty="0">
                <a:latin typeface="+mj-lt"/>
              </a:rPr>
            </a:br>
            <a:r>
              <a:rPr lang="cs-CZ" altLang="cs-CZ" sz="2600" dirty="0">
                <a:latin typeface="+mj-lt"/>
              </a:rPr>
              <a:t>- </a:t>
            </a:r>
            <a:r>
              <a:rPr lang="cs-CZ" altLang="cs-CZ" sz="2600" b="1" dirty="0">
                <a:latin typeface="+mj-lt"/>
              </a:rPr>
              <a:t>Legalizace (dekriminalizace) marihuany do roku 2034</a:t>
            </a:r>
          </a:p>
          <a:p>
            <a:pPr lvl="1">
              <a:defRPr/>
            </a:pPr>
            <a:r>
              <a:rPr lang="cs-CZ" altLang="cs-CZ" sz="2200" dirty="0">
                <a:latin typeface="+mj-lt"/>
              </a:rPr>
              <a:t>Tým A: </a:t>
            </a:r>
            <a:r>
              <a:rPr lang="pl-PL" altLang="cs-CZ" sz="2200" dirty="0">
                <a:latin typeface="+mj-lt"/>
              </a:rPr>
              <a:t>V ČR dojde do roku 2033 k </a:t>
            </a:r>
            <a:r>
              <a:rPr lang="pl-PL" altLang="cs-CZ" sz="2200" dirty="0" err="1">
                <a:latin typeface="+mj-lt"/>
              </a:rPr>
              <a:t>legalizaci</a:t>
            </a:r>
            <a:r>
              <a:rPr lang="pl-PL" altLang="cs-CZ" sz="2200" dirty="0">
                <a:latin typeface="+mj-lt"/>
              </a:rPr>
              <a:t> marihuany</a:t>
            </a:r>
            <a:endParaRPr lang="cs-CZ" altLang="cs-CZ" sz="2200" dirty="0">
              <a:latin typeface="+mj-lt"/>
            </a:endParaRPr>
          </a:p>
          <a:p>
            <a:pPr lvl="1">
              <a:defRPr/>
            </a:pPr>
            <a:r>
              <a:rPr lang="cs-CZ" altLang="cs-CZ" sz="2200" dirty="0">
                <a:latin typeface="+mj-lt"/>
              </a:rPr>
              <a:t>Tým B: </a:t>
            </a:r>
            <a:r>
              <a:rPr lang="cs-CZ" sz="2200" dirty="0">
                <a:latin typeface="+mj-lt"/>
              </a:rPr>
              <a:t>V ČR bude i v roce 2033 marihuana stále ilegální</a:t>
            </a:r>
          </a:p>
          <a:p>
            <a:pPr lvl="1">
              <a:defRPr/>
            </a:pPr>
            <a:endParaRPr lang="cs-CZ" altLang="cs-CZ" sz="2200" dirty="0">
              <a:latin typeface="+mj-lt"/>
            </a:endParaRPr>
          </a:p>
          <a:p>
            <a:pPr lvl="1">
              <a:defRPr/>
            </a:pPr>
            <a:r>
              <a:rPr lang="cs-CZ" altLang="cs-CZ" sz="2200" dirty="0">
                <a:latin typeface="+mj-lt"/>
              </a:rPr>
              <a:t>Legalizace ve smyslu: </a:t>
            </a:r>
          </a:p>
          <a:p>
            <a:pPr lvl="2">
              <a:defRPr/>
            </a:pPr>
            <a:r>
              <a:rPr lang="cs-CZ" altLang="cs-CZ" sz="2200" i="1" dirty="0">
                <a:latin typeface="+mj-lt"/>
              </a:rPr>
              <a:t>Bude legální omezené množství pěstovat, vytvářet produkt, bezúplatně distribuovat.</a:t>
            </a:r>
          </a:p>
          <a:p>
            <a:pPr lvl="2">
              <a:defRPr/>
            </a:pPr>
            <a:r>
              <a:rPr lang="cs-CZ" altLang="cs-CZ" sz="2200" i="1" dirty="0">
                <a:latin typeface="+mj-lt"/>
              </a:rPr>
              <a:t>Bude legální pod státní licencí pěstovat a prodávat.</a:t>
            </a:r>
            <a:endParaRPr lang="cs-CZ" altLang="cs-CZ" sz="2200" dirty="0">
              <a:latin typeface="+mj-lt"/>
            </a:endParaRPr>
          </a:p>
        </p:txBody>
      </p:sp>
      <p:pic>
        <p:nvPicPr>
          <p:cNvPr id="16388" name="Picture 4" descr="http://www.tbclink.org/clientimages/22850/game%20on%20logo.jpg">
            <a:extLst>
              <a:ext uri="{FF2B5EF4-FFF2-40B4-BE49-F238E27FC236}">
                <a16:creationId xmlns:a16="http://schemas.microsoft.com/office/drawing/2014/main" id="{E6FF1572-DB65-E3F9-89CF-175521AB5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175"/>
            <a:ext cx="2916237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extLst>
              <a:ext uri="{FF2B5EF4-FFF2-40B4-BE49-F238E27FC236}">
                <a16:creationId xmlns:a16="http://schemas.microsoft.com/office/drawing/2014/main" id="{B6F5A09A-F7F8-7246-F218-A6B3D3046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8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16"/>
    </mc:Choice>
    <mc:Fallback>
      <p:transition spd="slow" advTm="84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313E9DB3-E749-26BF-6236-11FA1CB8B4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Děkuji za pozornost</a:t>
            </a:r>
            <a:endParaRPr lang="en-US" altLang="cs-CZ"/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5BFC0CDD-89CA-0D5F-514F-D2704F1B32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  <a:p>
            <a:r>
              <a:rPr lang="cs-CZ" altLang="cs-CZ" b="1"/>
              <a:t>Všechno jasné? Otázky?</a:t>
            </a:r>
          </a:p>
        </p:txBody>
      </p:sp>
      <p:sp>
        <p:nvSpPr>
          <p:cNvPr id="17412" name="AutoShape 6" descr="Výsledek obrázku pro islam question mark">
            <a:extLst>
              <a:ext uri="{FF2B5EF4-FFF2-40B4-BE49-F238E27FC236}">
                <a16:creationId xmlns:a16="http://schemas.microsoft.com/office/drawing/2014/main" id="{F1B32AF9-4F39-77F7-B021-B2FF05BDFE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7413" name="AutoShape 8" descr="Výsledek obrázku pro islam question mark">
            <a:extLst>
              <a:ext uri="{FF2B5EF4-FFF2-40B4-BE49-F238E27FC236}">
                <a16:creationId xmlns:a16="http://schemas.microsoft.com/office/drawing/2014/main" id="{8AB04763-4229-3DC6-B5CC-AB88275996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17414" name="Picture 9">
            <a:extLst>
              <a:ext uri="{FF2B5EF4-FFF2-40B4-BE49-F238E27FC236}">
                <a16:creationId xmlns:a16="http://schemas.microsoft.com/office/drawing/2014/main" id="{289812A7-8510-954A-C886-724CBFDA7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3187700"/>
            <a:ext cx="47244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extLst>
              <a:ext uri="{FF2B5EF4-FFF2-40B4-BE49-F238E27FC236}">
                <a16:creationId xmlns:a16="http://schemas.microsoft.com/office/drawing/2014/main" id="{FD01B13B-3F6E-78DB-5B60-0FDC919DF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35"/>
    </mc:Choice>
    <mc:Fallback>
      <p:transition spd="slow" advTm="70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068D6DC7-91DC-FC06-6525-6114B62C7F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96838"/>
            <a:ext cx="6613525" cy="1171575"/>
          </a:xfrm>
        </p:spPr>
        <p:txBody>
          <a:bodyPr/>
          <a:lstStyle/>
          <a:p>
            <a:r>
              <a:rPr lang="cs-CZ" altLang="cs-CZ"/>
              <a:t>Představení metody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58803152-E702-9105-A703-6081750AFF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1773238"/>
            <a:ext cx="8431212" cy="4322762"/>
          </a:xfrm>
        </p:spPr>
        <p:txBody>
          <a:bodyPr/>
          <a:lstStyle/>
          <a:p>
            <a:r>
              <a:rPr lang="cs-CZ" altLang="cs-CZ" sz="2600"/>
              <a:t>Rozšíření od 70. let 20. století v USA</a:t>
            </a:r>
          </a:p>
          <a:p>
            <a:r>
              <a:rPr lang="cs-CZ" altLang="cs-CZ" sz="2600"/>
              <a:t>Nejvyužívanější a nejznámější metoda v českém zpravodajském a analytickém prostředí</a:t>
            </a:r>
          </a:p>
          <a:p>
            <a:r>
              <a:rPr lang="cs-CZ" altLang="cs-CZ" sz="2600"/>
              <a:t>Základ – dva symetrické a konkurenční týmy se stejnými možnostmi a prioritou – rozhoduje nestranná porota</a:t>
            </a:r>
          </a:p>
          <a:p>
            <a:r>
              <a:rPr lang="cs-CZ" altLang="cs-CZ" sz="2600"/>
              <a:t>„Stejný set dat může být </a:t>
            </a:r>
            <a:br>
              <a:rPr lang="cs-CZ" altLang="cs-CZ" sz="2600"/>
            </a:br>
            <a:r>
              <a:rPr lang="cs-CZ" altLang="cs-CZ" sz="2600"/>
              <a:t>interpretován různě“</a:t>
            </a:r>
            <a:br>
              <a:rPr lang="cs-CZ" altLang="cs-CZ" sz="2600"/>
            </a:br>
            <a:r>
              <a:rPr lang="cs-CZ" altLang="cs-CZ" sz="2600"/>
              <a:t>-&gt; konflikt pramení právě </a:t>
            </a:r>
            <a:br>
              <a:rPr lang="cs-CZ" altLang="cs-CZ" sz="2600"/>
            </a:br>
            <a:r>
              <a:rPr lang="cs-CZ" altLang="cs-CZ" sz="2600"/>
              <a:t>z různých interpretačních </a:t>
            </a:r>
            <a:br>
              <a:rPr lang="cs-CZ" altLang="cs-CZ" sz="2600"/>
            </a:br>
            <a:r>
              <a:rPr lang="cs-CZ" altLang="cs-CZ" sz="2600"/>
              <a:t>předpokladů</a:t>
            </a:r>
            <a:endParaRPr lang="en-US" altLang="cs-CZ" sz="2600"/>
          </a:p>
        </p:txBody>
      </p:sp>
      <p:pic>
        <p:nvPicPr>
          <p:cNvPr id="4100" name="Picture 5">
            <a:extLst>
              <a:ext uri="{FF2B5EF4-FFF2-40B4-BE49-F238E27FC236}">
                <a16:creationId xmlns:a16="http://schemas.microsoft.com/office/drawing/2014/main" id="{49834BE4-9F4C-04EF-8688-B298BA10A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4191000"/>
            <a:ext cx="4000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extLst>
              <a:ext uri="{FF2B5EF4-FFF2-40B4-BE49-F238E27FC236}">
                <a16:creationId xmlns:a16="http://schemas.microsoft.com/office/drawing/2014/main" id="{4A5DFAC8-9B1E-3B4F-9A1F-C6E0BA59E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958"/>
    </mc:Choice>
    <mc:Fallback>
      <p:transition spd="slow" advTm="116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F1D3E845-BD08-2584-8C10-5FB5D744E0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96838"/>
            <a:ext cx="6613525" cy="1171575"/>
          </a:xfrm>
        </p:spPr>
        <p:txBody>
          <a:bodyPr/>
          <a:lstStyle/>
          <a:p>
            <a:r>
              <a:rPr lang="cs-CZ" altLang="cs-CZ"/>
              <a:t>Představení metody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83EE6B04-9BC6-42D3-8207-B024FC722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628775"/>
            <a:ext cx="8785225" cy="4467225"/>
          </a:xfrm>
        </p:spPr>
        <p:txBody>
          <a:bodyPr/>
          <a:lstStyle/>
          <a:p>
            <a:pPr>
              <a:defRPr/>
            </a:pPr>
            <a:r>
              <a:rPr lang="cs-CZ" altLang="cs-CZ" sz="2600" dirty="0"/>
              <a:t>1975 – experimentální vyzkoušení metody ohledně jednání SSSR vůči USA</a:t>
            </a:r>
          </a:p>
          <a:p>
            <a:pPr>
              <a:defRPr/>
            </a:pPr>
            <a:r>
              <a:rPr lang="cs-CZ" altLang="cs-CZ" sz="2600" dirty="0"/>
              <a:t>SALT 1 = </a:t>
            </a:r>
            <a:r>
              <a:rPr lang="cs-CZ" altLang="cs-CZ" sz="2600" dirty="0">
                <a:solidFill>
                  <a:srgbClr val="00CC00"/>
                </a:solidFill>
              </a:rPr>
              <a:t>umírnění napětí, stabilizace vlastní situace </a:t>
            </a:r>
            <a:r>
              <a:rPr lang="cs-CZ" altLang="cs-CZ" sz="2600" dirty="0"/>
              <a:t>			X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altLang="cs-CZ" sz="2600" dirty="0"/>
              <a:t>		</a:t>
            </a:r>
            <a:r>
              <a:rPr lang="cs-CZ" altLang="cs-CZ" sz="2600" dirty="0">
                <a:solidFill>
                  <a:srgbClr val="FF0000"/>
                </a:solidFill>
              </a:rPr>
              <a:t>toto je americké nepochopení sovětské mentality, odstrašení není alternativou válčení, SSSR se nezajímá o ekonomickou úroveň, usiluje o oslabení USA</a:t>
            </a:r>
          </a:p>
          <a:p>
            <a:pPr>
              <a:defRPr/>
            </a:pPr>
            <a:r>
              <a:rPr lang="cs-CZ" altLang="cs-CZ" sz="2600" dirty="0"/>
              <a:t>Závěry týmu B vedly v 80. letech k taktice „</a:t>
            </a:r>
            <a:r>
              <a:rPr lang="cs-CZ" altLang="cs-CZ" sz="2600" dirty="0" err="1"/>
              <a:t>uzbrojování</a:t>
            </a:r>
            <a:r>
              <a:rPr lang="cs-CZ" altLang="cs-CZ" sz="2600" dirty="0"/>
              <a:t>“</a:t>
            </a:r>
          </a:p>
          <a:p>
            <a:pPr>
              <a:defRPr/>
            </a:pPr>
            <a:endParaRPr lang="en-US" altLang="cs-CZ" sz="2600" dirty="0"/>
          </a:p>
        </p:txBody>
      </p:sp>
      <p:pic>
        <p:nvPicPr>
          <p:cNvPr id="5124" name="Picture 2" descr="http://www.redstate.com/uploads/2015/07/gty_ronald_reagan_birthday_memorial_lpl_130206_wmain.jpg">
            <a:extLst>
              <a:ext uri="{FF2B5EF4-FFF2-40B4-BE49-F238E27FC236}">
                <a16:creationId xmlns:a16="http://schemas.microsoft.com/office/drawing/2014/main" id="{62628681-49FB-B414-D34B-935B3924A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5092700"/>
            <a:ext cx="37338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extLst>
              <a:ext uri="{FF2B5EF4-FFF2-40B4-BE49-F238E27FC236}">
                <a16:creationId xmlns:a16="http://schemas.microsoft.com/office/drawing/2014/main" id="{2E8C47D9-E3C0-1650-8348-E4C7E311A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897"/>
    </mc:Choice>
    <mc:Fallback>
      <p:transition spd="slow" advTm="105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EDBC35B-8318-ECA8-14E1-6CB46F30C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96838"/>
            <a:ext cx="6613525" cy="1171575"/>
          </a:xfrm>
        </p:spPr>
        <p:txBody>
          <a:bodyPr/>
          <a:lstStyle/>
          <a:p>
            <a:r>
              <a:rPr lang="cs-CZ" altLang="cs-CZ"/>
              <a:t>Představení metody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49EFF75F-628D-4165-929D-6EC72D815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773238"/>
            <a:ext cx="8785225" cy="4322762"/>
          </a:xfrm>
        </p:spPr>
        <p:txBody>
          <a:bodyPr/>
          <a:lstStyle/>
          <a:p>
            <a:pPr>
              <a:defRPr/>
            </a:pPr>
            <a:r>
              <a:rPr lang="cs-CZ" altLang="cs-CZ" sz="2800" dirty="0">
                <a:latin typeface="+mj-lt"/>
              </a:rPr>
              <a:t>Další doložený pokus v roce 2003</a:t>
            </a:r>
          </a:p>
          <a:p>
            <a:pPr>
              <a:defRPr/>
            </a:pPr>
            <a:r>
              <a:rPr lang="cs-CZ" altLang="cs-CZ" sz="2800" dirty="0">
                <a:latin typeface="+mj-lt"/>
              </a:rPr>
              <a:t>Tým B identifikuje podporu Saddáma Husajna islamistickému terorismu</a:t>
            </a:r>
            <a:br>
              <a:rPr lang="cs-CZ" altLang="cs-CZ" sz="2800" dirty="0">
                <a:latin typeface="+mj-lt"/>
              </a:rPr>
            </a:br>
            <a:r>
              <a:rPr lang="cs-CZ" altLang="cs-CZ" sz="2800" dirty="0">
                <a:latin typeface="+mj-lt"/>
              </a:rPr>
              <a:t>(setkání vůdce tzv. hamburské buňky Al-Káidy s iráckým diplomatem v Praze -&gt; nepotvrzeno)</a:t>
            </a:r>
            <a:endParaRPr lang="en-US" altLang="cs-CZ" sz="2800" dirty="0">
              <a:latin typeface="+mj-lt"/>
            </a:endParaRPr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173C8CFA-B932-A99B-1FB2-CE8EA263F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4203700"/>
            <a:ext cx="43942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extLst>
              <a:ext uri="{FF2B5EF4-FFF2-40B4-BE49-F238E27FC236}">
                <a16:creationId xmlns:a16="http://schemas.microsoft.com/office/drawing/2014/main" id="{2D3828DE-DE59-92F8-3A7A-16A66C3BA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45"/>
    </mc:Choice>
    <mc:Fallback>
      <p:transition spd="slow" advTm="50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53F95E22-B819-4244-2BF0-8AE6CC381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96838"/>
            <a:ext cx="6613525" cy="1171575"/>
          </a:xfrm>
        </p:spPr>
        <p:txBody>
          <a:bodyPr/>
          <a:lstStyle/>
          <a:p>
            <a:r>
              <a:rPr lang="cs-CZ" altLang="cs-CZ"/>
              <a:t>Představení metody</a:t>
            </a: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6AD73FBA-3738-14BD-2CF6-D9FCB3DCE3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1773238"/>
            <a:ext cx="8431212" cy="4322762"/>
          </a:xfrm>
        </p:spPr>
        <p:txBody>
          <a:bodyPr/>
          <a:lstStyle/>
          <a:p>
            <a:endParaRPr lang="en-US" altLang="cs-CZ" sz="2600"/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06C25C30-81A0-4C22-8327-C939EFE72E44}"/>
              </a:ext>
            </a:extLst>
          </p:cNvPr>
          <p:cNvGraphicFramePr>
            <a:graphicFrameLocks noGrp="1"/>
          </p:cNvGraphicFramePr>
          <p:nvPr/>
        </p:nvGraphicFramePr>
        <p:xfrm>
          <a:off x="354013" y="2609850"/>
          <a:ext cx="8496300" cy="42846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4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7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3000" b="1" dirty="0">
                          <a:effectLst/>
                          <a:latin typeface="+mj-lt"/>
                        </a:rPr>
                        <a:t>Výhody metody </a:t>
                      </a: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3000" b="1" dirty="0">
                          <a:effectLst/>
                          <a:latin typeface="+mj-lt"/>
                        </a:rPr>
                        <a:t>Nevýhody metody</a:t>
                      </a: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886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cs-CZ" sz="22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s-CZ" sz="2200" dirty="0">
                          <a:effectLst/>
                          <a:latin typeface="+mj-lt"/>
                        </a:rPr>
                        <a:t>Stejná pozornost ve vztahu k různým názorům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s-CZ" sz="22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s-CZ" sz="2200" dirty="0">
                          <a:effectLst/>
                          <a:latin typeface="+mj-lt"/>
                        </a:rPr>
                        <a:t>Rovnocennost týmů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cs-CZ" sz="22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s-CZ" sz="2200" dirty="0">
                          <a:effectLst/>
                          <a:latin typeface="+mj-lt"/>
                        </a:rPr>
                        <a:t>Symetrie témat</a:t>
                      </a: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cs-CZ" sz="22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s-CZ" sz="2200" b="1" dirty="0">
                          <a:effectLst/>
                          <a:latin typeface="+mj-lt"/>
                        </a:rPr>
                        <a:t>Výsledkem je (často) syntéza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cs-CZ" sz="2200" b="1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s-CZ" sz="2200" b="1" dirty="0">
                          <a:effectLst/>
                          <a:latin typeface="+mj-lt"/>
                        </a:rPr>
                        <a:t>Debatní fáze je považována </a:t>
                      </a:r>
                      <a:br>
                        <a:rPr lang="cs-CZ" sz="2200" b="1" dirty="0">
                          <a:effectLst/>
                          <a:latin typeface="+mj-lt"/>
                        </a:rPr>
                      </a:br>
                      <a:r>
                        <a:rPr lang="cs-CZ" sz="2200" b="1" dirty="0">
                          <a:effectLst/>
                          <a:latin typeface="+mj-lt"/>
                        </a:rPr>
                        <a:t>za nezávaznou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cs-CZ" sz="2200" b="1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s-CZ" sz="2200" b="1" dirty="0">
                          <a:effectLst/>
                          <a:latin typeface="+mj-lt"/>
                        </a:rPr>
                        <a:t>Absence kritiky alternativního plánu resp. syntézy</a:t>
                      </a: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183" name="Picture 1">
            <a:extLst>
              <a:ext uri="{FF2B5EF4-FFF2-40B4-BE49-F238E27FC236}">
                <a16:creationId xmlns:a16="http://schemas.microsoft.com/office/drawing/2014/main" id="{3D300DC2-3173-41F3-9D1B-FAB786640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t="17949" r="50000" b="17613"/>
          <a:stretch>
            <a:fillRect/>
          </a:stretch>
        </p:blipFill>
        <p:spPr bwMode="auto">
          <a:xfrm>
            <a:off x="6804025" y="1201738"/>
            <a:ext cx="137477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1">
            <a:extLst>
              <a:ext uri="{FF2B5EF4-FFF2-40B4-BE49-F238E27FC236}">
                <a16:creationId xmlns:a16="http://schemas.microsoft.com/office/drawing/2014/main" id="{D2FECE99-A380-18FB-0859-F1CB314FF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546" r="2859" b="17558"/>
          <a:stretch>
            <a:fillRect/>
          </a:stretch>
        </p:blipFill>
        <p:spPr bwMode="auto">
          <a:xfrm>
            <a:off x="1062038" y="1196975"/>
            <a:ext cx="1389062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extLst>
              <a:ext uri="{FF2B5EF4-FFF2-40B4-BE49-F238E27FC236}">
                <a16:creationId xmlns:a16="http://schemas.microsoft.com/office/drawing/2014/main" id="{AD0CA7BE-4DBA-AA4E-9CAC-E44F4B147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030"/>
    </mc:Choice>
    <mc:Fallback>
      <p:transition spd="slow" advTm="136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43869BF8-E932-100D-CA68-4AB434956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96838"/>
            <a:ext cx="6613525" cy="1171575"/>
          </a:xfrm>
        </p:spPr>
        <p:txBody>
          <a:bodyPr/>
          <a:lstStyle/>
          <a:p>
            <a:r>
              <a:rPr lang="cs-CZ" altLang="cs-CZ"/>
              <a:t>Aplikace metody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80768995-C0EB-49A6-B410-B59208113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773238"/>
            <a:ext cx="8640762" cy="4322762"/>
          </a:xfrm>
        </p:spPr>
        <p:txBody>
          <a:bodyPr/>
          <a:lstStyle/>
          <a:p>
            <a:pPr>
              <a:defRPr/>
            </a:pPr>
            <a:r>
              <a:rPr lang="cs-CZ" altLang="cs-CZ" sz="2600" b="1" dirty="0">
                <a:latin typeface="+mj-lt"/>
              </a:rPr>
              <a:t>I. Fáze - vstupní</a:t>
            </a:r>
            <a:endParaRPr lang="cs-CZ" altLang="cs-CZ" sz="2600" dirty="0">
              <a:latin typeface="+mj-lt"/>
            </a:endParaRPr>
          </a:p>
          <a:p>
            <a:pPr lvl="1">
              <a:defRPr/>
            </a:pPr>
            <a:r>
              <a:rPr lang="cs-CZ" altLang="cs-CZ" sz="2200" dirty="0">
                <a:latin typeface="+mj-lt"/>
              </a:rPr>
              <a:t>Identifikace problému a zformování základních náhledů pro tým A </a:t>
            </a:r>
            <a:r>
              <a:rPr lang="cs-CZ" altLang="cs-CZ" sz="2200" dirty="0" err="1">
                <a:latin typeface="+mj-lt"/>
              </a:rPr>
              <a:t>a</a:t>
            </a:r>
            <a:r>
              <a:rPr lang="cs-CZ" altLang="cs-CZ" sz="2200" dirty="0">
                <a:latin typeface="+mj-lt"/>
              </a:rPr>
              <a:t> tým B + časový harmonogram, představení pravidel</a:t>
            </a:r>
            <a:br>
              <a:rPr lang="cs-CZ" altLang="cs-CZ" sz="2200" dirty="0">
                <a:latin typeface="+mj-lt"/>
              </a:rPr>
            </a:br>
            <a:endParaRPr lang="cs-CZ" altLang="cs-CZ" sz="2200" dirty="0">
              <a:latin typeface="+mj-lt"/>
            </a:endParaRPr>
          </a:p>
          <a:p>
            <a:pPr lvl="1">
              <a:defRPr/>
            </a:pPr>
            <a:r>
              <a:rPr lang="cs-CZ" altLang="cs-CZ" sz="2200" dirty="0">
                <a:latin typeface="+mj-lt"/>
              </a:rPr>
              <a:t>Zformování týmu A </a:t>
            </a:r>
            <a:r>
              <a:rPr lang="cs-CZ" altLang="cs-CZ" sz="2200" dirty="0" err="1">
                <a:latin typeface="+mj-lt"/>
              </a:rPr>
              <a:t>a</a:t>
            </a:r>
            <a:r>
              <a:rPr lang="cs-CZ" altLang="cs-CZ" sz="2200" dirty="0">
                <a:latin typeface="+mj-lt"/>
              </a:rPr>
              <a:t> B a poroty</a:t>
            </a:r>
            <a:br>
              <a:rPr lang="cs-CZ" altLang="cs-CZ" sz="2200" dirty="0">
                <a:latin typeface="+mj-lt"/>
              </a:rPr>
            </a:br>
            <a:endParaRPr lang="cs-CZ" altLang="cs-CZ" sz="2200" dirty="0">
              <a:latin typeface="+mj-lt"/>
            </a:endParaRPr>
          </a:p>
          <a:p>
            <a:pPr lvl="1">
              <a:defRPr/>
            </a:pPr>
            <a:r>
              <a:rPr lang="cs-CZ" altLang="cs-CZ" sz="2200" dirty="0">
                <a:latin typeface="+mj-lt"/>
              </a:rPr>
              <a:t>Určení základní </a:t>
            </a:r>
            <a:br>
              <a:rPr lang="cs-CZ" altLang="cs-CZ" sz="2200" dirty="0">
                <a:latin typeface="+mj-lt"/>
              </a:rPr>
            </a:br>
            <a:r>
              <a:rPr lang="cs-CZ" altLang="cs-CZ" sz="2200" dirty="0">
                <a:latin typeface="+mj-lt"/>
              </a:rPr>
              <a:t>strukturace </a:t>
            </a:r>
            <a:br>
              <a:rPr lang="cs-CZ" altLang="cs-CZ" sz="2200" dirty="0">
                <a:latin typeface="+mj-lt"/>
              </a:rPr>
            </a:br>
            <a:r>
              <a:rPr lang="cs-CZ" altLang="cs-CZ" sz="2200" dirty="0">
                <a:latin typeface="+mj-lt"/>
              </a:rPr>
              <a:t>problematiky</a:t>
            </a:r>
          </a:p>
          <a:p>
            <a:pPr lvl="1">
              <a:defRPr/>
            </a:pPr>
            <a:endParaRPr lang="en-US" altLang="cs-CZ" sz="2200" dirty="0">
              <a:latin typeface="+mj-lt"/>
            </a:endParaRPr>
          </a:p>
        </p:txBody>
      </p:sp>
      <p:pic>
        <p:nvPicPr>
          <p:cNvPr id="8196" name="Picture 1">
            <a:extLst>
              <a:ext uri="{FF2B5EF4-FFF2-40B4-BE49-F238E27FC236}">
                <a16:creationId xmlns:a16="http://schemas.microsoft.com/office/drawing/2014/main" id="{1A343C0C-A660-045D-6E93-C0369D145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975100"/>
            <a:ext cx="49784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extLst>
              <a:ext uri="{FF2B5EF4-FFF2-40B4-BE49-F238E27FC236}">
                <a16:creationId xmlns:a16="http://schemas.microsoft.com/office/drawing/2014/main" id="{3EB4B696-6565-04A5-7461-7F946C020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86"/>
    </mc:Choice>
    <mc:Fallback>
      <p:transition spd="slow" advTm="62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73A598E-4E29-1159-D11B-6873249B3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554538"/>
            <a:ext cx="5545138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1">
            <a:extLst>
              <a:ext uri="{FF2B5EF4-FFF2-40B4-BE49-F238E27FC236}">
                <a16:creationId xmlns:a16="http://schemas.microsoft.com/office/drawing/2014/main" id="{FB370C6D-49EC-3DB8-C909-31E2FCA34E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96838"/>
            <a:ext cx="6613525" cy="1171575"/>
          </a:xfrm>
        </p:spPr>
        <p:txBody>
          <a:bodyPr/>
          <a:lstStyle/>
          <a:p>
            <a:r>
              <a:rPr lang="cs-CZ" altLang="cs-CZ"/>
              <a:t>Aplikace metody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6143FD8F-886B-4F7B-BF91-F4EBB0846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773238"/>
            <a:ext cx="8640762" cy="4322762"/>
          </a:xfrm>
        </p:spPr>
        <p:txBody>
          <a:bodyPr/>
          <a:lstStyle/>
          <a:p>
            <a:pPr>
              <a:defRPr/>
            </a:pPr>
            <a:r>
              <a:rPr lang="cs-CZ" altLang="cs-CZ" sz="2600" b="1" dirty="0">
                <a:latin typeface="+mj-lt"/>
              </a:rPr>
              <a:t>II. Fáze - analytická</a:t>
            </a:r>
            <a:endParaRPr lang="cs-CZ" altLang="cs-CZ" sz="2600" dirty="0">
              <a:latin typeface="+mj-lt"/>
            </a:endParaRPr>
          </a:p>
          <a:p>
            <a:pPr lvl="1">
              <a:defRPr/>
            </a:pPr>
            <a:r>
              <a:rPr lang="cs-CZ" sz="2400" dirty="0"/>
              <a:t>Týmy si samostatně stanoví vlastní časový plán a rozdělí si vnitřní úkoly ke zpracování dílčích aspektů problematiky</a:t>
            </a:r>
          </a:p>
          <a:p>
            <a:pPr lvl="1">
              <a:defRPr/>
            </a:pPr>
            <a:r>
              <a:rPr lang="cs-CZ" altLang="cs-CZ" sz="2400" dirty="0">
                <a:latin typeface="+mj-lt"/>
              </a:rPr>
              <a:t>Týmy získají maximum dat pro vlastní stanovisko</a:t>
            </a:r>
          </a:p>
          <a:p>
            <a:pPr lvl="1">
              <a:defRPr/>
            </a:pPr>
            <a:r>
              <a:rPr lang="cs-CZ" altLang="cs-CZ" sz="2400" dirty="0">
                <a:latin typeface="+mj-lt"/>
              </a:rPr>
              <a:t>Týmy sestaví přehlednou analytickou zprávu a určí roli vlastních členů (jeden mluvčí, střídání…)</a:t>
            </a:r>
            <a:endParaRPr lang="en-US" altLang="cs-CZ" sz="22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89"/>
    </mc:Choice>
    <mc:Fallback>
      <p:transition spd="slow" advTm="8848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74C650DE-6FB5-F20F-8684-530C7E4699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96838"/>
            <a:ext cx="6613525" cy="1171575"/>
          </a:xfrm>
        </p:spPr>
        <p:txBody>
          <a:bodyPr/>
          <a:lstStyle/>
          <a:p>
            <a:r>
              <a:rPr lang="cs-CZ" altLang="cs-CZ"/>
              <a:t>Aplikace metody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CB658DCC-B4BB-4F15-A14E-C4F454BE0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773238"/>
            <a:ext cx="8640762" cy="4322762"/>
          </a:xfrm>
        </p:spPr>
        <p:txBody>
          <a:bodyPr/>
          <a:lstStyle/>
          <a:p>
            <a:pPr>
              <a:defRPr/>
            </a:pPr>
            <a:r>
              <a:rPr lang="cs-CZ" altLang="cs-CZ" sz="2600" b="1" dirty="0">
                <a:latin typeface="+mj-lt"/>
              </a:rPr>
              <a:t>III. Fáze – debatní</a:t>
            </a:r>
          </a:p>
          <a:p>
            <a:pPr lvl="1">
              <a:defRPr/>
            </a:pPr>
            <a:r>
              <a:rPr lang="cs-CZ" altLang="cs-CZ" sz="2200" dirty="0">
                <a:latin typeface="+mj-lt"/>
              </a:rPr>
              <a:t>Nejdříve se nastíní způsob debaty ve vztahu k místním podmínkám</a:t>
            </a:r>
          </a:p>
          <a:p>
            <a:pPr lvl="1">
              <a:defRPr/>
            </a:pPr>
            <a:r>
              <a:rPr lang="cs-CZ" altLang="cs-CZ" sz="2200" dirty="0">
                <a:latin typeface="+mj-lt"/>
              </a:rPr>
              <a:t>Tým A </a:t>
            </a:r>
            <a:r>
              <a:rPr lang="cs-CZ" altLang="cs-CZ" sz="2200" dirty="0" err="1">
                <a:latin typeface="+mj-lt"/>
              </a:rPr>
              <a:t>a</a:t>
            </a:r>
            <a:r>
              <a:rPr lang="cs-CZ" altLang="cs-CZ" sz="2200" dirty="0">
                <a:latin typeface="+mj-lt"/>
              </a:rPr>
              <a:t> tým B prezentují svá stanoviska a předají analytické zprávy porotě</a:t>
            </a:r>
          </a:p>
          <a:p>
            <a:pPr lvl="1">
              <a:defRPr/>
            </a:pPr>
            <a:r>
              <a:rPr lang="cs-CZ" altLang="cs-CZ" sz="2200" dirty="0">
                <a:latin typeface="+mj-lt"/>
              </a:rPr>
              <a:t>Tým A </a:t>
            </a:r>
            <a:r>
              <a:rPr lang="cs-CZ" altLang="cs-CZ" sz="2200" dirty="0" err="1">
                <a:latin typeface="+mj-lt"/>
              </a:rPr>
              <a:t>a</a:t>
            </a:r>
            <a:r>
              <a:rPr lang="cs-CZ" altLang="cs-CZ" sz="2200" dirty="0">
                <a:latin typeface="+mj-lt"/>
              </a:rPr>
              <a:t> tým B si v určeném termínu položí otázky a vyvrátí si vzájemně argumenty v moderované </a:t>
            </a:r>
            <a:br>
              <a:rPr lang="cs-CZ" altLang="cs-CZ" sz="2200" dirty="0">
                <a:latin typeface="+mj-lt"/>
              </a:rPr>
            </a:br>
            <a:r>
              <a:rPr lang="cs-CZ" altLang="cs-CZ" sz="2200" dirty="0">
                <a:latin typeface="+mj-lt"/>
              </a:rPr>
              <a:t>debatě</a:t>
            </a:r>
          </a:p>
          <a:p>
            <a:pPr lvl="1">
              <a:defRPr/>
            </a:pPr>
            <a:r>
              <a:rPr lang="cs-CZ" altLang="cs-CZ" sz="2200" dirty="0">
                <a:latin typeface="+mj-lt"/>
              </a:rPr>
              <a:t>Následují otázky poroty vůči jednomu </a:t>
            </a:r>
            <a:br>
              <a:rPr lang="cs-CZ" altLang="cs-CZ" sz="2200" dirty="0">
                <a:latin typeface="+mj-lt"/>
              </a:rPr>
            </a:br>
            <a:r>
              <a:rPr lang="cs-CZ" altLang="cs-CZ" sz="2200" dirty="0">
                <a:latin typeface="+mj-lt"/>
              </a:rPr>
              <a:t>a druhému týmu</a:t>
            </a: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80234366-1C30-9F98-EF3F-587D9C762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4114800"/>
            <a:ext cx="2730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extLst>
              <a:ext uri="{FF2B5EF4-FFF2-40B4-BE49-F238E27FC236}">
                <a16:creationId xmlns:a16="http://schemas.microsoft.com/office/drawing/2014/main" id="{B3AA40C6-5631-4168-DE6F-E54FA7056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10"/>
    </mc:Choice>
    <mc:Fallback>
      <p:transition spd="slow" advTm="88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23B7EFE6-B5D6-F1D2-6E8D-04BCDA5B1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97113"/>
            <a:ext cx="4560887" cy="45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Nadpis 1">
            <a:extLst>
              <a:ext uri="{FF2B5EF4-FFF2-40B4-BE49-F238E27FC236}">
                <a16:creationId xmlns:a16="http://schemas.microsoft.com/office/drawing/2014/main" id="{0F2B5665-4254-F4C7-0DE6-79F5CDC03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96838"/>
            <a:ext cx="6613525" cy="1171575"/>
          </a:xfrm>
        </p:spPr>
        <p:txBody>
          <a:bodyPr/>
          <a:lstStyle/>
          <a:p>
            <a:r>
              <a:rPr lang="cs-CZ" altLang="cs-CZ"/>
              <a:t>Aplikace metody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23DA828C-9965-4285-A396-B41235626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773238"/>
            <a:ext cx="8640762" cy="4322762"/>
          </a:xfrm>
        </p:spPr>
        <p:txBody>
          <a:bodyPr/>
          <a:lstStyle/>
          <a:p>
            <a:pPr>
              <a:defRPr/>
            </a:pPr>
            <a:r>
              <a:rPr lang="cs-CZ" altLang="cs-CZ" sz="2600" b="1" dirty="0">
                <a:latin typeface="+mj-lt"/>
              </a:rPr>
              <a:t>IV. Fáze – rozhodnutí</a:t>
            </a:r>
          </a:p>
          <a:p>
            <a:pPr lvl="1">
              <a:defRPr/>
            </a:pPr>
            <a:r>
              <a:rPr lang="cs-CZ" altLang="cs-CZ" sz="2200" dirty="0">
                <a:latin typeface="+mj-lt"/>
              </a:rPr>
              <a:t>Porota tajně zhodnotí argumenty a zformuje své stanovisko </a:t>
            </a:r>
            <a:br>
              <a:rPr lang="cs-CZ" altLang="cs-CZ" sz="2200" dirty="0">
                <a:latin typeface="+mj-lt"/>
              </a:rPr>
            </a:br>
            <a:r>
              <a:rPr lang="cs-CZ" altLang="cs-CZ" sz="2200" dirty="0">
                <a:latin typeface="+mj-lt"/>
              </a:rPr>
              <a:t>-&gt; ocení silné a slabé stránky prezentací </a:t>
            </a:r>
            <a:br>
              <a:rPr lang="cs-CZ" altLang="cs-CZ" sz="2200" dirty="0">
                <a:latin typeface="+mj-lt"/>
              </a:rPr>
            </a:br>
            <a:r>
              <a:rPr lang="cs-CZ" altLang="cs-CZ" sz="2200" dirty="0">
                <a:latin typeface="+mj-lt"/>
              </a:rPr>
              <a:t>a přikloní se k jednomu týmu </a:t>
            </a:r>
            <a:br>
              <a:rPr lang="cs-CZ" altLang="cs-CZ" sz="2200" dirty="0">
                <a:latin typeface="+mj-lt"/>
              </a:rPr>
            </a:br>
            <a:r>
              <a:rPr lang="cs-CZ" altLang="cs-CZ" sz="2200" dirty="0">
                <a:latin typeface="+mj-lt"/>
              </a:rPr>
              <a:t>a vyhlásí jej za vítězný</a:t>
            </a:r>
          </a:p>
          <a:p>
            <a:pPr lvl="1">
              <a:defRPr/>
            </a:pPr>
            <a:endParaRPr lang="cs-CZ" altLang="cs-CZ" sz="2200" dirty="0">
              <a:latin typeface="+mj-lt"/>
            </a:endParaRPr>
          </a:p>
        </p:txBody>
      </p:sp>
      <p:pic>
        <p:nvPicPr>
          <p:cNvPr id="4" name="Zvuk 3">
            <a:extLst>
              <a:ext uri="{FF2B5EF4-FFF2-40B4-BE49-F238E27FC236}">
                <a16:creationId xmlns:a16="http://schemas.microsoft.com/office/drawing/2014/main" id="{A93C3E97-421D-3AE8-61D7-91A381841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865"/>
    </mc:Choice>
    <mc:Fallback>
      <p:transition spd="slow" advTm="97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xis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Axis</Template>
  <TotalTime>3370</TotalTime>
  <Words>754</Words>
  <Application>Microsoft Macintosh PowerPoint</Application>
  <PresentationFormat>Předvádění na obrazovce (4:3)</PresentationFormat>
  <Paragraphs>97</Paragraphs>
  <Slides>16</Slides>
  <Notes>1</Notes>
  <HiddenSlides>0</HiddenSlides>
  <MMClips>14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Aptos</vt:lpstr>
      <vt:lpstr>Arial</vt:lpstr>
      <vt:lpstr>Times New Roman</vt:lpstr>
      <vt:lpstr>Wingdings</vt:lpstr>
      <vt:lpstr>Axis</vt:lpstr>
      <vt:lpstr>Tým A / Tým B</vt:lpstr>
      <vt:lpstr>Představení metody</vt:lpstr>
      <vt:lpstr>Představení metody</vt:lpstr>
      <vt:lpstr>Představení metody</vt:lpstr>
      <vt:lpstr>Představení metody</vt:lpstr>
      <vt:lpstr>Aplikace metody</vt:lpstr>
      <vt:lpstr>Aplikace metody</vt:lpstr>
      <vt:lpstr>Aplikace metody</vt:lpstr>
      <vt:lpstr>Aplikace metody</vt:lpstr>
      <vt:lpstr>Dodatky k metodě</vt:lpstr>
      <vt:lpstr>Dodatky k metodě II</vt:lpstr>
      <vt:lpstr>Požadavky a pravidla</vt:lpstr>
      <vt:lpstr>Požadavky a pravidla</vt:lpstr>
      <vt:lpstr>Zadání pro týmy</vt:lpstr>
      <vt:lpstr>Zadání pro týmy</vt:lpstr>
      <vt:lpstr>Děkuji za pozornost</vt:lpstr>
    </vt:vector>
  </TitlesOfParts>
  <Company>CPS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Írán a konvenční zbraně</dc:title>
  <dc:creator>144106</dc:creator>
  <cp:lastModifiedBy>Josef Kraus</cp:lastModifiedBy>
  <cp:revision>187</cp:revision>
  <dcterms:created xsi:type="dcterms:W3CDTF">2010-03-09T13:53:32Z</dcterms:created>
  <dcterms:modified xsi:type="dcterms:W3CDTF">2024-10-27T07:39:36Z</dcterms:modified>
</cp:coreProperties>
</file>