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3" r:id="rId16"/>
    <p:sldId id="272" r:id="rId17"/>
    <p:sldId id="269" r:id="rId18"/>
  </p:sldIdLst>
  <p:sldSz cx="6858000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2A7220-11C6-4AA6-B372-5C0D8ACC951F}">
  <a:tblStyle styleId="{EC2A7220-11C6-4AA6-B372-5C0D8ACC951F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ai.ly/x24gwgc?start=913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vimeo.com/128088968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7706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DDT</a:t>
            </a:r>
          </a:p>
        </p:txBody>
      </p:sp>
    </p:spTree>
    <p:extLst>
      <p:ext uri="{BB962C8B-B14F-4D97-AF65-F5344CB8AC3E}">
        <p14:creationId xmlns:p14="http://schemas.microsoft.com/office/powerpoint/2010/main" val="4049114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Thalidomid</a:t>
            </a:r>
          </a:p>
        </p:txBody>
      </p:sp>
    </p:spTree>
    <p:extLst>
      <p:ext uri="{BB962C8B-B14F-4D97-AF65-F5344CB8AC3E}">
        <p14:creationId xmlns:p14="http://schemas.microsoft.com/office/powerpoint/2010/main" val="1230216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u="sng" dirty="0">
                <a:solidFill>
                  <a:schemeClr val="hlink"/>
                </a:solidFill>
                <a:hlinkClick r:id="rId3"/>
              </a:rPr>
              <a:t>http://dai.ly/x24gwgc?start=913</a:t>
            </a:r>
            <a:r>
              <a:rPr lang="cs" dirty="0">
                <a:solidFill>
                  <a:schemeClr val="dk1"/>
                </a:solidFill>
              </a:rPr>
              <a:t> - 15:13-20:13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u="sng" dirty="0">
                <a:solidFill>
                  <a:schemeClr val="hlink"/>
                </a:solidFill>
                <a:hlinkClick r:id="rId4"/>
              </a:rPr>
              <a:t>https://vimeo.com/128088968</a:t>
            </a:r>
            <a:r>
              <a:rPr lang="cs" dirty="0">
                <a:solidFill>
                  <a:schemeClr val="dk1"/>
                </a:solidFill>
              </a:rPr>
              <a:t> - 15:06-21:21 (Weizsacker + Bagge)</a:t>
            </a:r>
          </a:p>
        </p:txBody>
      </p:sp>
    </p:spTree>
    <p:extLst>
      <p:ext uri="{BB962C8B-B14F-4D97-AF65-F5344CB8AC3E}">
        <p14:creationId xmlns:p14="http://schemas.microsoft.com/office/powerpoint/2010/main" val="2674350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2995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7441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5418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8470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6725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6142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6524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905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4800600"/>
            <a:ext cx="6856214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4750737"/>
            <a:ext cx="6856214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569214"/>
            <a:ext cx="565785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779" y="3341716"/>
            <a:ext cx="565785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19-Sep-22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79308" y="3257550"/>
            <a:ext cx="55549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924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19-Sep-22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143743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4800600"/>
            <a:ext cx="6856214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4750737"/>
            <a:ext cx="6856214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09226"/>
            <a:ext cx="1478756" cy="43199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09226"/>
            <a:ext cx="4350544" cy="4319924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19-Sep-22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957721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67688" y="526350"/>
            <a:ext cx="4203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schemeClr val="accent1"/>
                </a:solidFill>
              </a:rPr>
              <a:pPr/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446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78441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19-Sep-22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681655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4800600"/>
            <a:ext cx="6856214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4750737"/>
            <a:ext cx="6856214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569214"/>
            <a:ext cx="565785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3339846"/>
            <a:ext cx="565785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19-Sep-22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79308" y="3257550"/>
            <a:ext cx="55549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84790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17220" y="214953"/>
            <a:ext cx="565785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384301"/>
            <a:ext cx="277749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7580" y="1384301"/>
            <a:ext cx="277749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19-Sep-22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971495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7220" y="214953"/>
            <a:ext cx="565785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384539"/>
            <a:ext cx="277749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1936751"/>
            <a:ext cx="277749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97580" y="1384539"/>
            <a:ext cx="277749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7580" y="1936751"/>
            <a:ext cx="277749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19-Sep-22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629577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19-Sep-22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600643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7" y="4800600"/>
            <a:ext cx="6856214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0" y="4750737"/>
            <a:ext cx="6856214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19-Sep-22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9040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" y="0"/>
            <a:ext cx="227857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272540" y="0"/>
            <a:ext cx="3600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445769"/>
            <a:ext cx="1800225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0338" y="548640"/>
            <a:ext cx="3651885" cy="3943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175" y="2194560"/>
            <a:ext cx="1800225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1851" y="4844840"/>
            <a:ext cx="1472912" cy="273844"/>
          </a:xfrm>
        </p:spPr>
        <p:txBody>
          <a:bodyPr/>
          <a:lstStyle>
            <a:lvl1pPr algn="l">
              <a:defRPr/>
            </a:lvl1pPr>
          </a:lstStyle>
          <a:p>
            <a:fld id="{D1BE4249-C0D0-4B06-8692-E8BB871AF643}" type="datetimeFigureOut">
              <a:rPr lang="en-US" smtClean="0"/>
              <a:t>19-Sep-22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00337" y="4844840"/>
            <a:ext cx="2614613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583888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3714750"/>
            <a:ext cx="6856214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" y="3686307"/>
            <a:ext cx="6856214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3806190"/>
            <a:ext cx="5688926" cy="61722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" y="0"/>
            <a:ext cx="6857992" cy="368630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4430268"/>
            <a:ext cx="5692140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19-Sep-22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240416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800600"/>
            <a:ext cx="6858001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6858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214953"/>
            <a:ext cx="565785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19" y="1384301"/>
            <a:ext cx="5657851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1" y="4844840"/>
            <a:ext cx="139065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19-Sep-22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3480" y="4844840"/>
            <a:ext cx="271282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69009" y="4844840"/>
            <a:ext cx="73801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71362" y="1303384"/>
            <a:ext cx="56064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62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ai.ly/x6ptg1x?start=913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hyperlink" Target="https://vimeo.com/12808896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F_brnKz_2tI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dreads.com/author/show/10538.Carl_Sag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0" y="642938"/>
            <a:ext cx="6858000" cy="1269225"/>
          </a:xfrm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GB" sz="3200" dirty="0"/>
              <a:t>MODERNÍ TECHNOLOGIE A</a:t>
            </a:r>
            <a:r>
              <a:rPr lang="cs-CZ" sz="3200" dirty="0"/>
              <a:t> </a:t>
            </a:r>
            <a:r>
              <a:rPr lang="en-GB" sz="3200" dirty="0"/>
              <a:t>BEZPEČNOST</a:t>
            </a:r>
            <a:endParaRPr lang="en"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467550" y="3906113"/>
            <a:ext cx="6390450" cy="594450"/>
          </a:xfrm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Jakub Drmola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665018" y="2689706"/>
            <a:ext cx="5507182" cy="6725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b" anchorCtr="0">
            <a:noAutofit/>
          </a:bodyPr>
          <a:lstStyle/>
          <a:p>
            <a:r>
              <a:rPr lang="cs-CZ" sz="3600" dirty="0">
                <a:latin typeface="Calibri"/>
                <a:ea typeface="Calibri"/>
                <a:cs typeface="Calibri"/>
                <a:sym typeface="Calibri"/>
              </a:rPr>
              <a:t>Historie a </a:t>
            </a:r>
            <a:r>
              <a:rPr lang="en-US" sz="3600" dirty="0" err="1">
                <a:latin typeface="Calibri"/>
                <a:ea typeface="Calibri"/>
                <a:cs typeface="Calibri"/>
                <a:sym typeface="Calibri"/>
              </a:rPr>
              <a:t>etika</a:t>
            </a:r>
            <a:endParaRPr lang="en" sz="36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58000" cy="4686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0605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233775" y="976706"/>
            <a:ext cx="6390450" cy="459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233775" y="1521638"/>
            <a:ext cx="6390450" cy="2547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1913"/>
            <a:ext cx="6858000" cy="4245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9393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5816" y="642938"/>
            <a:ext cx="2802179" cy="385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" y="642938"/>
            <a:ext cx="3053953" cy="3857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5763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233775" y="760507"/>
            <a:ext cx="3535200" cy="555626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cs-CZ" dirty="0">
                <a:latin typeface="Arial"/>
                <a:ea typeface="Arial"/>
                <a:cs typeface="Arial"/>
                <a:sym typeface="Arial"/>
              </a:rPr>
              <a:t>Jaderné zbraně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233775" y="1524000"/>
            <a:ext cx="3535200" cy="3422073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marL="342900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 Ernest Rutherford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objevil nukleus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(1911)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Německo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 vs. USA</a:t>
            </a:r>
            <a:endParaRPr lang="en-US" sz="1600" dirty="0">
              <a:latin typeface="Arial"/>
              <a:ea typeface="Arial"/>
              <a:cs typeface="Arial"/>
              <a:sym typeface="Arial"/>
            </a:endParaRPr>
          </a:p>
          <a:p>
            <a:pPr marL="514350" lvl="1">
              <a:buFont typeface="Arial"/>
              <a:buChar char="-"/>
            </a:pPr>
            <a:r>
              <a:rPr lang="cs-CZ" dirty="0">
                <a:hlinkClick r:id="rId3"/>
              </a:rPr>
              <a:t>https://dai.ly/x6ptg1x?start=913</a:t>
            </a:r>
            <a:r>
              <a:rPr lang="en-US" dirty="0"/>
              <a:t> </a:t>
            </a:r>
            <a:r>
              <a:rPr lang="de-DE" dirty="0">
                <a:latin typeface="Arial"/>
                <a:ea typeface="Arial"/>
                <a:cs typeface="Arial"/>
                <a:sym typeface="Arial"/>
              </a:rPr>
              <a:t>- 15:13-20:13 (Feynman)</a:t>
            </a:r>
          </a:p>
          <a:p>
            <a:pPr marL="514350" lvl="1">
              <a:buFont typeface="Arial"/>
              <a:buChar char="-"/>
            </a:pPr>
            <a:r>
              <a:rPr lang="de-DE" dirty="0">
                <a:latin typeface="Arial"/>
                <a:ea typeface="Arial"/>
                <a:cs typeface="Arial"/>
                <a:sym typeface="Arial"/>
                <a:hlinkClick r:id="rId4"/>
              </a:rPr>
              <a:t>https://vimeo.com/128088968</a:t>
            </a:r>
            <a:r>
              <a:rPr lang="de-DE" dirty="0">
                <a:latin typeface="Arial"/>
                <a:ea typeface="Arial"/>
                <a:cs typeface="Arial"/>
                <a:sym typeface="Arial"/>
              </a:rPr>
              <a:t>                    - 15:06-21:21 (</a:t>
            </a:r>
            <a:r>
              <a:rPr lang="de-DE" dirty="0" err="1">
                <a:latin typeface="Arial"/>
                <a:ea typeface="Arial"/>
                <a:cs typeface="Arial"/>
                <a:sym typeface="Arial"/>
              </a:rPr>
              <a:t>Bagge</a:t>
            </a:r>
            <a:r>
              <a:rPr lang="de-DE" dirty="0"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lang="de-DE" dirty="0" err="1">
                <a:latin typeface="Arial"/>
                <a:ea typeface="Arial"/>
                <a:cs typeface="Arial"/>
                <a:sym typeface="Arial"/>
              </a:rPr>
              <a:t>Weizsacker</a:t>
            </a:r>
            <a:r>
              <a:rPr lang="de-DE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514350" lvl="1">
              <a:buFont typeface="Arial"/>
              <a:buChar char="-"/>
            </a:pP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různé racionalizace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dopad na budoucnost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?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" sz="1400" dirty="0">
                <a:latin typeface="Arial"/>
                <a:ea typeface="Arial"/>
                <a:cs typeface="Arial"/>
                <a:sym typeface="Arial"/>
              </a:rPr>
              <a:t>Hiro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sh</a:t>
            </a:r>
            <a:r>
              <a:rPr lang="cs" sz="1400" dirty="0">
                <a:latin typeface="Arial"/>
                <a:ea typeface="Arial"/>
                <a:cs typeface="Arial"/>
                <a:sym typeface="Arial"/>
              </a:rPr>
              <a:t>ima + Nagasaki</a:t>
            </a:r>
          </a:p>
          <a:p>
            <a:pPr marL="685800" lvl="1">
              <a:buFont typeface="Arial"/>
              <a:buChar char="-"/>
            </a:pPr>
            <a:r>
              <a:rPr lang="cs-CZ" sz="1400" dirty="0">
                <a:latin typeface="Arial"/>
                <a:ea typeface="Arial"/>
                <a:cs typeface="Arial"/>
                <a:sym typeface="Arial"/>
              </a:rPr>
              <a:t>Studená válka?</a:t>
            </a:r>
            <a:endParaRPr lang="cs" sz="14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-CZ" sz="1400" dirty="0">
                <a:latin typeface="Arial"/>
                <a:ea typeface="Arial"/>
                <a:cs typeface="Arial"/>
                <a:sym typeface="Arial"/>
              </a:rPr>
              <a:t>výroba energie</a:t>
            </a:r>
            <a:endParaRPr lang="cs" sz="14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Shape 1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9039" y="760506"/>
            <a:ext cx="3088961" cy="3857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981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16000" y="259259"/>
            <a:ext cx="4052888" cy="458787"/>
          </a:xfrm>
        </p:spPr>
        <p:txBody>
          <a:bodyPr>
            <a:normAutofit fontScale="90000"/>
          </a:bodyPr>
          <a:lstStyle/>
          <a:p>
            <a:r>
              <a:rPr lang="cs-CZ" dirty="0"/>
              <a:t>Lékařství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284235" y="869847"/>
            <a:ext cx="3968750" cy="1162050"/>
          </a:xfrm>
        </p:spPr>
        <p:txBody>
          <a:bodyPr>
            <a:noAutofit/>
          </a:bodyPr>
          <a:lstStyle/>
          <a:p>
            <a:pPr marL="274320" indent="0">
              <a:buNone/>
            </a:pPr>
            <a:r>
              <a:rPr lang="cs-CZ" sz="1600" dirty="0"/>
              <a:t>- pokrok medicíny úzce propojen s průběhem válek</a:t>
            </a:r>
          </a:p>
          <a:p>
            <a:pPr marL="274320" indent="0">
              <a:buNone/>
            </a:pPr>
            <a:r>
              <a:rPr lang="cs-CZ" sz="1600" dirty="0"/>
              <a:t>- </a:t>
            </a:r>
            <a:r>
              <a:rPr lang="cs-CZ" sz="1600" dirty="0" err="1"/>
              <a:t>Archibald</a:t>
            </a:r>
            <a:r>
              <a:rPr lang="cs-CZ" sz="1600" dirty="0"/>
              <a:t> </a:t>
            </a:r>
            <a:r>
              <a:rPr lang="cs-CZ" sz="1600" dirty="0" err="1"/>
              <a:t>McIndoe</a:t>
            </a:r>
            <a:r>
              <a:rPr lang="cs-CZ" sz="1600" dirty="0"/>
              <a:t> (RPS)</a:t>
            </a:r>
          </a:p>
          <a:p>
            <a:pPr marL="274320" indent="0">
              <a:buNone/>
            </a:pPr>
            <a:r>
              <a:rPr lang="cs-CZ" sz="1600" dirty="0"/>
              <a:t>- Dwight </a:t>
            </a:r>
            <a:r>
              <a:rPr lang="cs-CZ" sz="1600" dirty="0" err="1"/>
              <a:t>Harken</a:t>
            </a:r>
            <a:r>
              <a:rPr lang="cs-CZ" sz="1600" dirty="0"/>
              <a:t> (operace srdce)</a:t>
            </a:r>
          </a:p>
          <a:p>
            <a:pPr marL="274320" indent="0">
              <a:buNone/>
            </a:pPr>
            <a:endParaRPr lang="cs-CZ" sz="1600" dirty="0"/>
          </a:p>
          <a:p>
            <a:pPr marL="150876" lvl="1" indent="0">
              <a:buNone/>
            </a:pPr>
            <a:endParaRPr lang="cs-CZ" sz="16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50178" name="Picture 2" descr="https://jeremyironsno1fan.files.wordpress.com/2009/07/mcindoe4.jpg?w=4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112245"/>
            <a:ext cx="3455767" cy="2388320"/>
          </a:xfrm>
          <a:prstGeom prst="rect">
            <a:avLst/>
          </a:prstGeom>
          <a:noFill/>
        </p:spPr>
      </p:pic>
      <p:pic>
        <p:nvPicPr>
          <p:cNvPr id="50180" name="Picture 4" descr="Image result for shell sho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718046"/>
            <a:ext cx="2571750" cy="31964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55766" y="4102428"/>
            <a:ext cx="3402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171450">
              <a:buFont typeface="Arial" pitchFamily="34" charset="0"/>
              <a:buChar char="•"/>
            </a:pPr>
            <a:r>
              <a:rPr lang="cs-CZ" sz="1400" dirty="0"/>
              <a:t>PTSD/</a:t>
            </a:r>
            <a:r>
              <a:rPr lang="cs-CZ" sz="1400" dirty="0" err="1"/>
              <a:t>Gulf</a:t>
            </a:r>
            <a:r>
              <a:rPr lang="cs-CZ" sz="1400" dirty="0"/>
              <a:t> </a:t>
            </a:r>
            <a:r>
              <a:rPr lang="cs-CZ" sz="1400" dirty="0" err="1"/>
              <a:t>War</a:t>
            </a:r>
            <a:r>
              <a:rPr lang="cs-CZ" sz="1400" dirty="0"/>
              <a:t> Syndrome/Shell </a:t>
            </a:r>
            <a:r>
              <a:rPr lang="cs-CZ" sz="1400" dirty="0" err="1"/>
              <a:t>Shock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7678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Shape 118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61898"/>
            <a:ext cx="6858000" cy="44607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4097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775" y="445025"/>
            <a:ext cx="6390450" cy="458984"/>
          </a:xfrm>
        </p:spPr>
        <p:txBody>
          <a:bodyPr>
            <a:normAutofit fontScale="90000"/>
          </a:bodyPr>
          <a:lstStyle/>
          <a:p>
            <a:r>
              <a:rPr lang="cs-CZ" dirty="0"/>
              <a:t>A dnes?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680854" y="4800600"/>
            <a:ext cx="4177145" cy="342900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hlinkClick r:id="rId2"/>
              </a:rPr>
              <a:t>https://www.youtube.com/watch?v=F_brnKz_2tI</a:t>
            </a:r>
            <a:endParaRPr lang="en-US" dirty="0"/>
          </a:p>
          <a:p>
            <a:endParaRPr lang="cs-CZ" dirty="0"/>
          </a:p>
        </p:txBody>
      </p:sp>
      <p:pic>
        <p:nvPicPr>
          <p:cNvPr id="1026" name="Picture 2" descr="Image result for prosthetic 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51" y="992332"/>
            <a:ext cx="6608497" cy="371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108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665017" y="810452"/>
            <a:ext cx="5959207" cy="459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Et</a:t>
            </a:r>
            <a:r>
              <a:rPr lang="cs-CZ" sz="3200" dirty="0" err="1">
                <a:latin typeface="Arial"/>
                <a:ea typeface="Arial"/>
                <a:cs typeface="Arial"/>
                <a:sym typeface="Arial"/>
              </a:rPr>
              <a:t>ika</a:t>
            </a:r>
            <a:r>
              <a:rPr lang="cs-CZ" sz="3200" dirty="0">
                <a:latin typeface="Arial"/>
                <a:ea typeface="Arial"/>
                <a:cs typeface="Arial"/>
                <a:sym typeface="Arial"/>
              </a:rPr>
              <a:t> a regulace vědy?</a:t>
            </a:r>
            <a:endParaRPr lang="cs" sz="3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233775" y="1521638"/>
            <a:ext cx="6390450" cy="2547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jsou války dobré pro vědu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marL="342900">
              <a:buFont typeface="Arial"/>
              <a:buChar char="-"/>
            </a:pPr>
            <a:endParaRPr lang="en-U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může (a měla by) se věda oprostit od politiky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marL="342900">
              <a:buFont typeface="Arial"/>
              <a:buChar char="-"/>
            </a:pP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kdo by měl rozhodovat o směřování výzkumu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marL="342900">
              <a:buFont typeface="Arial"/>
              <a:buChar char="-"/>
            </a:pP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kdo je nebo by měl být zodpovědný za výsledky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?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753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6858000" cy="5143500"/>
          </a:xfrm>
          <a:prstGeom prst="rect">
            <a:avLst/>
          </a:prstGeom>
          <a:noFill/>
        </p:spPr>
        <p:txBody>
          <a:bodyPr vert="horz" lIns="68569" tIns="68569" rIns="68569" bIns="68569" rtlCol="0" anchor="ctr" anchorCtr="0">
            <a:noAutofit/>
          </a:bodyPr>
          <a:lstStyle/>
          <a:p>
            <a:pPr algn="l">
              <a:lnSpc>
                <a:spcPct val="100000"/>
              </a:lnSpc>
              <a:spcAft>
                <a:spcPts val="825"/>
              </a:spcAft>
              <a:buClr>
                <a:schemeClr val="dk1"/>
              </a:buClr>
              <a:buSzPct val="45833"/>
            </a:pPr>
            <a:r>
              <a:rPr lang="en" sz="20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“We've arranged a global civilization in which most crucial elements profoundly depend on science and technology. We have also arranged things so that almost no one understands science and technology. This is a prescription for disaster. We might get away with it for a while, but sooner or later this combustible mixture of ignorance and power is going to blow up in our faces.”</a:t>
            </a:r>
          </a:p>
          <a:p>
            <a:pPr algn="just">
              <a:lnSpc>
                <a:spcPct val="100000"/>
              </a:lnSpc>
              <a:buClr>
                <a:schemeClr val="dk1"/>
              </a:buClr>
              <a:buSzPct val="45833"/>
            </a:pPr>
            <a:endParaRPr sz="20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algn="r">
              <a:lnSpc>
                <a:spcPct val="100000"/>
              </a:lnSpc>
            </a:pPr>
            <a:r>
              <a:rPr lang="en" sz="2000" b="1" i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― Carl Sagan</a:t>
            </a:r>
            <a:r>
              <a:rPr lang="cs-CZ" sz="2000" b="1" i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1995</a:t>
            </a:r>
            <a:endParaRPr lang="en" sz="2000" b="1" i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  <a:hlinkClick r:id="rId3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674255" y="828924"/>
            <a:ext cx="5949970" cy="459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cs-CZ" dirty="0">
                <a:latin typeface="Arial"/>
                <a:ea typeface="Arial"/>
                <a:cs typeface="Arial"/>
                <a:sym typeface="Arial"/>
              </a:rPr>
              <a:t>Dlouhodobé trendy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233775" y="1521638"/>
            <a:ext cx="6390450" cy="2547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technologie „osvobozují“ lidi od původně nezbytné práce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vznikají tak nové profese a odvětví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všechny druhy konfliktu (vojenské i socioekonomické) jsou ovlivňovány a zároveň ovlivňují technologie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není možné předpovědět výsledky základního výzkumu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253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6903" y="816156"/>
            <a:ext cx="3558392" cy="467631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cs" dirty="0">
                <a:latin typeface="Arial"/>
                <a:ea typeface="Arial"/>
                <a:cs typeface="Arial"/>
                <a:sym typeface="Arial"/>
              </a:rPr>
              <a:t>Fritz Haber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1" y="1521637"/>
            <a:ext cx="3875294" cy="3403653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marL="342900">
              <a:buFont typeface="Arial"/>
              <a:buChar char="-"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1918 získal Nobelovu cenu za 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Haber-Bosch pro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es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s”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vázání atmosférického dusíku do čpavku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 (NH</a:t>
            </a:r>
            <a:r>
              <a:rPr lang="cs" sz="1600" baseline="-25000" dirty="0"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685800" lvl="1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momentálně spotřebovává asi 2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%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energie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lidstva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produkujeme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cca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400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tun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pi</a:t>
            </a:r>
            <a:r>
              <a:rPr lang="cs-CZ" sz="1600" dirty="0" err="1">
                <a:latin typeface="Arial"/>
                <a:ea typeface="Arial"/>
                <a:cs typeface="Arial"/>
                <a:sym typeface="Arial"/>
              </a:rPr>
              <a:t>líř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zemědělství (hnojiva)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zčtyřnásobení výnosů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⅔ 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všeho vyprodukovaného jídla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předpoklad populační exploze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5300" y="488332"/>
            <a:ext cx="2982700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652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599" y="0"/>
            <a:ext cx="641119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5803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140906" y="540327"/>
            <a:ext cx="3452625" cy="498764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cs" sz="3200" dirty="0">
                <a:latin typeface="Arial"/>
                <a:ea typeface="Arial"/>
                <a:cs typeface="Arial"/>
                <a:sym typeface="Arial"/>
              </a:rPr>
              <a:t>Fritz Haber </a:t>
            </a:r>
            <a:r>
              <a:rPr lang="cs-CZ" sz="3200" dirty="0">
                <a:latin typeface="Arial"/>
                <a:ea typeface="Arial"/>
                <a:cs typeface="Arial"/>
                <a:sym typeface="Arial"/>
              </a:rPr>
              <a:t>a válka</a:t>
            </a:r>
            <a:endParaRPr lang="cs" sz="3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233775" y="1521638"/>
            <a:ext cx="3452625" cy="2547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dusík je také součástí výbušnin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600" dirty="0" err="1">
                <a:latin typeface="Arial"/>
                <a:ea typeface="Arial"/>
                <a:cs typeface="Arial"/>
                <a:sym typeface="Arial"/>
              </a:rPr>
              <a:t>Haber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také vyvíjel chemické zbraně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: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-CZ" sz="1400" dirty="0">
                <a:latin typeface="Arial"/>
                <a:ea typeface="Arial"/>
                <a:cs typeface="Arial"/>
                <a:sym typeface="Arial"/>
              </a:rPr>
              <a:t>chlor</a:t>
            </a:r>
            <a:endParaRPr lang="cs" sz="14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" sz="1400" dirty="0">
                <a:latin typeface="Arial"/>
                <a:ea typeface="Arial"/>
                <a:cs typeface="Arial"/>
                <a:sym typeface="Arial"/>
              </a:rPr>
              <a:t>yperit (horčičný plyn)</a:t>
            </a:r>
          </a:p>
          <a:p>
            <a:pPr marL="342900">
              <a:buFont typeface="Arial"/>
              <a:buChar char="-"/>
            </a:pPr>
            <a:endParaRPr lang="cs-CZ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jeho tým také stál za </a:t>
            </a:r>
            <a:r>
              <a:rPr lang="cs-CZ" sz="1600" dirty="0" err="1">
                <a:latin typeface="Arial"/>
                <a:ea typeface="Arial"/>
                <a:cs typeface="Arial"/>
                <a:sym typeface="Arial"/>
              </a:rPr>
              <a:t>Zyklon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A</a:t>
            </a:r>
            <a:endParaRPr lang="en-US" sz="1600" dirty="0">
              <a:latin typeface="Arial"/>
              <a:ea typeface="Arial"/>
              <a:cs typeface="Arial"/>
              <a:sym typeface="Arial"/>
            </a:endParaRPr>
          </a:p>
          <a:p>
            <a:pPr marL="514350" lvl="1">
              <a:buFont typeface="Arial"/>
              <a:buChar char="-"/>
            </a:pPr>
            <a:r>
              <a:rPr lang="en-US" sz="1450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cs-CZ" sz="1400" dirty="0">
                <a:latin typeface="Arial"/>
                <a:ea typeface="Arial"/>
                <a:cs typeface="Arial"/>
                <a:sym typeface="Arial"/>
              </a:rPr>
              <a:t>původně insekticid</a:t>
            </a:r>
            <a:r>
              <a:rPr lang="en-US" sz="1450" dirty="0">
                <a:latin typeface="Arial"/>
                <a:ea typeface="Arial"/>
                <a:cs typeface="Arial"/>
                <a:sym typeface="Arial"/>
              </a:rPr>
              <a:t>)</a:t>
            </a:r>
            <a:endParaRPr lang="cs" sz="145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6425" y="540327"/>
            <a:ext cx="3171575" cy="3857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640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249381" y="642938"/>
            <a:ext cx="3479657" cy="431475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cs">
                <a:latin typeface="Arial"/>
                <a:ea typeface="Arial"/>
                <a:cs typeface="Arial"/>
                <a:sym typeface="Arial"/>
              </a:rPr>
              <a:t>Thomas Midgley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1" y="1513537"/>
            <a:ext cx="3796144" cy="2570089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známy a dekorovaný chemik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1921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vynalezl olovnatý benzín 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(TEL)</a:t>
            </a:r>
          </a:p>
          <a:p>
            <a:pPr marL="342900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1928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vynalezl freony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(CFCs)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9039" y="642938"/>
            <a:ext cx="3128963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802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770" y="642938"/>
            <a:ext cx="5630458" cy="3857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0964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233775" y="976706"/>
            <a:ext cx="6390450" cy="459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233775" y="1521638"/>
            <a:ext cx="6390450" cy="2547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2938"/>
            <a:ext cx="68580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032355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308</TotalTime>
  <Words>418</Words>
  <Application>Microsoft Office PowerPoint</Application>
  <PresentationFormat>Custom</PresentationFormat>
  <Paragraphs>67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Retrospect</vt:lpstr>
      <vt:lpstr>MODERNÍ TECHNOLOGIE A BEZPEČNOST</vt:lpstr>
      <vt:lpstr>“We've arranged a global civilization in which most crucial elements profoundly depend on science and technology. We have also arranged things so that almost no one understands science and technology. This is a prescription for disaster. We might get away with it for a while, but sooner or later this combustible mixture of ignorance and power is going to blow up in our faces.”  ― Carl Sagan, 1995</vt:lpstr>
      <vt:lpstr>Dlouhodobé trendy</vt:lpstr>
      <vt:lpstr>Fritz Haber</vt:lpstr>
      <vt:lpstr>PowerPoint Presentation</vt:lpstr>
      <vt:lpstr>Fritz Haber a válka</vt:lpstr>
      <vt:lpstr>Thomas Midgley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Jaderné zbraně</vt:lpstr>
      <vt:lpstr>Lékařství</vt:lpstr>
      <vt:lpstr>PowerPoint Presentation</vt:lpstr>
      <vt:lpstr>A dnes?</vt:lpstr>
      <vt:lpstr>Etika a regulace vědy?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a bezpečnost</dc:title>
  <dc:creator>Jakub Drmola</dc:creator>
  <cp:lastModifiedBy>Jakub Drmola</cp:lastModifiedBy>
  <cp:revision>35</cp:revision>
  <dcterms:modified xsi:type="dcterms:W3CDTF">2022-09-19T12:01:05Z</dcterms:modified>
</cp:coreProperties>
</file>