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52"/>
  </p:notesMasterIdLst>
  <p:sldIdLst>
    <p:sldId id="256" r:id="rId5"/>
    <p:sldId id="257" r:id="rId6"/>
    <p:sldId id="258" r:id="rId7"/>
    <p:sldId id="265" r:id="rId8"/>
    <p:sldId id="259" r:id="rId9"/>
    <p:sldId id="260" r:id="rId10"/>
    <p:sldId id="261" r:id="rId11"/>
    <p:sldId id="262" r:id="rId12"/>
    <p:sldId id="267" r:id="rId13"/>
    <p:sldId id="268" r:id="rId14"/>
    <p:sldId id="663" r:id="rId15"/>
    <p:sldId id="664" r:id="rId16"/>
    <p:sldId id="270" r:id="rId17"/>
    <p:sldId id="271" r:id="rId18"/>
    <p:sldId id="269" r:id="rId19"/>
    <p:sldId id="272" r:id="rId20"/>
    <p:sldId id="273" r:id="rId21"/>
    <p:sldId id="274" r:id="rId22"/>
    <p:sldId id="284" r:id="rId23"/>
    <p:sldId id="277" r:id="rId24"/>
    <p:sldId id="278" r:id="rId25"/>
    <p:sldId id="279" r:id="rId26"/>
    <p:sldId id="280" r:id="rId27"/>
    <p:sldId id="283" r:id="rId28"/>
    <p:sldId id="276" r:id="rId29"/>
    <p:sldId id="672" r:id="rId30"/>
    <p:sldId id="673" r:id="rId31"/>
    <p:sldId id="674" r:id="rId32"/>
    <p:sldId id="675" r:id="rId33"/>
    <p:sldId id="282" r:id="rId34"/>
    <p:sldId id="666" r:id="rId35"/>
    <p:sldId id="649" r:id="rId36"/>
    <p:sldId id="650" r:id="rId37"/>
    <p:sldId id="655" r:id="rId38"/>
    <p:sldId id="668" r:id="rId39"/>
    <p:sldId id="535" r:id="rId40"/>
    <p:sldId id="656" r:id="rId41"/>
    <p:sldId id="661" r:id="rId42"/>
    <p:sldId id="532" r:id="rId43"/>
    <p:sldId id="671" r:id="rId44"/>
    <p:sldId id="669" r:id="rId45"/>
    <p:sldId id="670" r:id="rId46"/>
    <p:sldId id="658" r:id="rId47"/>
    <p:sldId id="662" r:id="rId48"/>
    <p:sldId id="458" r:id="rId49"/>
    <p:sldId id="281" r:id="rId50"/>
    <p:sldId id="67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0" autoAdjust="0"/>
  </p:normalViewPr>
  <p:slideViewPr>
    <p:cSldViewPr snapToGrid="0">
      <p:cViewPr>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 prochazka" userId="5aabb39e463827fb" providerId="LiveId" clId="{2EF520F6-CBB3-4912-B07C-6B9F99B10DA7}"/>
    <pc:docChg chg="custSel modSld">
      <pc:chgData name="josef prochazka" userId="5aabb39e463827fb" providerId="LiveId" clId="{2EF520F6-CBB3-4912-B07C-6B9F99B10DA7}" dt="2024-10-20T18:08:15.005" v="1330" actId="6549"/>
      <pc:docMkLst>
        <pc:docMk/>
      </pc:docMkLst>
      <pc:sldChg chg="modSp mod">
        <pc:chgData name="josef prochazka" userId="5aabb39e463827fb" providerId="LiveId" clId="{2EF520F6-CBB3-4912-B07C-6B9F99B10DA7}" dt="2024-10-20T17:46:20.325" v="755" actId="20577"/>
        <pc:sldMkLst>
          <pc:docMk/>
          <pc:sldMk cId="2957591038" sldId="268"/>
        </pc:sldMkLst>
        <pc:spChg chg="mod">
          <ac:chgData name="josef prochazka" userId="5aabb39e463827fb" providerId="LiveId" clId="{2EF520F6-CBB3-4912-B07C-6B9F99B10DA7}" dt="2024-10-20T17:46:20.325" v="755" actId="20577"/>
          <ac:spMkLst>
            <pc:docMk/>
            <pc:sldMk cId="2957591038" sldId="268"/>
            <ac:spMk id="3" creationId="{00000000-0000-0000-0000-000000000000}"/>
          </ac:spMkLst>
        </pc:spChg>
      </pc:sldChg>
      <pc:sldChg chg="modSp mod">
        <pc:chgData name="josef prochazka" userId="5aabb39e463827fb" providerId="LiveId" clId="{2EF520F6-CBB3-4912-B07C-6B9F99B10DA7}" dt="2024-10-20T17:52:19.028" v="1079" actId="27636"/>
        <pc:sldMkLst>
          <pc:docMk/>
          <pc:sldMk cId="553787805" sldId="269"/>
        </pc:sldMkLst>
        <pc:spChg chg="mod">
          <ac:chgData name="josef prochazka" userId="5aabb39e463827fb" providerId="LiveId" clId="{2EF520F6-CBB3-4912-B07C-6B9F99B10DA7}" dt="2024-10-20T17:52:19.028" v="1079" actId="27636"/>
          <ac:spMkLst>
            <pc:docMk/>
            <pc:sldMk cId="553787805" sldId="269"/>
            <ac:spMk id="3" creationId="{00000000-0000-0000-0000-000000000000}"/>
          </ac:spMkLst>
        </pc:spChg>
      </pc:sldChg>
      <pc:sldChg chg="modSp mod">
        <pc:chgData name="josef prochazka" userId="5aabb39e463827fb" providerId="LiveId" clId="{2EF520F6-CBB3-4912-B07C-6B9F99B10DA7}" dt="2024-10-20T18:08:15.005" v="1330" actId="6549"/>
        <pc:sldMkLst>
          <pc:docMk/>
          <pc:sldMk cId="2802185302" sldId="458"/>
        </pc:sldMkLst>
        <pc:spChg chg="mod">
          <ac:chgData name="josef prochazka" userId="5aabb39e463827fb" providerId="LiveId" clId="{2EF520F6-CBB3-4912-B07C-6B9F99B10DA7}" dt="2024-10-20T18:08:15.005" v="1330" actId="6549"/>
          <ac:spMkLst>
            <pc:docMk/>
            <pc:sldMk cId="2802185302" sldId="458"/>
            <ac:spMk id="3" creationId="{00000000-0000-0000-0000-000000000000}"/>
          </ac:spMkLst>
        </pc:spChg>
      </pc:sldChg>
      <pc:sldChg chg="modSp mod">
        <pc:chgData name="josef prochazka" userId="5aabb39e463827fb" providerId="LiveId" clId="{2EF520F6-CBB3-4912-B07C-6B9F99B10DA7}" dt="2024-10-20T17:49:52.521" v="951" actId="6549"/>
        <pc:sldMkLst>
          <pc:docMk/>
          <pc:sldMk cId="3997847249" sldId="664"/>
        </pc:sldMkLst>
        <pc:spChg chg="mod">
          <ac:chgData name="josef prochazka" userId="5aabb39e463827fb" providerId="LiveId" clId="{2EF520F6-CBB3-4912-B07C-6B9F99B10DA7}" dt="2024-10-20T17:49:52.521" v="951" actId="6549"/>
          <ac:spMkLst>
            <pc:docMk/>
            <pc:sldMk cId="3997847249" sldId="664"/>
            <ac:spMk id="3" creationId="{EC370345-F378-4576-9869-4564788B0C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68DDC-FBA9-4CF1-91ED-2FA09621CECE}" type="datetimeFigureOut">
              <a:rPr lang="cs-CZ" smtClean="0"/>
              <a:t>20.10.2024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043A8-259B-4F24-B276-08895666B234}" type="slidenum">
              <a:rPr lang="cs-CZ" smtClean="0"/>
              <a:t>‹#›</a:t>
            </a:fld>
            <a:endParaRPr lang="cs-CZ"/>
          </a:p>
        </p:txBody>
      </p:sp>
    </p:spTree>
    <p:extLst>
      <p:ext uri="{BB962C8B-B14F-4D97-AF65-F5344CB8AC3E}">
        <p14:creationId xmlns:p14="http://schemas.microsoft.com/office/powerpoint/2010/main" val="183206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6</a:t>
            </a:fld>
            <a:endParaRPr lang="cs-CZ"/>
          </a:p>
        </p:txBody>
      </p:sp>
    </p:spTree>
    <p:extLst>
      <p:ext uri="{BB962C8B-B14F-4D97-AF65-F5344CB8AC3E}">
        <p14:creationId xmlns:p14="http://schemas.microsoft.com/office/powerpoint/2010/main" val="179989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99043A8-259B-4F24-B276-08895666B234}" type="slidenum">
              <a:rPr lang="cs-CZ" smtClean="0"/>
              <a:t>13</a:t>
            </a:fld>
            <a:endParaRPr lang="cs-CZ"/>
          </a:p>
        </p:txBody>
      </p:sp>
    </p:spTree>
    <p:extLst>
      <p:ext uri="{BB962C8B-B14F-4D97-AF65-F5344CB8AC3E}">
        <p14:creationId xmlns:p14="http://schemas.microsoft.com/office/powerpoint/2010/main" val="394565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ED5D69A4-B30B-4372-A8DF-ABCA0CAC0C14}" type="slidenum">
              <a:rPr kumimoji="0" lang="en-US" altLang="cs-CZ"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34</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81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113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AE2EE9-666A-40B2-8449-38432B03968B}" type="slidenum">
              <a:rPr kumimoji="0" lang="en-US" altLang="cs-CZ"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cs-CZ"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6083" name="Rectangle 2"/>
          <p:cNvSpPr>
            <a:spLocks noGrp="1" noRot="1" noChangeAspect="1" noChangeArrowheads="1" noTextEdit="1"/>
          </p:cNvSpPr>
          <p:nvPr>
            <p:ph type="sldImg"/>
          </p:nvPr>
        </p:nvSpPr>
        <p:spPr bwMode="auto">
          <a:xfrm>
            <a:off x="460375" y="452438"/>
            <a:ext cx="5929313" cy="3336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376600" y="3924749"/>
            <a:ext cx="6172684" cy="45329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168350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67EA0525-65FC-4B97-9B72-0C7C7C8FDF6A}" type="slidenum">
              <a:rPr kumimoji="0" lang="en-US" altLang="cs-CZ"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37</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915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702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99043A8-259B-4F24-B276-08895666B234}" type="slidenum">
              <a:rPr lang="cs-CZ" smtClean="0"/>
              <a:t>41</a:t>
            </a:fld>
            <a:endParaRPr lang="cs-CZ"/>
          </a:p>
        </p:txBody>
      </p:sp>
    </p:spTree>
    <p:extLst>
      <p:ext uri="{BB962C8B-B14F-4D97-AF65-F5344CB8AC3E}">
        <p14:creationId xmlns:p14="http://schemas.microsoft.com/office/powerpoint/2010/main" val="69098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501" eaLnBrk="0" hangingPunct="0">
              <a:spcBef>
                <a:spcPct val="30000"/>
              </a:spcBef>
              <a:defRPr sz="1200">
                <a:solidFill>
                  <a:schemeClr val="tx1"/>
                </a:solidFill>
                <a:latin typeface="Arial" charset="0"/>
                <a:cs typeface="Arial" charset="0"/>
              </a:defRPr>
            </a:lvl1pPr>
            <a:lvl2pPr marL="727868" indent="-279949" defTabSz="914501" eaLnBrk="0" hangingPunct="0">
              <a:spcBef>
                <a:spcPct val="30000"/>
              </a:spcBef>
              <a:defRPr sz="1200">
                <a:solidFill>
                  <a:schemeClr val="tx1"/>
                </a:solidFill>
                <a:latin typeface="Arial" charset="0"/>
                <a:cs typeface="Arial" charset="0"/>
              </a:defRPr>
            </a:lvl2pPr>
            <a:lvl3pPr marL="1119797" indent="-223959" defTabSz="914501" eaLnBrk="0" hangingPunct="0">
              <a:spcBef>
                <a:spcPct val="30000"/>
              </a:spcBef>
              <a:defRPr sz="1200">
                <a:solidFill>
                  <a:schemeClr val="tx1"/>
                </a:solidFill>
                <a:latin typeface="Arial" charset="0"/>
                <a:cs typeface="Arial" charset="0"/>
              </a:defRPr>
            </a:lvl3pPr>
            <a:lvl4pPr marL="1567716" indent="-223959" defTabSz="914501" eaLnBrk="0" hangingPunct="0">
              <a:spcBef>
                <a:spcPct val="30000"/>
              </a:spcBef>
              <a:defRPr sz="1200">
                <a:solidFill>
                  <a:schemeClr val="tx1"/>
                </a:solidFill>
                <a:latin typeface="Arial" charset="0"/>
                <a:cs typeface="Arial" charset="0"/>
              </a:defRPr>
            </a:lvl4pPr>
            <a:lvl5pPr marL="2015635" indent="-223959" defTabSz="914501" eaLnBrk="0" hangingPunct="0">
              <a:spcBef>
                <a:spcPct val="30000"/>
              </a:spcBef>
              <a:defRPr sz="1200">
                <a:solidFill>
                  <a:schemeClr val="tx1"/>
                </a:solidFill>
                <a:latin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501" rtl="0" eaLnBrk="1" fontAlgn="auto" latinLnBrk="0" hangingPunct="1">
              <a:lnSpc>
                <a:spcPct val="100000"/>
              </a:lnSpc>
              <a:spcBef>
                <a:spcPct val="0"/>
              </a:spcBef>
              <a:spcAft>
                <a:spcPts val="0"/>
              </a:spcAft>
              <a:buClrTx/>
              <a:buSzTx/>
              <a:buFontTx/>
              <a:buNone/>
              <a:tabLst/>
              <a:defRPr/>
            </a:pPr>
            <a:fld id="{74F3378D-0E2D-4558-9736-BB3BB9864014}" type="slidenum">
              <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501" rtl="0" eaLnBrk="1" fontAlgn="auto" latinLnBrk="0" hangingPunct="1">
                <a:lnSpc>
                  <a:spcPct val="100000"/>
                </a:lnSpc>
                <a:spcBef>
                  <a:spcPct val="0"/>
                </a:spcBef>
                <a:spcAft>
                  <a:spcPts val="0"/>
                </a:spcAft>
                <a:buClrTx/>
                <a:buSzTx/>
                <a:buFontTx/>
                <a:buNone/>
                <a:tabLst/>
                <a:defRPr/>
              </a:pPr>
              <a:t>43</a:t>
            </a:fld>
            <a:endParaRPr kumimoji="0" lang="en-US" altLang="cs-CZ"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8371" name="Rectangle 2"/>
          <p:cNvSpPr>
            <a:spLocks noGrp="1" noRot="1" noChangeAspect="1" noChangeArrowheads="1" noTextEdit="1"/>
          </p:cNvSpPr>
          <p:nvPr>
            <p:ph type="sldImg"/>
          </p:nvPr>
        </p:nvSpPr>
        <p:spPr>
          <a:xfrm>
            <a:off x="-627063" y="1041400"/>
            <a:ext cx="8110538" cy="4562475"/>
          </a:xfrm>
          <a:ln/>
        </p:spPr>
      </p:sp>
    </p:spTree>
    <p:extLst>
      <p:ext uri="{BB962C8B-B14F-4D97-AF65-F5344CB8AC3E}">
        <p14:creationId xmlns:p14="http://schemas.microsoft.com/office/powerpoint/2010/main" val="81153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20.10.2024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20.10.2024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20.10.2024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464734" y="228600"/>
            <a:ext cx="9235017" cy="86995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304800" y="6362700"/>
            <a:ext cx="2844800" cy="476250"/>
          </a:xfrm>
        </p:spPr>
        <p:txBody>
          <a:bodyPr/>
          <a:lstStyle>
            <a:lvl1pPr>
              <a:defRPr/>
            </a:lvl1pPr>
          </a:lstStyle>
          <a:p>
            <a:pPr>
              <a:defRPr/>
            </a:pPr>
            <a:fld id="{CC6ED721-E430-4141-A362-4CBB76AFF481}" type="datetime9">
              <a:rPr lang="en-US"/>
              <a:pPr>
                <a:defRPr/>
              </a:pPr>
              <a:t>10/20/2024 7:36:35 PM</a:t>
            </a:fld>
            <a:endParaRPr lang="en-US"/>
          </a:p>
        </p:txBody>
      </p:sp>
      <p:sp>
        <p:nvSpPr>
          <p:cNvPr id="6" name="Zástupný symbol pro zápatí 5"/>
          <p:cNvSpPr>
            <a:spLocks noGrp="1"/>
          </p:cNvSpPr>
          <p:nvPr>
            <p:ph type="ftr" sz="quarter" idx="11"/>
          </p:nvPr>
        </p:nvSpPr>
        <p:spPr>
          <a:xfrm>
            <a:off x="4165600" y="6530975"/>
            <a:ext cx="3860800" cy="323850"/>
          </a:xfrm>
        </p:spPr>
        <p:txBody>
          <a:bodyPr/>
          <a:lstStyle>
            <a:lvl1pPr>
              <a:defRPr/>
            </a:lvl1pPr>
          </a:lstStyle>
          <a:p>
            <a:pPr>
              <a:defRPr/>
            </a:pPr>
            <a:endParaRPr lang="en-US"/>
          </a:p>
        </p:txBody>
      </p:sp>
      <p:sp>
        <p:nvSpPr>
          <p:cNvPr id="7" name="Zástupný symbol pro číslo snímku 6"/>
          <p:cNvSpPr>
            <a:spLocks noGrp="1"/>
          </p:cNvSpPr>
          <p:nvPr>
            <p:ph type="sldNum" sz="quarter" idx="12"/>
          </p:nvPr>
        </p:nvSpPr>
        <p:spPr>
          <a:xfrm>
            <a:off x="8940800" y="6397625"/>
            <a:ext cx="2844800" cy="476250"/>
          </a:xfrm>
        </p:spPr>
        <p:txBody>
          <a:bodyPr/>
          <a:lstStyle>
            <a:lvl1pPr>
              <a:defRPr/>
            </a:lvl1pPr>
          </a:lstStyle>
          <a:p>
            <a:fld id="{F670D706-8F9F-410E-82AD-DF295530A052}" type="slidenum">
              <a:rPr lang="en-US" altLang="cs-CZ"/>
              <a:pPr/>
              <a:t>‹#›</a:t>
            </a:fld>
            <a:endParaRPr lang="en-US" altLang="cs-CZ"/>
          </a:p>
        </p:txBody>
      </p:sp>
    </p:spTree>
    <p:extLst>
      <p:ext uri="{BB962C8B-B14F-4D97-AF65-F5344CB8AC3E}">
        <p14:creationId xmlns:p14="http://schemas.microsoft.com/office/powerpoint/2010/main" val="3484359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0"/>
            <a:ext cx="10972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3938589"/>
            <a:ext cx="10972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cs-CZ">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cs-CZ">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20D417-A66E-4E61-B0C0-98B42F7BFC81}" type="slidenum">
              <a:rPr lang="en-CA" altLang="cs-CZ">
                <a:solidFill>
                  <a:prstClr val="black">
                    <a:tint val="75000"/>
                  </a:prstClr>
                </a:solidFill>
              </a:rPr>
              <a:pPr>
                <a:defRPr/>
              </a:pPr>
              <a:t>‹#›</a:t>
            </a:fld>
            <a:endParaRPr lang="en-CA" altLang="cs-CZ">
              <a:solidFill>
                <a:prstClr val="black">
                  <a:tint val="75000"/>
                </a:prstClr>
              </a:solidFill>
            </a:endParaRPr>
          </a:p>
        </p:txBody>
      </p:sp>
    </p:spTree>
    <p:extLst>
      <p:ext uri="{BB962C8B-B14F-4D97-AF65-F5344CB8AC3E}">
        <p14:creationId xmlns:p14="http://schemas.microsoft.com/office/powerpoint/2010/main" val="25879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20.10.2024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20.10.2024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ADC2A2F-1920-4D1C-BA95-86669873E76E}" type="datetimeFigureOut">
              <a:rPr lang="cs-CZ" smtClean="0"/>
              <a:t>20.10.2024</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20.10.2024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ADC2A2F-1920-4D1C-BA95-86669873E76E}" type="datetimeFigureOut">
              <a:rPr lang="cs-CZ" smtClean="0"/>
              <a:t>20.10.2024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20.10.2024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20.10.2024</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20.10.2024</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20.10.2024</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mzv.cz/jnp/cz/zahranicni_vztahy/bezpecnostni_politika/archiv/bezpecnostni_strategie_cr/prispevek_jamie_shea_na_seminari_k.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p:txBody>
          <a:bodyPr>
            <a:normAutofit/>
          </a:bodyPr>
          <a:lstStyle/>
          <a:p>
            <a:r>
              <a:rPr lang="cs-CZ" dirty="0"/>
              <a:t>TVORBA STRATEGIE</a:t>
            </a:r>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a:xfrm>
            <a:off x="2695194" y="4352544"/>
            <a:ext cx="6801612" cy="1442081"/>
          </a:xfrm>
        </p:spPr>
        <p:txBody>
          <a:bodyPr>
            <a:normAutofit/>
          </a:bodyPr>
          <a:lstStyle/>
          <a:p>
            <a:r>
              <a:rPr lang="cs-CZ" sz="2400" dirty="0"/>
              <a:t>FORMULACE CÍLOVÉHO STAVU:  POSLÁNÍ, VIZE, ZÁJMY, HODNOTY, CÍLE</a:t>
            </a:r>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214679"/>
            <a:ext cx="7729728" cy="1188720"/>
          </a:xfrm>
        </p:spPr>
        <p:txBody>
          <a:bodyPr/>
          <a:lstStyle/>
          <a:p>
            <a:r>
              <a:rPr lang="cs-CZ" dirty="0"/>
              <a:t>POSLÁNÍ = MISSION</a:t>
            </a:r>
          </a:p>
        </p:txBody>
      </p:sp>
      <p:sp>
        <p:nvSpPr>
          <p:cNvPr id="3" name="Zástupný symbol pro obsah 2"/>
          <p:cNvSpPr>
            <a:spLocks noGrp="1"/>
          </p:cNvSpPr>
          <p:nvPr>
            <p:ph idx="1"/>
          </p:nvPr>
        </p:nvSpPr>
        <p:spPr>
          <a:xfrm>
            <a:off x="410966" y="1746607"/>
            <a:ext cx="11445412" cy="4896713"/>
          </a:xfrm>
        </p:spPr>
        <p:txBody>
          <a:bodyPr>
            <a:normAutofit/>
          </a:bodyPr>
          <a:lstStyle/>
          <a:p>
            <a:pPr algn="just">
              <a:spcAft>
                <a:spcPts val="500"/>
              </a:spcAft>
            </a:pPr>
            <a:r>
              <a:rPr lang="cs-CZ" sz="2400" b="1" u="sng" dirty="0"/>
              <a:t>Poslání organizace vymezuje smysl, podstatu či vlastní důvod její existence.</a:t>
            </a:r>
            <a:r>
              <a:rPr lang="cs-CZ" sz="2400" dirty="0"/>
              <a:t>                                  </a:t>
            </a:r>
          </a:p>
          <a:p>
            <a:pPr algn="just">
              <a:spcAft>
                <a:spcPts val="500"/>
              </a:spcAft>
            </a:pPr>
            <a:r>
              <a:rPr lang="cs-CZ" sz="2400" dirty="0"/>
              <a:t>U organizací veřejné správy je zpravidla poslání vymezeno platnou právní úpravou. </a:t>
            </a:r>
          </a:p>
          <a:p>
            <a:pPr algn="just">
              <a:spcAft>
                <a:spcPts val="500"/>
              </a:spcAft>
            </a:pPr>
            <a:r>
              <a:rPr lang="cs-CZ" sz="2400" dirty="0"/>
              <a:t>Poslání vyjadřuje např. produktové zaměření organizace nebo zaměření či rozsah poskytovaných služeb.  </a:t>
            </a:r>
          </a:p>
          <a:p>
            <a:pPr algn="just"/>
            <a:r>
              <a:rPr lang="cs-CZ" sz="2400" dirty="0"/>
              <a:t>V angličtině je používán pojem </a:t>
            </a:r>
            <a:r>
              <a:rPr lang="en-US" sz="2400" i="1" dirty="0"/>
              <a:t>mission statement</a:t>
            </a:r>
            <a:r>
              <a:rPr lang="cs-CZ" sz="2400" i="1" dirty="0"/>
              <a:t>:</a:t>
            </a:r>
            <a:r>
              <a:rPr lang="en-US" sz="2400" dirty="0"/>
              <a:t> </a:t>
            </a:r>
            <a:r>
              <a:rPr lang="cs-CZ" sz="2400" dirty="0"/>
              <a:t>stručné, lehce zapamatovatelné vyjádření účelu existence organizace, její hlavní funkce, každodenní úkol, který je komunikován  zaměstnancům zákazníkům a dalším zainteresovaným stranám. </a:t>
            </a:r>
            <a:r>
              <a:rPr lang="en-US" sz="2400" dirty="0"/>
              <a:t> </a:t>
            </a:r>
            <a:endParaRPr lang="cs-CZ" sz="2400" dirty="0"/>
          </a:p>
          <a:p>
            <a:pPr algn="just"/>
            <a:r>
              <a:rPr lang="en-US" sz="2400" dirty="0"/>
              <a:t>Mission statement</a:t>
            </a:r>
            <a:r>
              <a:rPr lang="cs-CZ" sz="2400" dirty="0"/>
              <a:t> je zpravidla součástí obchodního plánu, zpravidla v části závěrečného shrnutí</a:t>
            </a:r>
            <a:r>
              <a:rPr lang="en-US" sz="2400" dirty="0"/>
              <a:t>. </a:t>
            </a:r>
            <a:endParaRPr lang="cs-CZ" sz="2400" dirty="0"/>
          </a:p>
          <a:p>
            <a:pPr algn="just"/>
            <a:r>
              <a:rPr lang="cs-CZ" sz="2400" dirty="0"/>
              <a:t>Tímto může </a:t>
            </a:r>
            <a:r>
              <a:rPr lang="en-US" sz="2400" dirty="0"/>
              <a:t>mission statement</a:t>
            </a:r>
            <a:r>
              <a:rPr lang="cs-CZ" sz="2400" dirty="0"/>
              <a:t> vyjadřovat obchodní strategii organizace.</a:t>
            </a:r>
          </a:p>
        </p:txBody>
      </p:sp>
    </p:spTree>
    <p:extLst>
      <p:ext uri="{BB962C8B-B14F-4D97-AF65-F5344CB8AC3E}">
        <p14:creationId xmlns:p14="http://schemas.microsoft.com/office/powerpoint/2010/main" val="295759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DB20B-E853-40B3-9D45-E7811A6E5D83}"/>
              </a:ext>
            </a:extLst>
          </p:cNvPr>
          <p:cNvSpPr>
            <a:spLocks noGrp="1"/>
          </p:cNvSpPr>
          <p:nvPr>
            <p:ph type="title"/>
          </p:nvPr>
        </p:nvSpPr>
        <p:spPr>
          <a:xfrm>
            <a:off x="2231136" y="163308"/>
            <a:ext cx="7729728" cy="853834"/>
          </a:xfrm>
        </p:spPr>
        <p:txBody>
          <a:bodyPr/>
          <a:lstStyle/>
          <a:p>
            <a:r>
              <a:rPr lang="cs-CZ" dirty="0"/>
              <a:t>JAK FORMULOVAT POSLÁNÍ </a:t>
            </a:r>
          </a:p>
        </p:txBody>
      </p:sp>
      <p:sp>
        <p:nvSpPr>
          <p:cNvPr id="3" name="Zástupný obsah 2">
            <a:extLst>
              <a:ext uri="{FF2B5EF4-FFF2-40B4-BE49-F238E27FC236}">
                <a16:creationId xmlns:a16="http://schemas.microsoft.com/office/drawing/2014/main" id="{C0B5EF80-05A2-4B48-B2FE-EBEAFE07E9D4}"/>
              </a:ext>
            </a:extLst>
          </p:cNvPr>
          <p:cNvSpPr>
            <a:spLocks noGrp="1"/>
          </p:cNvSpPr>
          <p:nvPr>
            <p:ph idx="1"/>
          </p:nvPr>
        </p:nvSpPr>
        <p:spPr>
          <a:xfrm>
            <a:off x="256854" y="1191802"/>
            <a:ext cx="11743362" cy="5502890"/>
          </a:xfrm>
        </p:spPr>
        <p:txBody>
          <a:bodyPr>
            <a:normAutofit/>
          </a:bodyPr>
          <a:lstStyle/>
          <a:p>
            <a:pPr marL="0" indent="0" algn="l" rtl="0" fontAlgn="base">
              <a:buNone/>
            </a:pPr>
            <a:r>
              <a:rPr lang="cs-CZ" sz="2400" b="0" i="0" dirty="0">
                <a:effectLst/>
                <a:latin typeface="robotoregular"/>
              </a:rPr>
              <a:t>Otázky:</a:t>
            </a:r>
          </a:p>
          <a:p>
            <a:pPr algn="l" rtl="0" fontAlgn="base"/>
            <a:r>
              <a:rPr lang="cs-CZ" sz="2400" b="0" i="0" dirty="0">
                <a:effectLst/>
                <a:latin typeface="robotoregular"/>
              </a:rPr>
              <a:t>Co organizace dělá? Jaký je její účel? </a:t>
            </a:r>
            <a:r>
              <a:rPr lang="cs-CZ" sz="2400" dirty="0">
                <a:latin typeface="robotoregular"/>
              </a:rPr>
              <a:t>Kdo je jejím zákazníkem? </a:t>
            </a:r>
            <a:r>
              <a:rPr lang="cs-CZ" sz="2400" b="0" i="0" dirty="0">
                <a:effectLst/>
                <a:latin typeface="robotoregular"/>
              </a:rPr>
              <a:t>Jakým způsobem je možné naplnit smysl existence organizace? Co poskytuje organizace vlastníkům, zákazníkům, zaměstnancům? Jak toho je možné dosáhnout?</a:t>
            </a:r>
          </a:p>
          <a:p>
            <a:pPr marL="0" indent="0" algn="l" rtl="0" fontAlgn="base">
              <a:buNone/>
            </a:pPr>
            <a:r>
              <a:rPr lang="cs-CZ" sz="2400" dirty="0">
                <a:latin typeface="robotoregular"/>
              </a:rPr>
              <a:t>Doporučení - zásady:</a:t>
            </a:r>
          </a:p>
          <a:p>
            <a:pPr algn="l" rtl="0" fontAlgn="base"/>
            <a:r>
              <a:rPr lang="cs-CZ" sz="2400" dirty="0">
                <a:latin typeface="robotoregular"/>
              </a:rPr>
              <a:t>Zaměřit se na jednu až dvě klíčové funkce (role)!</a:t>
            </a:r>
          </a:p>
          <a:p>
            <a:pPr algn="l" rtl="0" fontAlgn="base"/>
            <a:r>
              <a:rPr lang="cs-CZ" sz="2400" b="0" i="0" dirty="0">
                <a:effectLst/>
                <a:latin typeface="robotoregular"/>
              </a:rPr>
              <a:t>Text co nejkratší, dobře zapamatovatelný a srozumitelný!!</a:t>
            </a:r>
          </a:p>
          <a:p>
            <a:pPr algn="l" rtl="0" fontAlgn="base"/>
            <a:r>
              <a:rPr lang="cs-CZ" sz="2400" b="0" i="0" dirty="0">
                <a:effectLst/>
                <a:latin typeface="robotoregular"/>
              </a:rPr>
              <a:t>Je možné vytvořit kratší (vnější potřeba) a delší text (pro vnitřní potřeby organizace)</a:t>
            </a:r>
          </a:p>
          <a:p>
            <a:pPr marL="0" indent="0" algn="l" rtl="0" fontAlgn="base">
              <a:buNone/>
            </a:pPr>
            <a:r>
              <a:rPr lang="cs-CZ" sz="2400" dirty="0">
                <a:latin typeface="robotoregular"/>
              </a:rPr>
              <a:t>Testování textu: </a:t>
            </a:r>
          </a:p>
          <a:p>
            <a:pPr algn="l" rtl="0" fontAlgn="base"/>
            <a:r>
              <a:rPr lang="cs-CZ" sz="2400" dirty="0">
                <a:latin typeface="robotoregular"/>
              </a:rPr>
              <a:t>Unikátnost, jedinečnost, ne univerzálně použitelný pro jiné organizace</a:t>
            </a:r>
            <a:r>
              <a:rPr lang="en-US" sz="2400" b="0" i="0" dirty="0">
                <a:effectLst/>
                <a:latin typeface="robotoregular"/>
              </a:rPr>
              <a:t>.</a:t>
            </a:r>
            <a:endParaRPr lang="cs-CZ" sz="2400" b="0" i="0" dirty="0">
              <a:effectLst/>
              <a:latin typeface="robotoregular"/>
            </a:endParaRPr>
          </a:p>
          <a:p>
            <a:pPr algn="l" rtl="0" fontAlgn="base"/>
            <a:r>
              <a:rPr lang="cs-CZ" sz="2400" b="0" i="0" dirty="0">
                <a:effectLst/>
                <a:latin typeface="robotoregular"/>
              </a:rPr>
              <a:t>Organizace se musí být schopna odlišit od jiných obdobných organizací.</a:t>
            </a:r>
            <a:endParaRPr lang="en-US" sz="2400" b="0" i="0" dirty="0">
              <a:effectLst/>
              <a:latin typeface="robotoregular"/>
            </a:endParaRPr>
          </a:p>
          <a:p>
            <a:endParaRPr lang="cs-CZ" dirty="0"/>
          </a:p>
        </p:txBody>
      </p:sp>
    </p:spTree>
    <p:extLst>
      <p:ext uri="{BB962C8B-B14F-4D97-AF65-F5344CB8AC3E}">
        <p14:creationId xmlns:p14="http://schemas.microsoft.com/office/powerpoint/2010/main" val="305231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9A964-6D39-4652-81FF-6B81C94892D2}"/>
              </a:ext>
            </a:extLst>
          </p:cNvPr>
          <p:cNvSpPr>
            <a:spLocks noGrp="1"/>
          </p:cNvSpPr>
          <p:nvPr>
            <p:ph type="title"/>
          </p:nvPr>
        </p:nvSpPr>
        <p:spPr>
          <a:xfrm>
            <a:off x="2231136" y="101662"/>
            <a:ext cx="7729728" cy="720271"/>
          </a:xfrm>
        </p:spPr>
        <p:txBody>
          <a:bodyPr>
            <a:normAutofit fontScale="90000"/>
          </a:bodyPr>
          <a:lstStyle/>
          <a:p>
            <a:r>
              <a:rPr lang="cs-CZ" dirty="0"/>
              <a:t>JAK FORMULOVAT POSLÁNÍ </a:t>
            </a:r>
          </a:p>
        </p:txBody>
      </p:sp>
      <p:sp>
        <p:nvSpPr>
          <p:cNvPr id="3" name="Zástupný obsah 2">
            <a:extLst>
              <a:ext uri="{FF2B5EF4-FFF2-40B4-BE49-F238E27FC236}">
                <a16:creationId xmlns:a16="http://schemas.microsoft.com/office/drawing/2014/main" id="{EC370345-F378-4576-9869-4564788B0C96}"/>
              </a:ext>
            </a:extLst>
          </p:cNvPr>
          <p:cNvSpPr>
            <a:spLocks noGrp="1"/>
          </p:cNvSpPr>
          <p:nvPr>
            <p:ph idx="1"/>
          </p:nvPr>
        </p:nvSpPr>
        <p:spPr>
          <a:xfrm>
            <a:off x="195209" y="996593"/>
            <a:ext cx="11743362" cy="5861407"/>
          </a:xfrm>
        </p:spPr>
        <p:txBody>
          <a:bodyPr>
            <a:normAutofit/>
          </a:bodyPr>
          <a:lstStyle/>
          <a:p>
            <a:pPr fontAlgn="base"/>
            <a:r>
              <a:rPr lang="cs-CZ" sz="2400" b="0" i="0" dirty="0">
                <a:effectLst/>
                <a:latin typeface="robotoregular"/>
              </a:rPr>
              <a:t>Inspirace od podobných organizací, g</a:t>
            </a:r>
            <a:r>
              <a:rPr lang="cs-CZ" sz="2400" dirty="0">
                <a:latin typeface="robotoregular"/>
              </a:rPr>
              <a:t>enerovat nové myšlenky týmem.</a:t>
            </a:r>
          </a:p>
          <a:p>
            <a:pPr algn="l" rtl="0" fontAlgn="base">
              <a:buFont typeface="Arial" panose="020B0604020202020204" pitchFamily="34" charset="0"/>
              <a:buChar char="•"/>
            </a:pPr>
            <a:r>
              <a:rPr lang="cs-CZ" sz="2400" b="0" i="0" dirty="0">
                <a:effectLst/>
                <a:latin typeface="robotoregular"/>
              </a:rPr>
              <a:t>Hlavní důvod existence a funkce (role), silné jedinečné stránky.</a:t>
            </a:r>
          </a:p>
          <a:p>
            <a:pPr algn="l" rtl="0" fontAlgn="base">
              <a:buFont typeface="Arial" panose="020B0604020202020204" pitchFamily="34" charset="0"/>
              <a:buChar char="•"/>
            </a:pPr>
            <a:r>
              <a:rPr lang="cs-CZ" sz="2400" b="0" i="0" dirty="0">
                <a:effectLst/>
                <a:latin typeface="robotoregular"/>
              </a:rPr>
              <a:t>Co je hlavní výsledek činění, jaké vytváříme hodnoty, přínos a co se tím mění?</a:t>
            </a:r>
          </a:p>
          <a:p>
            <a:pPr algn="l" rtl="0" fontAlgn="base">
              <a:buFont typeface="Arial" panose="020B0604020202020204" pitchFamily="34" charset="0"/>
              <a:buChar char="•"/>
            </a:pPr>
            <a:r>
              <a:rPr lang="cs-CZ" sz="2400" b="0" i="0" dirty="0">
                <a:effectLst/>
                <a:latin typeface="robotoregular"/>
              </a:rPr>
              <a:t>Hlavní zákazníci a jaké produkty pro ně vytváříme.</a:t>
            </a:r>
          </a:p>
          <a:p>
            <a:pPr algn="l" rtl="0" fontAlgn="base">
              <a:buFont typeface="Arial" panose="020B0604020202020204" pitchFamily="34" charset="0"/>
              <a:buChar char="•"/>
            </a:pPr>
            <a:r>
              <a:rPr lang="cs-CZ" sz="2400" b="0" i="0" dirty="0">
                <a:effectLst/>
                <a:latin typeface="robotoregular"/>
              </a:rPr>
              <a:t>Jak se organizace chová k zaměstnancům.</a:t>
            </a:r>
            <a:endParaRPr lang="en-US" sz="2400" b="0" i="0" dirty="0">
              <a:effectLst/>
              <a:latin typeface="robotoregular"/>
            </a:endParaRPr>
          </a:p>
          <a:p>
            <a:pPr algn="l" rtl="0" fontAlgn="base">
              <a:buFont typeface="Arial" panose="020B0604020202020204" pitchFamily="34" charset="0"/>
              <a:buChar char="•"/>
            </a:pPr>
            <a:r>
              <a:rPr lang="cs-CZ" sz="2400" b="0" i="0" dirty="0">
                <a:effectLst/>
                <a:latin typeface="robotoregular"/>
              </a:rPr>
              <a:t>Očekávání vlastníků, politiků, vrcholového managementu? Seřazeno dle pořadí, zdůvodnění.</a:t>
            </a:r>
          </a:p>
          <a:p>
            <a:pPr fontAlgn="base"/>
            <a:r>
              <a:rPr lang="cs-CZ" sz="2400" b="0" i="0" dirty="0">
                <a:effectLst/>
                <a:latin typeface="robotoregular"/>
              </a:rPr>
              <a:t>Zpětná vazba od všech zainteresovaných stran. Zda formulace poslání reflektuje organizaci věrohodně?</a:t>
            </a:r>
          </a:p>
          <a:p>
            <a:pPr fontAlgn="base"/>
            <a:r>
              <a:rPr lang="cs-CZ" sz="2400" b="0" i="0" dirty="0">
                <a:effectLst/>
                <a:latin typeface="robotoregular"/>
              </a:rPr>
              <a:t>Text by neměl být delší jak 200 slov, čím kratší tím lepší, ale musí mít dopad. </a:t>
            </a:r>
          </a:p>
          <a:p>
            <a:pPr fontAlgn="base"/>
            <a:r>
              <a:rPr lang="cs-CZ" sz="2400" dirty="0">
                <a:latin typeface="robotoregular"/>
              </a:rPr>
              <a:t>Komunikujte výsledný popis všem zainteresovaným stranám. Využijte všechny možné způsoby komunikace!!</a:t>
            </a:r>
          </a:p>
          <a:p>
            <a:endParaRPr lang="cs-CZ" dirty="0"/>
          </a:p>
        </p:txBody>
      </p:sp>
    </p:spTree>
    <p:extLst>
      <p:ext uri="{BB962C8B-B14F-4D97-AF65-F5344CB8AC3E}">
        <p14:creationId xmlns:p14="http://schemas.microsoft.com/office/powerpoint/2010/main" val="399784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0"/>
            <a:ext cx="7729728" cy="935421"/>
          </a:xfrm>
        </p:spPr>
        <p:txBody>
          <a:bodyPr/>
          <a:lstStyle/>
          <a:p>
            <a:r>
              <a:rPr lang="cs-CZ" dirty="0"/>
              <a:t>POSLÁNÍ: PŘÍKLADY </a:t>
            </a:r>
          </a:p>
        </p:txBody>
      </p:sp>
      <p:sp>
        <p:nvSpPr>
          <p:cNvPr id="3" name="Zástupný symbol pro obsah 2"/>
          <p:cNvSpPr>
            <a:spLocks noGrp="1"/>
          </p:cNvSpPr>
          <p:nvPr>
            <p:ph idx="1"/>
          </p:nvPr>
        </p:nvSpPr>
        <p:spPr>
          <a:xfrm>
            <a:off x="175846" y="1266092"/>
            <a:ext cx="11840308" cy="5591908"/>
          </a:xfrm>
        </p:spPr>
        <p:txBody>
          <a:bodyPr>
            <a:noAutofit/>
          </a:bodyPr>
          <a:lstStyle/>
          <a:p>
            <a:r>
              <a:rPr lang="en-US" sz="2400" b="1" dirty="0" err="1"/>
              <a:t>Warby</a:t>
            </a:r>
            <a:r>
              <a:rPr lang="en-US" sz="2400" b="1" dirty="0"/>
              <a:t> Parker: </a:t>
            </a:r>
            <a:r>
              <a:rPr lang="en-US" sz="2400" dirty="0" err="1"/>
              <a:t>Warby</a:t>
            </a:r>
            <a:r>
              <a:rPr lang="en-US" sz="2400" dirty="0"/>
              <a:t> Parker was founded with a rebellious spirit and a lofty objective: to offer designer eyewear at a revolutionary price while leading the way for socially conscious businesses.</a:t>
            </a:r>
          </a:p>
          <a:p>
            <a:r>
              <a:rPr lang="en-US" sz="2400" b="1" dirty="0"/>
              <a:t>American Express:</a:t>
            </a:r>
            <a:r>
              <a:rPr lang="en-US" sz="2400" dirty="0"/>
              <a:t> We work hard every day to make American Express the world's most respected service brand.</a:t>
            </a:r>
          </a:p>
          <a:p>
            <a:r>
              <a:rPr lang="en-US" sz="2400" b="1" dirty="0"/>
              <a:t>Disney: </a:t>
            </a:r>
            <a:r>
              <a:rPr lang="en-US" sz="2400" dirty="0"/>
              <a:t>Our mission is to be one of the world’s leading producers and providers of entertainment and information. Using our portfolio of brands to differentiate our content, services, and consumer products, we seek to develop the most creative, innovative, and profitable entertainment experiences and related products in the world.</a:t>
            </a:r>
          </a:p>
          <a:p>
            <a:r>
              <a:rPr lang="en-US" sz="2400" b="1" dirty="0"/>
              <a:t>Tesla: </a:t>
            </a:r>
            <a:r>
              <a:rPr lang="en-US" sz="2400" dirty="0"/>
              <a:t>Tesla’s goal is to accelerate the world’s transition to sustainable energy.</a:t>
            </a:r>
          </a:p>
          <a:p>
            <a:r>
              <a:rPr lang="en-US" sz="2400" b="1" dirty="0"/>
              <a:t>Starbucks:</a:t>
            </a:r>
            <a:r>
              <a:rPr lang="en-US" sz="2400" dirty="0"/>
              <a:t> To inspire and nurture the human spirit — one person, one cup, and one neighborhood at a time.</a:t>
            </a:r>
            <a:endParaRPr lang="cs-CZ" sz="2400" dirty="0"/>
          </a:p>
        </p:txBody>
      </p:sp>
    </p:spTree>
    <p:extLst>
      <p:ext uri="{BB962C8B-B14F-4D97-AF65-F5344CB8AC3E}">
        <p14:creationId xmlns:p14="http://schemas.microsoft.com/office/powerpoint/2010/main" val="144606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95259" y="26846"/>
            <a:ext cx="7729728" cy="899277"/>
          </a:xfrm>
        </p:spPr>
        <p:txBody>
          <a:bodyPr/>
          <a:lstStyle/>
          <a:p>
            <a:r>
              <a:rPr lang="cs-CZ" dirty="0"/>
              <a:t>POSLÁNÍ: PŘÍKLADY </a:t>
            </a:r>
          </a:p>
        </p:txBody>
      </p:sp>
      <p:sp>
        <p:nvSpPr>
          <p:cNvPr id="3" name="Zástupný symbol pro obsah 2"/>
          <p:cNvSpPr>
            <a:spLocks noGrp="1"/>
          </p:cNvSpPr>
          <p:nvPr>
            <p:ph idx="1"/>
          </p:nvPr>
        </p:nvSpPr>
        <p:spPr>
          <a:xfrm>
            <a:off x="349265" y="1229710"/>
            <a:ext cx="11652739" cy="5486400"/>
          </a:xfrm>
        </p:spPr>
        <p:txBody>
          <a:bodyPr>
            <a:normAutofit lnSpcReduction="10000"/>
          </a:bodyPr>
          <a:lstStyle/>
          <a:p>
            <a:r>
              <a:rPr lang="en-US" sz="2400" b="1" dirty="0"/>
              <a:t>NPR: </a:t>
            </a:r>
            <a:r>
              <a:rPr lang="en-US" sz="2400" dirty="0"/>
              <a:t>The mission of NPR is to work in partnership with Member Stations to create a more informed public — one challenged and invigorated by a deeper understanding and appreciation of events, ideas and cultures.</a:t>
            </a:r>
          </a:p>
          <a:p>
            <a:r>
              <a:rPr lang="en-US" sz="2400" b="1" dirty="0"/>
              <a:t>Doctors Without Borders (</a:t>
            </a:r>
            <a:r>
              <a:rPr lang="en-US" sz="2400" b="1" dirty="0" err="1"/>
              <a:t>Médecins</a:t>
            </a:r>
            <a:r>
              <a:rPr lang="en-US" sz="2400" b="1" dirty="0"/>
              <a:t> Sans </a:t>
            </a:r>
            <a:r>
              <a:rPr lang="en-US" sz="2400" b="1" dirty="0" err="1"/>
              <a:t>Frontières</a:t>
            </a:r>
            <a:r>
              <a:rPr lang="en-US" sz="2400" b="1" dirty="0"/>
              <a:t> [MSF]):</a:t>
            </a:r>
            <a:r>
              <a:rPr lang="en-US" sz="2400" dirty="0"/>
              <a:t> MSF was created in the belief that all people should have access to healthcare regardless of gender, race, religion, creed, or political affiliation and that people’s medical needs outweigh respect for national boundaries.</a:t>
            </a:r>
          </a:p>
          <a:p>
            <a:r>
              <a:rPr lang="en-US" sz="2400" b="1" dirty="0"/>
              <a:t>The Leukemia &amp; Lymphoma Society (LLS): </a:t>
            </a:r>
            <a:r>
              <a:rPr lang="en-US" sz="2400" dirty="0"/>
              <a:t>Cure leukemia, lymphoma, Hodgkin’s disease, and myeloma, and to improve the quality of life of patients and their families. </a:t>
            </a:r>
          </a:p>
          <a:p>
            <a:r>
              <a:rPr lang="en-US" sz="2400" b="1" dirty="0"/>
              <a:t>Heifer International: </a:t>
            </a:r>
            <a:r>
              <a:rPr lang="en-US" sz="2400" dirty="0"/>
              <a:t>Heifer International’s mission is to work with communities to end hunger and poverty and to care for the Earth. </a:t>
            </a:r>
          </a:p>
          <a:p>
            <a:r>
              <a:rPr lang="en-US" sz="2400" b="1" dirty="0"/>
              <a:t>Livestrong: </a:t>
            </a:r>
            <a:r>
              <a:rPr lang="en-US" sz="2400" dirty="0"/>
              <a:t>We improve the lives of people affected by cancer, now. </a:t>
            </a:r>
          </a:p>
          <a:p>
            <a:r>
              <a:rPr lang="en-US" sz="2400" b="1" dirty="0"/>
              <a:t>Ted Talks:</a:t>
            </a:r>
            <a:r>
              <a:rPr lang="en-US" sz="2400" dirty="0"/>
              <a:t> TED is a nonprofit devoted to spreading ideas, usually in the form of short powerful talks (18 minutes or less). </a:t>
            </a:r>
          </a:p>
          <a:p>
            <a:endParaRPr lang="cs-CZ" dirty="0"/>
          </a:p>
        </p:txBody>
      </p:sp>
    </p:spTree>
    <p:extLst>
      <p:ext uri="{BB962C8B-B14F-4D97-AF65-F5344CB8AC3E}">
        <p14:creationId xmlns:p14="http://schemas.microsoft.com/office/powerpoint/2010/main" val="400079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142760"/>
            <a:ext cx="7729728" cy="874382"/>
          </a:xfrm>
        </p:spPr>
        <p:txBody>
          <a:bodyPr/>
          <a:lstStyle/>
          <a:p>
            <a:r>
              <a:rPr lang="cs-CZ" dirty="0"/>
              <a:t>VIZE = VISION</a:t>
            </a:r>
          </a:p>
        </p:txBody>
      </p:sp>
      <p:sp>
        <p:nvSpPr>
          <p:cNvPr id="3" name="Zástupný symbol pro obsah 2"/>
          <p:cNvSpPr>
            <a:spLocks noGrp="1"/>
          </p:cNvSpPr>
          <p:nvPr>
            <p:ph idx="1"/>
          </p:nvPr>
        </p:nvSpPr>
        <p:spPr>
          <a:xfrm>
            <a:off x="277401" y="1212351"/>
            <a:ext cx="11784459" cy="5502889"/>
          </a:xfrm>
        </p:spPr>
        <p:txBody>
          <a:bodyPr>
            <a:normAutofit fontScale="92500"/>
          </a:bodyPr>
          <a:lstStyle/>
          <a:p>
            <a:pPr indent="450215" algn="just">
              <a:lnSpc>
                <a:spcPct val="150000"/>
              </a:lnSpc>
              <a:spcBef>
                <a:spcPts val="500"/>
              </a:spcBef>
              <a:spcAft>
                <a:spcPts val="500"/>
              </a:spcAft>
            </a:pPr>
            <a:r>
              <a:rPr lang="cs-CZ" sz="2600" b="1" dirty="0">
                <a:effectLst/>
                <a:latin typeface="Times New Roman" panose="02020603050405020304" pitchFamily="18" charset="0"/>
                <a:ea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rPr>
              <a:t>yjadřuje nejobecnější představu o podobě organizace v budoucnosti.</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Vymezuje jednotící (hodnotový) rámec cílového směřování celé organizace. </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V</a:t>
            </a:r>
            <a:r>
              <a:rPr lang="cs-CZ" sz="2600" dirty="0">
                <a:effectLst/>
                <a:latin typeface="Times New Roman" panose="02020603050405020304" pitchFamily="18" charset="0"/>
                <a:ea typeface="Times New Roman" panose="02020603050405020304" pitchFamily="18" charset="0"/>
              </a:rPr>
              <a:t>yjádřena jednoduchým a srozumitelným způsobem.</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A</a:t>
            </a:r>
            <a:r>
              <a:rPr lang="cs-CZ" sz="2600" dirty="0">
                <a:effectLst/>
                <a:latin typeface="Times New Roman" panose="02020603050405020304" pitchFamily="18" charset="0"/>
                <a:ea typeface="Times New Roman" panose="02020603050405020304" pitchFamily="18" charset="0"/>
              </a:rPr>
              <a:t>mbiciózní a motivující, na druhou stranu realistická, tzn. dosažitelná v daném čase a v rámci předpokládaných zdrojových možností. </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Slouží jako vodítko pro každodenní rozhodování o operativních záležitostech </a:t>
            </a:r>
            <a:r>
              <a:rPr lang="cs-CZ" sz="2600" dirty="0" err="1">
                <a:effectLst/>
                <a:latin typeface="Times New Roman" panose="02020603050405020304" pitchFamily="18" charset="0"/>
                <a:ea typeface="Times New Roman" panose="02020603050405020304" pitchFamily="18" charset="0"/>
              </a:rPr>
              <a:t>orgenizace</a:t>
            </a:r>
            <a:r>
              <a:rPr lang="cs-CZ" sz="2600" dirty="0">
                <a:effectLst/>
                <a:latin typeface="Times New Roman" panose="02020603050405020304" pitchFamily="18" charset="0"/>
                <a:ea typeface="Times New Roman" panose="02020603050405020304" pitchFamily="18" charset="0"/>
              </a:rPr>
              <a:t>. </a:t>
            </a:r>
          </a:p>
          <a:p>
            <a:pPr indent="450215" algn="just">
              <a:lnSpc>
                <a:spcPct val="150000"/>
              </a:lnSpc>
              <a:spcBef>
                <a:spcPts val="500"/>
              </a:spcBef>
              <a:spcAft>
                <a:spcPts val="500"/>
              </a:spcAft>
            </a:pPr>
            <a:r>
              <a:rPr lang="cs-CZ" sz="2600" dirty="0">
                <a:effectLst/>
                <a:latin typeface="Times New Roman" panose="02020603050405020304" pitchFamily="18" charset="0"/>
                <a:ea typeface="Times New Roman" panose="02020603050405020304" pitchFamily="18" charset="0"/>
              </a:rPr>
              <a:t>Vychází z identifikovaných pravděpodobných tendencí společenského vývoje. </a:t>
            </a:r>
          </a:p>
          <a:p>
            <a:pPr indent="450215" algn="just">
              <a:lnSpc>
                <a:spcPct val="150000"/>
              </a:lnSpc>
              <a:spcBef>
                <a:spcPts val="500"/>
              </a:spcBef>
              <a:spcAft>
                <a:spcPts val="500"/>
              </a:spcAft>
            </a:pPr>
            <a:r>
              <a:rPr lang="cs-CZ" sz="2600" dirty="0">
                <a:latin typeface="Times New Roman" panose="02020603050405020304" pitchFamily="18" charset="0"/>
                <a:ea typeface="Times New Roman" panose="02020603050405020304" pitchFamily="18" charset="0"/>
              </a:rPr>
              <a:t>S</a:t>
            </a:r>
            <a:r>
              <a:rPr lang="cs-CZ" sz="2600" dirty="0">
                <a:effectLst/>
                <a:latin typeface="Times New Roman" panose="02020603050405020304" pitchFamily="18" charset="0"/>
                <a:ea typeface="Times New Roman" panose="02020603050405020304" pitchFamily="18" charset="0"/>
              </a:rPr>
              <a:t>tanovena vrcholovým managementem organizace, stanovuje hodnoty, směr.</a:t>
            </a:r>
          </a:p>
          <a:p>
            <a:endParaRPr lang="cs-CZ" dirty="0"/>
          </a:p>
        </p:txBody>
      </p:sp>
    </p:spTree>
    <p:extLst>
      <p:ext uri="{BB962C8B-B14F-4D97-AF65-F5344CB8AC3E}">
        <p14:creationId xmlns:p14="http://schemas.microsoft.com/office/powerpoint/2010/main" val="55378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133562"/>
            <a:ext cx="7729728" cy="1003599"/>
          </a:xfrm>
        </p:spPr>
        <p:txBody>
          <a:bodyPr/>
          <a:lstStyle/>
          <a:p>
            <a:r>
              <a:rPr lang="cs-CZ" dirty="0"/>
              <a:t>VIZE: PŘÍKLADY (SOUKROMÉ)</a:t>
            </a:r>
          </a:p>
        </p:txBody>
      </p:sp>
      <p:sp>
        <p:nvSpPr>
          <p:cNvPr id="3" name="Zástupný symbol pro obsah 2"/>
          <p:cNvSpPr>
            <a:spLocks noGrp="1"/>
          </p:cNvSpPr>
          <p:nvPr>
            <p:ph idx="1"/>
          </p:nvPr>
        </p:nvSpPr>
        <p:spPr>
          <a:xfrm>
            <a:off x="441788" y="1465385"/>
            <a:ext cx="11198831" cy="5228491"/>
          </a:xfrm>
        </p:spPr>
        <p:txBody>
          <a:bodyPr>
            <a:normAutofit/>
          </a:bodyPr>
          <a:lstStyle/>
          <a:p>
            <a:r>
              <a:rPr lang="en-US" sz="2400" b="1" dirty="0"/>
              <a:t>Patagonia: </a:t>
            </a:r>
            <a:r>
              <a:rPr lang="en-US" sz="2400" dirty="0"/>
              <a:t>Build the best product, cause no unnecessary harm, and use business to inspire and implement solutions to the environmental crisis.</a:t>
            </a:r>
          </a:p>
          <a:p>
            <a:r>
              <a:rPr lang="en-US" sz="2400" b="1" dirty="0"/>
              <a:t>IKEA:</a:t>
            </a:r>
            <a:r>
              <a:rPr lang="en-US" sz="2400" dirty="0"/>
              <a:t> At IKEA our vision is to create a better everyday life for the many people.</a:t>
            </a:r>
          </a:p>
          <a:p>
            <a:r>
              <a:rPr lang="en-US" sz="2400" b="1" dirty="0"/>
              <a:t>Boeing:</a:t>
            </a:r>
            <a:r>
              <a:rPr lang="en-US" sz="2400" dirty="0"/>
              <a:t> People working together as a global enterprise for aerospace industry leadership.</a:t>
            </a:r>
          </a:p>
          <a:p>
            <a:r>
              <a:rPr lang="en-US" sz="2400" b="1" dirty="0"/>
              <a:t>BBC: </a:t>
            </a:r>
            <a:r>
              <a:rPr lang="en-US" sz="2400" dirty="0"/>
              <a:t>The BBC’s vision is to be the most creative </a:t>
            </a:r>
            <a:r>
              <a:rPr lang="en-US" sz="2400" dirty="0" err="1"/>
              <a:t>organisation</a:t>
            </a:r>
            <a:r>
              <a:rPr lang="en-US" sz="2400" dirty="0"/>
              <a:t> in the world.</a:t>
            </a:r>
          </a:p>
          <a:p>
            <a:r>
              <a:rPr lang="en-US" sz="2400" b="1" dirty="0"/>
              <a:t>Ben &amp; Jerry’s:</a:t>
            </a:r>
            <a:r>
              <a:rPr lang="en-US" sz="2400" dirty="0"/>
              <a:t> Making the best ice cream, in the nicest possible way.</a:t>
            </a:r>
          </a:p>
          <a:p>
            <a:r>
              <a:rPr lang="en-US" sz="2400" b="1" dirty="0"/>
              <a:t>Progressive: </a:t>
            </a:r>
            <a:r>
              <a:rPr lang="en-US" sz="2400" dirty="0"/>
              <a:t>Progressive’s vision is to reduce the human trauma and economic costs associated with automobile accidents.</a:t>
            </a:r>
          </a:p>
          <a:p>
            <a:r>
              <a:rPr lang="en-US" sz="2400" b="1" dirty="0"/>
              <a:t>ASOS: </a:t>
            </a:r>
            <a:r>
              <a:rPr lang="en-US" sz="2400" dirty="0"/>
              <a:t>Our vision is to become the world’s number-one destination for fashion-loving 20-somethings.</a:t>
            </a:r>
          </a:p>
          <a:p>
            <a:endParaRPr lang="cs-CZ" dirty="0"/>
          </a:p>
        </p:txBody>
      </p:sp>
    </p:spTree>
    <p:extLst>
      <p:ext uri="{BB962C8B-B14F-4D97-AF65-F5344CB8AC3E}">
        <p14:creationId xmlns:p14="http://schemas.microsoft.com/office/powerpoint/2010/main" val="154604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31136" y="0"/>
            <a:ext cx="7729728" cy="1188720"/>
          </a:xfrm>
        </p:spPr>
        <p:txBody>
          <a:bodyPr/>
          <a:lstStyle/>
          <a:p>
            <a:r>
              <a:rPr lang="cs-CZ" dirty="0"/>
              <a:t>VIZE: PŘÍKLADY (nevládní)</a:t>
            </a:r>
          </a:p>
        </p:txBody>
      </p:sp>
      <p:sp>
        <p:nvSpPr>
          <p:cNvPr id="3" name="Zástupný symbol pro obsah 2"/>
          <p:cNvSpPr>
            <a:spLocks noGrp="1"/>
          </p:cNvSpPr>
          <p:nvPr>
            <p:ph idx="1"/>
          </p:nvPr>
        </p:nvSpPr>
        <p:spPr>
          <a:xfrm>
            <a:off x="293077" y="1453662"/>
            <a:ext cx="11723077" cy="5228492"/>
          </a:xfrm>
        </p:spPr>
        <p:txBody>
          <a:bodyPr>
            <a:normAutofit fontScale="92500" lnSpcReduction="10000"/>
          </a:bodyPr>
          <a:lstStyle/>
          <a:p>
            <a:r>
              <a:rPr lang="en-US" sz="2400" b="1" dirty="0"/>
              <a:t>VFW: </a:t>
            </a:r>
            <a:r>
              <a:rPr lang="en-US" sz="2400" dirty="0"/>
              <a:t>Our vision is to ensure that veterans are respected for their service, always receive their earned entitlements, and are recognized for the sacrifices they and their loved ones have made on behalf of this great country.</a:t>
            </a:r>
          </a:p>
          <a:p>
            <a:r>
              <a:rPr lang="en-US" sz="2400" b="1" dirty="0"/>
              <a:t>Amnesty International:</a:t>
            </a:r>
            <a:r>
              <a:rPr lang="en-US" sz="2400" dirty="0"/>
              <a:t> Amnesty International’s vision is of a world in which every person enjoys all of the human rights enshrined in the Universal Declaration of Human Rights and other international human rights instruments.</a:t>
            </a:r>
          </a:p>
          <a:p>
            <a:r>
              <a:rPr lang="en-US" sz="2400" b="1" dirty="0"/>
              <a:t>ASPCA:</a:t>
            </a:r>
            <a:r>
              <a:rPr lang="en-US" sz="2400" dirty="0"/>
              <a:t> Our organization was founded on the belief that animals are entitled to kind and respectful treatment at the hands of humans and must be protected under the law.</a:t>
            </a:r>
          </a:p>
          <a:p>
            <a:r>
              <a:rPr lang="en-US" sz="2400" b="1" dirty="0"/>
              <a:t>Cleveland Clinic: </a:t>
            </a:r>
            <a:r>
              <a:rPr lang="en-US" sz="2400" dirty="0"/>
              <a:t>We strive to be the world’s leader in patient experience, clinical outcomes, research, and education.</a:t>
            </a:r>
          </a:p>
          <a:p>
            <a:r>
              <a:rPr lang="en-US" sz="2400" b="1" dirty="0"/>
              <a:t>Habitat for Humanity:</a:t>
            </a:r>
            <a:r>
              <a:rPr lang="en-US" sz="2400" dirty="0"/>
              <a:t> A world where everyone has a decent place to live.</a:t>
            </a:r>
          </a:p>
          <a:p>
            <a:r>
              <a:rPr lang="en-US" sz="2400" b="1" dirty="0"/>
              <a:t>Human Rights Campaign (HRC): </a:t>
            </a:r>
            <a:r>
              <a:rPr lang="en-US" sz="2400" dirty="0"/>
              <a:t>The Human Rights Campaign envisions a world where lesbian, gay, bisexual, transgender, and queer people are embraced as full members of society at home, at work, and in every community.</a:t>
            </a:r>
          </a:p>
          <a:p>
            <a:endParaRPr lang="cs-CZ" dirty="0"/>
          </a:p>
        </p:txBody>
      </p:sp>
    </p:spTree>
    <p:extLst>
      <p:ext uri="{BB962C8B-B14F-4D97-AF65-F5344CB8AC3E}">
        <p14:creationId xmlns:p14="http://schemas.microsoft.com/office/powerpoint/2010/main" val="1473061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0090" y="26846"/>
            <a:ext cx="7729728" cy="1188720"/>
          </a:xfrm>
        </p:spPr>
        <p:txBody>
          <a:bodyPr/>
          <a:lstStyle/>
          <a:p>
            <a:r>
              <a:rPr lang="cs-CZ" dirty="0"/>
              <a:t>VIZE X POSLÁNÍ</a:t>
            </a:r>
          </a:p>
        </p:txBody>
      </p:sp>
      <p:sp>
        <p:nvSpPr>
          <p:cNvPr id="3" name="Zástupný symbol pro obsah 2"/>
          <p:cNvSpPr>
            <a:spLocks noGrp="1"/>
          </p:cNvSpPr>
          <p:nvPr>
            <p:ph idx="1"/>
          </p:nvPr>
        </p:nvSpPr>
        <p:spPr>
          <a:xfrm>
            <a:off x="140677" y="1606062"/>
            <a:ext cx="5240215" cy="2895600"/>
          </a:xfrm>
        </p:spPr>
        <p:txBody>
          <a:bodyPr>
            <a:normAutofit/>
          </a:bodyPr>
          <a:lstStyle/>
          <a:p>
            <a:pPr marL="0" indent="0">
              <a:buNone/>
            </a:pPr>
            <a:r>
              <a:rPr lang="cs-CZ" sz="2400" dirty="0"/>
              <a:t>VIZE:</a:t>
            </a:r>
          </a:p>
          <a:p>
            <a:r>
              <a:rPr lang="cs-CZ" sz="2400" dirty="0"/>
              <a:t>Nejobecnější cíl organizace, výsledek snažení v budoucnosti (dlouhý časový horizont)</a:t>
            </a:r>
            <a:r>
              <a:rPr lang="en-US" sz="2400" dirty="0"/>
              <a:t>. </a:t>
            </a:r>
            <a:endParaRPr lang="cs-CZ" sz="2400" dirty="0"/>
          </a:p>
          <a:p>
            <a:r>
              <a:rPr lang="cs-CZ" sz="2400" dirty="0"/>
              <a:t>Vyjadřuje , co chce organizace dosáhnout, hodnotový rámec.</a:t>
            </a:r>
            <a:r>
              <a:rPr lang="en-US" sz="2400" dirty="0"/>
              <a:t> </a:t>
            </a:r>
          </a:p>
          <a:p>
            <a:endParaRPr lang="cs-CZ" dirty="0"/>
          </a:p>
        </p:txBody>
      </p:sp>
      <p:sp>
        <p:nvSpPr>
          <p:cNvPr id="4" name="TextovéPole 3"/>
          <p:cNvSpPr txBox="1"/>
          <p:nvPr/>
        </p:nvSpPr>
        <p:spPr>
          <a:xfrm>
            <a:off x="7139355" y="1606062"/>
            <a:ext cx="4600291" cy="2954655"/>
          </a:xfrm>
          <a:prstGeom prst="rect">
            <a:avLst/>
          </a:prstGeom>
          <a:noFill/>
        </p:spPr>
        <p:txBody>
          <a:bodyPr wrap="square" rtlCol="0">
            <a:spAutoFit/>
          </a:bodyPr>
          <a:lstStyle/>
          <a:p>
            <a:r>
              <a:rPr lang="cs-CZ" sz="2400" dirty="0"/>
              <a:t>POSLÁNÍ: </a:t>
            </a:r>
          </a:p>
          <a:p>
            <a:pPr marL="342900" indent="-342900">
              <a:buFont typeface="Arial" panose="020B0604020202020204" pitchFamily="34" charset="0"/>
              <a:buChar char="•"/>
            </a:pPr>
            <a:r>
              <a:rPr lang="cs-CZ" sz="2400" dirty="0"/>
              <a:t>Důvod existence, každodenní úsilí organizace</a:t>
            </a:r>
            <a:r>
              <a:rPr lang="en-US" sz="2400" dirty="0"/>
              <a:t>. </a:t>
            </a:r>
            <a:endParaRPr lang="cs-CZ" sz="2400" dirty="0"/>
          </a:p>
          <a:p>
            <a:endParaRPr lang="cs-CZ" sz="2400" dirty="0"/>
          </a:p>
          <a:p>
            <a:pPr marL="342900" indent="-342900">
              <a:buFont typeface="Arial" panose="020B0604020202020204" pitchFamily="34" charset="0"/>
              <a:buChar char="•"/>
            </a:pPr>
            <a:r>
              <a:rPr lang="cs-CZ" sz="2400" dirty="0"/>
              <a:t>Stručně komunikuje, co se má udělat, abychom poslání naplnili</a:t>
            </a:r>
            <a:r>
              <a:rPr lang="en-US" sz="2400" dirty="0"/>
              <a:t>.</a:t>
            </a:r>
            <a:r>
              <a:rPr lang="cs-CZ" sz="2400" dirty="0"/>
              <a:t> </a:t>
            </a:r>
          </a:p>
          <a:p>
            <a:pPr marL="342900" indent="-342900">
              <a:buFont typeface="Arial" panose="020B0604020202020204" pitchFamily="34" charset="0"/>
              <a:buChar char="•"/>
            </a:pPr>
            <a:r>
              <a:rPr lang="cs-CZ" sz="2400" dirty="0"/>
              <a:t>Dále rozpracováno strategií.</a:t>
            </a:r>
            <a:endParaRPr lang="en-US" sz="2400" dirty="0"/>
          </a:p>
          <a:p>
            <a:endParaRPr lang="cs-CZ" dirty="0"/>
          </a:p>
        </p:txBody>
      </p:sp>
      <p:sp>
        <p:nvSpPr>
          <p:cNvPr id="5" name="TextovéPole 4"/>
          <p:cNvSpPr txBox="1"/>
          <p:nvPr/>
        </p:nvSpPr>
        <p:spPr>
          <a:xfrm>
            <a:off x="351693" y="4722382"/>
            <a:ext cx="11840307" cy="1569660"/>
          </a:xfrm>
          <a:prstGeom prst="rect">
            <a:avLst/>
          </a:prstGeom>
          <a:noFill/>
        </p:spPr>
        <p:txBody>
          <a:bodyPr wrap="square" rtlCol="0">
            <a:spAutoFit/>
          </a:bodyPr>
          <a:lstStyle/>
          <a:p>
            <a:pPr marL="342900" indent="-342900">
              <a:buFont typeface="Arial" panose="020B0604020202020204" pitchFamily="34" charset="0"/>
              <a:buChar char="•"/>
            </a:pPr>
            <a:r>
              <a:rPr lang="cs-CZ" sz="2400" dirty="0"/>
              <a:t>Poslání a vize poskytují směr, cílové směřování, hodnotový rámec</a:t>
            </a:r>
            <a:r>
              <a:rPr lang="en-US" sz="2400" dirty="0"/>
              <a:t>. </a:t>
            </a:r>
            <a:endParaRPr lang="cs-CZ" sz="2400" dirty="0"/>
          </a:p>
          <a:p>
            <a:pPr marL="342900" indent="-342900">
              <a:buFont typeface="Arial" panose="020B0604020202020204" pitchFamily="34" charset="0"/>
              <a:buChar char="•"/>
            </a:pPr>
            <a:r>
              <a:rPr lang="cs-CZ" sz="2400" dirty="0"/>
              <a:t>Občas jsou tyto pojmy zaměňovány.</a:t>
            </a:r>
            <a:r>
              <a:rPr lang="en-US" sz="2400" dirty="0"/>
              <a:t> </a:t>
            </a:r>
            <a:endParaRPr lang="cs-CZ" sz="2400" dirty="0"/>
          </a:p>
          <a:p>
            <a:pPr marL="342900" indent="-342900">
              <a:buFont typeface="Arial" panose="020B0604020202020204" pitchFamily="34" charset="0"/>
              <a:buChar char="•"/>
            </a:pPr>
            <a:r>
              <a:rPr lang="cs-CZ" sz="2400" dirty="0"/>
              <a:t>Zpravidla jsou formulovány nejvyšším vedením organizace</a:t>
            </a:r>
            <a:r>
              <a:rPr lang="en-US" sz="2400" dirty="0"/>
              <a:t>.</a:t>
            </a:r>
            <a:r>
              <a:rPr lang="cs-CZ" sz="2400" dirty="0"/>
              <a:t> (týmová práce)</a:t>
            </a:r>
            <a:r>
              <a:rPr lang="en-US" sz="2400" dirty="0"/>
              <a:t> </a:t>
            </a:r>
            <a:endParaRPr lang="cs-CZ" sz="2400" dirty="0"/>
          </a:p>
          <a:p>
            <a:pPr marL="342900" indent="-342900">
              <a:buFont typeface="Arial" panose="020B0604020202020204" pitchFamily="34" charset="0"/>
              <a:buChar char="•"/>
            </a:pPr>
            <a:r>
              <a:rPr lang="cs-CZ" sz="2400" dirty="0"/>
              <a:t>Mohou být formulovány na všech stupních řízení vedoucími pracovníky. </a:t>
            </a:r>
            <a:endParaRPr lang="cs-CZ" dirty="0"/>
          </a:p>
        </p:txBody>
      </p:sp>
    </p:spTree>
    <p:extLst>
      <p:ext uri="{BB962C8B-B14F-4D97-AF65-F5344CB8AC3E}">
        <p14:creationId xmlns:p14="http://schemas.microsoft.com/office/powerpoint/2010/main" val="397082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FORMULACE ZÁJMŮ, HODNOT</a:t>
            </a:r>
            <a:endParaRPr lang="cs-CZ" altLang="cs-CZ" i="1" dirty="0"/>
          </a:p>
        </p:txBody>
      </p:sp>
    </p:spTree>
    <p:extLst>
      <p:ext uri="{BB962C8B-B14F-4D97-AF65-F5344CB8AC3E}">
        <p14:creationId xmlns:p14="http://schemas.microsoft.com/office/powerpoint/2010/main" val="163636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a:xfrm>
            <a:off x="2231136" y="130244"/>
            <a:ext cx="7729728" cy="1188720"/>
          </a:xfrm>
        </p:spPr>
        <p:txBody>
          <a:bodyPr/>
          <a:lstStyle/>
          <a:p>
            <a:r>
              <a:rPr lang="cs-CZ" dirty="0"/>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883579" y="1674689"/>
            <a:ext cx="10500188" cy="5183312"/>
          </a:xfrm>
        </p:spPr>
        <p:txBody>
          <a:bodyPr>
            <a:normAutofit fontScale="92500" lnSpcReduction="20000"/>
          </a:bodyPr>
          <a:lstStyle/>
          <a:p>
            <a:pPr marL="0" indent="0">
              <a:buNone/>
            </a:pPr>
            <a:r>
              <a:rPr lang="cs-CZ" sz="2600" i="1" dirty="0"/>
              <a:t>REFLEXE CVIČENÍ KE STRATEGICKÉ ANALÝZE  </a:t>
            </a:r>
          </a:p>
          <a:p>
            <a:pPr marL="0" indent="0">
              <a:buNone/>
            </a:pPr>
            <a:r>
              <a:rPr lang="cs-CZ" sz="2600" i="1" dirty="0"/>
              <a:t>POZNÁMKY KE ROZPRACOVÁNÍ PŘÍPADOVÝCH STUDIÍ</a:t>
            </a:r>
          </a:p>
          <a:p>
            <a:pPr marL="0" indent="0">
              <a:lnSpc>
                <a:spcPct val="150000"/>
              </a:lnSpc>
              <a:buNone/>
            </a:pPr>
            <a:endParaRPr lang="cs-CZ" sz="2600" dirty="0"/>
          </a:p>
          <a:p>
            <a:pPr marL="0" indent="0">
              <a:lnSpc>
                <a:spcPct val="150000"/>
              </a:lnSpc>
              <a:buNone/>
            </a:pPr>
            <a:r>
              <a:rPr lang="cs-CZ" sz="2600" dirty="0"/>
              <a:t>ÚVOD</a:t>
            </a:r>
          </a:p>
          <a:p>
            <a:pPr marL="342900" indent="-342900">
              <a:lnSpc>
                <a:spcPct val="150000"/>
              </a:lnSpc>
              <a:buFont typeface="+mj-lt"/>
              <a:buAutoNum type="arabicPeriod"/>
            </a:pPr>
            <a:r>
              <a:rPr lang="cs-CZ" sz="2600" dirty="0"/>
              <a:t>OBJASNIT PŘÍSTUPY K FORMULOVÁNÍ VIZE A POSLÁNÍ</a:t>
            </a:r>
          </a:p>
          <a:p>
            <a:pPr marL="342900" indent="-342900">
              <a:lnSpc>
                <a:spcPct val="150000"/>
              </a:lnSpc>
              <a:buFont typeface="+mj-lt"/>
              <a:buAutoNum type="arabicPeriod"/>
            </a:pPr>
            <a:r>
              <a:rPr lang="cs-CZ" sz="2600" dirty="0"/>
              <a:t>OBJASNIT PŘÍSTUPY KE STANOVÁNÍ CÍLOVÝCH STAVŮ </a:t>
            </a:r>
          </a:p>
          <a:p>
            <a:pPr marL="0" indent="0">
              <a:lnSpc>
                <a:spcPct val="150000"/>
              </a:lnSpc>
              <a:buNone/>
            </a:pPr>
            <a:r>
              <a:rPr lang="cs-CZ" sz="2600" dirty="0"/>
              <a:t>ZÁVĚR</a:t>
            </a:r>
          </a:p>
          <a:p>
            <a:pPr marL="0" indent="0">
              <a:lnSpc>
                <a:spcPct val="150000"/>
              </a:lnSpc>
              <a:buNone/>
            </a:pPr>
            <a:endParaRPr lang="cs-CZ" sz="2600" dirty="0"/>
          </a:p>
          <a:p>
            <a:pPr marL="0" indent="0">
              <a:lnSpc>
                <a:spcPct val="150000"/>
              </a:lnSpc>
              <a:buNone/>
            </a:pPr>
            <a:r>
              <a:rPr lang="cs-CZ" sz="2600" i="1" dirty="0"/>
              <a:t>VYDÁNÍ ÚKOLU DO DALŠÍHO STUDIA – VYMEZENÍ ZÁJMŮ, STANOVENÍ CÍLŮ  </a:t>
            </a:r>
          </a:p>
          <a:p>
            <a:pPr marL="342900" indent="-342900">
              <a:buFont typeface="+mj-lt"/>
              <a:buAutoNum type="arabicPeriod"/>
            </a:pPr>
            <a:endParaRPr lang="cs-CZ" dirty="0"/>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D092B-5164-4865-9C55-6548F782D954}"/>
              </a:ext>
            </a:extLst>
          </p:cNvPr>
          <p:cNvSpPr>
            <a:spLocks noGrp="1"/>
          </p:cNvSpPr>
          <p:nvPr>
            <p:ph type="title"/>
          </p:nvPr>
        </p:nvSpPr>
        <p:spPr>
          <a:xfrm>
            <a:off x="2303055" y="154730"/>
            <a:ext cx="7729728" cy="1188720"/>
          </a:xfrm>
        </p:spPr>
        <p:txBody>
          <a:bodyPr/>
          <a:lstStyle/>
          <a:p>
            <a:r>
              <a:rPr lang="cs-CZ" dirty="0"/>
              <a:t>NÁRODNÍ ZÁJMY, HODNOTY </a:t>
            </a:r>
          </a:p>
        </p:txBody>
      </p:sp>
      <p:sp>
        <p:nvSpPr>
          <p:cNvPr id="3" name="Zástupný obsah 2">
            <a:extLst>
              <a:ext uri="{FF2B5EF4-FFF2-40B4-BE49-F238E27FC236}">
                <a16:creationId xmlns:a16="http://schemas.microsoft.com/office/drawing/2014/main" id="{FB7F4F7C-EA97-470F-91B6-2D6C36858899}"/>
              </a:ext>
            </a:extLst>
          </p:cNvPr>
          <p:cNvSpPr>
            <a:spLocks noGrp="1"/>
          </p:cNvSpPr>
          <p:nvPr>
            <p:ph idx="1"/>
          </p:nvPr>
        </p:nvSpPr>
        <p:spPr>
          <a:xfrm>
            <a:off x="626724" y="1559051"/>
            <a:ext cx="7520683" cy="5144217"/>
          </a:xfrm>
        </p:spPr>
        <p:txBody>
          <a:bodyPr>
            <a:normAutofit lnSpcReduction="10000"/>
          </a:bodyPr>
          <a:lstStyle/>
          <a:p>
            <a:r>
              <a:rPr lang="cs-CZ" sz="2400" dirty="0">
                <a:effectLst/>
                <a:latin typeface="Times New Roman" panose="02020603050405020304" pitchFamily="18" charset="0"/>
                <a:ea typeface="Times New Roman" panose="02020603050405020304" pitchFamily="18" charset="0"/>
              </a:rPr>
              <a:t>Jaké jsou životní, strategické a další významné zájmy státu? </a:t>
            </a:r>
          </a:p>
          <a:p>
            <a:endParaRPr lang="cs-CZ" sz="2400" dirty="0">
              <a:effectLst/>
              <a:latin typeface="Times New Roman" panose="02020603050405020304" pitchFamily="18" charset="0"/>
              <a:ea typeface="Times New Roman" panose="02020603050405020304" pitchFamily="18" charset="0"/>
            </a:endParaRPr>
          </a:p>
          <a:p>
            <a:r>
              <a:rPr lang="cs-CZ" sz="2400" dirty="0">
                <a:effectLst/>
                <a:latin typeface="Times New Roman" panose="02020603050405020304" pitchFamily="18" charset="0"/>
                <a:ea typeface="Times New Roman" panose="02020603050405020304" pitchFamily="18" charset="0"/>
              </a:rPr>
              <a:t>Jaká jsou očekávání společnosti ve vztahu k zajišťování bezpečnosti a obrany? Obrana území, obrana zájmů mimo území státu? Minimalizace imigrace? </a:t>
            </a:r>
          </a:p>
          <a:p>
            <a:endParaRPr lang="cs-CZ" sz="2400" dirty="0">
              <a:latin typeface="Times New Roman" panose="02020603050405020304" pitchFamily="18" charset="0"/>
              <a:ea typeface="Times New Roman" panose="02020603050405020304" pitchFamily="18" charset="0"/>
            </a:endParaRPr>
          </a:p>
          <a:p>
            <a:r>
              <a:rPr lang="cs-CZ" sz="2400" dirty="0">
                <a:latin typeface="Times New Roman" panose="02020603050405020304" pitchFamily="18" charset="0"/>
                <a:ea typeface="Times New Roman" panose="02020603050405020304" pitchFamily="18" charset="0"/>
              </a:rPr>
              <a:t>Jaké hodnoty organizace prosazuje (kvalita, levné produkty, ekologie, rodinná firma a péče o zaměstnance, stabilita a systematičnost, spravedlivé ohodnocení)</a:t>
            </a:r>
          </a:p>
          <a:p>
            <a:endParaRPr lang="cs-CZ" sz="2400" dirty="0">
              <a:latin typeface="Times New Roman" panose="02020603050405020304" pitchFamily="18" charset="0"/>
              <a:ea typeface="Times New Roman" panose="02020603050405020304" pitchFamily="18" charset="0"/>
            </a:endParaRPr>
          </a:p>
          <a:p>
            <a:r>
              <a:rPr lang="cs-CZ" sz="2400" dirty="0">
                <a:latin typeface="Times New Roman" panose="02020603050405020304" pitchFamily="18" charset="0"/>
                <a:ea typeface="Times New Roman" panose="02020603050405020304" pitchFamily="18" charset="0"/>
              </a:rPr>
              <a:t>Jaké hodnoty prosazuje veřejná správa? (dobré vládnutí, transparentnost, hospodárnost, efektivnost, účelnost).  </a:t>
            </a:r>
            <a:endParaRPr lang="cs-CZ" sz="2400" dirty="0">
              <a:effectLst/>
              <a:latin typeface="Times New Roman" panose="02020603050405020304" pitchFamily="18" charset="0"/>
              <a:ea typeface="Times New Roman" panose="02020603050405020304" pitchFamily="18" charset="0"/>
            </a:endParaRPr>
          </a:p>
          <a:p>
            <a:endParaRPr lang="cs-CZ" dirty="0"/>
          </a:p>
        </p:txBody>
      </p:sp>
      <p:pic>
        <p:nvPicPr>
          <p:cNvPr id="6" name="Obrázek 5">
            <a:extLst>
              <a:ext uri="{FF2B5EF4-FFF2-40B4-BE49-F238E27FC236}">
                <a16:creationId xmlns:a16="http://schemas.microsoft.com/office/drawing/2014/main" id="{53118E71-7C64-C1F6-9207-3919C49E2653}"/>
              </a:ext>
            </a:extLst>
          </p:cNvPr>
          <p:cNvPicPr>
            <a:picLocks noChangeAspect="1"/>
          </p:cNvPicPr>
          <p:nvPr/>
        </p:nvPicPr>
        <p:blipFill>
          <a:blip r:embed="rId2"/>
          <a:stretch>
            <a:fillRect/>
          </a:stretch>
        </p:blipFill>
        <p:spPr>
          <a:xfrm>
            <a:off x="8027401" y="1343450"/>
            <a:ext cx="4164599" cy="5514550"/>
          </a:xfrm>
          <a:prstGeom prst="rect">
            <a:avLst/>
          </a:prstGeom>
        </p:spPr>
      </p:pic>
    </p:spTree>
    <p:extLst>
      <p:ext uri="{BB962C8B-B14F-4D97-AF65-F5344CB8AC3E}">
        <p14:creationId xmlns:p14="http://schemas.microsoft.com/office/powerpoint/2010/main" val="117507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6CC22-B4DE-4BD7-B5F5-1F4EA7D95F2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4085097-C58C-4A1D-8B85-F26ABAC70CB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67D2EBC3-BBAA-4330-8E41-E103179BE2B7}"/>
              </a:ext>
            </a:extLst>
          </p:cNvPr>
          <p:cNvPicPr>
            <a:picLocks noChangeAspect="1"/>
          </p:cNvPicPr>
          <p:nvPr/>
        </p:nvPicPr>
        <p:blipFill>
          <a:blip r:embed="rId2"/>
          <a:stretch>
            <a:fillRect/>
          </a:stretch>
        </p:blipFill>
        <p:spPr>
          <a:xfrm>
            <a:off x="0" y="205484"/>
            <a:ext cx="12192000" cy="6652516"/>
          </a:xfrm>
          <a:prstGeom prst="rect">
            <a:avLst/>
          </a:prstGeom>
        </p:spPr>
      </p:pic>
    </p:spTree>
    <p:extLst>
      <p:ext uri="{BB962C8B-B14F-4D97-AF65-F5344CB8AC3E}">
        <p14:creationId xmlns:p14="http://schemas.microsoft.com/office/powerpoint/2010/main" val="387491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A82BA-980C-4C3F-A4C7-5AC47C75E374}"/>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E37A1A92-793E-4E58-9205-88B278015335}"/>
              </a:ext>
            </a:extLst>
          </p:cNvPr>
          <p:cNvPicPr>
            <a:picLocks noGrp="1" noChangeAspect="1"/>
          </p:cNvPicPr>
          <p:nvPr>
            <p:ph idx="1"/>
          </p:nvPr>
        </p:nvPicPr>
        <p:blipFill>
          <a:blip r:embed="rId2"/>
          <a:stretch>
            <a:fillRect/>
          </a:stretch>
        </p:blipFill>
        <p:spPr>
          <a:xfrm>
            <a:off x="27581" y="0"/>
            <a:ext cx="12342503" cy="6858000"/>
          </a:xfrm>
          <a:prstGeom prst="rect">
            <a:avLst/>
          </a:prstGeom>
        </p:spPr>
      </p:pic>
    </p:spTree>
    <p:extLst>
      <p:ext uri="{BB962C8B-B14F-4D97-AF65-F5344CB8AC3E}">
        <p14:creationId xmlns:p14="http://schemas.microsoft.com/office/powerpoint/2010/main" val="135040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B9601-9479-49BC-B427-D6D9EA37965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94AB694-174A-4035-8601-65E1D96BF6F9}"/>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A4D3D84-F01B-4946-9A5D-6A548A5F1AD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868360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STANOVENÍ CÍLOVÝCH STAVŮ</a:t>
            </a:r>
            <a:endParaRPr lang="cs-CZ" altLang="cs-CZ" i="1" dirty="0"/>
          </a:p>
        </p:txBody>
      </p:sp>
    </p:spTree>
    <p:extLst>
      <p:ext uri="{BB962C8B-B14F-4D97-AF65-F5344CB8AC3E}">
        <p14:creationId xmlns:p14="http://schemas.microsoft.com/office/powerpoint/2010/main" val="102472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E321E2-76D0-493C-A7B0-D662B8379924}"/>
              </a:ext>
            </a:extLst>
          </p:cNvPr>
          <p:cNvSpPr>
            <a:spLocks noGrp="1"/>
          </p:cNvSpPr>
          <p:nvPr>
            <p:ph type="title"/>
          </p:nvPr>
        </p:nvSpPr>
        <p:spPr>
          <a:xfrm>
            <a:off x="2231136" y="111937"/>
            <a:ext cx="7729728" cy="913568"/>
          </a:xfrm>
        </p:spPr>
        <p:txBody>
          <a:bodyPr/>
          <a:lstStyle/>
          <a:p>
            <a:r>
              <a:rPr lang="cs-CZ" dirty="0"/>
              <a:t>CÍLE</a:t>
            </a:r>
          </a:p>
        </p:txBody>
      </p:sp>
      <p:sp>
        <p:nvSpPr>
          <p:cNvPr id="3" name="Zástupný obsah 2">
            <a:extLst>
              <a:ext uri="{FF2B5EF4-FFF2-40B4-BE49-F238E27FC236}">
                <a16:creationId xmlns:a16="http://schemas.microsoft.com/office/drawing/2014/main" id="{D45C4B87-6DBF-4E36-AA47-8F59A78BD723}"/>
              </a:ext>
            </a:extLst>
          </p:cNvPr>
          <p:cNvSpPr>
            <a:spLocks noGrp="1"/>
          </p:cNvSpPr>
          <p:nvPr>
            <p:ph idx="1"/>
          </p:nvPr>
        </p:nvSpPr>
        <p:spPr>
          <a:xfrm>
            <a:off x="493160" y="1222625"/>
            <a:ext cx="11188558" cy="5404205"/>
          </a:xfrm>
        </p:spPr>
        <p:txBody>
          <a:bodyPr>
            <a:normAutofit/>
          </a:bodyPr>
          <a:lstStyle/>
          <a:p>
            <a:pPr indent="450215" algn="just">
              <a:lnSpc>
                <a:spcPct val="150000"/>
              </a:lnSpc>
              <a:spcBef>
                <a:spcPts val="500"/>
              </a:spcBef>
              <a:spcAft>
                <a:spcPts val="0"/>
              </a:spcAft>
            </a:pPr>
            <a:r>
              <a:rPr lang="cs-CZ" sz="2400" b="1" dirty="0">
                <a:effectLst/>
                <a:latin typeface="Times New Roman" panose="02020603050405020304" pitchFamily="18" charset="0"/>
                <a:ea typeface="Times New Roman" panose="02020603050405020304" pitchFamily="18" charset="0"/>
              </a:rPr>
              <a:t>Strategie</a:t>
            </a:r>
            <a:r>
              <a:rPr lang="cs-CZ" sz="2400" dirty="0">
                <a:effectLst/>
                <a:latin typeface="Times New Roman" panose="02020603050405020304" pitchFamily="18" charset="0"/>
                <a:ea typeface="Times New Roman" panose="02020603050405020304" pitchFamily="18" charset="0"/>
              </a:rPr>
              <a:t> vyjadřuje cílené směřování organizace v dlouhodobém časovém horizontu. </a:t>
            </a:r>
          </a:p>
          <a:p>
            <a:pPr indent="450215" algn="just">
              <a:lnSpc>
                <a:spcPct val="150000"/>
              </a:lnSpc>
              <a:spcBef>
                <a:spcPts val="500"/>
              </a:spcBef>
              <a:spcAft>
                <a:spcPts val="0"/>
              </a:spcAft>
            </a:pPr>
            <a:r>
              <a:rPr lang="cs-CZ" sz="2400" b="1" dirty="0">
                <a:effectLst/>
                <a:latin typeface="Times New Roman" panose="02020603050405020304" pitchFamily="18" charset="0"/>
                <a:ea typeface="Times New Roman" panose="02020603050405020304" pitchFamily="18" charset="0"/>
              </a:rPr>
              <a:t>Strategii </a:t>
            </a:r>
            <a:r>
              <a:rPr lang="cs-CZ" sz="2400" dirty="0">
                <a:effectLst/>
                <a:latin typeface="Times New Roman" panose="02020603050405020304" pitchFamily="18" charset="0"/>
                <a:ea typeface="Times New Roman" panose="02020603050405020304" pitchFamily="18" charset="0"/>
              </a:rPr>
              <a:t>lze pojímat jako cestu (postup, způsob, záměr) dosahování stanovených strategických cílů, respektive výsledného požadovaného stavu bytí či fungování organizace. </a:t>
            </a:r>
          </a:p>
          <a:p>
            <a:pPr indent="450215" algn="just">
              <a:lnSpc>
                <a:spcPct val="150000"/>
              </a:lnSpc>
              <a:spcBef>
                <a:spcPts val="500"/>
              </a:spcBef>
              <a:spcAft>
                <a:spcPts val="0"/>
              </a:spcAft>
            </a:pPr>
            <a:r>
              <a:rPr lang="cs-CZ" sz="2400" dirty="0">
                <a:effectLst/>
                <a:latin typeface="Times New Roman" panose="02020603050405020304" pitchFamily="18" charset="0"/>
                <a:ea typeface="Times New Roman" panose="02020603050405020304" pitchFamily="18" charset="0"/>
              </a:rPr>
              <a:t>Vyjadřuje zpřesněný způsob dosažení nejobecnějších záměrů organizace vyjádřených vizí či řešení určitého problému. </a:t>
            </a:r>
          </a:p>
          <a:p>
            <a:pPr indent="450215" algn="just">
              <a:lnSpc>
                <a:spcPct val="150000"/>
              </a:lnSpc>
              <a:spcBef>
                <a:spcPts val="500"/>
              </a:spcBef>
            </a:pPr>
            <a:r>
              <a:rPr lang="cs-CZ" sz="2400" b="1" u="sng" dirty="0">
                <a:latin typeface="Times New Roman" panose="02020603050405020304" pitchFamily="18" charset="0"/>
                <a:ea typeface="Times New Roman" panose="02020603050405020304" pitchFamily="18" charset="0"/>
              </a:rPr>
              <a:t>Strategie představuje soubor strategických dlouhodobých cílů a způsoby jejich dosažení v podobě specifických cílů, opatření a úkolů. </a:t>
            </a:r>
            <a:r>
              <a:rPr lang="cs-CZ" sz="2400" dirty="0">
                <a:effectLst/>
                <a:latin typeface="Times New Roman" panose="02020603050405020304" pitchFamily="18" charset="0"/>
                <a:ea typeface="Times New Roman" panose="02020603050405020304" pitchFamily="18" charset="0"/>
              </a:rPr>
              <a:t>  </a:t>
            </a:r>
          </a:p>
          <a:p>
            <a:endParaRPr lang="cs-CZ" dirty="0"/>
          </a:p>
        </p:txBody>
      </p:sp>
    </p:spTree>
    <p:extLst>
      <p:ext uri="{BB962C8B-B14F-4D97-AF65-F5344CB8AC3E}">
        <p14:creationId xmlns:p14="http://schemas.microsoft.com/office/powerpoint/2010/main" val="160173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407613"/>
          </a:xfrm>
        </p:spPr>
        <p:txBody>
          <a:bodyPr>
            <a:normAutofit fontScale="85000" lnSpcReduction="10000"/>
          </a:bodyPr>
          <a:lstStyle/>
          <a:p>
            <a:pPr marL="0" indent="0" algn="just">
              <a:lnSpc>
                <a:spcPct val="150000"/>
              </a:lnSpc>
              <a:spcBef>
                <a:spcPts val="1200"/>
              </a:spcBef>
              <a:spcAft>
                <a:spcPts val="600"/>
              </a:spcAft>
              <a:buNone/>
            </a:pPr>
            <a:r>
              <a:rPr lang="cs-CZ" sz="2600" b="1" dirty="0">
                <a:effectLst/>
                <a:latin typeface="Arial" panose="020B0604020202020204" pitchFamily="34" charset="0"/>
                <a:ea typeface="Times New Roman" panose="02020603050405020304" pitchFamily="18" charset="0"/>
              </a:rPr>
              <a:t>Globální cíl</a:t>
            </a:r>
            <a:endParaRPr lang="cs-CZ" sz="26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Globální cíl je </a:t>
            </a:r>
            <a:r>
              <a:rPr lang="cs-CZ" sz="2600" b="1" dirty="0">
                <a:effectLst/>
                <a:latin typeface="Arial" panose="020B0604020202020204" pitchFamily="34" charset="0"/>
                <a:ea typeface="Times New Roman" panose="02020603050405020304" pitchFamily="18" charset="0"/>
              </a:rPr>
              <a:t>konkretizovaný</a:t>
            </a:r>
            <a:r>
              <a:rPr lang="cs-CZ" sz="2600" dirty="0">
                <a:effectLst/>
                <a:latin typeface="Arial" panose="020B0604020202020204" pitchFamily="34" charset="0"/>
                <a:ea typeface="Times New Roman" panose="02020603050405020304" pitchFamily="18" charset="0"/>
              </a:rPr>
              <a:t> (jasný, faktický a srozumitelný) </a:t>
            </a:r>
            <a:r>
              <a:rPr lang="cs-CZ" sz="2600" b="1" dirty="0">
                <a:effectLst/>
                <a:latin typeface="Arial" panose="020B0604020202020204" pitchFamily="34" charset="0"/>
                <a:ea typeface="Times New Roman" panose="02020603050405020304" pitchFamily="18" charset="0"/>
              </a:rPr>
              <a:t>popis budoucího stavu</a:t>
            </a:r>
            <a:r>
              <a:rPr lang="cs-CZ" sz="2600" dirty="0">
                <a:effectLst/>
                <a:latin typeface="Arial" panose="020B0604020202020204" pitchFamily="34" charset="0"/>
                <a:ea typeface="Times New Roman" panose="02020603050405020304" pitchFamily="18" charset="0"/>
              </a:rPr>
              <a:t>, jehož prostřednictvím bude naplněna stanovená vize.</a:t>
            </a: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Jedná se o souhrn výsledků a dopadů strategických cílů. Vztahuje se na </a:t>
            </a:r>
            <a:r>
              <a:rPr lang="cs-CZ" sz="2600" b="1" dirty="0">
                <a:effectLst/>
                <a:latin typeface="Arial" panose="020B0604020202020204" pitchFamily="34" charset="0"/>
                <a:ea typeface="Times New Roman" panose="02020603050405020304" pitchFamily="18" charset="0"/>
              </a:rPr>
              <a:t>strategii jako celek</a:t>
            </a:r>
            <a:r>
              <a:rPr lang="cs-CZ" sz="2600" dirty="0">
                <a:effectLst/>
                <a:latin typeface="Arial" panose="020B0604020202020204" pitchFamily="34" charset="0"/>
                <a:ea typeface="Times New Roman" panose="02020603050405020304" pitchFamily="18" charset="0"/>
              </a:rPr>
              <a:t>. </a:t>
            </a:r>
            <a:endParaRPr lang="cs-CZ" sz="26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600" dirty="0">
                <a:effectLst/>
                <a:latin typeface="Arial" panose="020B0604020202020204" pitchFamily="34" charset="0"/>
                <a:ea typeface="Times New Roman" panose="02020603050405020304" pitchFamily="18" charset="0"/>
              </a:rPr>
              <a:t>Podobně jako u vize by mělo dojít k naplnění globálního cíle ve </a:t>
            </a:r>
            <a:r>
              <a:rPr lang="cs-CZ" sz="2600" b="1" dirty="0">
                <a:effectLst/>
                <a:latin typeface="Arial" panose="020B0604020202020204" pitchFamily="34" charset="0"/>
                <a:ea typeface="Times New Roman" panose="02020603050405020304" pitchFamily="18" charset="0"/>
              </a:rPr>
              <a:t>střednědobém či dlouhodobém horizontu</a:t>
            </a:r>
            <a:r>
              <a:rPr lang="cs-CZ" sz="2600" dirty="0">
                <a:effectLst/>
                <a:latin typeface="Arial" panose="020B0604020202020204" pitchFamily="34" charset="0"/>
                <a:ea typeface="Times New Roman" panose="02020603050405020304" pitchFamily="18" charset="0"/>
              </a:rPr>
              <a:t> (což nemusí být bezprostředně po ukončení realizace strategie).</a:t>
            </a: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147894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941869"/>
          </a:xfrm>
        </p:spPr>
        <p:txBody>
          <a:bodyPr>
            <a:normAutofit lnSpcReduction="10000"/>
          </a:bodyPr>
          <a:lstStyle/>
          <a:p>
            <a:pPr marL="0" indent="0" algn="just">
              <a:lnSpc>
                <a:spcPct val="150000"/>
              </a:lnSpc>
              <a:spcBef>
                <a:spcPts val="1200"/>
              </a:spcBef>
              <a:spcAft>
                <a:spcPts val="600"/>
              </a:spcAft>
              <a:buNone/>
            </a:pPr>
            <a:r>
              <a:rPr lang="cs-CZ" sz="2400" b="1" dirty="0">
                <a:effectLst/>
                <a:latin typeface="Arial" panose="020B0604020202020204" pitchFamily="34" charset="0"/>
                <a:ea typeface="Times New Roman" panose="02020603050405020304" pitchFamily="18" charset="0"/>
              </a:rPr>
              <a:t>Strategické cíle</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Strategické cíl představují popis </a:t>
            </a:r>
            <a:r>
              <a:rPr lang="cs-CZ" sz="2400" b="1" dirty="0">
                <a:effectLst/>
                <a:latin typeface="Arial" panose="020B0604020202020204" pitchFamily="34" charset="0"/>
                <a:ea typeface="Times New Roman" panose="02020603050405020304" pitchFamily="18" charset="0"/>
              </a:rPr>
              <a:t>budoucího stavu v jednotlivých dílčích oblastech</a:t>
            </a:r>
            <a:r>
              <a:rPr lang="cs-CZ" sz="2400" dirty="0">
                <a:effectLst/>
                <a:latin typeface="Arial" panose="020B0604020202020204" pitchFamily="34" charset="0"/>
                <a:ea typeface="Times New Roman" panose="02020603050405020304" pitchFamily="18" charset="0"/>
              </a:rPr>
              <a:t> řešeného problému, jejichž </a:t>
            </a:r>
            <a:r>
              <a:rPr lang="cs-CZ" sz="2400" b="1" dirty="0">
                <a:effectLst/>
                <a:latin typeface="Arial" panose="020B0604020202020204" pitchFamily="34" charset="0"/>
                <a:ea typeface="Times New Roman" panose="02020603050405020304" pitchFamily="18" charset="0"/>
              </a:rPr>
              <a:t>prostřednictvím bude naplněn globální cíl</a:t>
            </a:r>
            <a:r>
              <a:rPr lang="cs-CZ" sz="2400" dirty="0">
                <a:effectLst/>
                <a:latin typeface="Arial" panose="020B0604020202020204" pitchFamily="34" charset="0"/>
                <a:ea typeface="Times New Roman" panose="02020603050405020304" pitchFamily="18" charset="0"/>
              </a:rPr>
              <a:t>.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Jedná se o souhrn výsledků a dopadů příslušných specifických cílů. Každý strategický cíl se vztahuje k </a:t>
            </a:r>
            <a:r>
              <a:rPr lang="cs-CZ" sz="2400" b="1" dirty="0">
                <a:effectLst/>
                <a:latin typeface="Arial" panose="020B0604020202020204" pitchFamily="34" charset="0"/>
                <a:ea typeface="Times New Roman" panose="02020603050405020304" pitchFamily="18" charset="0"/>
              </a:rPr>
              <a:t>určité části strategie</a:t>
            </a:r>
            <a:r>
              <a:rPr lang="cs-CZ" sz="2400" dirty="0">
                <a:effectLst/>
                <a:latin typeface="Arial" panose="020B0604020202020204" pitchFamily="34"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strategických cílů by mělo dojít na </a:t>
            </a:r>
            <a:r>
              <a:rPr lang="cs-CZ" sz="2400" b="1" dirty="0">
                <a:effectLst/>
                <a:latin typeface="Arial" panose="020B0604020202020204" pitchFamily="34" charset="0"/>
                <a:ea typeface="Times New Roman" panose="02020603050405020304" pitchFamily="18" charset="0"/>
              </a:rPr>
              <a:t>konci realizace strategie</a:t>
            </a:r>
            <a:r>
              <a:rPr lang="cs-CZ" sz="2400" dirty="0">
                <a:effectLst/>
                <a:latin typeface="Arial" panose="020B0604020202020204" pitchFamily="34" charset="0"/>
                <a:ea typeface="Times New Roman" panose="02020603050405020304" pitchFamily="18" charset="0"/>
              </a:rPr>
              <a:t>, případně v </a:t>
            </a:r>
            <a:r>
              <a:rPr lang="cs-CZ" sz="2400" b="1" dirty="0">
                <a:effectLst/>
                <a:latin typeface="Arial" panose="020B0604020202020204" pitchFamily="34" charset="0"/>
                <a:ea typeface="Times New Roman" panose="02020603050405020304" pitchFamily="18" charset="0"/>
              </a:rPr>
              <a:t>krátkodobém až střednědobém horizontu</a:t>
            </a:r>
            <a:r>
              <a:rPr lang="cs-CZ" sz="2400" dirty="0">
                <a:effectLst/>
                <a:latin typeface="Arial" panose="020B0604020202020204" pitchFamily="34" charset="0"/>
                <a:ea typeface="Times New Roman" panose="02020603050405020304" pitchFamily="18" charset="0"/>
              </a:rPr>
              <a:t>.</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25598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5020004"/>
          </a:xfrm>
        </p:spPr>
        <p:txBody>
          <a:bodyPr>
            <a:normAutofit/>
          </a:bodyPr>
          <a:lstStyle/>
          <a:p>
            <a:pPr marL="0" lvl="0" indent="0" algn="just">
              <a:lnSpc>
                <a:spcPct val="150000"/>
              </a:lnSpc>
              <a:spcBef>
                <a:spcPts val="1200"/>
              </a:spcBef>
              <a:spcAft>
                <a:spcPts val="600"/>
              </a:spcAft>
              <a:buNone/>
            </a:pPr>
            <a:r>
              <a:rPr lang="cs-CZ" sz="2400" b="1" dirty="0">
                <a:effectLst/>
                <a:latin typeface="Arial" panose="020B0604020202020204" pitchFamily="34" charset="0"/>
                <a:ea typeface="Times New Roman" panose="02020603050405020304" pitchFamily="18" charset="0"/>
              </a:rPr>
              <a:t>Specifické cíle</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Specifické cíle obsahují popis </a:t>
            </a:r>
            <a:r>
              <a:rPr lang="cs-CZ" sz="2400" b="1" dirty="0">
                <a:effectLst/>
                <a:latin typeface="Arial" panose="020B0604020202020204" pitchFamily="34" charset="0"/>
                <a:ea typeface="Times New Roman" panose="02020603050405020304" pitchFamily="18" charset="0"/>
              </a:rPr>
              <a:t>výstupů konkrétních opatření a aktivit</a:t>
            </a:r>
            <a:r>
              <a:rPr lang="cs-CZ" sz="2400" dirty="0">
                <a:effectLst/>
                <a:latin typeface="Arial" panose="020B0604020202020204" pitchFamily="34" charset="0"/>
                <a:ea typeface="Times New Roman" panose="02020603050405020304" pitchFamily="18" charset="0"/>
              </a:rPr>
              <a:t>, případně popis žádoucího cílového stavu.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Každý specifický cíl se </a:t>
            </a:r>
            <a:r>
              <a:rPr lang="cs-CZ" sz="2400" b="1" dirty="0">
                <a:effectLst/>
                <a:latin typeface="Arial" panose="020B0604020202020204" pitchFamily="34" charset="0"/>
                <a:ea typeface="Times New Roman" panose="02020603050405020304" pitchFamily="18" charset="0"/>
              </a:rPr>
              <a:t>vztahuje k danému strategickému cíli</a:t>
            </a:r>
            <a:r>
              <a:rPr lang="cs-CZ" sz="2400" dirty="0">
                <a:effectLst/>
                <a:latin typeface="Arial" panose="020B0604020202020204" pitchFamily="34" charset="0"/>
                <a:ea typeface="Times New Roman" panose="02020603050405020304" pitchFamily="18" charset="0"/>
              </a:rPr>
              <a:t>. </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specifických cílů dochází v návaznosti na realizaci konkrétních aktivit v </a:t>
            </a:r>
            <a:r>
              <a:rPr lang="cs-CZ" sz="2400" b="1" dirty="0">
                <a:effectLst/>
                <a:latin typeface="Arial" panose="020B0604020202020204" pitchFamily="34" charset="0"/>
                <a:ea typeface="Times New Roman" panose="02020603050405020304" pitchFamily="18" charset="0"/>
              </a:rPr>
              <a:t>průběhu realizace strategie</a:t>
            </a:r>
            <a:r>
              <a:rPr lang="cs-CZ" sz="2400" dirty="0">
                <a:effectLst/>
                <a:latin typeface="Arial" panose="020B0604020202020204" pitchFamily="34" charset="0"/>
                <a:ea typeface="Times New Roman" panose="02020603050405020304" pitchFamily="18" charset="0"/>
              </a:rPr>
              <a:t>.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Na konci realizace strategie jsou naplněny všechny specifické cíle.</a:t>
            </a:r>
            <a:endParaRPr lang="cs-CZ" sz="24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095483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E47C7-7241-4C92-9F9E-79C51A3B8B83}"/>
              </a:ext>
            </a:extLst>
          </p:cNvPr>
          <p:cNvSpPr>
            <a:spLocks noGrp="1"/>
          </p:cNvSpPr>
          <p:nvPr>
            <p:ph type="title"/>
          </p:nvPr>
        </p:nvSpPr>
        <p:spPr>
          <a:xfrm>
            <a:off x="2231136" y="153034"/>
            <a:ext cx="7729728" cy="1188720"/>
          </a:xfrm>
        </p:spPr>
        <p:txBody>
          <a:bodyPr/>
          <a:lstStyle/>
          <a:p>
            <a:r>
              <a:rPr lang="cs-CZ" dirty="0"/>
              <a:t>TYPOLOGIE CÍLŮ</a:t>
            </a:r>
          </a:p>
        </p:txBody>
      </p:sp>
      <p:sp>
        <p:nvSpPr>
          <p:cNvPr id="3" name="Zástupný obsah 2">
            <a:extLst>
              <a:ext uri="{FF2B5EF4-FFF2-40B4-BE49-F238E27FC236}">
                <a16:creationId xmlns:a16="http://schemas.microsoft.com/office/drawing/2014/main" id="{62202F22-4F5E-4CCF-85CB-9653A964108B}"/>
              </a:ext>
            </a:extLst>
          </p:cNvPr>
          <p:cNvSpPr>
            <a:spLocks noGrp="1"/>
          </p:cNvSpPr>
          <p:nvPr>
            <p:ph idx="1"/>
          </p:nvPr>
        </p:nvSpPr>
        <p:spPr>
          <a:xfrm>
            <a:off x="328773" y="1684962"/>
            <a:ext cx="11702265" cy="4859676"/>
          </a:xfrm>
        </p:spPr>
        <p:txBody>
          <a:bodyPr>
            <a:normAutofit fontScale="92500" lnSpcReduction="10000"/>
          </a:bodyPr>
          <a:lstStyle/>
          <a:p>
            <a:pPr marL="0" indent="0" algn="just">
              <a:lnSpc>
                <a:spcPct val="150000"/>
              </a:lnSpc>
              <a:spcAft>
                <a:spcPts val="600"/>
              </a:spcAft>
              <a:buNone/>
            </a:pPr>
            <a:r>
              <a:rPr lang="cs-CZ" sz="2400" b="1" dirty="0">
                <a:effectLst/>
                <a:latin typeface="Arial" panose="020B0604020202020204" pitchFamily="34" charset="0"/>
                <a:ea typeface="Times New Roman" panose="02020603050405020304" pitchFamily="18" charset="0"/>
              </a:rPr>
              <a:t>Opatření</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jsou nástrojem implementace strategie. Jejich prostřednictvím jsou </a:t>
            </a:r>
            <a:r>
              <a:rPr lang="cs-CZ" sz="2400" b="1" dirty="0">
                <a:effectLst/>
                <a:latin typeface="Arial" panose="020B0604020202020204" pitchFamily="34" charset="0"/>
                <a:ea typeface="Times New Roman" panose="02020603050405020304" pitchFamily="18" charset="0"/>
              </a:rPr>
              <a:t>naplňovány jednotlivé cíle nejnižší úrovně</a:t>
            </a:r>
            <a:r>
              <a:rPr lang="cs-CZ" sz="2400" dirty="0">
                <a:effectLst/>
                <a:latin typeface="Arial" panose="020B0604020202020204" pitchFamily="34" charset="0"/>
                <a:ea typeface="Times New Roman" panose="02020603050405020304" pitchFamily="18" charset="0"/>
              </a:rPr>
              <a:t>.</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mohou mít podobu legislativních změn, programů nebo projektů, investic a finančních nástrojů, poskytování informací, vzdělávání apod. </a:t>
            </a: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Opatření se mohou dále dělit na činnosti, dílčí činnosti, úkoly atd.</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cs-CZ" sz="2400" dirty="0">
                <a:effectLst/>
                <a:latin typeface="Arial" panose="020B0604020202020204" pitchFamily="34" charset="0"/>
                <a:ea typeface="Times New Roman" panose="02020603050405020304" pitchFamily="18" charset="0"/>
              </a:rPr>
              <a:t>K naplnění jednotlivých opatření dochází v </a:t>
            </a:r>
            <a:r>
              <a:rPr lang="cs-CZ" sz="2400" b="1" dirty="0">
                <a:effectLst/>
                <a:latin typeface="Arial" panose="020B0604020202020204" pitchFamily="34" charset="0"/>
                <a:ea typeface="Times New Roman" panose="02020603050405020304" pitchFamily="18" charset="0"/>
              </a:rPr>
              <a:t>průběhu realizace strategie</a:t>
            </a:r>
            <a:r>
              <a:rPr lang="cs-CZ" sz="2400" dirty="0">
                <a:effectLst/>
                <a:latin typeface="Arial" panose="020B0604020202020204" pitchFamily="34" charset="0"/>
                <a:ea typeface="Times New Roman" panose="02020603050405020304" pitchFamily="18" charset="0"/>
              </a:rPr>
              <a:t>, na konci realizace strategie by měla být naplněna všechna opatření.</a:t>
            </a:r>
            <a:endParaRPr lang="cs-CZ" sz="24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endParaRPr lang="cs-CZ" sz="26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44658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dirty="0"/>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629027" y="2009076"/>
            <a:ext cx="6402394" cy="5104610"/>
          </a:xfrm>
        </p:spPr>
        <p:txBody>
          <a:bodyPr>
            <a:normAutofit/>
          </a:bodyPr>
          <a:lstStyle/>
          <a:p>
            <a:r>
              <a:rPr lang="cs-CZ" sz="2400" dirty="0">
                <a:effectLst/>
                <a:latin typeface="Calibri" panose="020F0502020204030204" pitchFamily="34" charset="0"/>
                <a:ea typeface="Times New Roman" panose="02020603050405020304" pitchFamily="18" charset="0"/>
                <a:cs typeface="Calibri" panose="020F0502020204030204" pitchFamily="34" charset="0"/>
              </a:rPr>
              <a:t>Jaký význam má  formulace vize a poslání pro zajišťování bezpečnosti a utváření efektivní organizace. </a:t>
            </a:r>
          </a:p>
          <a:p>
            <a:r>
              <a:rPr lang="cs-CZ" sz="2400" dirty="0">
                <a:effectLst/>
                <a:latin typeface="Calibri" panose="020F0502020204030204" pitchFamily="34" charset="0"/>
                <a:ea typeface="Times New Roman" panose="02020603050405020304" pitchFamily="18" charset="0"/>
                <a:cs typeface="Calibri" panose="020F0502020204030204" pitchFamily="34" charset="0"/>
              </a:rPr>
              <a:t>Jak je možné přistoupit k formulování efektivní vize a poslání organizace?</a:t>
            </a:r>
          </a:p>
          <a:p>
            <a:r>
              <a:rPr lang="cs-CZ" sz="2400" dirty="0">
                <a:effectLst/>
                <a:latin typeface="Calibri" panose="020F0502020204030204" pitchFamily="34" charset="0"/>
                <a:ea typeface="Times New Roman" panose="02020603050405020304" pitchFamily="18" charset="0"/>
                <a:cs typeface="Calibri" panose="020F0502020204030204" pitchFamily="34" charset="0"/>
              </a:rPr>
              <a:t>Z čeho vychází a čím jsou ovlivněny naše představy o cílovém chování organizace či dané oblasti bezpečnosti?</a:t>
            </a:r>
          </a:p>
          <a:p>
            <a:r>
              <a:rPr lang="cs-CZ" sz="2400" dirty="0">
                <a:latin typeface="Calibri" panose="020F0502020204030204" pitchFamily="34" charset="0"/>
                <a:ea typeface="Times New Roman" panose="02020603050405020304" pitchFamily="18" charset="0"/>
                <a:cs typeface="Calibri" panose="020F0502020204030204" pitchFamily="34" charset="0"/>
              </a:rPr>
              <a:t>Jakým způsobem jsou formulovány cíle SMART?</a:t>
            </a:r>
          </a:p>
          <a:p>
            <a:r>
              <a:rPr lang="cs-CZ" sz="2400" dirty="0">
                <a:latin typeface="Calibri" panose="020F0502020204030204" pitchFamily="34" charset="0"/>
                <a:ea typeface="Times New Roman" panose="02020603050405020304" pitchFamily="18" charset="0"/>
                <a:cs typeface="Calibri" panose="020F0502020204030204" pitchFamily="34" charset="0"/>
              </a:rPr>
              <a:t>Jak je možné monitorovat plnění cílů (realizaci strategie) a výkonnost organizace?</a:t>
            </a:r>
          </a:p>
          <a:p>
            <a:endParaRPr lang="cs-CZ" dirty="0"/>
          </a:p>
        </p:txBody>
      </p:sp>
      <p:pic>
        <p:nvPicPr>
          <p:cNvPr id="5" name="Picture 2" descr="C:\Users\prochazkaj\AppData\Local\Microsoft\Windows\Temporary Internet Files\Content.Outlook\0211DZU1\Snímek23.JPG">
            <a:extLst>
              <a:ext uri="{FF2B5EF4-FFF2-40B4-BE49-F238E27FC236}">
                <a16:creationId xmlns:a16="http://schemas.microsoft.com/office/drawing/2014/main" id="{5CE33E5B-9707-4986-81AB-FC7F199E6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421" y="1290386"/>
            <a:ext cx="5160579" cy="5567614"/>
          </a:xfrm>
          <a:prstGeom prst="rect">
            <a:avLst/>
          </a:prstGeom>
          <a:solidFill>
            <a:schemeClr val="accent1">
              <a:lumMod val="20000"/>
              <a:lumOff val="80000"/>
            </a:schemeClr>
          </a:solidFill>
          <a:ln>
            <a:noFill/>
          </a:ln>
        </p:spPr>
      </p:pic>
      <p:sp>
        <p:nvSpPr>
          <p:cNvPr id="6" name="Obdélník 5">
            <a:extLst>
              <a:ext uri="{FF2B5EF4-FFF2-40B4-BE49-F238E27FC236}">
                <a16:creationId xmlns:a16="http://schemas.microsoft.com/office/drawing/2014/main" id="{8E85D2F3-2D4E-469A-930F-0252CBE60D2D}"/>
              </a:ext>
            </a:extLst>
          </p:cNvPr>
          <p:cNvSpPr/>
          <p:nvPr/>
        </p:nvSpPr>
        <p:spPr>
          <a:xfrm>
            <a:off x="7171362" y="1674688"/>
            <a:ext cx="4746660" cy="626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STRATEGICKÉ ŘÍZENÍ</a:t>
            </a:r>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16610904-EB96-4B8B-83F3-E766C36DE562}"/>
              </a:ext>
            </a:extLst>
          </p:cNvPr>
          <p:cNvGraphicFramePr>
            <a:graphicFrameLocks noGrp="1"/>
          </p:cNvGraphicFramePr>
          <p:nvPr>
            <p:extLst>
              <p:ext uri="{D42A27DB-BD31-4B8C-83A1-F6EECF244321}">
                <p14:modId xmlns:p14="http://schemas.microsoft.com/office/powerpoint/2010/main" val="2765719602"/>
              </p:ext>
            </p:extLst>
          </p:nvPr>
        </p:nvGraphicFramePr>
        <p:xfrm>
          <a:off x="1448656" y="139439"/>
          <a:ext cx="10664575" cy="6726141"/>
        </p:xfrm>
        <a:graphic>
          <a:graphicData uri="http://schemas.openxmlformats.org/drawingml/2006/table">
            <a:tbl>
              <a:tblPr/>
              <a:tblGrid>
                <a:gridCol w="1160980">
                  <a:extLst>
                    <a:ext uri="{9D8B030D-6E8A-4147-A177-3AD203B41FA5}">
                      <a16:colId xmlns:a16="http://schemas.microsoft.com/office/drawing/2014/main" val="20000"/>
                    </a:ext>
                  </a:extLst>
                </a:gridCol>
                <a:gridCol w="2876764">
                  <a:extLst>
                    <a:ext uri="{9D8B030D-6E8A-4147-A177-3AD203B41FA5}">
                      <a16:colId xmlns:a16="http://schemas.microsoft.com/office/drawing/2014/main" val="20001"/>
                    </a:ext>
                  </a:extLst>
                </a:gridCol>
                <a:gridCol w="6626831">
                  <a:extLst>
                    <a:ext uri="{9D8B030D-6E8A-4147-A177-3AD203B41FA5}">
                      <a16:colId xmlns:a16="http://schemas.microsoft.com/office/drawing/2014/main" val="20002"/>
                    </a:ext>
                  </a:extLst>
                </a:gridCol>
              </a:tblGrid>
              <a:tr h="272535">
                <a:tc>
                  <a:txBody>
                    <a:bodyPr/>
                    <a:lstStyle/>
                    <a:p>
                      <a:pPr algn="ctr"/>
                      <a:r>
                        <a:rPr lang="cs-CZ" sz="1400" dirty="0"/>
                        <a:t>Písmeno</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a:t>Hlavní pojem</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dirty="0"/>
                        <a:t>Ostatní pojmy</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2262">
                <a:tc>
                  <a:txBody>
                    <a:bodyPr/>
                    <a:lstStyle/>
                    <a:p>
                      <a:pPr algn="ctr"/>
                      <a:r>
                        <a:rPr lang="cs-CZ" sz="2000" dirty="0"/>
                        <a:t>S</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Specific</a:t>
                      </a:r>
                      <a:r>
                        <a:rPr lang="cs-CZ" sz="2000" dirty="0"/>
                        <a:t> - konkrétní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Significant</a:t>
                      </a:r>
                      <a:r>
                        <a:rPr lang="cs-CZ" sz="1800" dirty="0"/>
                        <a:t> - významný, </a:t>
                      </a:r>
                      <a:r>
                        <a:rPr lang="cs-CZ" sz="1800" dirty="0" err="1"/>
                        <a:t>Stretching</a:t>
                      </a:r>
                      <a:r>
                        <a:rPr lang="cs-CZ" sz="1800" dirty="0"/>
                        <a:t> - posouvající, </a:t>
                      </a:r>
                      <a:r>
                        <a:rPr lang="cs-CZ" sz="1800" dirty="0" err="1"/>
                        <a:t>Simple</a:t>
                      </a:r>
                      <a:r>
                        <a:rPr lang="cs-CZ" sz="1800" dirty="0"/>
                        <a:t> - jednoduchý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0262">
                <a:tc>
                  <a:txBody>
                    <a:bodyPr/>
                    <a:lstStyle/>
                    <a:p>
                      <a:pPr algn="ctr"/>
                      <a:r>
                        <a:rPr lang="cs-CZ" sz="2000" dirty="0"/>
                        <a:t>M</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Measurable</a:t>
                      </a:r>
                      <a:r>
                        <a:rPr lang="cs-CZ" sz="2000" dirty="0"/>
                        <a:t> - měřitelný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Meaningful</a:t>
                      </a:r>
                      <a:r>
                        <a:rPr lang="cs-CZ" sz="1800" dirty="0"/>
                        <a:t> - smysluplný, </a:t>
                      </a:r>
                      <a:r>
                        <a:rPr lang="cs-CZ" sz="1800" dirty="0" err="1"/>
                        <a:t>Motivational</a:t>
                      </a:r>
                      <a:r>
                        <a:rPr lang="cs-CZ" sz="1800" dirty="0"/>
                        <a:t> - </a:t>
                      </a:r>
                      <a:r>
                        <a:rPr lang="cs-CZ" sz="1800" dirty="0" err="1"/>
                        <a:t>motivující,Manageable</a:t>
                      </a:r>
                      <a:r>
                        <a:rPr lang="cs-CZ" sz="1800" dirty="0"/>
                        <a:t> - </a:t>
                      </a:r>
                      <a:r>
                        <a:rPr lang="cs-CZ" sz="1800" dirty="0" err="1"/>
                        <a:t>uříditelný</a:t>
                      </a:r>
                      <a:endParaRPr lang="cs-CZ" sz="1800" dirty="0"/>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31440">
                <a:tc>
                  <a:txBody>
                    <a:bodyPr/>
                    <a:lstStyle/>
                    <a:p>
                      <a:pPr algn="ctr"/>
                      <a:r>
                        <a:rPr lang="cs-CZ" sz="2000" dirty="0"/>
                        <a:t>A</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Attainable</a:t>
                      </a:r>
                      <a:r>
                        <a:rPr lang="cs-CZ" sz="2000" dirty="0"/>
                        <a:t> - dosažitelný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Appropriate</a:t>
                      </a:r>
                      <a:r>
                        <a:rPr lang="cs-CZ" sz="1800" dirty="0"/>
                        <a:t> - odpovídající, </a:t>
                      </a:r>
                      <a:r>
                        <a:rPr lang="cs-CZ" sz="1800" dirty="0" err="1"/>
                        <a:t>Achievable</a:t>
                      </a:r>
                      <a:r>
                        <a:rPr lang="cs-CZ" sz="1800" dirty="0"/>
                        <a:t> - dosažitelný, </a:t>
                      </a:r>
                      <a:r>
                        <a:rPr lang="cs-CZ" sz="1800" dirty="0" err="1"/>
                        <a:t>Agreed</a:t>
                      </a:r>
                      <a:r>
                        <a:rPr lang="cs-CZ" sz="1800" dirty="0"/>
                        <a:t> - </a:t>
                      </a:r>
                      <a:r>
                        <a:rPr lang="cs-CZ" sz="1800" dirty="0" err="1"/>
                        <a:t>odsoulasený</a:t>
                      </a:r>
                      <a:r>
                        <a:rPr lang="cs-CZ" sz="1800" dirty="0"/>
                        <a:t>, </a:t>
                      </a:r>
                      <a:r>
                        <a:rPr lang="cs-CZ" sz="1800" dirty="0" err="1"/>
                        <a:t>Assignable</a:t>
                      </a:r>
                      <a:r>
                        <a:rPr lang="cs-CZ" sz="1800" dirty="0"/>
                        <a:t> - zadatelný, </a:t>
                      </a:r>
                      <a:r>
                        <a:rPr lang="cs-CZ" sz="1800" dirty="0" err="1"/>
                        <a:t>Actionable</a:t>
                      </a:r>
                      <a:r>
                        <a:rPr lang="cs-CZ" sz="1800" dirty="0"/>
                        <a:t> - </a:t>
                      </a:r>
                      <a:r>
                        <a:rPr lang="cs-CZ" sz="1800" dirty="0" err="1"/>
                        <a:t>zprocesnitelný</a:t>
                      </a:r>
                      <a:r>
                        <a:rPr lang="cs-CZ" sz="1800" dirty="0"/>
                        <a:t>, </a:t>
                      </a:r>
                      <a:r>
                        <a:rPr lang="cs-CZ" sz="1800" dirty="0" err="1"/>
                        <a:t>Action-oriented</a:t>
                      </a:r>
                      <a:r>
                        <a:rPr lang="cs-CZ" sz="1800" dirty="0"/>
                        <a:t> - orientovaný na akci, </a:t>
                      </a:r>
                      <a:r>
                        <a:rPr lang="cs-CZ" sz="1800" dirty="0" err="1"/>
                        <a:t>Ambitious</a:t>
                      </a:r>
                      <a:r>
                        <a:rPr lang="cs-CZ" sz="1800" dirty="0"/>
                        <a:t> – ambiciózní.</a:t>
                      </a:r>
                      <a:r>
                        <a:rPr lang="cs-CZ" sz="1800" baseline="30000" dirty="0"/>
                        <a:t>[</a:t>
                      </a:r>
                      <a:r>
                        <a:rPr lang="cs-CZ" sz="1800" dirty="0"/>
                        <a:t> </a:t>
                      </a:r>
                      <a:r>
                        <a:rPr lang="cs-CZ" sz="1800" dirty="0" err="1"/>
                        <a:t>Aligned</a:t>
                      </a:r>
                      <a:r>
                        <a:rPr lang="cs-CZ" sz="1800" dirty="0"/>
                        <a:t> - sladěný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7467">
                <a:tc>
                  <a:txBody>
                    <a:bodyPr/>
                    <a:lstStyle/>
                    <a:p>
                      <a:pPr algn="ctr"/>
                      <a:r>
                        <a:rPr lang="cs-CZ" sz="2000" dirty="0"/>
                        <a:t>R</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Relevant</a:t>
                      </a:r>
                      <a:r>
                        <a:rPr lang="cs-CZ" sz="2000" dirty="0"/>
                        <a:t> - odpovídající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Realistic - </a:t>
                      </a:r>
                      <a:r>
                        <a:rPr lang="en-US" sz="1800" dirty="0" err="1"/>
                        <a:t>realistický</a:t>
                      </a:r>
                      <a:r>
                        <a:rPr lang="en-US" sz="1800" dirty="0"/>
                        <a:t>, Results/Results-focused/Results-</a:t>
                      </a:r>
                      <a:r>
                        <a:rPr lang="en-US" sz="1800" dirty="0" err="1"/>
                        <a:t>oriented,Resourced</a:t>
                      </a:r>
                      <a:r>
                        <a:rPr lang="en-US" sz="1800" dirty="0"/>
                        <a:t> - </a:t>
                      </a:r>
                      <a:r>
                        <a:rPr lang="en-US" sz="1800" dirty="0" err="1"/>
                        <a:t>pokrytý</a:t>
                      </a:r>
                      <a:r>
                        <a:rPr lang="en-US" sz="1800" dirty="0"/>
                        <a:t> </a:t>
                      </a:r>
                      <a:r>
                        <a:rPr lang="en-US" sz="1800" dirty="0" err="1"/>
                        <a:t>zdroji</a:t>
                      </a:r>
                      <a:r>
                        <a:rPr lang="en-US" sz="1800" dirty="0"/>
                        <a:t>, Rewarding</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710894">
                <a:tc>
                  <a:txBody>
                    <a:bodyPr/>
                    <a:lstStyle/>
                    <a:p>
                      <a:pPr algn="ctr"/>
                      <a:r>
                        <a:rPr lang="cs-CZ" sz="2000" dirty="0"/>
                        <a:t>T</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Time-bound</a:t>
                      </a:r>
                      <a:r>
                        <a:rPr lang="cs-CZ" sz="2000" dirty="0"/>
                        <a:t> - ohraničený v čase</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Time-oriented</a:t>
                      </a:r>
                      <a:r>
                        <a:rPr lang="cs-CZ" sz="1800" dirty="0"/>
                        <a:t> - časově orientovaný, </a:t>
                      </a:r>
                      <a:r>
                        <a:rPr lang="cs-CZ" sz="1800" dirty="0" err="1"/>
                        <a:t>Time</a:t>
                      </a:r>
                      <a:r>
                        <a:rPr lang="cs-CZ" sz="1800" dirty="0"/>
                        <a:t> </a:t>
                      </a:r>
                      <a:r>
                        <a:rPr lang="cs-CZ" sz="1800" dirty="0" err="1"/>
                        <a:t>framed</a:t>
                      </a:r>
                      <a:r>
                        <a:rPr lang="cs-CZ" sz="1800" dirty="0"/>
                        <a:t> - zasazený do časového rámce, </a:t>
                      </a:r>
                      <a:r>
                        <a:rPr lang="cs-CZ" sz="1800" dirty="0" err="1"/>
                        <a:t>Timed</a:t>
                      </a:r>
                      <a:r>
                        <a:rPr lang="cs-CZ" sz="1800" dirty="0"/>
                        <a:t> - termínovaný, </a:t>
                      </a:r>
                      <a:r>
                        <a:rPr lang="cs-CZ" sz="1800" dirty="0" err="1"/>
                        <a:t>Time-based</a:t>
                      </a:r>
                      <a:r>
                        <a:rPr lang="cs-CZ" sz="1800" dirty="0"/>
                        <a:t> - založený na čase, </a:t>
                      </a:r>
                      <a:r>
                        <a:rPr lang="cs-CZ" sz="1800" dirty="0" err="1"/>
                        <a:t>Timeboxed</a:t>
                      </a:r>
                      <a:r>
                        <a:rPr lang="cs-CZ" sz="1800" dirty="0"/>
                        <a:t> - uzavřený v čase, </a:t>
                      </a:r>
                      <a:r>
                        <a:rPr lang="cs-CZ" sz="1800" dirty="0" err="1"/>
                        <a:t>Timely</a:t>
                      </a:r>
                      <a:r>
                        <a:rPr lang="cs-CZ" sz="1800" dirty="0"/>
                        <a:t> - časovaný, </a:t>
                      </a:r>
                      <a:r>
                        <a:rPr lang="cs-CZ" sz="1800" dirty="0" err="1"/>
                        <a:t>Time-Specific</a:t>
                      </a:r>
                      <a:r>
                        <a:rPr lang="cs-CZ" sz="1800" dirty="0"/>
                        <a:t> - konkrétní v čase, </a:t>
                      </a:r>
                      <a:r>
                        <a:rPr lang="cs-CZ" sz="1800" dirty="0" err="1"/>
                        <a:t>Timetabled</a:t>
                      </a:r>
                      <a:r>
                        <a:rPr lang="cs-CZ" sz="1800" dirty="0"/>
                        <a:t> - načasovaný, </a:t>
                      </a:r>
                      <a:r>
                        <a:rPr lang="cs-CZ" sz="1800" dirty="0" err="1"/>
                        <a:t>Time</a:t>
                      </a:r>
                      <a:r>
                        <a:rPr lang="cs-CZ" sz="1800" dirty="0"/>
                        <a:t> limited - časově omezený, </a:t>
                      </a:r>
                      <a:r>
                        <a:rPr lang="cs-CZ" sz="1800" dirty="0" err="1"/>
                        <a:t>Trackable</a:t>
                      </a:r>
                      <a:r>
                        <a:rPr lang="cs-CZ" sz="1800" dirty="0"/>
                        <a:t> - dohledatelný, </a:t>
                      </a:r>
                      <a:r>
                        <a:rPr lang="cs-CZ" sz="1800" dirty="0" err="1"/>
                        <a:t>Tangible</a:t>
                      </a:r>
                      <a:r>
                        <a:rPr lang="cs-CZ" sz="1800" dirty="0"/>
                        <a:t> - hmatatelný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51988">
                <a:tc>
                  <a:txBody>
                    <a:bodyPr/>
                    <a:lstStyle/>
                    <a:p>
                      <a:pPr algn="ctr"/>
                      <a:r>
                        <a:rPr lang="cs-CZ" sz="2000" dirty="0"/>
                        <a:t>E</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Evaluate</a:t>
                      </a:r>
                      <a:r>
                        <a:rPr lang="cs-CZ" sz="2000" dirty="0"/>
                        <a:t> - hodnocený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Ethical</a:t>
                      </a:r>
                      <a:r>
                        <a:rPr lang="cs-CZ" sz="1800" dirty="0"/>
                        <a:t> - etický, </a:t>
                      </a:r>
                      <a:r>
                        <a:rPr lang="cs-CZ" sz="1800" dirty="0" err="1"/>
                        <a:t>Excitable</a:t>
                      </a:r>
                      <a:r>
                        <a:rPr lang="cs-CZ" sz="1800" dirty="0"/>
                        <a:t> - fascinující, </a:t>
                      </a:r>
                      <a:r>
                        <a:rPr lang="cs-CZ" sz="1800" dirty="0" err="1"/>
                        <a:t>Enjoyable</a:t>
                      </a:r>
                      <a:r>
                        <a:rPr lang="cs-CZ" sz="1800" dirty="0"/>
                        <a:t> - zábavný, </a:t>
                      </a:r>
                      <a:r>
                        <a:rPr lang="cs-CZ" sz="1800" dirty="0" err="1"/>
                        <a:t>Engaging</a:t>
                      </a:r>
                      <a:r>
                        <a:rPr lang="cs-CZ" sz="1800" dirty="0"/>
                        <a:t> - strhující, </a:t>
                      </a:r>
                      <a:r>
                        <a:rPr lang="cs-CZ" sz="1800" dirty="0" err="1"/>
                        <a:t>Ecological</a:t>
                      </a:r>
                      <a:r>
                        <a:rPr lang="cs-CZ" sz="1800" dirty="0"/>
                        <a:t> - s pozitivním vlivem na okolí</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91715">
                <a:tc>
                  <a:txBody>
                    <a:bodyPr/>
                    <a:lstStyle/>
                    <a:p>
                      <a:pPr algn="ctr"/>
                      <a:r>
                        <a:rPr lang="cs-CZ" sz="2000" dirty="0"/>
                        <a:t>R</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dirty="0" err="1"/>
                        <a:t>Reevaluate</a:t>
                      </a:r>
                      <a:r>
                        <a:rPr lang="cs-CZ" sz="2000" dirty="0"/>
                        <a:t> - průběžně hodnocený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err="1"/>
                        <a:t>Rewarded</a:t>
                      </a:r>
                      <a:r>
                        <a:rPr lang="cs-CZ" sz="1800" dirty="0"/>
                        <a:t> - odměněný, </a:t>
                      </a:r>
                      <a:r>
                        <a:rPr lang="cs-CZ" sz="1800" dirty="0" err="1"/>
                        <a:t>Reassess</a:t>
                      </a:r>
                      <a:r>
                        <a:rPr lang="cs-CZ" sz="1800" dirty="0"/>
                        <a:t> - znovu hodnotitelný, </a:t>
                      </a:r>
                      <a:r>
                        <a:rPr lang="cs-CZ" sz="1800" dirty="0" err="1"/>
                        <a:t>Revisit</a:t>
                      </a:r>
                      <a:r>
                        <a:rPr lang="cs-CZ" sz="1800" dirty="0"/>
                        <a:t> - znovu hodnocený, </a:t>
                      </a:r>
                      <a:r>
                        <a:rPr lang="cs-CZ" sz="1800" dirty="0" err="1"/>
                        <a:t>Recordable</a:t>
                      </a:r>
                      <a:r>
                        <a:rPr lang="cs-CZ" sz="1800" dirty="0"/>
                        <a:t> - zaznamenatelný, </a:t>
                      </a:r>
                      <a:r>
                        <a:rPr lang="cs-CZ" sz="1800" dirty="0" err="1"/>
                        <a:t>Rewarding</a:t>
                      </a:r>
                      <a:r>
                        <a:rPr lang="cs-CZ" sz="1800" dirty="0"/>
                        <a:t> - hodnotný, </a:t>
                      </a:r>
                      <a:r>
                        <a:rPr lang="cs-CZ" sz="1800" dirty="0" err="1"/>
                        <a:t>Reaching</a:t>
                      </a:r>
                      <a:r>
                        <a:rPr lang="cs-CZ" sz="1800" dirty="0"/>
                        <a:t> - dosažitelný</a:t>
                      </a:r>
                    </a:p>
                  </a:txBody>
                  <a:tcPr marL="29200" marR="29200" marT="14600" marB="14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Nadpis 6">
            <a:extLst>
              <a:ext uri="{FF2B5EF4-FFF2-40B4-BE49-F238E27FC236}">
                <a16:creationId xmlns:a16="http://schemas.microsoft.com/office/drawing/2014/main" id="{A0926BD6-DFD9-4D8E-A11A-1F52FDFE42B6}"/>
              </a:ext>
            </a:extLst>
          </p:cNvPr>
          <p:cNvSpPr>
            <a:spLocks noGrp="1"/>
          </p:cNvSpPr>
          <p:nvPr>
            <p:ph type="title"/>
          </p:nvPr>
        </p:nvSpPr>
        <p:spPr>
          <a:xfrm rot="16200000">
            <a:off x="-2627075" y="2845283"/>
            <a:ext cx="6600409" cy="1188720"/>
          </a:xfrm>
        </p:spPr>
        <p:txBody>
          <a:bodyPr/>
          <a:lstStyle/>
          <a:p>
            <a:r>
              <a:rPr lang="cs-CZ" dirty="0"/>
              <a:t>Cíle </a:t>
            </a:r>
            <a:r>
              <a:rPr lang="cs-CZ" dirty="0" err="1"/>
              <a:t>smart</a:t>
            </a:r>
            <a:endParaRPr lang="cs-CZ" dirty="0"/>
          </a:p>
        </p:txBody>
      </p:sp>
    </p:spTree>
    <p:extLst>
      <p:ext uri="{BB962C8B-B14F-4D97-AF65-F5344CB8AC3E}">
        <p14:creationId xmlns:p14="http://schemas.microsoft.com/office/powerpoint/2010/main" val="2037270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392F70-C57E-4A03-8BB1-3C4982E6DF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49C10A-4CB4-43C5-85CE-C603EE008AD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A78B8A07-FA51-456C-A84A-CA8C3F59F7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6733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C7A81-10F3-46CB-9D57-A79B37CA5F9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B8CF83B-A9D4-4A78-9CF4-E73EFEB2D2D2}"/>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954BF14E-CF44-402E-B975-BDAAA9B82E9F}"/>
              </a:ext>
            </a:extLst>
          </p:cNvPr>
          <p:cNvSpPr>
            <a:spLocks noGrp="1"/>
          </p:cNvSpPr>
          <p:nvPr>
            <p:ph type="dt" sz="half" idx="10"/>
          </p:nvPr>
        </p:nvSpPr>
        <p:spPr/>
        <p:txBody>
          <a:bodyPr/>
          <a:lstStyle/>
          <a:p>
            <a:r>
              <a:rPr lang="cs-CZ" dirty="0">
                <a:solidFill>
                  <a:prstClr val="white"/>
                </a:solidFill>
              </a:rPr>
              <a:t>2018</a:t>
            </a:r>
          </a:p>
        </p:txBody>
      </p:sp>
      <p:pic>
        <p:nvPicPr>
          <p:cNvPr id="6" name="Obrázek 5">
            <a:extLst>
              <a:ext uri="{FF2B5EF4-FFF2-40B4-BE49-F238E27FC236}">
                <a16:creationId xmlns:a16="http://schemas.microsoft.com/office/drawing/2014/main" id="{F78F2EBC-6F5F-4738-9F1E-8720DD04C678}"/>
              </a:ext>
            </a:extLst>
          </p:cNvPr>
          <p:cNvPicPr>
            <a:picLocks noChangeAspect="1"/>
          </p:cNvPicPr>
          <p:nvPr/>
        </p:nvPicPr>
        <p:blipFill>
          <a:blip r:embed="rId2"/>
          <a:stretch>
            <a:fillRect/>
          </a:stretch>
        </p:blipFill>
        <p:spPr>
          <a:xfrm>
            <a:off x="0" y="52283"/>
            <a:ext cx="12192000" cy="6805717"/>
          </a:xfrm>
          <a:prstGeom prst="rect">
            <a:avLst/>
          </a:prstGeom>
        </p:spPr>
      </p:pic>
      <p:sp>
        <p:nvSpPr>
          <p:cNvPr id="7" name="Zástupný symbol pro zápatí 4">
            <a:extLst>
              <a:ext uri="{FF2B5EF4-FFF2-40B4-BE49-F238E27FC236}">
                <a16:creationId xmlns:a16="http://schemas.microsoft.com/office/drawing/2014/main" id="{0770BE65-7F66-4A7B-9B70-BACAABD1D899}"/>
              </a:ext>
            </a:extLst>
          </p:cNvPr>
          <p:cNvSpPr txBox="1">
            <a:spLocks/>
          </p:cNvSpPr>
          <p:nvPr/>
        </p:nvSpPr>
        <p:spPr>
          <a:xfrm>
            <a:off x="3863752" y="6394571"/>
            <a:ext cx="3086100" cy="365125"/>
          </a:xfrm>
          <a:prstGeom prst="rect">
            <a:avLst/>
          </a:prstGeom>
        </p:spPr>
        <p:txBody>
          <a:bodyPr vert="horz" lIns="91440" tIns="45720" rIns="91440" bIns="45720" rtlCol="0" anchor="ctr"/>
          <a:lstStyle>
            <a:defPPr>
              <a:defRPr lang="cs-CZ"/>
            </a:defPPr>
            <a:lvl1pPr marL="0" algn="l"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black">
                    <a:tint val="75000"/>
                  </a:prstClr>
                </a:solidFill>
              </a:rPr>
              <a:t>Robert S. Kaplan; David P. </a:t>
            </a:r>
            <a:r>
              <a:rPr lang="cs-CZ" dirty="0" err="1">
                <a:solidFill>
                  <a:prstClr val="black">
                    <a:tint val="75000"/>
                  </a:prstClr>
                </a:solidFill>
              </a:rPr>
              <a:t>Norton</a:t>
            </a:r>
            <a:endParaRPr lang="cs-CZ" dirty="0">
              <a:solidFill>
                <a:prstClr val="black">
                  <a:tint val="75000"/>
                </a:prstClr>
              </a:solidFill>
            </a:endParaRPr>
          </a:p>
        </p:txBody>
      </p:sp>
    </p:spTree>
    <p:extLst>
      <p:ext uri="{BB962C8B-B14F-4D97-AF65-F5344CB8AC3E}">
        <p14:creationId xmlns:p14="http://schemas.microsoft.com/office/powerpoint/2010/main" val="2746480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306DB-DF67-4110-9B7E-693A1CFAB30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2A87880-7E5B-419B-9C75-881D962E110E}"/>
              </a:ext>
            </a:extLst>
          </p:cNvPr>
          <p:cNvSpPr>
            <a:spLocks noGrp="1"/>
          </p:cNvSpPr>
          <p:nvPr>
            <p:ph idx="1"/>
          </p:nvPr>
        </p:nvSpPr>
        <p:spPr/>
        <p:txBody>
          <a:bodyPr/>
          <a:lstStyle/>
          <a:p>
            <a:endParaRPr lang="cs-CZ"/>
          </a:p>
        </p:txBody>
      </p:sp>
      <p:sp>
        <p:nvSpPr>
          <p:cNvPr id="4" name="Zástupný symbol pro datum 3">
            <a:extLst>
              <a:ext uri="{FF2B5EF4-FFF2-40B4-BE49-F238E27FC236}">
                <a16:creationId xmlns:a16="http://schemas.microsoft.com/office/drawing/2014/main" id="{81B2D00B-C5D6-4AB5-90B8-B63259025051}"/>
              </a:ext>
            </a:extLst>
          </p:cNvPr>
          <p:cNvSpPr>
            <a:spLocks noGrp="1"/>
          </p:cNvSpPr>
          <p:nvPr>
            <p:ph type="dt" sz="half" idx="10"/>
          </p:nvPr>
        </p:nvSpPr>
        <p:spPr/>
        <p:txBody>
          <a:bodyPr/>
          <a:lstStyle/>
          <a:p>
            <a:r>
              <a:rPr lang="cs-CZ" dirty="0">
                <a:solidFill>
                  <a:prstClr val="white"/>
                </a:solidFill>
              </a:rPr>
              <a:t>2018</a:t>
            </a:r>
          </a:p>
        </p:txBody>
      </p:sp>
      <p:sp>
        <p:nvSpPr>
          <p:cNvPr id="5" name="Zástupný symbol pro zápatí 4">
            <a:extLst>
              <a:ext uri="{FF2B5EF4-FFF2-40B4-BE49-F238E27FC236}">
                <a16:creationId xmlns:a16="http://schemas.microsoft.com/office/drawing/2014/main" id="{89F1F6EF-E4CB-42D5-945D-75DD39913771}"/>
              </a:ext>
            </a:extLst>
          </p:cNvPr>
          <p:cNvSpPr>
            <a:spLocks noGrp="1"/>
          </p:cNvSpPr>
          <p:nvPr>
            <p:ph type="ftr" sz="quarter" idx="11"/>
          </p:nvPr>
        </p:nvSpPr>
        <p:spPr/>
        <p:txBody>
          <a:bodyPr/>
          <a:lstStyle/>
          <a:p>
            <a:r>
              <a:rPr lang="cs-CZ" dirty="0">
                <a:solidFill>
                  <a:prstClr val="black">
                    <a:tint val="75000"/>
                  </a:prstClr>
                </a:solidFill>
              </a:rPr>
              <a:t>Robert S. Kaplan; David P. </a:t>
            </a:r>
            <a:r>
              <a:rPr lang="cs-CZ" dirty="0" err="1">
                <a:solidFill>
                  <a:prstClr val="black">
                    <a:tint val="75000"/>
                  </a:prstClr>
                </a:solidFill>
              </a:rPr>
              <a:t>Norton</a:t>
            </a:r>
            <a:endParaRPr lang="cs-CZ" dirty="0">
              <a:solidFill>
                <a:prstClr val="black">
                  <a:tint val="75000"/>
                </a:prstClr>
              </a:solidFill>
            </a:endParaRPr>
          </a:p>
        </p:txBody>
      </p:sp>
      <p:pic>
        <p:nvPicPr>
          <p:cNvPr id="6" name="Obrázek 5">
            <a:extLst>
              <a:ext uri="{FF2B5EF4-FFF2-40B4-BE49-F238E27FC236}">
                <a16:creationId xmlns:a16="http://schemas.microsoft.com/office/drawing/2014/main" id="{D5C09C8E-4D4A-474D-A2BC-131C7BE69822}"/>
              </a:ext>
            </a:extLst>
          </p:cNvPr>
          <p:cNvPicPr>
            <a:picLocks noChangeAspect="1"/>
          </p:cNvPicPr>
          <p:nvPr/>
        </p:nvPicPr>
        <p:blipFill>
          <a:blip r:embed="rId2"/>
          <a:stretch>
            <a:fillRect/>
          </a:stretch>
        </p:blipFill>
        <p:spPr>
          <a:xfrm>
            <a:off x="0" y="953"/>
            <a:ext cx="12192000" cy="6857047"/>
          </a:xfrm>
          <a:prstGeom prst="rect">
            <a:avLst/>
          </a:prstGeom>
        </p:spPr>
      </p:pic>
    </p:spTree>
    <p:extLst>
      <p:ext uri="{BB962C8B-B14F-4D97-AF65-F5344CB8AC3E}">
        <p14:creationId xmlns:p14="http://schemas.microsoft.com/office/powerpoint/2010/main" val="3397273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0" y="4876800"/>
            <a:ext cx="45847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indent="-2286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r>
              <a:rPr lang="cs-CZ" altLang="cs-CZ" sz="1600" b="1" dirty="0">
                <a:solidFill>
                  <a:srgbClr val="1F497D"/>
                </a:solidFill>
                <a:latin typeface="Times New Roman" pitchFamily="18" charset="0"/>
              </a:rPr>
              <a:t>Cíle a systém jejich hodnocení s využitím (</a:t>
            </a:r>
            <a:r>
              <a:rPr lang="cs-CZ" altLang="cs-CZ" sz="1600" b="1" dirty="0" err="1">
                <a:solidFill>
                  <a:srgbClr val="1F497D"/>
                </a:solidFill>
                <a:latin typeface="Times New Roman" pitchFamily="18" charset="0"/>
              </a:rPr>
              <a:t>KPIs</a:t>
            </a:r>
            <a:r>
              <a:rPr lang="cs-CZ" altLang="cs-CZ" sz="1600" b="1" dirty="0">
                <a:solidFill>
                  <a:srgbClr val="1F497D"/>
                </a:solidFill>
                <a:latin typeface="Times New Roman" pitchFamily="18" charset="0"/>
              </a:rPr>
              <a:t>) poskytuje rámec pro realizaci cílů</a:t>
            </a:r>
            <a:endParaRPr lang="en-US" altLang="cs-CZ" sz="1600" b="1" dirty="0">
              <a:solidFill>
                <a:srgbClr val="1F497D"/>
              </a:solidFill>
              <a:latin typeface="Times New Roman" pitchFamily="18" charset="0"/>
            </a:endParaRPr>
          </a:p>
          <a:p>
            <a:pPr defTabSz="914400" eaLnBrk="1" hangingPunct="1">
              <a:spcBef>
                <a:spcPct val="0"/>
              </a:spcBef>
              <a:buNone/>
              <a:defRPr/>
            </a:pPr>
            <a:endParaRPr lang="en-US" altLang="cs-CZ" sz="1400" dirty="0">
              <a:solidFill>
                <a:prstClr val="black"/>
              </a:solidFill>
              <a:latin typeface="Times New Roman" pitchFamily="18" charset="0"/>
            </a:endParaRPr>
          </a:p>
          <a:p>
            <a:pPr lvl="1" defTabSz="914400" eaLnBrk="1" hangingPunct="1">
              <a:spcBef>
                <a:spcPct val="0"/>
              </a:spcBef>
              <a:buFontTx/>
              <a:buChar char="•"/>
              <a:defRPr/>
            </a:pPr>
            <a:r>
              <a:rPr lang="cs-CZ" altLang="cs-CZ" sz="1400" dirty="0">
                <a:solidFill>
                  <a:prstClr val="black"/>
                </a:solidFill>
                <a:latin typeface="Times New Roman" pitchFamily="18" charset="0"/>
              </a:rPr>
              <a:t>Systém hodnocení je využíván pro komunikaci uvnitř organizace, nikoli pouze ke kontrole!</a:t>
            </a:r>
          </a:p>
          <a:p>
            <a:pPr lvl="1" defTabSz="914400" eaLnBrk="1" hangingPunct="1">
              <a:spcBef>
                <a:spcPct val="0"/>
              </a:spcBef>
              <a:buFontTx/>
              <a:buChar char="•"/>
              <a:defRPr/>
            </a:pPr>
            <a:r>
              <a:rPr lang="cs-CZ" altLang="cs-CZ" sz="1400" dirty="0">
                <a:solidFill>
                  <a:prstClr val="black"/>
                </a:solidFill>
                <a:latin typeface="Times New Roman" pitchFamily="18" charset="0"/>
              </a:rPr>
              <a:t>Oblasti zájmu jsou vzájemně provázány!</a:t>
            </a:r>
            <a:endParaRPr lang="en-US" altLang="cs-CZ" sz="1400" dirty="0">
              <a:solidFill>
                <a:srgbClr val="1F497D"/>
              </a:solidFill>
              <a:latin typeface="Times New Roman" pitchFamily="18" charset="0"/>
            </a:endParaRPr>
          </a:p>
        </p:txBody>
      </p:sp>
      <p:grpSp>
        <p:nvGrpSpPr>
          <p:cNvPr id="18436" name="Group 4"/>
          <p:cNvGrpSpPr>
            <a:grpSpLocks/>
          </p:cNvGrpSpPr>
          <p:nvPr/>
        </p:nvGrpSpPr>
        <p:grpSpPr bwMode="auto">
          <a:xfrm>
            <a:off x="2819400" y="1517650"/>
            <a:ext cx="609600" cy="2624138"/>
            <a:chOff x="1127" y="869"/>
            <a:chExt cx="384" cy="1653"/>
          </a:xfrm>
        </p:grpSpPr>
        <p:sp>
          <p:nvSpPr>
            <p:cNvPr id="18471" name="AutoShape 5"/>
            <p:cNvSpPr>
              <a:spLocks noChangeArrowheads="1"/>
            </p:cNvSpPr>
            <p:nvPr/>
          </p:nvSpPr>
          <p:spPr bwMode="auto">
            <a:xfrm>
              <a:off x="1127" y="869"/>
              <a:ext cx="384" cy="1653"/>
            </a:xfrm>
            <a:prstGeom prst="upArrow">
              <a:avLst>
                <a:gd name="adj1" fmla="val 53130"/>
                <a:gd name="adj2" fmla="val 63972"/>
              </a:avLst>
            </a:prstGeom>
            <a:solidFill>
              <a:srgbClr val="BFDBB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endParaRPr lang="en-US" altLang="cs-CZ" sz="1200" b="1">
                <a:solidFill>
                  <a:prstClr val="black"/>
                </a:solidFill>
              </a:endParaRPr>
            </a:p>
          </p:txBody>
        </p:sp>
        <p:sp>
          <p:nvSpPr>
            <p:cNvPr id="18472" name="Rectangle 6"/>
            <p:cNvSpPr>
              <a:spLocks noChangeArrowheads="1"/>
            </p:cNvSpPr>
            <p:nvPr/>
          </p:nvSpPr>
          <p:spPr bwMode="auto">
            <a:xfrm rot="-5400000">
              <a:off x="1000" y="1571"/>
              <a:ext cx="638" cy="250"/>
            </a:xfrm>
            <a:prstGeom prst="rect">
              <a:avLst/>
            </a:prstGeom>
            <a:noFill/>
            <a:ln>
              <a:noFill/>
            </a:ln>
            <a:effectLst/>
            <a:extLst>
              <a:ext uri="{909E8E84-426E-40DD-AFC4-6F175D3DCCD1}">
                <a14:hiddenFill xmlns:a14="http://schemas.microsoft.com/office/drawing/2010/main">
                  <a:solidFill>
                    <a:srgbClr val="BFDBB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600" b="1" dirty="0">
                  <a:solidFill>
                    <a:prstClr val="black"/>
                  </a:solidFill>
                </a:rPr>
                <a:t>Výstupy</a:t>
              </a:r>
              <a:endParaRPr lang="en-US" altLang="cs-CZ" sz="1600" b="1" dirty="0">
                <a:solidFill>
                  <a:prstClr val="black"/>
                </a:solidFill>
              </a:endParaRPr>
            </a:p>
          </p:txBody>
        </p:sp>
      </p:grpSp>
      <p:sp>
        <p:nvSpPr>
          <p:cNvPr id="18437" name="AutoShape 7"/>
          <p:cNvSpPr>
            <a:spLocks noChangeArrowheads="1"/>
          </p:cNvSpPr>
          <p:nvPr/>
        </p:nvSpPr>
        <p:spPr bwMode="auto">
          <a:xfrm rot="10800000">
            <a:off x="9372600" y="1516064"/>
            <a:ext cx="609600" cy="2624137"/>
          </a:xfrm>
          <a:prstGeom prst="upArrow">
            <a:avLst>
              <a:gd name="adj1" fmla="val 53130"/>
              <a:gd name="adj2" fmla="val 63972"/>
            </a:avLst>
          </a:prstGeom>
          <a:solidFill>
            <a:srgbClr val="BFDBB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endParaRPr lang="en-US" altLang="cs-CZ" sz="1200" b="1">
              <a:solidFill>
                <a:prstClr val="black"/>
              </a:solidFill>
            </a:endParaRPr>
          </a:p>
        </p:txBody>
      </p:sp>
      <p:sp>
        <p:nvSpPr>
          <p:cNvPr id="18438" name="Rectangle 8"/>
          <p:cNvSpPr>
            <a:spLocks noChangeArrowheads="1"/>
          </p:cNvSpPr>
          <p:nvPr/>
        </p:nvSpPr>
        <p:spPr bwMode="auto">
          <a:xfrm rot="5400000">
            <a:off x="8995569" y="2631282"/>
            <a:ext cx="1423988" cy="396875"/>
          </a:xfrm>
          <a:prstGeom prst="rect">
            <a:avLst/>
          </a:prstGeom>
          <a:noFill/>
          <a:ln>
            <a:noFill/>
          </a:ln>
          <a:effectLst/>
          <a:extLst>
            <a:ext uri="{909E8E84-426E-40DD-AFC4-6F175D3DCCD1}">
              <a14:hiddenFill xmlns:a14="http://schemas.microsoft.com/office/drawing/2010/main">
                <a:solidFill>
                  <a:srgbClr val="BFDBB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600" b="1" dirty="0">
                <a:solidFill>
                  <a:prstClr val="black"/>
                </a:solidFill>
              </a:rPr>
              <a:t>Požadavky</a:t>
            </a:r>
            <a:endParaRPr lang="en-US" altLang="cs-CZ" sz="1600" b="1" dirty="0">
              <a:solidFill>
                <a:prstClr val="black"/>
              </a:solidFill>
            </a:endParaRPr>
          </a:p>
        </p:txBody>
      </p:sp>
      <p:sp>
        <p:nvSpPr>
          <p:cNvPr id="18439" name="Rectangle 9"/>
          <p:cNvSpPr>
            <a:spLocks noChangeArrowheads="1"/>
          </p:cNvSpPr>
          <p:nvPr/>
        </p:nvSpPr>
        <p:spPr bwMode="auto">
          <a:xfrm>
            <a:off x="4519613" y="1666875"/>
            <a:ext cx="2487612" cy="9017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0" name="Rectangle 10"/>
          <p:cNvSpPr>
            <a:spLocks noChangeArrowheads="1"/>
          </p:cNvSpPr>
          <p:nvPr/>
        </p:nvSpPr>
        <p:spPr bwMode="auto">
          <a:xfrm>
            <a:off x="4514851" y="1968501"/>
            <a:ext cx="1541463"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Co činíme pro občany, vládu, spojence,…</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41" name="Rectangle 11"/>
          <p:cNvSpPr>
            <a:spLocks noChangeArrowheads="1"/>
          </p:cNvSpPr>
          <p:nvPr/>
        </p:nvSpPr>
        <p:spPr bwMode="auto">
          <a:xfrm>
            <a:off x="4524375" y="1666875"/>
            <a:ext cx="2489200" cy="21590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Zákazníci</a:t>
            </a:r>
            <a:endParaRPr lang="en-US" altLang="cs-CZ" sz="1200" b="1" dirty="0">
              <a:solidFill>
                <a:prstClr val="black"/>
              </a:solidFill>
              <a:latin typeface="Helvetica" pitchFamily="34" charset="0"/>
            </a:endParaRPr>
          </a:p>
        </p:txBody>
      </p:sp>
      <p:sp>
        <p:nvSpPr>
          <p:cNvPr id="18442" name="Rectangle 12"/>
          <p:cNvSpPr>
            <a:spLocks noChangeArrowheads="1"/>
          </p:cNvSpPr>
          <p:nvPr/>
        </p:nvSpPr>
        <p:spPr bwMode="auto">
          <a:xfrm>
            <a:off x="3322637" y="677864"/>
            <a:ext cx="2884489" cy="849311"/>
          </a:xfrm>
          <a:prstGeom prst="rect">
            <a:avLst/>
          </a:prstGeom>
          <a:solidFill>
            <a:srgbClr val="FEFFE1"/>
          </a:solidFill>
          <a:ln w="254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3" name="Rectangle 13"/>
          <p:cNvSpPr>
            <a:spLocks noChangeArrowheads="1"/>
          </p:cNvSpPr>
          <p:nvPr/>
        </p:nvSpPr>
        <p:spPr bwMode="auto">
          <a:xfrm>
            <a:off x="4096941" y="969604"/>
            <a:ext cx="1356123" cy="30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Helvetica" pitchFamily="34" charset="0"/>
              </a:rPr>
              <a:t>Poslání a vize</a:t>
            </a:r>
            <a:endParaRPr lang="en-US" altLang="cs-CZ" sz="1400" b="1" dirty="0">
              <a:solidFill>
                <a:prstClr val="black"/>
              </a:solidFill>
              <a:latin typeface="Helvetica" pitchFamily="34" charset="0"/>
            </a:endParaRPr>
          </a:p>
        </p:txBody>
      </p:sp>
      <p:sp>
        <p:nvSpPr>
          <p:cNvPr id="18444" name="Line 14"/>
          <p:cNvSpPr>
            <a:spLocks noChangeShapeType="1"/>
          </p:cNvSpPr>
          <p:nvPr/>
        </p:nvSpPr>
        <p:spPr bwMode="auto">
          <a:xfrm>
            <a:off x="6092825" y="1897064"/>
            <a:ext cx="0" cy="668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45" name="Rectangle 15"/>
          <p:cNvSpPr>
            <a:spLocks noChangeArrowheads="1"/>
          </p:cNvSpPr>
          <p:nvPr/>
        </p:nvSpPr>
        <p:spPr bwMode="auto">
          <a:xfrm>
            <a:off x="6040438" y="1946642"/>
            <a:ext cx="1122362"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Obrana státu</a:t>
            </a:r>
          </a:p>
          <a:p>
            <a:pPr defTabSz="914400">
              <a:spcBef>
                <a:spcPct val="0"/>
              </a:spcBef>
              <a:buClr>
                <a:srgbClr val="1F497D"/>
              </a:buClr>
              <a:defRPr/>
            </a:pPr>
            <a:r>
              <a:rPr lang="cs-CZ" altLang="cs-CZ" sz="900" b="1" dirty="0">
                <a:solidFill>
                  <a:prstClr val="black"/>
                </a:solidFill>
                <a:latin typeface="Helvetica" pitchFamily="34" charset="0"/>
              </a:rPr>
              <a:t> Operace</a:t>
            </a:r>
          </a:p>
          <a:p>
            <a:pPr defTabSz="914400">
              <a:spcBef>
                <a:spcPct val="0"/>
              </a:spcBef>
              <a:buClr>
                <a:srgbClr val="1F497D"/>
              </a:buClr>
              <a:defRPr/>
            </a:pPr>
            <a:r>
              <a:rPr lang="cs-CZ" altLang="cs-CZ" sz="900" b="1" dirty="0">
                <a:solidFill>
                  <a:prstClr val="black"/>
                </a:solidFill>
                <a:latin typeface="Helvetica" pitchFamily="34" charset="0"/>
              </a:rPr>
              <a:t> Závazky</a:t>
            </a:r>
            <a:endParaRPr lang="en-US" altLang="cs-CZ" sz="900" b="1" dirty="0">
              <a:solidFill>
                <a:prstClr val="black"/>
              </a:solidFill>
              <a:latin typeface="Helvetica" pitchFamily="34" charset="0"/>
            </a:endParaRPr>
          </a:p>
        </p:txBody>
      </p:sp>
      <p:sp>
        <p:nvSpPr>
          <p:cNvPr id="18446" name="Rectangle 16"/>
          <p:cNvSpPr>
            <a:spLocks noChangeArrowheads="1"/>
          </p:cNvSpPr>
          <p:nvPr/>
        </p:nvSpPr>
        <p:spPr bwMode="auto">
          <a:xfrm>
            <a:off x="5465763" y="2722563"/>
            <a:ext cx="2032000" cy="850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7" name="Rectangle 17"/>
          <p:cNvSpPr>
            <a:spLocks noChangeArrowheads="1"/>
          </p:cNvSpPr>
          <p:nvPr/>
        </p:nvSpPr>
        <p:spPr bwMode="auto">
          <a:xfrm>
            <a:off x="5446714" y="2709863"/>
            <a:ext cx="2471737" cy="8763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48" name="Rectangle 18"/>
          <p:cNvSpPr>
            <a:spLocks noChangeArrowheads="1"/>
          </p:cNvSpPr>
          <p:nvPr/>
        </p:nvSpPr>
        <p:spPr bwMode="auto">
          <a:xfrm>
            <a:off x="5426076" y="2925764"/>
            <a:ext cx="1679575"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Efektivnost a hospodárnost, optimalizace</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49" name="Rectangle 19"/>
          <p:cNvSpPr>
            <a:spLocks noChangeArrowheads="1"/>
          </p:cNvSpPr>
          <p:nvPr/>
        </p:nvSpPr>
        <p:spPr bwMode="auto">
          <a:xfrm>
            <a:off x="6873875" y="3003550"/>
            <a:ext cx="114300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Připravenost</a:t>
            </a:r>
          </a:p>
          <a:p>
            <a:pPr defTabSz="914400">
              <a:spcBef>
                <a:spcPct val="0"/>
              </a:spcBef>
              <a:buClr>
                <a:srgbClr val="1F497D"/>
              </a:buClr>
              <a:defRPr/>
            </a:pPr>
            <a:r>
              <a:rPr lang="cs-CZ" altLang="cs-CZ" sz="900" b="1" dirty="0">
                <a:solidFill>
                  <a:prstClr val="black"/>
                </a:solidFill>
                <a:latin typeface="Helvetica" pitchFamily="34" charset="0"/>
              </a:rPr>
              <a:t> Schopnosti</a:t>
            </a:r>
          </a:p>
          <a:p>
            <a:pPr defTabSz="914400">
              <a:spcBef>
                <a:spcPct val="0"/>
              </a:spcBef>
              <a:buClr>
                <a:srgbClr val="1F497D"/>
              </a:buClr>
              <a:defRPr/>
            </a:pPr>
            <a:r>
              <a:rPr lang="cs-CZ" altLang="cs-CZ" sz="900" b="1" dirty="0">
                <a:solidFill>
                  <a:prstClr val="black"/>
                </a:solidFill>
                <a:latin typeface="Helvetica" pitchFamily="34" charset="0"/>
              </a:rPr>
              <a:t> Náklady</a:t>
            </a:r>
            <a:endParaRPr lang="en-US" altLang="cs-CZ" sz="900" b="1" dirty="0">
              <a:solidFill>
                <a:prstClr val="black"/>
              </a:solidFill>
              <a:latin typeface="Helvetica" pitchFamily="34" charset="0"/>
            </a:endParaRPr>
          </a:p>
        </p:txBody>
      </p:sp>
      <p:sp>
        <p:nvSpPr>
          <p:cNvPr id="18450" name="Line 20"/>
          <p:cNvSpPr>
            <a:spLocks noChangeShapeType="1"/>
          </p:cNvSpPr>
          <p:nvPr/>
        </p:nvSpPr>
        <p:spPr bwMode="auto">
          <a:xfrm>
            <a:off x="6934200" y="2900363"/>
            <a:ext cx="0" cy="698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1" name="Rectangle 21"/>
          <p:cNvSpPr>
            <a:spLocks noChangeArrowheads="1"/>
          </p:cNvSpPr>
          <p:nvPr/>
        </p:nvSpPr>
        <p:spPr bwMode="auto">
          <a:xfrm>
            <a:off x="5453064" y="2713039"/>
            <a:ext cx="2465387" cy="187325"/>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Vnitřní procesy - inovace</a:t>
            </a:r>
            <a:endParaRPr lang="en-US" altLang="cs-CZ" sz="1200" b="1" dirty="0">
              <a:solidFill>
                <a:prstClr val="black"/>
              </a:solidFill>
              <a:latin typeface="Helvetica" pitchFamily="34" charset="0"/>
            </a:endParaRPr>
          </a:p>
        </p:txBody>
      </p:sp>
      <p:sp>
        <p:nvSpPr>
          <p:cNvPr id="18452" name="Rectangle 22"/>
          <p:cNvSpPr>
            <a:spLocks noChangeArrowheads="1"/>
          </p:cNvSpPr>
          <p:nvPr/>
        </p:nvSpPr>
        <p:spPr bwMode="auto">
          <a:xfrm>
            <a:off x="6180138" y="3740150"/>
            <a:ext cx="2057400" cy="901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53" name="Rectangle 23"/>
          <p:cNvSpPr>
            <a:spLocks noChangeArrowheads="1"/>
          </p:cNvSpPr>
          <p:nvPr/>
        </p:nvSpPr>
        <p:spPr bwMode="auto">
          <a:xfrm>
            <a:off x="6165850" y="3727450"/>
            <a:ext cx="2566988" cy="9271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54" name="Rectangle 24"/>
          <p:cNvSpPr>
            <a:spLocks noChangeArrowheads="1"/>
          </p:cNvSpPr>
          <p:nvPr/>
        </p:nvSpPr>
        <p:spPr bwMode="auto">
          <a:xfrm>
            <a:off x="6127750" y="3970339"/>
            <a:ext cx="1460500" cy="4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Jakou organizací a znalostmi musím disponovat?</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55" name="Rectangle 25"/>
          <p:cNvSpPr>
            <a:spLocks noChangeArrowheads="1"/>
          </p:cNvSpPr>
          <p:nvPr/>
        </p:nvSpPr>
        <p:spPr bwMode="auto">
          <a:xfrm>
            <a:off x="6176963" y="3727450"/>
            <a:ext cx="2544762" cy="20955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Helvetica" pitchFamily="34" charset="0"/>
              </a:rPr>
              <a:t>Posilování znalostí a kultury </a:t>
            </a:r>
            <a:endParaRPr lang="en-US" altLang="cs-CZ" sz="1200" b="1" dirty="0">
              <a:solidFill>
                <a:prstClr val="black"/>
              </a:solidFill>
              <a:latin typeface="Helvetica" pitchFamily="34" charset="0"/>
            </a:endParaRPr>
          </a:p>
        </p:txBody>
      </p:sp>
      <p:sp>
        <p:nvSpPr>
          <p:cNvPr id="18456" name="Line 26"/>
          <p:cNvSpPr>
            <a:spLocks noChangeShapeType="1"/>
          </p:cNvSpPr>
          <p:nvPr/>
        </p:nvSpPr>
        <p:spPr bwMode="auto">
          <a:xfrm>
            <a:off x="7775575" y="3943350"/>
            <a:ext cx="0" cy="7175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7" name="Arc 27"/>
          <p:cNvSpPr>
            <a:spLocks/>
          </p:cNvSpPr>
          <p:nvPr/>
        </p:nvSpPr>
        <p:spPr bwMode="auto">
          <a:xfrm rot="10800000">
            <a:off x="5673725" y="3619500"/>
            <a:ext cx="431800" cy="534988"/>
          </a:xfrm>
          <a:custGeom>
            <a:avLst/>
            <a:gdLst>
              <a:gd name="T0" fmla="*/ 0 w 21600"/>
              <a:gd name="T1" fmla="*/ 0 h 21600"/>
              <a:gd name="T2" fmla="*/ 8632002 w 21600"/>
              <a:gd name="T3" fmla="*/ 13250563 h 21600"/>
              <a:gd name="T4" fmla="*/ 0 w 21600"/>
              <a:gd name="T5" fmla="*/ 132505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8" name="Arc 28"/>
          <p:cNvSpPr>
            <a:spLocks/>
          </p:cNvSpPr>
          <p:nvPr/>
        </p:nvSpPr>
        <p:spPr bwMode="auto">
          <a:xfrm>
            <a:off x="6245226" y="1304925"/>
            <a:ext cx="498475" cy="331788"/>
          </a:xfrm>
          <a:custGeom>
            <a:avLst/>
            <a:gdLst>
              <a:gd name="T0" fmla="*/ 0 w 21600"/>
              <a:gd name="T1" fmla="*/ 0 h 21600"/>
              <a:gd name="T2" fmla="*/ 11503580 w 21600"/>
              <a:gd name="T3" fmla="*/ 5096448 h 21600"/>
              <a:gd name="T4" fmla="*/ 0 w 21600"/>
              <a:gd name="T5" fmla="*/ 509644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59" name="Arc 29"/>
          <p:cNvSpPr>
            <a:spLocks/>
          </p:cNvSpPr>
          <p:nvPr/>
        </p:nvSpPr>
        <p:spPr bwMode="auto">
          <a:xfrm>
            <a:off x="7051676" y="2160588"/>
            <a:ext cx="500063" cy="501650"/>
          </a:xfrm>
          <a:custGeom>
            <a:avLst/>
            <a:gdLst>
              <a:gd name="T0" fmla="*/ 0 w 21600"/>
              <a:gd name="T1" fmla="*/ 0 h 21600"/>
              <a:gd name="T2" fmla="*/ 11576991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0" name="Arc 30"/>
          <p:cNvSpPr>
            <a:spLocks/>
          </p:cNvSpPr>
          <p:nvPr/>
        </p:nvSpPr>
        <p:spPr bwMode="auto">
          <a:xfrm>
            <a:off x="7950201" y="3187700"/>
            <a:ext cx="498475" cy="501650"/>
          </a:xfrm>
          <a:custGeom>
            <a:avLst/>
            <a:gdLst>
              <a:gd name="T0" fmla="*/ 0 w 21600"/>
              <a:gd name="T1" fmla="*/ 0 h 21600"/>
              <a:gd name="T2" fmla="*/ 11503580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1" name="Arc 31"/>
          <p:cNvSpPr>
            <a:spLocks/>
          </p:cNvSpPr>
          <p:nvPr/>
        </p:nvSpPr>
        <p:spPr bwMode="auto">
          <a:xfrm rot="10800000">
            <a:off x="4956175" y="2614614"/>
            <a:ext cx="431800" cy="534987"/>
          </a:xfrm>
          <a:custGeom>
            <a:avLst/>
            <a:gdLst>
              <a:gd name="T0" fmla="*/ 0 w 21600"/>
              <a:gd name="T1" fmla="*/ 0 h 21600"/>
              <a:gd name="T2" fmla="*/ 8632002 w 21600"/>
              <a:gd name="T3" fmla="*/ 13250513 h 21600"/>
              <a:gd name="T4" fmla="*/ 0 w 21600"/>
              <a:gd name="T5" fmla="*/ 132505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2" name="Arc 32"/>
          <p:cNvSpPr>
            <a:spLocks/>
          </p:cNvSpPr>
          <p:nvPr/>
        </p:nvSpPr>
        <p:spPr bwMode="auto">
          <a:xfrm rot="10800000">
            <a:off x="4037013" y="1587500"/>
            <a:ext cx="431800" cy="534988"/>
          </a:xfrm>
          <a:custGeom>
            <a:avLst/>
            <a:gdLst>
              <a:gd name="T0" fmla="*/ 0 w 21600"/>
              <a:gd name="T1" fmla="*/ 0 h 21600"/>
              <a:gd name="T2" fmla="*/ 8632002 w 21600"/>
              <a:gd name="T3" fmla="*/ 13250563 h 21600"/>
              <a:gd name="T4" fmla="*/ 0 w 21600"/>
              <a:gd name="T5" fmla="*/ 132505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3" name="Arc 33"/>
          <p:cNvSpPr>
            <a:spLocks/>
          </p:cNvSpPr>
          <p:nvPr/>
        </p:nvSpPr>
        <p:spPr bwMode="auto">
          <a:xfrm rot="10800000">
            <a:off x="6453188" y="4668839"/>
            <a:ext cx="431800" cy="534987"/>
          </a:xfrm>
          <a:custGeom>
            <a:avLst/>
            <a:gdLst>
              <a:gd name="T0" fmla="*/ 0 w 21600"/>
              <a:gd name="T1" fmla="*/ 0 h 21600"/>
              <a:gd name="T2" fmla="*/ 8632002 w 21600"/>
              <a:gd name="T3" fmla="*/ 13250513 h 21600"/>
              <a:gd name="T4" fmla="*/ 0 w 21600"/>
              <a:gd name="T5" fmla="*/ 132505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4" name="Rectangle 34"/>
          <p:cNvSpPr>
            <a:spLocks noChangeArrowheads="1"/>
          </p:cNvSpPr>
          <p:nvPr/>
        </p:nvSpPr>
        <p:spPr bwMode="auto">
          <a:xfrm>
            <a:off x="6950075" y="4824413"/>
            <a:ext cx="2471738" cy="914400"/>
          </a:xfrm>
          <a:prstGeom prst="rect">
            <a:avLst/>
          </a:prstGeom>
          <a:solidFill>
            <a:srgbClr val="FEFFE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8465" name="Rectangle 35"/>
          <p:cNvSpPr>
            <a:spLocks noChangeArrowheads="1"/>
          </p:cNvSpPr>
          <p:nvPr/>
        </p:nvSpPr>
        <p:spPr bwMode="auto">
          <a:xfrm>
            <a:off x="8366125" y="5116513"/>
            <a:ext cx="105410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Zbraně</a:t>
            </a:r>
          </a:p>
          <a:p>
            <a:pPr defTabSz="914400">
              <a:spcBef>
                <a:spcPct val="0"/>
              </a:spcBef>
              <a:buClr>
                <a:srgbClr val="1F497D"/>
              </a:buClr>
              <a:defRPr/>
            </a:pPr>
            <a:r>
              <a:rPr lang="cs-CZ" altLang="cs-CZ" sz="900" b="1" dirty="0">
                <a:solidFill>
                  <a:prstClr val="black"/>
                </a:solidFill>
                <a:latin typeface="Helvetica" pitchFamily="34" charset="0"/>
              </a:rPr>
              <a:t> I</a:t>
            </a:r>
            <a:r>
              <a:rPr lang="en-US" altLang="cs-CZ" sz="900" b="1" dirty="0" err="1">
                <a:solidFill>
                  <a:prstClr val="black"/>
                </a:solidFill>
                <a:latin typeface="Helvetica" pitchFamily="34" charset="0"/>
              </a:rPr>
              <a:t>nfrastru</a:t>
            </a:r>
            <a:r>
              <a:rPr lang="cs-CZ" altLang="cs-CZ" sz="900" b="1" dirty="0">
                <a:solidFill>
                  <a:prstClr val="black"/>
                </a:solidFill>
                <a:latin typeface="Helvetica" pitchFamily="34" charset="0"/>
              </a:rPr>
              <a:t>k</a:t>
            </a:r>
            <a:r>
              <a:rPr lang="en-US" altLang="cs-CZ" sz="900" b="1" dirty="0">
                <a:solidFill>
                  <a:prstClr val="black"/>
                </a:solidFill>
                <a:latin typeface="Helvetica" pitchFamily="34" charset="0"/>
              </a:rPr>
              <a:t>tur</a:t>
            </a:r>
            <a:r>
              <a:rPr lang="cs-CZ" altLang="cs-CZ" sz="900" b="1" dirty="0">
                <a:solidFill>
                  <a:prstClr val="black"/>
                </a:solidFill>
                <a:latin typeface="Helvetica" pitchFamily="34" charset="0"/>
              </a:rPr>
              <a:t>a</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Rozpočet</a:t>
            </a:r>
            <a:endParaRPr lang="en-US" altLang="cs-CZ" sz="900" b="1" dirty="0">
              <a:solidFill>
                <a:prstClr val="black"/>
              </a:solidFill>
              <a:latin typeface="Helvetica" pitchFamily="34" charset="0"/>
            </a:endParaRPr>
          </a:p>
        </p:txBody>
      </p:sp>
      <p:sp>
        <p:nvSpPr>
          <p:cNvPr id="18466" name="Rectangle 36"/>
          <p:cNvSpPr>
            <a:spLocks noChangeArrowheads="1"/>
          </p:cNvSpPr>
          <p:nvPr/>
        </p:nvSpPr>
        <p:spPr bwMode="auto">
          <a:xfrm>
            <a:off x="6943726" y="5055456"/>
            <a:ext cx="1355725" cy="73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lnSpc>
                <a:spcPct val="70000"/>
              </a:lnSpc>
              <a:spcBef>
                <a:spcPct val="50000"/>
              </a:spcBef>
              <a:buNone/>
              <a:defRPr/>
            </a:pPr>
            <a:r>
              <a:rPr lang="cs-CZ" altLang="cs-CZ" sz="1200" dirty="0">
                <a:solidFill>
                  <a:prstClr val="black"/>
                </a:solidFill>
                <a:latin typeface="Times New Roman" panose="02020603050405020304" pitchFamily="18" charset="0"/>
                <a:cs typeface="Times New Roman" panose="02020603050405020304" pitchFamily="18" charset="0"/>
              </a:rPr>
              <a:t>Jaké zdroje potřebuji k naplnění poslání , vize , strategie a plánů?</a:t>
            </a:r>
            <a:endParaRPr lang="en-US" altLang="cs-CZ" sz="1200" dirty="0">
              <a:solidFill>
                <a:prstClr val="black"/>
              </a:solidFill>
              <a:latin typeface="Times New Roman" panose="02020603050405020304" pitchFamily="18" charset="0"/>
              <a:cs typeface="Times New Roman" panose="02020603050405020304" pitchFamily="18" charset="0"/>
            </a:endParaRPr>
          </a:p>
        </p:txBody>
      </p:sp>
      <p:sp>
        <p:nvSpPr>
          <p:cNvPr id="18467" name="Line 37"/>
          <p:cNvSpPr>
            <a:spLocks noChangeShapeType="1"/>
          </p:cNvSpPr>
          <p:nvPr/>
        </p:nvSpPr>
        <p:spPr bwMode="auto">
          <a:xfrm>
            <a:off x="8380413" y="5019675"/>
            <a:ext cx="0" cy="7191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
        <p:nvSpPr>
          <p:cNvPr id="18468" name="Rectangle 38"/>
          <p:cNvSpPr>
            <a:spLocks noChangeArrowheads="1"/>
          </p:cNvSpPr>
          <p:nvPr/>
        </p:nvSpPr>
        <p:spPr bwMode="auto">
          <a:xfrm>
            <a:off x="6951663" y="4795838"/>
            <a:ext cx="2470150" cy="209550"/>
          </a:xfrm>
          <a:prstGeom prst="rect">
            <a:avLst/>
          </a:prstGeom>
          <a:solidFill>
            <a:srgbClr val="BFDBB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5" tIns="46033" rIns="92065" bIns="46033"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rPr>
              <a:t>Zdroje</a:t>
            </a:r>
            <a:endParaRPr lang="en-US" altLang="cs-CZ" sz="1200" b="1" dirty="0">
              <a:solidFill>
                <a:prstClr val="black"/>
              </a:solidFill>
            </a:endParaRPr>
          </a:p>
        </p:txBody>
      </p:sp>
      <p:sp>
        <p:nvSpPr>
          <p:cNvPr id="18469" name="Rectangle 39"/>
          <p:cNvSpPr>
            <a:spLocks noChangeArrowheads="1"/>
          </p:cNvSpPr>
          <p:nvPr/>
        </p:nvSpPr>
        <p:spPr bwMode="auto">
          <a:xfrm>
            <a:off x="7726363" y="4043363"/>
            <a:ext cx="1365250" cy="50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marL="57150" indent="-571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Clr>
                <a:srgbClr val="1F497D"/>
              </a:buClr>
              <a:defRPr/>
            </a:pPr>
            <a:r>
              <a:rPr lang="cs-CZ" altLang="cs-CZ" sz="900" b="1" dirty="0">
                <a:solidFill>
                  <a:prstClr val="black"/>
                </a:solidFill>
                <a:latin typeface="Helvetica" pitchFamily="34" charset="0"/>
              </a:rPr>
              <a:t> Znalosti</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Hodnoty</a:t>
            </a:r>
            <a:endParaRPr lang="en-US" altLang="cs-CZ" sz="900" b="1" dirty="0">
              <a:solidFill>
                <a:prstClr val="black"/>
              </a:solidFill>
              <a:latin typeface="Helvetica" pitchFamily="34" charset="0"/>
            </a:endParaRPr>
          </a:p>
          <a:p>
            <a:pPr defTabSz="914400">
              <a:spcBef>
                <a:spcPct val="0"/>
              </a:spcBef>
              <a:buClr>
                <a:srgbClr val="1F497D"/>
              </a:buClr>
              <a:defRPr/>
            </a:pPr>
            <a:r>
              <a:rPr lang="cs-CZ" altLang="cs-CZ" sz="900" b="1" dirty="0">
                <a:solidFill>
                  <a:prstClr val="black"/>
                </a:solidFill>
                <a:latin typeface="Helvetica" pitchFamily="34" charset="0"/>
              </a:rPr>
              <a:t> Rozvoj</a:t>
            </a:r>
            <a:endParaRPr lang="en-US" altLang="cs-CZ" sz="900" b="1" dirty="0">
              <a:solidFill>
                <a:prstClr val="black"/>
              </a:solidFill>
              <a:latin typeface="Helvetica" pitchFamily="34" charset="0"/>
            </a:endParaRPr>
          </a:p>
        </p:txBody>
      </p:sp>
      <p:sp>
        <p:nvSpPr>
          <p:cNvPr id="18470" name="Arc 40"/>
          <p:cNvSpPr>
            <a:spLocks/>
          </p:cNvSpPr>
          <p:nvPr/>
        </p:nvSpPr>
        <p:spPr bwMode="auto">
          <a:xfrm>
            <a:off x="8796338" y="4246563"/>
            <a:ext cx="431800" cy="501650"/>
          </a:xfrm>
          <a:custGeom>
            <a:avLst/>
            <a:gdLst>
              <a:gd name="T0" fmla="*/ 0 w 21600"/>
              <a:gd name="T1" fmla="*/ 0 h 21600"/>
              <a:gd name="T2" fmla="*/ 8632002 w 21600"/>
              <a:gd name="T3" fmla="*/ 11650589 h 21600"/>
              <a:gd name="T4" fmla="*/ 0 w 21600"/>
              <a:gd name="T5" fmla="*/ 1165058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a:endParaRPr>
          </a:p>
        </p:txBody>
      </p:sp>
    </p:spTree>
    <p:extLst>
      <p:ext uri="{BB962C8B-B14F-4D97-AF65-F5344CB8AC3E}">
        <p14:creationId xmlns:p14="http://schemas.microsoft.com/office/powerpoint/2010/main" val="16136850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D684E-7945-4DFC-9765-F1292311C2F8}"/>
              </a:ext>
            </a:extLst>
          </p:cNvPr>
          <p:cNvSpPr>
            <a:spLocks noGrp="1"/>
          </p:cNvSpPr>
          <p:nvPr>
            <p:ph type="title"/>
          </p:nvPr>
        </p:nvSpPr>
        <p:spPr>
          <a:xfrm>
            <a:off x="2231136" y="98640"/>
            <a:ext cx="7729728" cy="731677"/>
          </a:xfrm>
        </p:spPr>
        <p:txBody>
          <a:bodyPr>
            <a:normAutofit fontScale="90000"/>
          </a:bodyPr>
          <a:lstStyle/>
          <a:p>
            <a:r>
              <a:rPr lang="cs-CZ" dirty="0"/>
              <a:t>PERSPEKTIVY BSC – VOJENSKÁ APLIKACE</a:t>
            </a:r>
          </a:p>
        </p:txBody>
      </p:sp>
      <p:sp>
        <p:nvSpPr>
          <p:cNvPr id="3" name="Zástupný obsah 2">
            <a:extLst>
              <a:ext uri="{FF2B5EF4-FFF2-40B4-BE49-F238E27FC236}">
                <a16:creationId xmlns:a16="http://schemas.microsoft.com/office/drawing/2014/main" id="{DBE5373F-6567-4528-90B2-FE33AB01A196}"/>
              </a:ext>
            </a:extLst>
          </p:cNvPr>
          <p:cNvSpPr>
            <a:spLocks noGrp="1"/>
          </p:cNvSpPr>
          <p:nvPr>
            <p:ph idx="1"/>
          </p:nvPr>
        </p:nvSpPr>
        <p:spPr>
          <a:xfrm>
            <a:off x="115614" y="846290"/>
            <a:ext cx="5980386" cy="5869820"/>
          </a:xfrm>
        </p:spPr>
        <p:txBody>
          <a:bodyPr>
            <a:normAutofit fontScale="47500" lnSpcReduction="20000"/>
          </a:bodyPr>
          <a:lstStyle/>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Operational Perspective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Crisis response operations and missions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of the Alliance Air space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Contribution to NATO and EU rapid reaction forces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Readiness Perspective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Provision and sustainment of credible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(manned and equipped structure and infrastructure)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Training (certification of units and readiness assessment, support) </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Deployment of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force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Financial Perspective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Financial performance (including risk assessment and cost-benefit assessment)</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Balanced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Budget structure (Personnel Expenditure, O&amp;M, Investments)</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Contribution to collective </a:t>
            </a:r>
            <a:r>
              <a:rPr lang="en-US" sz="3800" dirty="0" err="1">
                <a:effectLst/>
                <a:latin typeface="Times New Roman" panose="02020603050405020304" pitchFamily="18" charset="0"/>
                <a:ea typeface="Calibri" panose="020F0502020204030204" pitchFamily="34" charset="0"/>
                <a:cs typeface="Times New Roman" panose="02020603050405020304" pitchFamily="18" charset="0"/>
              </a:rPr>
              <a:t>defence</a:t>
            </a:r>
            <a:endParaRPr lang="cs-CZ"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5A971C7A-114E-4682-B71A-E49D9AB35EF3}"/>
              </a:ext>
            </a:extLst>
          </p:cNvPr>
          <p:cNvSpPr txBox="1"/>
          <p:nvPr/>
        </p:nvSpPr>
        <p:spPr>
          <a:xfrm>
            <a:off x="6211614" y="1088028"/>
            <a:ext cx="5980386" cy="5025094"/>
          </a:xfrm>
          <a:prstGeom prst="rect">
            <a:avLst/>
          </a:prstGeom>
          <a:noFill/>
        </p:spPr>
        <p:txBody>
          <a:bodyPr wrap="square" rtlCol="0">
            <a:spAutoFit/>
          </a:bodyPr>
          <a:lstStyle/>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Modernization Perspective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Deliver capabilities on time, on budget and within the agreed scope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Multinational cooperation in capability development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R&amp;D, innovation and creative solutions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Optimization Perspective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Adaptation of business processes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IT Support (harmonization, resilience)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Human Resource Perspective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Learning and Knowledge management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Employees’ Motivation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Career Management (evaluation, promotion, laying off)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559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82193" y="228600"/>
            <a:ext cx="12010490" cy="584200"/>
          </a:xfrm>
        </p:spPr>
        <p:txBody>
          <a:bodyPr>
            <a:normAutofit fontScale="90000"/>
          </a:bodyPr>
          <a:lstStyle/>
          <a:p>
            <a:pPr eaLnBrk="1" hangingPunct="1"/>
            <a:r>
              <a:rPr lang="cs-CZ" altLang="cs-CZ" sz="3200" b="1">
                <a:solidFill>
                  <a:srgbClr val="FF0000"/>
                </a:solidFill>
                <a:latin typeface="Cambria" panose="02040503050406030204" pitchFamily="18" charset="0"/>
              </a:rPr>
              <a:t>M</a:t>
            </a:r>
            <a:r>
              <a:rPr lang="cs-CZ" altLang="cs-CZ" sz="3200" b="1">
                <a:latin typeface="Cambria" panose="02040503050406030204" pitchFamily="18" charset="0"/>
              </a:rPr>
              <a:t>ĚŘITELNOST CÍLE - Ukazatele (kritéria) cílů </a:t>
            </a:r>
            <a:endParaRPr lang="en-US" altLang="cs-CZ" sz="3200"/>
          </a:p>
        </p:txBody>
      </p:sp>
      <p:sp>
        <p:nvSpPr>
          <p:cNvPr id="21507" name="Rectangle 5"/>
          <p:cNvSpPr>
            <a:spLocks noGrp="1" noChangeArrowheads="1"/>
          </p:cNvSpPr>
          <p:nvPr>
            <p:ph type="body" sz="half" idx="1"/>
          </p:nvPr>
        </p:nvSpPr>
        <p:spPr/>
        <p:txBody>
          <a:bodyPr/>
          <a:lstStyle/>
          <a:p>
            <a:pPr eaLnBrk="1" hangingPunct="1"/>
            <a:endParaRPr lang="en-US" altLang="cs-CZ" sz="2000"/>
          </a:p>
          <a:p>
            <a:pPr eaLnBrk="1" hangingPunct="1"/>
            <a:endParaRPr lang="en-US" altLang="cs-CZ" sz="2000"/>
          </a:p>
        </p:txBody>
      </p:sp>
      <p:graphicFrame>
        <p:nvGraphicFramePr>
          <p:cNvPr id="147627" name="Group 171"/>
          <p:cNvGraphicFramePr>
            <a:graphicFrameLocks noGrp="1"/>
          </p:cNvGraphicFramePr>
          <p:nvPr>
            <p:ph sz="half" idx="2"/>
            <p:extLst>
              <p:ext uri="{D42A27DB-BD31-4B8C-83A1-F6EECF244321}">
                <p14:modId xmlns:p14="http://schemas.microsoft.com/office/powerpoint/2010/main" val="1703389959"/>
              </p:ext>
            </p:extLst>
          </p:nvPr>
        </p:nvGraphicFramePr>
        <p:xfrm>
          <a:off x="0" y="974726"/>
          <a:ext cx="12192001" cy="5883275"/>
        </p:xfrm>
        <a:graphic>
          <a:graphicData uri="http://schemas.openxmlformats.org/drawingml/2006/table">
            <a:tbl>
              <a:tblPr/>
              <a:tblGrid>
                <a:gridCol w="1965543">
                  <a:extLst>
                    <a:ext uri="{9D8B030D-6E8A-4147-A177-3AD203B41FA5}">
                      <a16:colId xmlns:a16="http://schemas.microsoft.com/office/drawing/2014/main" val="20000"/>
                    </a:ext>
                  </a:extLst>
                </a:gridCol>
                <a:gridCol w="1868876">
                  <a:extLst>
                    <a:ext uri="{9D8B030D-6E8A-4147-A177-3AD203B41FA5}">
                      <a16:colId xmlns:a16="http://schemas.microsoft.com/office/drawing/2014/main" val="20001"/>
                    </a:ext>
                  </a:extLst>
                </a:gridCol>
                <a:gridCol w="1325130">
                  <a:extLst>
                    <a:ext uri="{9D8B030D-6E8A-4147-A177-3AD203B41FA5}">
                      <a16:colId xmlns:a16="http://schemas.microsoft.com/office/drawing/2014/main" val="20002"/>
                    </a:ext>
                  </a:extLst>
                </a:gridCol>
                <a:gridCol w="1325130">
                  <a:extLst>
                    <a:ext uri="{9D8B030D-6E8A-4147-A177-3AD203B41FA5}">
                      <a16:colId xmlns:a16="http://schemas.microsoft.com/office/drawing/2014/main" val="20003"/>
                    </a:ext>
                  </a:extLst>
                </a:gridCol>
                <a:gridCol w="1325130">
                  <a:extLst>
                    <a:ext uri="{9D8B030D-6E8A-4147-A177-3AD203B41FA5}">
                      <a16:colId xmlns:a16="http://schemas.microsoft.com/office/drawing/2014/main" val="20004"/>
                    </a:ext>
                  </a:extLst>
                </a:gridCol>
                <a:gridCol w="1325130">
                  <a:extLst>
                    <a:ext uri="{9D8B030D-6E8A-4147-A177-3AD203B41FA5}">
                      <a16:colId xmlns:a16="http://schemas.microsoft.com/office/drawing/2014/main" val="20005"/>
                    </a:ext>
                  </a:extLst>
                </a:gridCol>
                <a:gridCol w="1200269">
                  <a:extLst>
                    <a:ext uri="{9D8B030D-6E8A-4147-A177-3AD203B41FA5}">
                      <a16:colId xmlns:a16="http://schemas.microsoft.com/office/drawing/2014/main" val="20006"/>
                    </a:ext>
                  </a:extLst>
                </a:gridCol>
                <a:gridCol w="1856793">
                  <a:extLst>
                    <a:ext uri="{9D8B030D-6E8A-4147-A177-3AD203B41FA5}">
                      <a16:colId xmlns:a16="http://schemas.microsoft.com/office/drawing/2014/main" val="20007"/>
                    </a:ext>
                  </a:extLst>
                </a:gridCol>
              </a:tblGrid>
              <a:tr h="500888">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Strategic Goal 1:  Fight the Long War on Terrorism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98666">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Strategic Objective 1.1:</a:t>
                      </a:r>
                      <a:r>
                        <a:rPr kumimoji="0" lang="en-US" sz="1400" b="0" i="0" u="none" strike="noStrike" cap="none" normalizeH="0" baseline="0">
                          <a:ln>
                            <a:noFill/>
                          </a:ln>
                          <a:solidFill>
                            <a:schemeClr val="tx1"/>
                          </a:solidFill>
                          <a:effectLst/>
                          <a:latin typeface="Arial" charset="0"/>
                        </a:rPr>
                        <a:t>  Conduct a large-scale, potentially long-duration irregular warfare campaign that includes counterinsurgency, security stability, transition, and reconstruction operations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39417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Performance Measures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Long-term Target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400" b="1" i="0" u="none" strike="noStrike" cap="none" normalizeH="0" baseline="0" dirty="0">
                          <a:ln>
                            <a:noFill/>
                          </a:ln>
                          <a:solidFill>
                            <a:schemeClr val="tx1"/>
                          </a:solidFill>
                          <a:effectLst/>
                          <a:latin typeface="Arial" charset="0"/>
                        </a:rPr>
                        <a:t>B</a:t>
                      </a:r>
                      <a:r>
                        <a:rPr kumimoji="0" lang="en-US" sz="1400" b="1" i="0" u="none" strike="noStrike" cap="none" normalizeH="0" baseline="0" dirty="0" err="1">
                          <a:ln>
                            <a:noFill/>
                          </a:ln>
                          <a:solidFill>
                            <a:schemeClr val="tx1"/>
                          </a:solidFill>
                          <a:effectLst/>
                          <a:latin typeface="Arial" charset="0"/>
                        </a:rPr>
                        <a:t>aseline</a:t>
                      </a:r>
                      <a:endParaRPr kumimoji="0" lang="en-US" sz="1400" b="1"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Annual Performance Targets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FY 2007 Results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FY 200</a:t>
                      </a:r>
                      <a:r>
                        <a:rPr kumimoji="0" lang="cs-CZ" sz="1400" b="1" i="0" u="none" strike="noStrike" cap="none" normalizeH="0" baseline="0" dirty="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Results</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0072">
                <a:tc vMerge="1">
                  <a:txBody>
                    <a:bodyPr/>
                    <a:lstStyle/>
                    <a:p>
                      <a:endParaRPr lang="cs-CZ"/>
                    </a:p>
                  </a:txBody>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dirty="0">
                          <a:ln>
                            <a:noFill/>
                          </a:ln>
                          <a:solidFill>
                            <a:schemeClr val="tx1"/>
                          </a:solidFill>
                          <a:effectLst/>
                          <a:latin typeface="Arial" charset="0"/>
                        </a:rPr>
                        <a:t>FY 06</a:t>
                      </a:r>
                      <a:endParaRPr kumimoji="0" lang="en-US" sz="1400" b="1"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FY09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0003"/>
                  </a:ext>
                </a:extLst>
              </a:tr>
              <a:tr h="1213489">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Number of </a:t>
                      </a:r>
                      <a:br>
                        <a:rPr kumimoji="0" lang="en-US" sz="1200" b="0" i="0" u="none" strike="noStrike" cap="none" normalizeH="0" baseline="0">
                          <a:ln>
                            <a:noFill/>
                          </a:ln>
                          <a:solidFill>
                            <a:schemeClr val="tx1"/>
                          </a:solidFill>
                          <a:effectLst/>
                          <a:latin typeface="Arial" charset="0"/>
                        </a:rPr>
                      </a:br>
                      <a:r>
                        <a:rPr kumimoji="0" lang="en-US" sz="1200" b="0" i="0" u="none" strike="noStrike" cap="none" normalizeH="0" baseline="0">
                          <a:ln>
                            <a:noFill/>
                          </a:ln>
                          <a:solidFill>
                            <a:schemeClr val="tx1"/>
                          </a:solidFill>
                          <a:effectLst/>
                          <a:latin typeface="Arial" charset="0"/>
                        </a:rPr>
                        <a:t>Trained Iraqi Security Forces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588,000 trained Iraqi Security Forces by FY 2009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baseline="0" dirty="0">
                          <a:solidFill>
                            <a:schemeClr val="dk1"/>
                          </a:solidFill>
                          <a:latin typeface="+mn-lt"/>
                          <a:ea typeface="+mn-ea"/>
                          <a:cs typeface="+mn-cs"/>
                        </a:rPr>
                        <a:t>362</a:t>
                      </a:r>
                      <a:r>
                        <a:rPr lang="cs-CZ" sz="1400" kern="1200" baseline="0" dirty="0">
                          <a:solidFill>
                            <a:schemeClr val="dk1"/>
                          </a:solidFill>
                          <a:latin typeface="+mn-lt"/>
                          <a:ea typeface="+mn-ea"/>
                          <a:cs typeface="+mn-cs"/>
                        </a:rPr>
                        <a:t>,000</a:t>
                      </a:r>
                      <a:endParaRPr kumimoji="0" lang="en-US" sz="14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365,000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529,000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588,000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439,700</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Exceeded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200" b="0" i="0" u="none" strike="noStrike" cap="none" normalizeH="0" baseline="0" dirty="0">
                          <a:ln>
                            <a:noFill/>
                          </a:ln>
                          <a:solidFill>
                            <a:schemeClr val="tx1"/>
                          </a:solidFill>
                          <a:effectLst/>
                          <a:latin typeface="Arial" charset="0"/>
                        </a:rPr>
                        <a:t>558,279</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cs-CZ" sz="1800" kern="1200" baseline="0" dirty="0" err="1">
                          <a:solidFill>
                            <a:schemeClr val="tx1"/>
                          </a:solidFill>
                          <a:latin typeface="+mn-lt"/>
                          <a:ea typeface="+mn-ea"/>
                          <a:cs typeface="+mn-cs"/>
                        </a:rPr>
                        <a:t>Exceeded</a:t>
                      </a:r>
                      <a:endParaRPr kumimoji="0" lang="cs-CZ"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10047">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Number of Trained Afghan National Security Forces</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162,000 trained Afghan National Security Forces by FY 2009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78,000</a:t>
                      </a: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162,000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124,700</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Exceeded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cs-CZ" sz="1200" b="0" i="0" u="none" strike="noStrike" cap="none" normalizeH="0" baseline="0" dirty="0">
                          <a:ln>
                            <a:noFill/>
                          </a:ln>
                          <a:solidFill>
                            <a:schemeClr val="tx1"/>
                          </a:solidFill>
                          <a:effectLst/>
                          <a:latin typeface="Arial" charset="0"/>
                        </a:rPr>
                        <a:t>144,000</a:t>
                      </a:r>
                    </a:p>
                    <a:p>
                      <a:pPr algn="ctr"/>
                      <a:r>
                        <a:rPr lang="cs-CZ" sz="1800" kern="1200" baseline="0" dirty="0">
                          <a:solidFill>
                            <a:schemeClr val="tx1"/>
                          </a:solidFill>
                          <a:latin typeface="+mn-lt"/>
                          <a:ea typeface="+mn-ea"/>
                          <a:cs typeface="+mn-cs"/>
                        </a:rPr>
                        <a:t>Not Met </a:t>
                      </a:r>
                      <a:r>
                        <a:rPr lang="cs-CZ" sz="1800" kern="1200" baseline="0" dirty="0" err="1">
                          <a:solidFill>
                            <a:schemeClr val="tx1"/>
                          </a:solidFill>
                          <a:latin typeface="+mn-lt"/>
                          <a:ea typeface="+mn-ea"/>
                          <a:cs typeface="+mn-cs"/>
                        </a:rPr>
                        <a:t>But</a:t>
                      </a:r>
                      <a:endParaRPr lang="cs-CZ" sz="1800" kern="1200" baseline="0" dirty="0">
                        <a:solidFill>
                          <a:schemeClr val="tx1"/>
                        </a:solidFill>
                        <a:latin typeface="+mn-lt"/>
                        <a:ea typeface="+mn-ea"/>
                        <a:cs typeface="+mn-cs"/>
                      </a:endParaRPr>
                    </a:p>
                    <a:p>
                      <a:pPr algn="ctr"/>
                      <a:r>
                        <a:rPr lang="cs-CZ" sz="1800" kern="1200" baseline="0" dirty="0" err="1">
                          <a:solidFill>
                            <a:schemeClr val="tx1"/>
                          </a:solidFill>
                          <a:latin typeface="+mn-lt"/>
                          <a:ea typeface="+mn-ea"/>
                          <a:cs typeface="+mn-cs"/>
                        </a:rPr>
                        <a:t>Improved</a:t>
                      </a:r>
                      <a:endParaRPr kumimoji="0" lang="cs-CZ"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95943">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 of DoD Personnel Contribution to Coalition Forces in OEF and ISAF</a:t>
                      </a: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Reduce DoD’s Contribution to 51% by FY 2009 </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54%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53%</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52.7%</a:t>
                      </a:r>
                      <a:endParaRPr kumimoji="0" lang="cs-CZ" sz="12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Not Met But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Improved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1600" b="0" i="0" u="none" strike="noStrike" cap="none" normalizeH="0" baseline="0" dirty="0">
                        <a:ln>
                          <a:noFill/>
                        </a:ln>
                        <a:solidFill>
                          <a:schemeClr val="tx1"/>
                        </a:solidFill>
                        <a:effectLst/>
                        <a:latin typeface="Arial" charset="0"/>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1563" name="Text Box 172"/>
          <p:cNvSpPr txBox="1">
            <a:spLocks noChangeArrowheads="1"/>
          </p:cNvSpPr>
          <p:nvPr/>
        </p:nvSpPr>
        <p:spPr bwMode="auto">
          <a:xfrm>
            <a:off x="1797051" y="6467476"/>
            <a:ext cx="474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r>
              <a:rPr lang="en-US" altLang="cs-CZ" sz="1000" i="1">
                <a:solidFill>
                  <a:prstClr val="black"/>
                </a:solidFill>
                <a:latin typeface="Calibri" panose="020F0502020204030204" pitchFamily="34" charset="0"/>
              </a:rPr>
              <a:t>OEF = Operation Enduring Freedom; ISAF = Iraqi Security Assistance Forces</a:t>
            </a:r>
          </a:p>
        </p:txBody>
      </p:sp>
    </p:spTree>
    <p:extLst>
      <p:ext uri="{BB962C8B-B14F-4D97-AF65-F5344CB8AC3E}">
        <p14:creationId xmlns:p14="http://schemas.microsoft.com/office/powerpoint/2010/main" val="28529630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6"/>
          <p:cNvSpPr>
            <a:spLocks noChangeArrowheads="1"/>
          </p:cNvSpPr>
          <p:nvPr/>
        </p:nvSpPr>
        <p:spPr bwMode="auto">
          <a:xfrm>
            <a:off x="1457324" y="92467"/>
            <a:ext cx="9210676" cy="6311997"/>
          </a:xfrm>
          <a:prstGeom prst="rect">
            <a:avLst/>
          </a:prstGeom>
          <a:solidFill>
            <a:schemeClr val="bg1">
              <a:lumMod val="95000"/>
            </a:schemeClr>
          </a:solidFill>
          <a:ln>
            <a:noFill/>
          </a:ln>
          <a:effectLst>
            <a:outerShdw dist="135003" dir="2928844" algn="ctr" rotWithShape="0">
              <a:srgbClr val="000000">
                <a:alpha val="50000"/>
              </a:srgbClr>
            </a:outerShdw>
          </a:effectLst>
        </p:spPr>
        <p:txBody>
          <a:bodyPr wrap="none" lIns="61539" tIns="30770" rIns="61539" bIns="30770"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endParaRPr lang="en-US" altLang="cs-CZ" sz="1800" b="1">
              <a:solidFill>
                <a:prstClr val="black"/>
              </a:solidFill>
            </a:endParaRPr>
          </a:p>
        </p:txBody>
      </p:sp>
      <p:sp>
        <p:nvSpPr>
          <p:cNvPr id="19458" name="Rectangle 2"/>
          <p:cNvSpPr>
            <a:spLocks noGrp="1" noChangeArrowheads="1"/>
          </p:cNvSpPr>
          <p:nvPr>
            <p:ph type="title"/>
          </p:nvPr>
        </p:nvSpPr>
        <p:spPr>
          <a:xfrm rot="16200000">
            <a:off x="-2624593" y="2824111"/>
            <a:ext cx="6606286" cy="1143000"/>
          </a:xfrm>
        </p:spPr>
        <p:txBody>
          <a:bodyPr>
            <a:normAutofit fontScale="90000"/>
          </a:bodyPr>
          <a:lstStyle/>
          <a:p>
            <a:pPr eaLnBrk="1" hangingPunct="1"/>
            <a:r>
              <a:rPr lang="cs-CZ" altLang="cs-CZ" sz="3600" dirty="0"/>
              <a:t>PŘÍKLAD - STRATEGICKÁ MAPA</a:t>
            </a:r>
            <a:endParaRPr lang="en-US" altLang="cs-CZ" sz="3600" dirty="0"/>
          </a:p>
        </p:txBody>
      </p:sp>
      <p:sp>
        <p:nvSpPr>
          <p:cNvPr id="19459" name="Rectangle 3"/>
          <p:cNvSpPr>
            <a:spLocks noChangeArrowheads="1"/>
          </p:cNvSpPr>
          <p:nvPr/>
        </p:nvSpPr>
        <p:spPr bwMode="auto">
          <a:xfrm>
            <a:off x="5019676" y="1219200"/>
            <a:ext cx="1262063"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Přesný popis cílového stavu  - čeho má být dosaženo! </a:t>
            </a:r>
            <a:endParaRPr lang="en-US" altLang="cs-CZ" sz="1200" b="1" dirty="0">
              <a:solidFill>
                <a:prstClr val="black"/>
              </a:solidFill>
              <a:latin typeface="Times New Roman" pitchFamily="18" charset="0"/>
            </a:endParaRPr>
          </a:p>
        </p:txBody>
      </p:sp>
      <p:sp>
        <p:nvSpPr>
          <p:cNvPr id="19460" name="Rectangle 4"/>
          <p:cNvSpPr>
            <a:spLocks noChangeArrowheads="1"/>
          </p:cNvSpPr>
          <p:nvPr/>
        </p:nvSpPr>
        <p:spPr bwMode="auto">
          <a:xfrm>
            <a:off x="6483351" y="1219200"/>
            <a:ext cx="1387475"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Jak bude hodnoceno naplnění cíle - </a:t>
            </a:r>
            <a:r>
              <a:rPr lang="cs-CZ" altLang="cs-CZ" sz="1200" b="1" dirty="0" err="1">
                <a:solidFill>
                  <a:prstClr val="black"/>
                </a:solidFill>
                <a:latin typeface="Times New Roman" pitchFamily="18" charset="0"/>
              </a:rPr>
              <a:t>KPIs</a:t>
            </a:r>
            <a:endParaRPr lang="en-US" altLang="cs-CZ" sz="1200" b="1" dirty="0">
              <a:solidFill>
                <a:prstClr val="black"/>
              </a:solidFill>
              <a:latin typeface="Times New Roman" pitchFamily="18" charset="0"/>
            </a:endParaRPr>
          </a:p>
        </p:txBody>
      </p:sp>
      <p:sp>
        <p:nvSpPr>
          <p:cNvPr id="19461" name="Rectangle 5"/>
          <p:cNvSpPr>
            <a:spLocks noChangeArrowheads="1"/>
          </p:cNvSpPr>
          <p:nvPr/>
        </p:nvSpPr>
        <p:spPr bwMode="auto">
          <a:xfrm>
            <a:off x="9401175" y="1219200"/>
            <a:ext cx="838200" cy="1382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Hlavní program či projekt k dosažení cíle a efektu.</a:t>
            </a:r>
            <a:endParaRPr lang="en-US" altLang="cs-CZ" sz="1200" b="1" dirty="0">
              <a:solidFill>
                <a:prstClr val="black"/>
              </a:solidFill>
              <a:latin typeface="Times New Roman" pitchFamily="18" charset="0"/>
            </a:endParaRPr>
          </a:p>
        </p:txBody>
      </p:sp>
      <p:sp>
        <p:nvSpPr>
          <p:cNvPr id="19462" name="Line 6"/>
          <p:cNvSpPr>
            <a:spLocks noChangeShapeType="1"/>
          </p:cNvSpPr>
          <p:nvPr/>
        </p:nvSpPr>
        <p:spPr bwMode="auto">
          <a:xfrm>
            <a:off x="9820275" y="2444750"/>
            <a:ext cx="0" cy="222250"/>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3" name="Rectangle 7"/>
          <p:cNvSpPr>
            <a:spLocks noChangeArrowheads="1"/>
          </p:cNvSpPr>
          <p:nvPr/>
        </p:nvSpPr>
        <p:spPr bwMode="auto">
          <a:xfrm>
            <a:off x="8108951" y="1219200"/>
            <a:ext cx="1063625" cy="10130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200" b="1" dirty="0">
                <a:solidFill>
                  <a:prstClr val="black"/>
                </a:solidFill>
                <a:latin typeface="Times New Roman" pitchFamily="18" charset="0"/>
              </a:rPr>
              <a:t>Požadovaná úroveň  - efekt, který má být dosažen.</a:t>
            </a:r>
            <a:endParaRPr lang="en-US" altLang="cs-CZ" sz="1200" b="1" dirty="0">
              <a:solidFill>
                <a:prstClr val="black"/>
              </a:solidFill>
              <a:latin typeface="Times New Roman" pitchFamily="18" charset="0"/>
            </a:endParaRPr>
          </a:p>
        </p:txBody>
      </p:sp>
      <p:sp>
        <p:nvSpPr>
          <p:cNvPr id="19464" name="Line 8"/>
          <p:cNvSpPr>
            <a:spLocks noChangeShapeType="1"/>
          </p:cNvSpPr>
          <p:nvPr/>
        </p:nvSpPr>
        <p:spPr bwMode="auto">
          <a:xfrm>
            <a:off x="5649913" y="2444751"/>
            <a:ext cx="0" cy="220663"/>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5" name="Line 9"/>
          <p:cNvSpPr>
            <a:spLocks noChangeShapeType="1"/>
          </p:cNvSpPr>
          <p:nvPr/>
        </p:nvSpPr>
        <p:spPr bwMode="auto">
          <a:xfrm>
            <a:off x="8642350" y="2443163"/>
            <a:ext cx="0" cy="220662"/>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6" name="Line 10"/>
          <p:cNvSpPr>
            <a:spLocks noChangeShapeType="1"/>
          </p:cNvSpPr>
          <p:nvPr/>
        </p:nvSpPr>
        <p:spPr bwMode="auto">
          <a:xfrm>
            <a:off x="7177088" y="2438401"/>
            <a:ext cx="0" cy="227013"/>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cs-CZ">
              <a:solidFill>
                <a:prstClr val="black"/>
              </a:solidFill>
              <a:latin typeface="Calibri" panose="020F0502020204030204"/>
            </a:endParaRPr>
          </a:p>
        </p:txBody>
      </p:sp>
      <p:sp>
        <p:nvSpPr>
          <p:cNvPr id="19467" name="Rectangle 11"/>
          <p:cNvSpPr>
            <a:spLocks noChangeArrowheads="1"/>
          </p:cNvSpPr>
          <p:nvPr/>
        </p:nvSpPr>
        <p:spPr bwMode="auto">
          <a:xfrm>
            <a:off x="4879976" y="3160712"/>
            <a:ext cx="1609725" cy="2172049"/>
          </a:xfrm>
          <a:prstGeom prst="rect">
            <a:avLst/>
          </a:prstGeom>
          <a:solidFill>
            <a:srgbClr val="FFFFE9"/>
          </a:solidFill>
          <a:ln w="127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68" name="Rectangle 12"/>
          <p:cNvSpPr>
            <a:spLocks noChangeArrowheads="1"/>
          </p:cNvSpPr>
          <p:nvPr/>
        </p:nvSpPr>
        <p:spPr bwMode="auto">
          <a:xfrm>
            <a:off x="4879975" y="2801939"/>
            <a:ext cx="1538288" cy="414337"/>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Times New Roman" pitchFamily="18" charset="0"/>
              </a:rPr>
              <a:t>Popis cíle</a:t>
            </a:r>
            <a:endParaRPr lang="en-US" altLang="cs-CZ" sz="1400" dirty="0">
              <a:solidFill>
                <a:prstClr val="black"/>
              </a:solidFill>
              <a:latin typeface="Times New Roman" pitchFamily="18" charset="0"/>
            </a:endParaRPr>
          </a:p>
        </p:txBody>
      </p:sp>
      <p:sp>
        <p:nvSpPr>
          <p:cNvPr id="19469" name="Rectangle 13"/>
          <p:cNvSpPr>
            <a:spLocks noChangeArrowheads="1"/>
          </p:cNvSpPr>
          <p:nvPr/>
        </p:nvSpPr>
        <p:spPr bwMode="auto">
          <a:xfrm>
            <a:off x="4986339" y="3243263"/>
            <a:ext cx="1450975" cy="11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Vytvořit síly se schopným vedením pro naplnění  ambicí země</a:t>
            </a:r>
            <a:endParaRPr lang="en-US" altLang="cs-CZ" sz="1400" dirty="0">
              <a:solidFill>
                <a:prstClr val="black"/>
              </a:solidFill>
              <a:latin typeface="Times New Roman" pitchFamily="18" charset="0"/>
            </a:endParaRPr>
          </a:p>
        </p:txBody>
      </p:sp>
      <p:sp>
        <p:nvSpPr>
          <p:cNvPr id="19470" name="Rectangle 14"/>
          <p:cNvSpPr>
            <a:spLocks noChangeArrowheads="1"/>
          </p:cNvSpPr>
          <p:nvPr/>
        </p:nvSpPr>
        <p:spPr bwMode="auto">
          <a:xfrm>
            <a:off x="7959725" y="3206750"/>
            <a:ext cx="1397000" cy="2110137"/>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1" name="Rectangle 15"/>
          <p:cNvSpPr>
            <a:spLocks noChangeArrowheads="1"/>
          </p:cNvSpPr>
          <p:nvPr/>
        </p:nvSpPr>
        <p:spPr bwMode="auto">
          <a:xfrm>
            <a:off x="7959726" y="2801938"/>
            <a:ext cx="1393825" cy="419100"/>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400" b="1" dirty="0">
                <a:solidFill>
                  <a:prstClr val="black"/>
                </a:solidFill>
                <a:latin typeface="Times New Roman" pitchFamily="18" charset="0"/>
              </a:rPr>
              <a:t>Target</a:t>
            </a:r>
            <a:endParaRPr lang="en-US" altLang="cs-CZ" sz="1400" dirty="0">
              <a:solidFill>
                <a:prstClr val="black"/>
              </a:solidFill>
              <a:latin typeface="Times New Roman" pitchFamily="18" charset="0"/>
            </a:endParaRPr>
          </a:p>
        </p:txBody>
      </p:sp>
      <p:sp>
        <p:nvSpPr>
          <p:cNvPr id="19472" name="Rectangle 16"/>
          <p:cNvSpPr>
            <a:spLocks noChangeArrowheads="1"/>
          </p:cNvSpPr>
          <p:nvPr/>
        </p:nvSpPr>
        <p:spPr bwMode="auto">
          <a:xfrm>
            <a:off x="8015289" y="3243263"/>
            <a:ext cx="1311275" cy="181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2015 – nad </a:t>
            </a:r>
            <a:r>
              <a:rPr lang="en-US" altLang="cs-CZ" sz="1400" dirty="0">
                <a:solidFill>
                  <a:prstClr val="black"/>
                </a:solidFill>
                <a:latin typeface="Times New Roman" pitchFamily="18" charset="0"/>
              </a:rPr>
              <a:t>80</a:t>
            </a:r>
            <a:r>
              <a:rPr lang="cs-CZ" altLang="cs-CZ" sz="1400" dirty="0">
                <a:solidFill>
                  <a:prstClr val="black"/>
                </a:solidFill>
                <a:latin typeface="Times New Roman" pitchFamily="18" charset="0"/>
              </a:rPr>
              <a:t>%, 70 - 79%, pod 70%</a:t>
            </a:r>
          </a:p>
          <a:p>
            <a:pPr>
              <a:spcBef>
                <a:spcPct val="0"/>
              </a:spcBef>
              <a:buClr>
                <a:srgbClr val="990033"/>
              </a:buClr>
              <a:buSzPct val="130000"/>
              <a:defRPr/>
            </a:pPr>
            <a:r>
              <a:rPr lang="cs-CZ" altLang="cs-CZ" sz="1400" dirty="0">
                <a:solidFill>
                  <a:prstClr val="black"/>
                </a:solidFill>
                <a:latin typeface="Times New Roman" pitchFamily="18" charset="0"/>
              </a:rPr>
              <a:t>2016 – nad 85%, 75 – 84%, pod 75%</a:t>
            </a:r>
            <a:endParaRPr lang="en-US" altLang="cs-CZ" sz="1400" dirty="0">
              <a:solidFill>
                <a:prstClr val="black"/>
              </a:solidFill>
              <a:latin typeface="Times New Roman" pitchFamily="18" charset="0"/>
            </a:endParaRPr>
          </a:p>
        </p:txBody>
      </p:sp>
      <p:sp>
        <p:nvSpPr>
          <p:cNvPr id="19473" name="Rectangle 17"/>
          <p:cNvSpPr>
            <a:spLocks noChangeArrowheads="1"/>
          </p:cNvSpPr>
          <p:nvPr/>
        </p:nvSpPr>
        <p:spPr bwMode="auto">
          <a:xfrm>
            <a:off x="9313864" y="3243263"/>
            <a:ext cx="1204912" cy="2089498"/>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4" name="Rectangle 18"/>
          <p:cNvSpPr>
            <a:spLocks noChangeArrowheads="1"/>
          </p:cNvSpPr>
          <p:nvPr/>
        </p:nvSpPr>
        <p:spPr bwMode="auto">
          <a:xfrm>
            <a:off x="9320214" y="2801938"/>
            <a:ext cx="1203325" cy="419100"/>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400" b="1">
                <a:solidFill>
                  <a:prstClr val="black"/>
                </a:solidFill>
                <a:latin typeface="Times New Roman" pitchFamily="18" charset="0"/>
              </a:rPr>
              <a:t>Initiative</a:t>
            </a:r>
            <a:endParaRPr lang="en-US" altLang="cs-CZ" sz="1400">
              <a:solidFill>
                <a:prstClr val="black"/>
              </a:solidFill>
              <a:latin typeface="Times New Roman" pitchFamily="18" charset="0"/>
            </a:endParaRPr>
          </a:p>
        </p:txBody>
      </p:sp>
      <p:sp>
        <p:nvSpPr>
          <p:cNvPr id="19475" name="Rectangle 19"/>
          <p:cNvSpPr>
            <a:spLocks noChangeArrowheads="1"/>
          </p:cNvSpPr>
          <p:nvPr/>
        </p:nvSpPr>
        <p:spPr bwMode="auto">
          <a:xfrm>
            <a:off x="6418264" y="3222624"/>
            <a:ext cx="1550987" cy="2110137"/>
          </a:xfrm>
          <a:prstGeom prst="rect">
            <a:avLst/>
          </a:prstGeom>
          <a:solidFill>
            <a:srgbClr val="FFFFE9"/>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6" name="Rectangle 20"/>
          <p:cNvSpPr>
            <a:spLocks noChangeArrowheads="1"/>
          </p:cNvSpPr>
          <p:nvPr/>
        </p:nvSpPr>
        <p:spPr bwMode="auto">
          <a:xfrm>
            <a:off x="6418264" y="2801939"/>
            <a:ext cx="1550987" cy="415925"/>
          </a:xfrm>
          <a:prstGeom prst="rect">
            <a:avLst/>
          </a:prstGeom>
          <a:solidFill>
            <a:srgbClr val="DFECD8"/>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a:solidFill>
                  <a:prstClr val="black"/>
                </a:solidFill>
                <a:latin typeface="Times New Roman" pitchFamily="18" charset="0"/>
              </a:rPr>
              <a:t>Způsob měření</a:t>
            </a:r>
          </a:p>
          <a:p>
            <a:pPr algn="ctr" defTabSz="914400">
              <a:spcBef>
                <a:spcPct val="0"/>
              </a:spcBef>
              <a:buNone/>
              <a:defRPr/>
            </a:pPr>
            <a:r>
              <a:rPr lang="cs-CZ" altLang="cs-CZ" sz="1400" b="1" dirty="0">
                <a:solidFill>
                  <a:prstClr val="black"/>
                </a:solidFill>
                <a:latin typeface="Times New Roman" pitchFamily="18" charset="0"/>
              </a:rPr>
              <a:t>(</a:t>
            </a:r>
            <a:r>
              <a:rPr lang="cs-CZ" altLang="cs-CZ" sz="1400" b="1" dirty="0" err="1">
                <a:solidFill>
                  <a:prstClr val="black"/>
                </a:solidFill>
                <a:latin typeface="Times New Roman" pitchFamily="18" charset="0"/>
              </a:rPr>
              <a:t>KPIs</a:t>
            </a:r>
            <a:r>
              <a:rPr lang="cs-CZ" altLang="cs-CZ" sz="1400" b="1" dirty="0">
                <a:solidFill>
                  <a:prstClr val="black"/>
                </a:solidFill>
                <a:latin typeface="Times New Roman" pitchFamily="18" charset="0"/>
              </a:rPr>
              <a:t>)</a:t>
            </a:r>
            <a:endParaRPr lang="en-US" altLang="cs-CZ" sz="1400" dirty="0">
              <a:solidFill>
                <a:prstClr val="black"/>
              </a:solidFill>
              <a:latin typeface="Times New Roman" pitchFamily="18" charset="0"/>
            </a:endParaRPr>
          </a:p>
        </p:txBody>
      </p:sp>
      <p:sp>
        <p:nvSpPr>
          <p:cNvPr id="19477" name="Rectangle 21"/>
          <p:cNvSpPr>
            <a:spLocks noChangeArrowheads="1"/>
          </p:cNvSpPr>
          <p:nvPr/>
        </p:nvSpPr>
        <p:spPr bwMode="auto">
          <a:xfrm>
            <a:off x="6396039" y="3243263"/>
            <a:ext cx="1603375"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400" dirty="0">
                <a:solidFill>
                  <a:prstClr val="black"/>
                </a:solidFill>
                <a:latin typeface="Times New Roman" pitchFamily="18" charset="0"/>
              </a:rPr>
              <a:t>Certifikace jednotek a útvarů . </a:t>
            </a:r>
            <a:endParaRPr lang="en-US" altLang="cs-CZ" sz="1400" dirty="0">
              <a:solidFill>
                <a:prstClr val="black"/>
              </a:solidFill>
              <a:latin typeface="Times New Roman" pitchFamily="18" charset="0"/>
            </a:endParaRPr>
          </a:p>
        </p:txBody>
      </p:sp>
      <p:sp>
        <p:nvSpPr>
          <p:cNvPr id="19478" name="Rectangle 22"/>
          <p:cNvSpPr>
            <a:spLocks noChangeArrowheads="1"/>
          </p:cNvSpPr>
          <p:nvPr/>
        </p:nvSpPr>
        <p:spPr bwMode="auto">
          <a:xfrm>
            <a:off x="1844675" y="879476"/>
            <a:ext cx="3028950" cy="4943475"/>
          </a:xfrm>
          <a:prstGeom prst="rect">
            <a:avLst/>
          </a:prstGeom>
          <a:solidFill>
            <a:srgbClr val="CCFFFF"/>
          </a:solidFill>
          <a:ln w="19050">
            <a:solidFill>
              <a:srgbClr val="0C2E8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79" name="Rectangle 23"/>
          <p:cNvSpPr>
            <a:spLocks noChangeArrowheads="1"/>
          </p:cNvSpPr>
          <p:nvPr/>
        </p:nvSpPr>
        <p:spPr bwMode="auto">
          <a:xfrm>
            <a:off x="1844675" y="836614"/>
            <a:ext cx="3022600" cy="427037"/>
          </a:xfrm>
          <a:prstGeom prst="rect">
            <a:avLst/>
          </a:prstGeom>
          <a:solidFill>
            <a:srgbClr val="DFECD8"/>
          </a:solidFill>
          <a:ln w="12700">
            <a:solidFill>
              <a:srgbClr val="0C2E8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cs-CZ" altLang="cs-CZ" sz="1400" b="1" dirty="0" err="1">
                <a:solidFill>
                  <a:prstClr val="black"/>
                </a:solidFill>
                <a:latin typeface="Times New Roman" pitchFamily="18" charset="0"/>
              </a:rPr>
              <a:t>Vycvičenost</a:t>
            </a:r>
            <a:r>
              <a:rPr lang="cs-CZ" altLang="cs-CZ" sz="1400" b="1" dirty="0">
                <a:solidFill>
                  <a:prstClr val="black"/>
                </a:solidFill>
                <a:latin typeface="Times New Roman" pitchFamily="18" charset="0"/>
              </a:rPr>
              <a:t>, připravenost </a:t>
            </a:r>
            <a:endParaRPr lang="en-US" altLang="cs-CZ" sz="1400" dirty="0">
              <a:solidFill>
                <a:prstClr val="black"/>
              </a:solidFill>
              <a:latin typeface="Times New Roman" pitchFamily="18" charset="0"/>
            </a:endParaRPr>
          </a:p>
        </p:txBody>
      </p:sp>
      <p:sp>
        <p:nvSpPr>
          <p:cNvPr id="19480" name="Rectangle 24"/>
          <p:cNvSpPr>
            <a:spLocks noChangeArrowheads="1"/>
          </p:cNvSpPr>
          <p:nvPr/>
        </p:nvSpPr>
        <p:spPr bwMode="auto">
          <a:xfrm>
            <a:off x="9334501" y="3243263"/>
            <a:ext cx="1141413" cy="120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lvl1pPr marL="115888" indent="-115888" defTabSz="960438" eaLnBrk="0" hangingPunct="0">
              <a:spcBef>
                <a:spcPct val="20000"/>
              </a:spcBef>
              <a:buChar char="•"/>
              <a:defRPr sz="3200">
                <a:solidFill>
                  <a:schemeClr val="tx1"/>
                </a:solidFill>
                <a:latin typeface="Arial" charset="0"/>
                <a:cs typeface="Arial" charset="0"/>
              </a:defRPr>
            </a:lvl1pPr>
            <a:lvl2pPr marL="742950" indent="-285750" defTabSz="960438" eaLnBrk="0" hangingPunct="0">
              <a:spcBef>
                <a:spcPct val="20000"/>
              </a:spcBef>
              <a:buChar char="–"/>
              <a:defRPr sz="2800">
                <a:solidFill>
                  <a:schemeClr val="tx1"/>
                </a:solidFill>
                <a:latin typeface="Arial" charset="0"/>
                <a:cs typeface="Arial" charset="0"/>
              </a:defRPr>
            </a:lvl2pPr>
            <a:lvl3pPr marL="1143000" indent="-228600" defTabSz="960438" eaLnBrk="0" hangingPunct="0">
              <a:spcBef>
                <a:spcPct val="20000"/>
              </a:spcBef>
              <a:buChar char="•"/>
              <a:defRPr sz="2400">
                <a:solidFill>
                  <a:schemeClr val="tx1"/>
                </a:solidFill>
                <a:latin typeface="Arial" charset="0"/>
                <a:cs typeface="Arial" charset="0"/>
              </a:defRPr>
            </a:lvl3pPr>
            <a:lvl4pPr marL="1600200" indent="-228600" defTabSz="960438" eaLnBrk="0" hangingPunct="0">
              <a:spcBef>
                <a:spcPct val="20000"/>
              </a:spcBef>
              <a:buChar char="–"/>
              <a:defRPr sz="2000">
                <a:solidFill>
                  <a:schemeClr val="tx1"/>
                </a:solidFill>
                <a:latin typeface="Arial" charset="0"/>
                <a:cs typeface="Arial" charset="0"/>
              </a:defRPr>
            </a:lvl4pPr>
            <a:lvl5pPr marL="2057400" indent="-228600" defTabSz="960438" eaLnBrk="0" hangingPunct="0">
              <a:spcBef>
                <a:spcPct val="20000"/>
              </a:spcBef>
              <a:buChar char="»"/>
              <a:defRPr sz="2000">
                <a:solidFill>
                  <a:schemeClr val="tx1"/>
                </a:solidFill>
                <a:latin typeface="Arial" charset="0"/>
                <a:cs typeface="Arial" charset="0"/>
              </a:defRPr>
            </a:lvl5pPr>
            <a:lvl6pPr marL="2514600" indent="-228600" defTabSz="960438"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60438"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60438"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60438"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Clr>
                <a:srgbClr val="990033"/>
              </a:buClr>
              <a:buSzPct val="130000"/>
              <a:defRPr/>
            </a:pPr>
            <a:r>
              <a:rPr lang="cs-CZ" altLang="cs-CZ" sz="1200" dirty="0">
                <a:solidFill>
                  <a:prstClr val="black"/>
                </a:solidFill>
                <a:latin typeface="Times New Roman" pitchFamily="18" charset="0"/>
              </a:rPr>
              <a:t>Vytvoření nového výcvikového programu jednotek a útvarů</a:t>
            </a:r>
            <a:endParaRPr lang="en-US" altLang="cs-CZ" sz="1200" dirty="0">
              <a:solidFill>
                <a:prstClr val="black"/>
              </a:solidFill>
              <a:latin typeface="Times New Roman" pitchFamily="18" charset="0"/>
            </a:endParaRPr>
          </a:p>
        </p:txBody>
      </p:sp>
      <p:sp>
        <p:nvSpPr>
          <p:cNvPr id="19481" name="Line 25"/>
          <p:cNvSpPr>
            <a:spLocks noChangeShapeType="1"/>
          </p:cNvSpPr>
          <p:nvPr/>
        </p:nvSpPr>
        <p:spPr bwMode="auto">
          <a:xfrm>
            <a:off x="1855788" y="2006600"/>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82" name="Line 26"/>
          <p:cNvSpPr>
            <a:spLocks noChangeShapeType="1"/>
          </p:cNvSpPr>
          <p:nvPr/>
        </p:nvSpPr>
        <p:spPr bwMode="auto">
          <a:xfrm>
            <a:off x="1855788" y="4318000"/>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83" name="Text Box 27"/>
          <p:cNvSpPr txBox="1">
            <a:spLocks noChangeArrowheads="1"/>
          </p:cNvSpPr>
          <p:nvPr/>
        </p:nvSpPr>
        <p:spPr bwMode="auto">
          <a:xfrm rot="-5400000">
            <a:off x="1374286" y="1422322"/>
            <a:ext cx="72487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Zákazníci</a:t>
            </a:r>
            <a:endParaRPr lang="en-US" altLang="cs-CZ" sz="1000" b="1" dirty="0">
              <a:solidFill>
                <a:prstClr val="black"/>
              </a:solidFill>
              <a:latin typeface="Times New Roman" pitchFamily="18" charset="0"/>
            </a:endParaRPr>
          </a:p>
        </p:txBody>
      </p:sp>
      <p:sp>
        <p:nvSpPr>
          <p:cNvPr id="19484" name="Text Box 28"/>
          <p:cNvSpPr txBox="1">
            <a:spLocks noChangeArrowheads="1"/>
          </p:cNvSpPr>
          <p:nvPr/>
        </p:nvSpPr>
        <p:spPr bwMode="auto">
          <a:xfrm rot="-5400000">
            <a:off x="1214788" y="3135234"/>
            <a:ext cx="10438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Vnitřní procesy</a:t>
            </a:r>
            <a:endParaRPr lang="en-US" altLang="cs-CZ" sz="1000" b="1" dirty="0">
              <a:solidFill>
                <a:prstClr val="black"/>
              </a:solidFill>
              <a:latin typeface="Times New Roman" pitchFamily="18" charset="0"/>
            </a:endParaRPr>
          </a:p>
        </p:txBody>
      </p:sp>
      <p:sp>
        <p:nvSpPr>
          <p:cNvPr id="19485" name="Text Box 29"/>
          <p:cNvSpPr txBox="1">
            <a:spLocks noChangeArrowheads="1"/>
          </p:cNvSpPr>
          <p:nvPr/>
        </p:nvSpPr>
        <p:spPr bwMode="auto">
          <a:xfrm rot="-5400000">
            <a:off x="1179538" y="4601291"/>
            <a:ext cx="11112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Znalosti a rozvoj</a:t>
            </a:r>
            <a:endParaRPr lang="en-US" altLang="cs-CZ" sz="1000" b="1" dirty="0">
              <a:solidFill>
                <a:prstClr val="black"/>
              </a:solidFill>
              <a:latin typeface="Times New Roman" pitchFamily="18" charset="0"/>
            </a:endParaRPr>
          </a:p>
        </p:txBody>
      </p:sp>
      <p:sp>
        <p:nvSpPr>
          <p:cNvPr id="19486" name="Oval 30"/>
          <p:cNvSpPr>
            <a:spLocks noChangeArrowheads="1"/>
          </p:cNvSpPr>
          <p:nvPr/>
        </p:nvSpPr>
        <p:spPr bwMode="auto">
          <a:xfrm>
            <a:off x="2133600" y="1330325"/>
            <a:ext cx="1917700" cy="5159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Vycvičené síly</a:t>
            </a:r>
            <a:endParaRPr lang="en-US" altLang="cs-CZ" sz="1200" dirty="0">
              <a:solidFill>
                <a:prstClr val="black"/>
              </a:solidFill>
              <a:latin typeface="Times New Roman" pitchFamily="18" charset="0"/>
            </a:endParaRPr>
          </a:p>
        </p:txBody>
      </p:sp>
      <p:sp>
        <p:nvSpPr>
          <p:cNvPr id="19487" name="Oval 31"/>
          <p:cNvSpPr>
            <a:spLocks noChangeArrowheads="1"/>
          </p:cNvSpPr>
          <p:nvPr/>
        </p:nvSpPr>
        <p:spPr bwMode="auto">
          <a:xfrm>
            <a:off x="1930400" y="2090738"/>
            <a:ext cx="1536700" cy="660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Naplnění organizační </a:t>
            </a:r>
          </a:p>
          <a:p>
            <a:pPr algn="ctr" defTabSz="914400" eaLnBrk="1" hangingPunct="1">
              <a:spcBef>
                <a:spcPct val="0"/>
              </a:spcBef>
              <a:buNone/>
              <a:defRPr/>
            </a:pPr>
            <a:r>
              <a:rPr lang="cs-CZ" altLang="cs-CZ" sz="1200" dirty="0">
                <a:solidFill>
                  <a:prstClr val="black"/>
                </a:solidFill>
                <a:latin typeface="Times New Roman" pitchFamily="18" charset="0"/>
              </a:rPr>
              <a:t>struktury</a:t>
            </a:r>
            <a:endParaRPr lang="en-US" altLang="cs-CZ" sz="1200" dirty="0">
              <a:solidFill>
                <a:prstClr val="black"/>
              </a:solidFill>
              <a:latin typeface="Times New Roman" pitchFamily="18" charset="0"/>
            </a:endParaRPr>
          </a:p>
        </p:txBody>
      </p:sp>
      <p:sp>
        <p:nvSpPr>
          <p:cNvPr id="19488" name="Oval 32"/>
          <p:cNvSpPr>
            <a:spLocks noChangeArrowheads="1"/>
          </p:cNvSpPr>
          <p:nvPr/>
        </p:nvSpPr>
        <p:spPr bwMode="auto">
          <a:xfrm>
            <a:off x="2146300" y="4407744"/>
            <a:ext cx="2401888" cy="6491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Zlepšit přípravu personálu</a:t>
            </a:r>
            <a:endParaRPr lang="en-US" altLang="cs-CZ" sz="1200" dirty="0">
              <a:solidFill>
                <a:prstClr val="black"/>
              </a:solidFill>
              <a:latin typeface="Times New Roman" pitchFamily="18" charset="0"/>
            </a:endParaRPr>
          </a:p>
        </p:txBody>
      </p:sp>
      <p:sp>
        <p:nvSpPr>
          <p:cNvPr id="19489" name="Oval 33"/>
          <p:cNvSpPr>
            <a:spLocks noChangeArrowheads="1"/>
          </p:cNvSpPr>
          <p:nvPr/>
        </p:nvSpPr>
        <p:spPr bwMode="auto">
          <a:xfrm>
            <a:off x="1949451" y="3589338"/>
            <a:ext cx="1681163" cy="6223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Vytvoření požadavků</a:t>
            </a:r>
          </a:p>
          <a:p>
            <a:pPr algn="ctr" defTabSz="914400" eaLnBrk="1" hangingPunct="1">
              <a:spcBef>
                <a:spcPct val="0"/>
              </a:spcBef>
              <a:buNone/>
              <a:defRPr/>
            </a:pPr>
            <a:r>
              <a:rPr lang="cs-CZ" altLang="cs-CZ" sz="1200" dirty="0">
                <a:solidFill>
                  <a:prstClr val="black"/>
                </a:solidFill>
                <a:latin typeface="Times New Roman" pitchFamily="18" charset="0"/>
              </a:rPr>
              <a:t> na výcvik</a:t>
            </a:r>
            <a:endParaRPr lang="en-US" altLang="cs-CZ" sz="1200" dirty="0">
              <a:solidFill>
                <a:prstClr val="black"/>
              </a:solidFill>
              <a:latin typeface="Times New Roman" pitchFamily="18" charset="0"/>
            </a:endParaRPr>
          </a:p>
        </p:txBody>
      </p:sp>
      <p:sp>
        <p:nvSpPr>
          <p:cNvPr id="19490" name="Oval 34"/>
          <p:cNvSpPr>
            <a:spLocks noChangeArrowheads="1"/>
          </p:cNvSpPr>
          <p:nvPr/>
        </p:nvSpPr>
        <p:spPr bwMode="auto">
          <a:xfrm>
            <a:off x="3124200" y="2840038"/>
            <a:ext cx="1549400" cy="660400"/>
          </a:xfrm>
          <a:prstGeom prst="ellipse">
            <a:avLst/>
          </a:prstGeom>
          <a:solidFill>
            <a:srgbClr val="C9D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lnSpc>
                <a:spcPct val="90000"/>
              </a:lnSpc>
              <a:spcBef>
                <a:spcPct val="0"/>
              </a:spcBef>
              <a:buNone/>
              <a:defRPr/>
            </a:pPr>
            <a:r>
              <a:rPr lang="cs-CZ" altLang="cs-CZ" sz="1200" dirty="0">
                <a:solidFill>
                  <a:prstClr val="black"/>
                </a:solidFill>
                <a:latin typeface="Times New Roman" pitchFamily="18" charset="0"/>
              </a:rPr>
              <a:t>Výcvik jednotek ,</a:t>
            </a:r>
          </a:p>
          <a:p>
            <a:pPr algn="ctr" defTabSz="914400" eaLnBrk="1" hangingPunct="1">
              <a:lnSpc>
                <a:spcPct val="90000"/>
              </a:lnSpc>
              <a:spcBef>
                <a:spcPct val="0"/>
              </a:spcBef>
              <a:buNone/>
              <a:defRPr/>
            </a:pPr>
            <a:r>
              <a:rPr lang="cs-CZ" altLang="cs-CZ" sz="1200" dirty="0">
                <a:solidFill>
                  <a:prstClr val="black"/>
                </a:solidFill>
                <a:latin typeface="Times New Roman" pitchFamily="18" charset="0"/>
              </a:rPr>
              <a:t>a útvarů</a:t>
            </a:r>
            <a:endParaRPr lang="en-US" altLang="cs-CZ" sz="1200" dirty="0">
              <a:solidFill>
                <a:prstClr val="black"/>
              </a:solidFill>
              <a:latin typeface="Times New Roman" pitchFamily="18" charset="0"/>
            </a:endParaRPr>
          </a:p>
        </p:txBody>
      </p:sp>
      <p:cxnSp>
        <p:nvCxnSpPr>
          <p:cNvPr id="19491" name="AutoShape 35"/>
          <p:cNvCxnSpPr>
            <a:cxnSpLocks noChangeShapeType="1"/>
            <a:stCxn id="19489" idx="0"/>
            <a:endCxn id="19490" idx="3"/>
          </p:cNvCxnSpPr>
          <p:nvPr/>
        </p:nvCxnSpPr>
        <p:spPr bwMode="auto">
          <a:xfrm rot="-5400000">
            <a:off x="2978150" y="3216275"/>
            <a:ext cx="185738" cy="560388"/>
          </a:xfrm>
          <a:prstGeom prst="curvedConnector3">
            <a:avLst>
              <a:gd name="adj1" fmla="val 23931"/>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2" name="AutoShape 36"/>
          <p:cNvCxnSpPr>
            <a:cxnSpLocks noChangeShapeType="1"/>
            <a:stCxn id="19490" idx="1"/>
            <a:endCxn id="19487" idx="4"/>
          </p:cNvCxnSpPr>
          <p:nvPr/>
        </p:nvCxnSpPr>
        <p:spPr bwMode="auto">
          <a:xfrm rot="5400000" flipH="1">
            <a:off x="2932114" y="2517776"/>
            <a:ext cx="185737" cy="652463"/>
          </a:xfrm>
          <a:prstGeom prst="curvedConnector3">
            <a:avLst>
              <a:gd name="adj1" fmla="val 76069"/>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3" name="AutoShape 37"/>
          <p:cNvCxnSpPr>
            <a:cxnSpLocks noChangeShapeType="1"/>
            <a:stCxn id="19490" idx="0"/>
            <a:endCxn id="19486" idx="5"/>
          </p:cNvCxnSpPr>
          <p:nvPr/>
        </p:nvCxnSpPr>
        <p:spPr bwMode="auto">
          <a:xfrm rot="5400000" flipH="1">
            <a:off x="3299620" y="2240758"/>
            <a:ext cx="1069975" cy="128587"/>
          </a:xfrm>
          <a:prstGeom prst="curvedConnector3">
            <a:avLst>
              <a:gd name="adj1" fmla="val 46440"/>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4" name="AutoShape 38"/>
          <p:cNvCxnSpPr>
            <a:cxnSpLocks noChangeShapeType="1"/>
            <a:stCxn id="19488" idx="0"/>
            <a:endCxn id="19489" idx="4"/>
          </p:cNvCxnSpPr>
          <p:nvPr/>
        </p:nvCxnSpPr>
        <p:spPr bwMode="auto">
          <a:xfrm rot="16200000" flipV="1">
            <a:off x="2970585" y="4031085"/>
            <a:ext cx="196106" cy="557212"/>
          </a:xfrm>
          <a:prstGeom prst="curvedConnector3">
            <a:avLst>
              <a:gd name="adj1" fmla="val 50000"/>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5" name="Rectangle 39"/>
          <p:cNvSpPr>
            <a:spLocks noChangeArrowheads="1"/>
          </p:cNvSpPr>
          <p:nvPr/>
        </p:nvSpPr>
        <p:spPr bwMode="auto">
          <a:xfrm>
            <a:off x="4875214" y="2787650"/>
            <a:ext cx="5654675" cy="438150"/>
          </a:xfrm>
          <a:prstGeom prst="rect">
            <a:avLst/>
          </a:prstGeom>
          <a:noFill/>
          <a:ln w="19050" cap="rnd">
            <a:solidFill>
              <a:srgbClr val="0C2E84"/>
            </a:solidFill>
            <a:miter lim="800000"/>
            <a:headEnd type="none" w="sm" len="sm"/>
            <a:tailEnd type="none" w="sm" len="sm"/>
          </a:ln>
          <a:effectLst/>
          <a:extLst>
            <a:ext uri="{909E8E84-426E-40DD-AFC4-6F175D3DCCD1}">
              <a14:hiddenFill xmlns:a14="http://schemas.microsoft.com/office/drawing/2010/main">
                <a:gradFill rotWithShape="0">
                  <a:gsLst>
                    <a:gs pos="0">
                      <a:srgbClr val="ABCF99"/>
                    </a:gs>
                    <a:gs pos="50000">
                      <a:srgbClr val="E6F1E1"/>
                    </a:gs>
                    <a:gs pos="100000">
                      <a:srgbClr val="ABCF99"/>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hangingPunct="1">
              <a:spcBef>
                <a:spcPct val="0"/>
              </a:spcBef>
              <a:buNone/>
              <a:defRPr/>
            </a:pPr>
            <a:endParaRPr lang="cs-CZ" altLang="cs-CZ" sz="1800">
              <a:solidFill>
                <a:prstClr val="black"/>
              </a:solidFill>
            </a:endParaRPr>
          </a:p>
        </p:txBody>
      </p:sp>
      <p:sp>
        <p:nvSpPr>
          <p:cNvPr id="19496" name="Line 40"/>
          <p:cNvSpPr>
            <a:spLocks noChangeShapeType="1"/>
          </p:cNvSpPr>
          <p:nvPr/>
        </p:nvSpPr>
        <p:spPr bwMode="auto">
          <a:xfrm>
            <a:off x="1843088" y="5140325"/>
            <a:ext cx="3035300" cy="0"/>
          </a:xfrm>
          <a:prstGeom prst="line">
            <a:avLst/>
          </a:prstGeom>
          <a:noFill/>
          <a:ln w="12700"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cs-CZ">
              <a:solidFill>
                <a:prstClr val="black"/>
              </a:solidFill>
              <a:latin typeface="Calibri" panose="020F0502020204030204"/>
            </a:endParaRPr>
          </a:p>
        </p:txBody>
      </p:sp>
      <p:sp>
        <p:nvSpPr>
          <p:cNvPr id="19497" name="Text Box 41"/>
          <p:cNvSpPr txBox="1">
            <a:spLocks noChangeArrowheads="1"/>
          </p:cNvSpPr>
          <p:nvPr/>
        </p:nvSpPr>
        <p:spPr bwMode="auto">
          <a:xfrm rot="-5400000">
            <a:off x="1442767" y="5475271"/>
            <a:ext cx="5629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a:spcBef>
                <a:spcPct val="0"/>
              </a:spcBef>
              <a:buNone/>
              <a:defRPr/>
            </a:pPr>
            <a:r>
              <a:rPr lang="cs-CZ" altLang="cs-CZ" sz="1000" b="1" dirty="0">
                <a:solidFill>
                  <a:prstClr val="black"/>
                </a:solidFill>
                <a:latin typeface="Times New Roman" pitchFamily="18" charset="0"/>
              </a:rPr>
              <a:t>Zdroje</a:t>
            </a:r>
            <a:endParaRPr lang="en-US" altLang="cs-CZ" sz="1000" b="1" dirty="0">
              <a:solidFill>
                <a:prstClr val="black"/>
              </a:solidFill>
              <a:latin typeface="Times New Roman" pitchFamily="18" charset="0"/>
            </a:endParaRPr>
          </a:p>
        </p:txBody>
      </p:sp>
      <p:sp>
        <p:nvSpPr>
          <p:cNvPr id="19498" name="Oval 42"/>
          <p:cNvSpPr>
            <a:spLocks noChangeArrowheads="1"/>
          </p:cNvSpPr>
          <p:nvPr/>
        </p:nvSpPr>
        <p:spPr bwMode="auto">
          <a:xfrm>
            <a:off x="3024982" y="5213350"/>
            <a:ext cx="1648619" cy="520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hangingPunct="1">
              <a:spcBef>
                <a:spcPct val="0"/>
              </a:spcBef>
              <a:buNone/>
              <a:defRPr/>
            </a:pPr>
            <a:r>
              <a:rPr lang="cs-CZ" altLang="cs-CZ" sz="1200" dirty="0">
                <a:solidFill>
                  <a:prstClr val="black"/>
                </a:solidFill>
                <a:latin typeface="Times New Roman" pitchFamily="18" charset="0"/>
              </a:rPr>
              <a:t>Zajištění nezbytných </a:t>
            </a:r>
          </a:p>
          <a:p>
            <a:pPr algn="ctr" defTabSz="914400" eaLnBrk="1" hangingPunct="1">
              <a:spcBef>
                <a:spcPct val="0"/>
              </a:spcBef>
              <a:buNone/>
              <a:defRPr/>
            </a:pPr>
            <a:r>
              <a:rPr lang="cs-CZ" altLang="cs-CZ" sz="1200" dirty="0">
                <a:solidFill>
                  <a:prstClr val="black"/>
                </a:solidFill>
                <a:latin typeface="Times New Roman" pitchFamily="18" charset="0"/>
              </a:rPr>
              <a:t>zdrojů</a:t>
            </a:r>
            <a:endParaRPr lang="en-US" altLang="cs-CZ" sz="1200" dirty="0">
              <a:solidFill>
                <a:prstClr val="black"/>
              </a:solidFill>
              <a:latin typeface="Times New Roman" pitchFamily="18" charset="0"/>
            </a:endParaRPr>
          </a:p>
        </p:txBody>
      </p:sp>
      <p:sp>
        <p:nvSpPr>
          <p:cNvPr id="19499" name="Rectangle 43"/>
          <p:cNvSpPr>
            <a:spLocks noChangeArrowheads="1"/>
          </p:cNvSpPr>
          <p:nvPr/>
        </p:nvSpPr>
        <p:spPr bwMode="auto">
          <a:xfrm>
            <a:off x="1609725" y="5838825"/>
            <a:ext cx="3505200"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a:spcBef>
                <a:spcPct val="0"/>
              </a:spcBef>
              <a:buNone/>
              <a:defRPr/>
            </a:pPr>
            <a:r>
              <a:rPr lang="en-US" altLang="cs-CZ" sz="1200" b="1" dirty="0" err="1">
                <a:solidFill>
                  <a:prstClr val="black"/>
                </a:solidFill>
                <a:latin typeface="Times New Roman" pitchFamily="18" charset="0"/>
              </a:rPr>
              <a:t>Strateg</a:t>
            </a:r>
            <a:r>
              <a:rPr lang="cs-CZ" altLang="cs-CZ" sz="1200" b="1" dirty="0" err="1">
                <a:solidFill>
                  <a:prstClr val="black"/>
                </a:solidFill>
                <a:latin typeface="Times New Roman" pitchFamily="18" charset="0"/>
              </a:rPr>
              <a:t>ická</a:t>
            </a:r>
            <a:r>
              <a:rPr lang="cs-CZ" altLang="cs-CZ" sz="1200" b="1" dirty="0">
                <a:solidFill>
                  <a:prstClr val="black"/>
                </a:solidFill>
                <a:latin typeface="Times New Roman" pitchFamily="18" charset="0"/>
              </a:rPr>
              <a:t> mapa</a:t>
            </a:r>
            <a:endParaRPr lang="en-US" altLang="cs-CZ" sz="1200" b="1" dirty="0">
              <a:solidFill>
                <a:prstClr val="black"/>
              </a:solidFill>
              <a:latin typeface="Times New Roman" pitchFamily="18" charset="0"/>
            </a:endParaRPr>
          </a:p>
          <a:p>
            <a:pPr algn="ctr" defTabSz="914400">
              <a:spcBef>
                <a:spcPct val="0"/>
              </a:spcBef>
              <a:buNone/>
              <a:defRPr/>
            </a:pPr>
            <a:r>
              <a:rPr lang="cs-CZ" altLang="cs-CZ" sz="1200" b="1" dirty="0">
                <a:solidFill>
                  <a:prstClr val="black"/>
                </a:solidFill>
                <a:latin typeface="Times New Roman" pitchFamily="18" charset="0"/>
              </a:rPr>
              <a:t>Provázaná struktura strategických cílů k naplnění poslání a vize organizace</a:t>
            </a:r>
            <a:endParaRPr lang="en-US" altLang="cs-CZ" sz="1200" b="1" dirty="0">
              <a:solidFill>
                <a:prstClr val="black"/>
              </a:solidFill>
              <a:latin typeface="Times New Roman" pitchFamily="18" charset="0"/>
            </a:endParaRPr>
          </a:p>
        </p:txBody>
      </p:sp>
      <p:cxnSp>
        <p:nvCxnSpPr>
          <p:cNvPr id="19500" name="AutoShape 44"/>
          <p:cNvCxnSpPr>
            <a:cxnSpLocks noChangeShapeType="1"/>
          </p:cNvCxnSpPr>
          <p:nvPr/>
        </p:nvCxnSpPr>
        <p:spPr bwMode="auto">
          <a:xfrm rot="5400000" flipH="1">
            <a:off x="3602038" y="4856163"/>
            <a:ext cx="211138" cy="557213"/>
          </a:xfrm>
          <a:prstGeom prst="curvedConnector3">
            <a:avLst>
              <a:gd name="adj1" fmla="val 49625"/>
            </a:avLst>
          </a:prstGeom>
          <a:noFill/>
          <a:ln w="1905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48935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p:cNvGraphicFramePr>
            <a:graphicFrameLocks noChangeAspect="1"/>
          </p:cNvGraphicFramePr>
          <p:nvPr>
            <p:extLst>
              <p:ext uri="{D42A27DB-BD31-4B8C-83A1-F6EECF244321}">
                <p14:modId xmlns:p14="http://schemas.microsoft.com/office/powerpoint/2010/main" val="1504321961"/>
              </p:ext>
            </p:extLst>
          </p:nvPr>
        </p:nvGraphicFramePr>
        <p:xfrm>
          <a:off x="0" y="-133564"/>
          <a:ext cx="12192000" cy="6947630"/>
        </p:xfrm>
        <a:graphic>
          <a:graphicData uri="http://schemas.openxmlformats.org/presentationml/2006/ole">
            <mc:AlternateContent xmlns:mc="http://schemas.openxmlformats.org/markup-compatibility/2006">
              <mc:Choice xmlns:v="urn:schemas-microsoft-com:vml" Requires="v">
                <p:oleObj name="Slide" r:id="rId2" imgW="2667079" imgH="2001312" progId="PowerPoint.Slide.8">
                  <p:embed/>
                </p:oleObj>
              </mc:Choice>
              <mc:Fallback>
                <p:oleObj name="Slide" r:id="rId2" imgW="2667079" imgH="2001312" progId="PowerPoint.Slide.8">
                  <p:embed/>
                  <p:pic>
                    <p:nvPicPr>
                      <p:cNvPr id="6" name="Objekt 5"/>
                      <p:cNvPicPr>
                        <a:picLocks noChangeAspect="1" noChangeArrowheads="1"/>
                      </p:cNvPicPr>
                      <p:nvPr/>
                    </p:nvPicPr>
                    <p:blipFill>
                      <a:blip r:embed="rId3"/>
                      <a:srcRect/>
                      <a:stretch>
                        <a:fillRect/>
                      </a:stretch>
                    </p:blipFill>
                    <p:spPr bwMode="auto">
                      <a:xfrm>
                        <a:off x="0" y="-133564"/>
                        <a:ext cx="12192000" cy="6947630"/>
                      </a:xfrm>
                      <a:prstGeom prst="rect">
                        <a:avLst/>
                      </a:prstGeom>
                      <a:noFill/>
                    </p:spPr>
                  </p:pic>
                </p:oleObj>
              </mc:Fallback>
            </mc:AlternateContent>
          </a:graphicData>
        </a:graphic>
      </p:graphicFrame>
    </p:spTree>
    <p:extLst>
      <p:ext uri="{BB962C8B-B14F-4D97-AF65-F5344CB8AC3E}">
        <p14:creationId xmlns:p14="http://schemas.microsoft.com/office/powerpoint/2010/main" val="25062885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1"/>
          </p:nvPr>
        </p:nvSpPr>
        <p:spPr/>
        <p:txBody>
          <a:bodyPr/>
          <a:lstStyle/>
          <a:p>
            <a:endParaRPr lang="cs-CZ" dirty="0"/>
          </a:p>
        </p:txBody>
      </p:sp>
      <p:sp>
        <p:nvSpPr>
          <p:cNvPr id="4" name="Zástupný symbol pro obsah 3"/>
          <p:cNvSpPr>
            <a:spLocks noGrp="1"/>
          </p:cNvSpPr>
          <p:nvPr>
            <p:ph sz="half" idx="2"/>
          </p:nvPr>
        </p:nvSpPr>
        <p:spPr/>
        <p:txBody>
          <a:bodyPr/>
          <a:lstStyle/>
          <a:p>
            <a:endParaRPr lang="cs-CZ"/>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defRPr/>
            </a:pPr>
            <a:endParaRPr lang="cs-CZ">
              <a:solidFill>
                <a:prstClr val="black"/>
              </a:solidFill>
              <a:latin typeface="Calibri"/>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1914211309"/>
              </p:ext>
            </p:extLst>
          </p:nvPr>
        </p:nvGraphicFramePr>
        <p:xfrm>
          <a:off x="0" y="43934"/>
          <a:ext cx="12192000" cy="6814065"/>
        </p:xfrm>
        <a:graphic>
          <a:graphicData uri="http://schemas.openxmlformats.org/presentationml/2006/ole">
            <mc:AlternateContent xmlns:mc="http://schemas.openxmlformats.org/markup-compatibility/2006">
              <mc:Choice xmlns:v="urn:schemas-microsoft-com:vml" Requires="v">
                <p:oleObj name="Snímek" r:id="rId2" imgW="4635965" imgH="3477899" progId="PowerPoint.Slide.8">
                  <p:embed/>
                </p:oleObj>
              </mc:Choice>
              <mc:Fallback>
                <p:oleObj name="Snímek" r:id="rId2" imgW="4635965" imgH="3477899" progId="PowerPoint.Slide.8">
                  <p:embed/>
                  <p:pic>
                    <p:nvPicPr>
                      <p:cNvPr id="6" name="Objek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34"/>
                        <a:ext cx="12192000" cy="6814065"/>
                      </a:xfrm>
                      <a:prstGeom prst="rect">
                        <a:avLst/>
                      </a:prstGeom>
                      <a:noFill/>
                    </p:spPr>
                  </p:pic>
                </p:oleObj>
              </mc:Fallback>
            </mc:AlternateContent>
          </a:graphicData>
        </a:graphic>
      </p:graphicFrame>
    </p:spTree>
    <p:extLst>
      <p:ext uri="{BB962C8B-B14F-4D97-AF65-F5344CB8AC3E}">
        <p14:creationId xmlns:p14="http://schemas.microsoft.com/office/powerpoint/2010/main" val="3857038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ÚVOD</a:t>
            </a:r>
            <a:endParaRPr lang="cs-CZ" altLang="cs-CZ" i="1" dirty="0"/>
          </a:p>
        </p:txBody>
      </p:sp>
    </p:spTree>
    <p:extLst>
      <p:ext uri="{BB962C8B-B14F-4D97-AF65-F5344CB8AC3E}">
        <p14:creationId xmlns:p14="http://schemas.microsoft.com/office/powerpoint/2010/main" val="1761452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AC85B-8649-48BD-B74F-B8035D92AA1C}"/>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E52283BC-56A7-4ACF-A9BF-32FD9D61C5A6}"/>
              </a:ext>
            </a:extLst>
          </p:cNvPr>
          <p:cNvSpPr>
            <a:spLocks noGrp="1"/>
          </p:cNvSpPr>
          <p:nvPr>
            <p:ph type="body" sz="half" idx="1"/>
          </p:nvPr>
        </p:nvSpPr>
        <p:spPr/>
        <p:txBody>
          <a:bodyPr/>
          <a:lstStyle/>
          <a:p>
            <a:endParaRPr lang="cs-CZ"/>
          </a:p>
        </p:txBody>
      </p:sp>
      <p:graphicFrame>
        <p:nvGraphicFramePr>
          <p:cNvPr id="5" name="Zástupný obsah 4">
            <a:extLst>
              <a:ext uri="{FF2B5EF4-FFF2-40B4-BE49-F238E27FC236}">
                <a16:creationId xmlns:a16="http://schemas.microsoft.com/office/drawing/2014/main" id="{13569674-30FF-4400-90D2-2F3470F377BC}"/>
              </a:ext>
            </a:extLst>
          </p:cNvPr>
          <p:cNvGraphicFramePr>
            <a:graphicFrameLocks noGrp="1"/>
          </p:cNvGraphicFramePr>
          <p:nvPr>
            <p:ph sz="half" idx="2"/>
            <p:extLst>
              <p:ext uri="{D42A27DB-BD31-4B8C-83A1-F6EECF244321}">
                <p14:modId xmlns:p14="http://schemas.microsoft.com/office/powerpoint/2010/main" val="37113843"/>
              </p:ext>
            </p:extLst>
          </p:nvPr>
        </p:nvGraphicFramePr>
        <p:xfrm>
          <a:off x="0" y="0"/>
          <a:ext cx="12192001" cy="11281537"/>
        </p:xfrm>
        <a:graphic>
          <a:graphicData uri="http://schemas.openxmlformats.org/drawingml/2006/table">
            <a:tbl>
              <a:tblPr firstRow="1" firstCol="1" bandRow="1">
                <a:tableStyleId>{5C22544A-7EE6-4342-B048-85BDC9FD1C3A}</a:tableStyleId>
              </a:tblPr>
              <a:tblGrid>
                <a:gridCol w="3708422">
                  <a:extLst>
                    <a:ext uri="{9D8B030D-6E8A-4147-A177-3AD203B41FA5}">
                      <a16:colId xmlns:a16="http://schemas.microsoft.com/office/drawing/2014/main" val="1035309058"/>
                    </a:ext>
                  </a:extLst>
                </a:gridCol>
                <a:gridCol w="4126646">
                  <a:extLst>
                    <a:ext uri="{9D8B030D-6E8A-4147-A177-3AD203B41FA5}">
                      <a16:colId xmlns:a16="http://schemas.microsoft.com/office/drawing/2014/main" val="2069069424"/>
                    </a:ext>
                  </a:extLst>
                </a:gridCol>
                <a:gridCol w="4356933">
                  <a:extLst>
                    <a:ext uri="{9D8B030D-6E8A-4147-A177-3AD203B41FA5}">
                      <a16:colId xmlns:a16="http://schemas.microsoft.com/office/drawing/2014/main" val="1767086002"/>
                    </a:ext>
                  </a:extLst>
                </a:gridCol>
              </a:tblGrid>
              <a:tr h="230155">
                <a:tc gridSpan="3">
                  <a:txBody>
                    <a:bodyPr/>
                    <a:lstStyle/>
                    <a:p>
                      <a:pPr algn="ctr">
                        <a:lnSpc>
                          <a:spcPct val="115000"/>
                        </a:lnSpc>
                        <a:spcAft>
                          <a:spcPts val="0"/>
                        </a:spcAft>
                      </a:pPr>
                      <a:r>
                        <a:rPr lang="cs-CZ" sz="2000" dirty="0">
                          <a:solidFill>
                            <a:schemeClr val="tx1"/>
                          </a:solidFill>
                          <a:effectLst/>
                        </a:rPr>
                        <a:t>Vize</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32295571"/>
                  </a:ext>
                </a:extLst>
              </a:tr>
              <a:tr h="1015897">
                <a:tc gridSpan="3">
                  <a:txBody>
                    <a:bodyPr/>
                    <a:lstStyle/>
                    <a:p>
                      <a:pPr algn="ctr">
                        <a:lnSpc>
                          <a:spcPct val="115000"/>
                        </a:lnSpc>
                        <a:spcAft>
                          <a:spcPts val="0"/>
                        </a:spcAft>
                      </a:pPr>
                      <a:r>
                        <a:rPr lang="cs-CZ" sz="2000" dirty="0">
                          <a:solidFill>
                            <a:schemeClr val="tx1"/>
                          </a:solidFill>
                          <a:effectLst/>
                        </a:rPr>
                        <a:t> </a:t>
                      </a:r>
                    </a:p>
                    <a:p>
                      <a:pPr algn="ctr">
                        <a:lnSpc>
                          <a:spcPct val="115000"/>
                        </a:lnSpc>
                        <a:spcAft>
                          <a:spcPts val="0"/>
                        </a:spcAft>
                      </a:pPr>
                      <a:r>
                        <a:rPr lang="cs-CZ" sz="2000" dirty="0">
                          <a:solidFill>
                            <a:schemeClr val="tx1"/>
                          </a:solidFill>
                          <a:effectLst/>
                        </a:rPr>
                        <a:t>Koordinování a poskytování spolehlivých, pružných a nákladově efektivních servisních služeb veškeré pozemní techniky AČR, včetně podpory v zahraničních operací s ohledem na zajištění podpory životního cyklu.</a:t>
                      </a:r>
                    </a:p>
                    <a:p>
                      <a:pPr algn="ct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443885"/>
                  </a:ext>
                </a:extLst>
              </a:tr>
              <a:tr h="230155">
                <a:tc gridSpan="3">
                  <a:txBody>
                    <a:bodyPr/>
                    <a:lstStyle/>
                    <a:p>
                      <a:pPr algn="ctr">
                        <a:lnSpc>
                          <a:spcPct val="115000"/>
                        </a:lnSpc>
                        <a:spcAft>
                          <a:spcPts val="0"/>
                        </a:spcAft>
                      </a:pPr>
                      <a:r>
                        <a:rPr lang="cs-CZ" sz="2000" dirty="0">
                          <a:solidFill>
                            <a:schemeClr val="tx1"/>
                          </a:solidFill>
                          <a:effectLst/>
                        </a:rPr>
                        <a:t>Strategický cíl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46043091"/>
                  </a:ext>
                </a:extLst>
              </a:tr>
              <a:tr h="1015897">
                <a:tc gridSpan="3">
                  <a:txBody>
                    <a:bodyPr/>
                    <a:lstStyle/>
                    <a:p>
                      <a:pPr marL="457200" algn="just">
                        <a:lnSpc>
                          <a:spcPct val="115000"/>
                        </a:lnSpc>
                        <a:spcBef>
                          <a:spcPts val="1200"/>
                        </a:spcBef>
                        <a:spcAft>
                          <a:spcPts val="0"/>
                        </a:spcAft>
                      </a:pPr>
                      <a:r>
                        <a:rPr lang="cs-CZ" sz="2000" dirty="0">
                          <a:solidFill>
                            <a:schemeClr val="tx1"/>
                          </a:solidFill>
                          <a:effectLst/>
                        </a:rPr>
                        <a:t>Posílit strategickou spolupráci s AČR, rozvinout segment „vojenský speciál“ a vytvořit systémové a odpovídající procesní podmínky pro posílení role strategického partnera a poskytovatele servisních činností ve prospěch veškeré pozemní techniky AČR. </a:t>
                      </a:r>
                    </a:p>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46983943"/>
                  </a:ext>
                </a:extLst>
              </a:tr>
              <a:tr h="230155">
                <a:tc>
                  <a:txBody>
                    <a:bodyPr/>
                    <a:lstStyle/>
                    <a:p>
                      <a:pPr marL="342900" lvl="0" indent="-342900">
                        <a:lnSpc>
                          <a:spcPct val="115000"/>
                        </a:lnSpc>
                        <a:spcAft>
                          <a:spcPts val="0"/>
                        </a:spcAft>
                        <a:buFont typeface="+mj-lt"/>
                        <a:buAutoNum type="arabicPeriod"/>
                      </a:pPr>
                      <a:r>
                        <a:rPr lang="cs-CZ" sz="2000" b="0" dirty="0">
                          <a:solidFill>
                            <a:schemeClr val="tx1"/>
                          </a:solidFill>
                          <a:effectLst/>
                        </a:rPr>
                        <a:t>Specifický cíl 1</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42900" lvl="0" indent="-342900">
                        <a:lnSpc>
                          <a:spcPct val="115000"/>
                        </a:lnSpc>
                        <a:spcAft>
                          <a:spcPts val="0"/>
                        </a:spcAft>
                        <a:buFont typeface="+mj-lt"/>
                        <a:buAutoNum type="arabicPeriod"/>
                      </a:pPr>
                      <a:r>
                        <a:rPr lang="cs-CZ" sz="2000" dirty="0">
                          <a:solidFill>
                            <a:schemeClr val="tx1"/>
                          </a:solidFill>
                          <a:effectLst/>
                        </a:rPr>
                        <a:t>Specifický cíl 2</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42900" lvl="0" indent="-342900">
                        <a:lnSpc>
                          <a:spcPct val="115000"/>
                        </a:lnSpc>
                        <a:spcAft>
                          <a:spcPts val="0"/>
                        </a:spcAft>
                        <a:buFont typeface="+mj-lt"/>
                        <a:buAutoNum type="arabicPeriod"/>
                      </a:pPr>
                      <a:r>
                        <a:rPr lang="cs-CZ" sz="2000" dirty="0">
                          <a:solidFill>
                            <a:schemeClr val="tx1"/>
                          </a:solidFill>
                          <a:effectLst/>
                        </a:rPr>
                        <a:t>Specifický cíl 3</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078221790"/>
                  </a:ext>
                </a:extLst>
              </a:tr>
              <a:tr h="773466">
                <a:tc>
                  <a:txBody>
                    <a:bodyPr/>
                    <a:lstStyle/>
                    <a:p>
                      <a:pPr>
                        <a:lnSpc>
                          <a:spcPct val="115000"/>
                        </a:lnSpc>
                        <a:spcAft>
                          <a:spcPts val="0"/>
                        </a:spcAft>
                      </a:pPr>
                      <a:r>
                        <a:rPr lang="cs-CZ" sz="2000" b="0" dirty="0">
                          <a:solidFill>
                            <a:schemeClr val="tx1"/>
                          </a:solidFill>
                          <a:effectLst/>
                        </a:rPr>
                        <a:t>Posílit strategické partnerství s AČR</a:t>
                      </a:r>
                    </a:p>
                    <a:p>
                      <a:pPr algn="just">
                        <a:lnSpc>
                          <a:spcPct val="115000"/>
                        </a:lnSpc>
                        <a:spcAft>
                          <a:spcPts val="0"/>
                        </a:spcAft>
                      </a:pPr>
                      <a:r>
                        <a:rPr lang="cs-CZ" sz="2000" b="0" dirty="0">
                          <a:solidFill>
                            <a:schemeClr val="tx1"/>
                          </a:solidFill>
                          <a:effectLst/>
                        </a:rPr>
                        <a:t> </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Rozvinout schopnosti segmentu „vojenský speciál“</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a:solidFill>
                            <a:schemeClr val="tx1"/>
                          </a:solidFill>
                          <a:effectLst/>
                        </a:rPr>
                        <a:t>Vytvořit podmínky a převzít roli strategického partnera a poskytovatele servisních služeb</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556388804"/>
                  </a:ext>
                </a:extLst>
              </a:tr>
              <a:tr h="504879">
                <a:tc>
                  <a:txBody>
                    <a:bodyPr/>
                    <a:lstStyle/>
                    <a:p>
                      <a:pPr marL="38100">
                        <a:lnSpc>
                          <a:spcPct val="115000"/>
                        </a:lnSpc>
                        <a:spcAft>
                          <a:spcPts val="0"/>
                        </a:spcAft>
                      </a:pPr>
                      <a:r>
                        <a:rPr lang="cs-CZ" sz="2000" b="0" dirty="0">
                          <a:solidFill>
                            <a:schemeClr val="tx1"/>
                          </a:solidFill>
                          <a:effectLst/>
                        </a:rPr>
                        <a:t>1.1 Podpora vedení MO</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2.1. Inovace vnitřních předpisů a norem</a:t>
                      </a:r>
                    </a:p>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3.1 Posilování spolupráce s domácími i zahraničními subjekty</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2718079833"/>
                  </a:ext>
                </a:extLst>
              </a:tr>
              <a:tr h="332999">
                <a:tc>
                  <a:txBody>
                    <a:bodyPr/>
                    <a:lstStyle/>
                    <a:p>
                      <a:pPr marL="38100">
                        <a:lnSpc>
                          <a:spcPct val="115000"/>
                        </a:lnSpc>
                        <a:spcAft>
                          <a:spcPts val="0"/>
                        </a:spcAft>
                      </a:pPr>
                      <a:r>
                        <a:rPr lang="cs-CZ" sz="2000" b="0" dirty="0">
                          <a:solidFill>
                            <a:schemeClr val="tx1"/>
                          </a:solidFill>
                          <a:effectLst/>
                        </a:rPr>
                        <a:t>1.2 Úprava právních norem</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2.2 Reorganizace podniku</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3.2 Vytváření podmínek pro operativní řízení servisních služeb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2903821151"/>
                  </a:ext>
                </a:extLst>
              </a:tr>
              <a:tr h="676761">
                <a:tc>
                  <a:txBody>
                    <a:bodyPr/>
                    <a:lstStyle/>
                    <a:p>
                      <a:pPr marL="38100">
                        <a:lnSpc>
                          <a:spcPct val="115000"/>
                        </a:lnSpc>
                        <a:spcAft>
                          <a:spcPts val="0"/>
                        </a:spcAft>
                      </a:pPr>
                      <a:r>
                        <a:rPr lang="cs-CZ" sz="2000" b="0" dirty="0">
                          <a:solidFill>
                            <a:schemeClr val="tx1"/>
                          </a:solidFill>
                          <a:effectLst/>
                        </a:rPr>
                        <a:t>1.3 Vytvoření dlouhodobého smluvního rámce na poskytování servisních služeb</a:t>
                      </a:r>
                      <a:endParaRPr lang="cs-CZ"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2.3 Získání a příprava personálu</a:t>
                      </a:r>
                    </a:p>
                    <a:p>
                      <a:pPr marL="38100">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3.3 Nastavení konceptu servisních služeb pro jednotlivé druhy pozemní techniky</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172527016"/>
                  </a:ext>
                </a:extLst>
              </a:tr>
              <a:tr h="676761">
                <a:tc>
                  <a:txBody>
                    <a:bodyPr/>
                    <a:lstStyle/>
                    <a:p>
                      <a:pPr marL="38100">
                        <a:lnSpc>
                          <a:spcPct val="115000"/>
                        </a:lnSpc>
                        <a:spcAft>
                          <a:spcPts val="0"/>
                        </a:spcAft>
                      </a:pPr>
                      <a:r>
                        <a:rPr lang="cs-CZ" sz="700">
                          <a:solidFill>
                            <a:schemeClr val="tx1"/>
                          </a:solidFill>
                          <a:effectLst/>
                        </a:rPr>
                        <a:t>1.4. Prosazení strategie do strategických a koncepčních dokumentů zřizovatele</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2.4. Přizpůsobení infrastruktury a optimalizace skladové hospodářství</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3.4 Operační a mobilizační zásoby náhradních dílů  </a:t>
                      </a:r>
                    </a:p>
                    <a:p>
                      <a:pPr>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4118119424"/>
                  </a:ext>
                </a:extLst>
              </a:tr>
              <a:tr h="33299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dirty="0">
                          <a:solidFill>
                            <a:schemeClr val="tx1"/>
                          </a:solidFill>
                          <a:effectLst/>
                        </a:rPr>
                        <a:t>2.5 Modernizace MTZ</a:t>
                      </a:r>
                    </a:p>
                    <a:p>
                      <a:pPr marL="38100">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3573645126"/>
                  </a:ext>
                </a:extLst>
              </a:tr>
              <a:tr h="33299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2.6 Mobilní servisní týmy</a:t>
                      </a:r>
                    </a:p>
                    <a:p>
                      <a:pPr marL="38100">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816093350"/>
                  </a:ext>
                </a:extLst>
              </a:tr>
              <a:tr h="504879">
                <a:tc>
                  <a:txBody>
                    <a:bodyPr/>
                    <a:lstStyle/>
                    <a:p>
                      <a:pPr marL="38100">
                        <a:lnSpc>
                          <a:spcPct val="115000"/>
                        </a:lnSpc>
                        <a:spcAft>
                          <a:spcPts val="0"/>
                        </a:spcAft>
                      </a:pPr>
                      <a:r>
                        <a:rPr lang="cs-CZ" sz="700">
                          <a:solidFill>
                            <a:schemeClr val="tx1"/>
                          </a:solidFill>
                          <a:effectLst/>
                        </a:rPr>
                        <a:t> </a:t>
                      </a:r>
                      <a:endParaRPr lang="cs-CZ"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marL="38100">
                        <a:lnSpc>
                          <a:spcPct val="115000"/>
                        </a:lnSpc>
                        <a:spcAft>
                          <a:spcPts val="0"/>
                        </a:spcAft>
                      </a:pPr>
                      <a:r>
                        <a:rPr lang="cs-CZ" sz="2000">
                          <a:solidFill>
                            <a:schemeClr val="tx1"/>
                          </a:solidFill>
                          <a:effectLst/>
                        </a:rPr>
                        <a:t>2.7 Příprava a schválení investičních záměrů</a:t>
                      </a:r>
                    </a:p>
                    <a:p>
                      <a:pPr marL="38100">
                        <a:lnSpc>
                          <a:spcPct val="115000"/>
                        </a:lnSpc>
                        <a:spcAft>
                          <a:spcPts val="0"/>
                        </a:spcAft>
                      </a:pPr>
                      <a:r>
                        <a:rPr lang="cs-CZ" sz="2000">
                          <a:solidFill>
                            <a:schemeClr val="tx1"/>
                          </a:solidFill>
                          <a:effectLst/>
                        </a:rPr>
                        <a:t> </a:t>
                      </a:r>
                      <a:endParaRPr lang="cs-CZ"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tc>
                  <a:txBody>
                    <a:bodyPr/>
                    <a:lstStyle/>
                    <a:p>
                      <a:pPr>
                        <a:lnSpc>
                          <a:spcPct val="115000"/>
                        </a:lnSpc>
                        <a:spcAft>
                          <a:spcPts val="0"/>
                        </a:spcAft>
                      </a:pPr>
                      <a:r>
                        <a:rPr lang="cs-CZ" sz="2000" dirty="0">
                          <a:solidFill>
                            <a:schemeClr val="tx1"/>
                          </a:solidFill>
                          <a:effectLst/>
                        </a:rPr>
                        <a:t> </a:t>
                      </a:r>
                      <a:endParaRPr lang="cs-CZ"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574" marR="47574" marT="0" marB="0"/>
                </a:tc>
                <a:extLst>
                  <a:ext uri="{0D108BD9-81ED-4DB2-BD59-A6C34878D82A}">
                    <a16:rowId xmlns:a16="http://schemas.microsoft.com/office/drawing/2014/main" val="1728200644"/>
                  </a:ext>
                </a:extLst>
              </a:tr>
            </a:tbl>
          </a:graphicData>
        </a:graphic>
      </p:graphicFrame>
    </p:spTree>
    <p:extLst>
      <p:ext uri="{BB962C8B-B14F-4D97-AF65-F5344CB8AC3E}">
        <p14:creationId xmlns:p14="http://schemas.microsoft.com/office/powerpoint/2010/main" val="36413559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A539C-FE14-420B-B1E8-F20117729D67}"/>
              </a:ext>
            </a:extLst>
          </p:cNvPr>
          <p:cNvSpPr>
            <a:spLocks noGrp="1"/>
          </p:cNvSpPr>
          <p:nvPr>
            <p:ph type="title"/>
          </p:nvPr>
        </p:nvSpPr>
        <p:spPr>
          <a:xfrm>
            <a:off x="2231136" y="239478"/>
            <a:ext cx="7729728" cy="1188720"/>
          </a:xfrm>
        </p:spPr>
        <p:txBody>
          <a:bodyPr/>
          <a:lstStyle/>
          <a:p>
            <a:r>
              <a:rPr lang="cs-CZ" dirty="0"/>
              <a:t>VIZE A STRATEGICKÝ CÍL</a:t>
            </a:r>
          </a:p>
        </p:txBody>
      </p:sp>
      <p:sp>
        <p:nvSpPr>
          <p:cNvPr id="3" name="Zástupný obsah 2">
            <a:extLst>
              <a:ext uri="{FF2B5EF4-FFF2-40B4-BE49-F238E27FC236}">
                <a16:creationId xmlns:a16="http://schemas.microsoft.com/office/drawing/2014/main" id="{2B821F4F-34E1-413C-8C3C-BF8C431042F2}"/>
              </a:ext>
            </a:extLst>
          </p:cNvPr>
          <p:cNvSpPr>
            <a:spLocks noGrp="1"/>
          </p:cNvSpPr>
          <p:nvPr>
            <p:ph idx="1"/>
          </p:nvPr>
        </p:nvSpPr>
        <p:spPr>
          <a:xfrm>
            <a:off x="315310" y="1713186"/>
            <a:ext cx="11687504" cy="5002924"/>
          </a:xfrm>
        </p:spPr>
        <p:txBody>
          <a:bodyPr>
            <a:normAutofit lnSpcReduction="10000"/>
          </a:bodyPr>
          <a:lstStyle/>
          <a:p>
            <a:pPr>
              <a:lnSpc>
                <a:spcPct val="107000"/>
              </a:lnSpc>
              <a:spcBef>
                <a:spcPts val="200"/>
              </a:spcBef>
              <a:spcAft>
                <a:spcPts val="0"/>
              </a:spcAft>
            </a:pPr>
            <a:r>
              <a:rPr lang="cs-CZ" sz="2400" b="1" dirty="0">
                <a:effectLst/>
                <a:latin typeface="Calibri Light" panose="020F0302020204030204" pitchFamily="34" charset="0"/>
                <a:ea typeface="Times New Roman" panose="02020603050405020304" pitchFamily="18" charset="0"/>
                <a:cs typeface="Times New Roman" panose="02020603050405020304" pitchFamily="18" charset="0"/>
              </a:rPr>
              <a:t>Vize</a:t>
            </a:r>
          </a:p>
          <a:p>
            <a:pPr algn="just">
              <a:lnSpc>
                <a:spcPct val="107000"/>
              </a:lnSpc>
              <a:spcAft>
                <a:spcPts val="800"/>
              </a:spcAft>
            </a:pPr>
            <a:r>
              <a:rPr lang="cs-CZ" sz="2400" b="1" i="1" dirty="0">
                <a:effectLst/>
                <a:latin typeface="Times New Roman" panose="02020603050405020304" pitchFamily="18" charset="0"/>
                <a:ea typeface="Calibri" panose="020F0502020204030204" pitchFamily="34" charset="0"/>
                <a:cs typeface="Times New Roman" panose="02020603050405020304" pitchFamily="18" charset="0"/>
              </a:rPr>
              <a:t>Silná holdingová skupina jako výlučný vlastník nebo majoritní spoluvlastník výrobních společností a subjektů poskytující služby se zahraničně-obchodním potenciálem                             s diverzifikovaným výrobním portfoliem a obchodem (obsahující i speciální techniku) poskytující související spektrum služeb a s rozvinutými schopnostmi marketingu, mediální komunikace a personálního řízení jak pro potřeby skupiny, tak i externí zákazníky.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cs-CZ" sz="2400" b="1" dirty="0">
                <a:effectLst/>
                <a:latin typeface="Calibri Light" panose="020F0302020204030204" pitchFamily="34" charset="0"/>
                <a:ea typeface="Times New Roman" panose="02020603050405020304" pitchFamily="18" charset="0"/>
                <a:cs typeface="Times New Roman" panose="02020603050405020304" pitchFamily="18" charset="0"/>
              </a:rPr>
              <a:t>Strategický cíl</a:t>
            </a:r>
          </a:p>
          <a:p>
            <a:pPr algn="just">
              <a:lnSpc>
                <a:spcPct val="107000"/>
              </a:lnSpc>
              <a:spcAft>
                <a:spcPts val="800"/>
              </a:spcAft>
            </a:pPr>
            <a:r>
              <a:rPr lang="cs-CZ"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Zvyšováním produktivity skupiny a akvizicí podniků dosáhnout každoročního růstu obratu o 15 % a v roce 2025 celkového konsolidovaného obratu 1 mld. Kč při zachování standardního obchodního zisku. Po dosažení tohoto cíle obrat udržovat a zvyšovat marže  kvalitou produktů a služeb, snižováním rizik a nákladů a dosahováním vyšších synergických efektů.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690390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EA8826-7B4D-4F19-9459-E44A3C692D4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3FA1A2A-EE4E-493C-BAE0-5158212CEBDF}"/>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BCD2EDD-62D8-45C9-9314-1BF171850CFF}"/>
              </a:ext>
            </a:extLst>
          </p:cNvPr>
          <p:cNvPicPr/>
          <p:nvPr/>
        </p:nvPicPr>
        <p:blipFill>
          <a:blip r:embed="rId2"/>
          <a:stretch>
            <a:fillRect/>
          </a:stretch>
        </p:blipFill>
        <p:spPr>
          <a:xfrm>
            <a:off x="1" y="0"/>
            <a:ext cx="12107916" cy="6857999"/>
          </a:xfrm>
          <a:prstGeom prst="rect">
            <a:avLst/>
          </a:prstGeom>
        </p:spPr>
      </p:pic>
    </p:spTree>
    <p:extLst>
      <p:ext uri="{BB962C8B-B14F-4D97-AF65-F5344CB8AC3E}">
        <p14:creationId xmlns:p14="http://schemas.microsoft.com/office/powerpoint/2010/main" val="2245778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43063" y="0"/>
            <a:ext cx="1547812"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1" name="Rectangle 3"/>
          <p:cNvSpPr>
            <a:spLocks noChangeArrowheads="1"/>
          </p:cNvSpPr>
          <p:nvPr/>
        </p:nvSpPr>
        <p:spPr bwMode="auto">
          <a:xfrm rot="-5400000">
            <a:off x="1236663" y="829211"/>
            <a:ext cx="1008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Mission</a:t>
            </a:r>
          </a:p>
        </p:txBody>
      </p:sp>
      <p:sp>
        <p:nvSpPr>
          <p:cNvPr id="27652" name="Rectangle 4"/>
          <p:cNvSpPr>
            <a:spLocks noChangeArrowheads="1"/>
          </p:cNvSpPr>
          <p:nvPr/>
        </p:nvSpPr>
        <p:spPr bwMode="auto">
          <a:xfrm>
            <a:off x="2070101" y="2159000"/>
            <a:ext cx="8158163" cy="2971800"/>
          </a:xfrm>
          <a:prstGeom prst="rect">
            <a:avLst/>
          </a:prstGeom>
          <a:solidFill>
            <a:srgbClr val="CCECFF"/>
          </a:solidFill>
          <a:ln w="12700">
            <a:solidFill>
              <a:srgbClr val="CC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endParaRPr lang="en-US" altLang="cs-CZ" sz="2000" b="1">
              <a:solidFill>
                <a:srgbClr val="000000"/>
              </a:solidFill>
              <a:latin typeface="Helvetica" pitchFamily="34" charset="0"/>
            </a:endParaRPr>
          </a:p>
        </p:txBody>
      </p:sp>
      <p:sp>
        <p:nvSpPr>
          <p:cNvPr id="27653" name="AutoShape 5"/>
          <p:cNvSpPr>
            <a:spLocks noChangeArrowheads="1"/>
          </p:cNvSpPr>
          <p:nvPr/>
        </p:nvSpPr>
        <p:spPr bwMode="auto">
          <a:xfrm rot="-5400000">
            <a:off x="2311400" y="2501900"/>
            <a:ext cx="1816100" cy="2032000"/>
          </a:xfrm>
          <a:prstGeom prst="homePlate">
            <a:avLst>
              <a:gd name="adj" fmla="val 25000"/>
            </a:avLst>
          </a:prstGeom>
          <a:gradFill rotWithShape="0">
            <a:gsLst>
              <a:gs pos="0">
                <a:srgbClr val="D7D5FB"/>
              </a:gs>
              <a:gs pos="50000">
                <a:srgbClr val="BFBDDE"/>
              </a:gs>
              <a:gs pos="100000">
                <a:srgbClr val="D7D5F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4" name="AutoShape 6"/>
          <p:cNvSpPr>
            <a:spLocks noChangeArrowheads="1"/>
          </p:cNvSpPr>
          <p:nvPr/>
        </p:nvSpPr>
        <p:spPr bwMode="auto">
          <a:xfrm rot="-5400000">
            <a:off x="7950994" y="2336007"/>
            <a:ext cx="1878013" cy="2171700"/>
          </a:xfrm>
          <a:prstGeom prst="homePlate">
            <a:avLst>
              <a:gd name="adj" fmla="val 25000"/>
            </a:avLst>
          </a:prstGeom>
          <a:gradFill rotWithShape="0">
            <a:gsLst>
              <a:gs pos="0">
                <a:srgbClr val="B1C9CB"/>
              </a:gs>
              <a:gs pos="50000">
                <a:srgbClr val="D8F5F8"/>
              </a:gs>
              <a:gs pos="100000">
                <a:srgbClr val="B1C9C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5" name="AutoShape 7"/>
          <p:cNvSpPr>
            <a:spLocks noChangeArrowheads="1"/>
          </p:cNvSpPr>
          <p:nvPr/>
        </p:nvSpPr>
        <p:spPr bwMode="auto">
          <a:xfrm rot="-5400000">
            <a:off x="4070350" y="2444750"/>
            <a:ext cx="1866900" cy="2095500"/>
          </a:xfrm>
          <a:prstGeom prst="homePlate">
            <a:avLst>
              <a:gd name="adj" fmla="val 25000"/>
            </a:avLst>
          </a:prstGeom>
          <a:gradFill rotWithShape="0">
            <a:gsLst>
              <a:gs pos="0">
                <a:srgbClr val="B1C9CB"/>
              </a:gs>
              <a:gs pos="50000">
                <a:srgbClr val="D8F5F8"/>
              </a:gs>
              <a:gs pos="100000">
                <a:srgbClr val="B1C9C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6" name="AutoShape 8"/>
          <p:cNvSpPr>
            <a:spLocks noChangeArrowheads="1"/>
          </p:cNvSpPr>
          <p:nvPr/>
        </p:nvSpPr>
        <p:spPr bwMode="auto">
          <a:xfrm rot="-5400000">
            <a:off x="6045200" y="2463800"/>
            <a:ext cx="1816100" cy="2032000"/>
          </a:xfrm>
          <a:prstGeom prst="homePlate">
            <a:avLst>
              <a:gd name="adj" fmla="val 25000"/>
            </a:avLst>
          </a:prstGeom>
          <a:gradFill rotWithShape="0">
            <a:gsLst>
              <a:gs pos="0">
                <a:srgbClr val="D7D5FB"/>
              </a:gs>
              <a:gs pos="50000">
                <a:srgbClr val="BFBDDE"/>
              </a:gs>
              <a:gs pos="100000">
                <a:srgbClr val="D7D5FB"/>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57" name="Rectangle 9"/>
          <p:cNvSpPr>
            <a:spLocks noChangeArrowheads="1"/>
          </p:cNvSpPr>
          <p:nvPr/>
        </p:nvSpPr>
        <p:spPr bwMode="auto">
          <a:xfrm rot="-5400000">
            <a:off x="1034257" y="1685667"/>
            <a:ext cx="1371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Stakeholder</a:t>
            </a:r>
          </a:p>
        </p:txBody>
      </p:sp>
      <p:sp>
        <p:nvSpPr>
          <p:cNvPr id="27658" name="Rectangle 10"/>
          <p:cNvSpPr>
            <a:spLocks noChangeArrowheads="1"/>
          </p:cNvSpPr>
          <p:nvPr/>
        </p:nvSpPr>
        <p:spPr bwMode="auto">
          <a:xfrm rot="-5400000">
            <a:off x="853282" y="3490655"/>
            <a:ext cx="17303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Internal Process</a:t>
            </a:r>
          </a:p>
        </p:txBody>
      </p:sp>
      <p:sp>
        <p:nvSpPr>
          <p:cNvPr id="27659" name="Rectangle 11"/>
          <p:cNvSpPr>
            <a:spLocks noChangeArrowheads="1"/>
          </p:cNvSpPr>
          <p:nvPr/>
        </p:nvSpPr>
        <p:spPr bwMode="auto">
          <a:xfrm rot="-5400000">
            <a:off x="1099344" y="5223153"/>
            <a:ext cx="1214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Learning &amp; Growth</a:t>
            </a:r>
          </a:p>
        </p:txBody>
      </p:sp>
      <p:sp>
        <p:nvSpPr>
          <p:cNvPr id="27660" name="Rectangle 12"/>
          <p:cNvSpPr>
            <a:spLocks noChangeArrowheads="1"/>
          </p:cNvSpPr>
          <p:nvPr/>
        </p:nvSpPr>
        <p:spPr bwMode="auto">
          <a:xfrm rot="-5400000">
            <a:off x="1211263" y="6283861"/>
            <a:ext cx="10080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200" b="1">
                <a:solidFill>
                  <a:srgbClr val="000000"/>
                </a:solidFill>
                <a:latin typeface="Helvetica" pitchFamily="34" charset="0"/>
              </a:rPr>
              <a:t>Resources</a:t>
            </a:r>
          </a:p>
        </p:txBody>
      </p:sp>
      <p:sp>
        <p:nvSpPr>
          <p:cNvPr id="27661" name="Oval 13"/>
          <p:cNvSpPr>
            <a:spLocks noChangeArrowheads="1"/>
          </p:cNvSpPr>
          <p:nvPr/>
        </p:nvSpPr>
        <p:spPr bwMode="auto">
          <a:xfrm>
            <a:off x="8267700" y="4445001"/>
            <a:ext cx="1555750" cy="44926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Improve deployment processes</a:t>
            </a:r>
          </a:p>
        </p:txBody>
      </p:sp>
      <p:sp>
        <p:nvSpPr>
          <p:cNvPr id="27662" name="Oval 14"/>
          <p:cNvSpPr>
            <a:spLocks noChangeArrowheads="1"/>
          </p:cNvSpPr>
          <p:nvPr/>
        </p:nvSpPr>
        <p:spPr bwMode="auto">
          <a:xfrm>
            <a:off x="3038475" y="4476750"/>
            <a:ext cx="1295400" cy="3873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Develop Force Development Process</a:t>
            </a:r>
          </a:p>
        </p:txBody>
      </p:sp>
      <p:sp>
        <p:nvSpPr>
          <p:cNvPr id="27663" name="Oval 15"/>
          <p:cNvSpPr>
            <a:spLocks noChangeArrowheads="1"/>
          </p:cNvSpPr>
          <p:nvPr/>
        </p:nvSpPr>
        <p:spPr bwMode="auto">
          <a:xfrm>
            <a:off x="6326188" y="4406901"/>
            <a:ext cx="1651000" cy="52546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r>
              <a:rPr lang="en-US" altLang="cs-CZ" sz="800" b="1">
                <a:solidFill>
                  <a:srgbClr val="000000"/>
                </a:solidFill>
                <a:latin typeface="Helvetica" pitchFamily="34" charset="0"/>
              </a:rPr>
              <a:t>Develop Concepts, Doctrine and Tactics</a:t>
            </a:r>
          </a:p>
        </p:txBody>
      </p:sp>
      <p:sp>
        <p:nvSpPr>
          <p:cNvPr id="27664" name="Oval 16"/>
          <p:cNvSpPr>
            <a:spLocks noChangeArrowheads="1"/>
          </p:cNvSpPr>
          <p:nvPr/>
        </p:nvSpPr>
        <p:spPr bwMode="auto">
          <a:xfrm>
            <a:off x="4579938" y="4492626"/>
            <a:ext cx="1306512" cy="3540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dirty="0">
                <a:solidFill>
                  <a:srgbClr val="000000"/>
                </a:solidFill>
                <a:latin typeface="Helvetica" pitchFamily="34" charset="0"/>
              </a:rPr>
              <a:t>Improve Armaments and Acquisition Process</a:t>
            </a:r>
          </a:p>
        </p:txBody>
      </p:sp>
      <p:sp>
        <p:nvSpPr>
          <p:cNvPr id="27665" name="Rectangle 17"/>
          <p:cNvSpPr>
            <a:spLocks noChangeArrowheads="1"/>
          </p:cNvSpPr>
          <p:nvPr/>
        </p:nvSpPr>
        <p:spPr bwMode="auto">
          <a:xfrm>
            <a:off x="1952625" y="6134101"/>
            <a:ext cx="8458200" cy="519113"/>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66" name="Rectangle 18"/>
          <p:cNvSpPr>
            <a:spLocks noChangeArrowheads="1"/>
          </p:cNvSpPr>
          <p:nvPr/>
        </p:nvSpPr>
        <p:spPr bwMode="auto">
          <a:xfrm>
            <a:off x="1981200" y="5270500"/>
            <a:ext cx="8305800" cy="7747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667" name="Text Box 19"/>
          <p:cNvSpPr txBox="1">
            <a:spLocks noChangeArrowheads="1"/>
          </p:cNvSpPr>
          <p:nvPr/>
        </p:nvSpPr>
        <p:spPr bwMode="auto">
          <a:xfrm>
            <a:off x="1841500" y="5346700"/>
            <a:ext cx="96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400" b="1">
                <a:solidFill>
                  <a:srgbClr val="000000"/>
                </a:solidFill>
                <a:latin typeface="Helvetica" pitchFamily="34" charset="0"/>
              </a:rPr>
              <a:t>People</a:t>
            </a:r>
            <a:endParaRPr lang="en-AU" altLang="cs-CZ" sz="1400" b="1">
              <a:solidFill>
                <a:srgbClr val="000000"/>
              </a:solidFill>
              <a:latin typeface="Helvetica" pitchFamily="34" charset="0"/>
            </a:endParaRPr>
          </a:p>
        </p:txBody>
      </p:sp>
      <p:sp>
        <p:nvSpPr>
          <p:cNvPr id="27668" name="Oval 20"/>
          <p:cNvSpPr>
            <a:spLocks noChangeArrowheads="1"/>
          </p:cNvSpPr>
          <p:nvPr/>
        </p:nvSpPr>
        <p:spPr bwMode="auto">
          <a:xfrm>
            <a:off x="3240089" y="6218239"/>
            <a:ext cx="5468937" cy="388937"/>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Secure Resources</a:t>
            </a:r>
          </a:p>
          <a:p>
            <a:pPr algn="ctr" defTabSz="914400" fontAlgn="base">
              <a:spcBef>
                <a:spcPct val="35000"/>
              </a:spcBef>
              <a:spcAft>
                <a:spcPct val="0"/>
              </a:spcAft>
              <a:buNone/>
              <a:defRPr/>
            </a:pPr>
            <a:r>
              <a:rPr lang="en-US" altLang="cs-CZ" sz="900" b="1">
                <a:solidFill>
                  <a:srgbClr val="000000"/>
                </a:solidFill>
                <a:latin typeface="Helvetica" pitchFamily="34" charset="0"/>
              </a:rPr>
              <a:t>People, Dollars, Infrastructure, Installations, Institutions(I</a:t>
            </a:r>
            <a:r>
              <a:rPr lang="en-US" altLang="cs-CZ" sz="900" b="1" baseline="30000">
                <a:solidFill>
                  <a:srgbClr val="000000"/>
                </a:solidFill>
                <a:latin typeface="Helvetica" pitchFamily="34" charset="0"/>
              </a:rPr>
              <a:t>3</a:t>
            </a:r>
            <a:r>
              <a:rPr lang="en-US" altLang="cs-CZ" sz="900" b="1">
                <a:solidFill>
                  <a:srgbClr val="000000"/>
                </a:solidFill>
                <a:latin typeface="Helvetica" pitchFamily="34" charset="0"/>
              </a:rPr>
              <a:t>) and Time</a:t>
            </a:r>
          </a:p>
        </p:txBody>
      </p:sp>
      <p:sp>
        <p:nvSpPr>
          <p:cNvPr id="27669" name="Text Box 21"/>
          <p:cNvSpPr txBox="1">
            <a:spLocks noChangeArrowheads="1"/>
          </p:cNvSpPr>
          <p:nvPr/>
        </p:nvSpPr>
        <p:spPr bwMode="auto">
          <a:xfrm>
            <a:off x="3962400" y="4905375"/>
            <a:ext cx="4267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“Adapt the Institutions that support the Armed Forces”</a:t>
            </a:r>
          </a:p>
        </p:txBody>
      </p:sp>
      <p:sp>
        <p:nvSpPr>
          <p:cNvPr id="27670" name="Oval 22"/>
          <p:cNvSpPr>
            <a:spLocks noChangeArrowheads="1"/>
          </p:cNvSpPr>
          <p:nvPr/>
        </p:nvSpPr>
        <p:spPr bwMode="auto">
          <a:xfrm>
            <a:off x="8458201" y="3733800"/>
            <a:ext cx="912813"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Move  the Force</a:t>
            </a:r>
          </a:p>
        </p:txBody>
      </p:sp>
      <p:sp>
        <p:nvSpPr>
          <p:cNvPr id="27671" name="Oval 23"/>
          <p:cNvSpPr>
            <a:spLocks noChangeArrowheads="1"/>
          </p:cNvSpPr>
          <p:nvPr/>
        </p:nvSpPr>
        <p:spPr bwMode="auto">
          <a:xfrm>
            <a:off x="6707189" y="3997325"/>
            <a:ext cx="1055687"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Train niche </a:t>
            </a:r>
          </a:p>
          <a:p>
            <a:pPr algn="ctr" defTabSz="914400" fontAlgn="base">
              <a:spcBef>
                <a:spcPct val="35000"/>
              </a:spcBef>
              <a:spcAft>
                <a:spcPct val="0"/>
              </a:spcAft>
              <a:buNone/>
              <a:defRPr/>
            </a:pPr>
            <a:r>
              <a:rPr lang="en-US" altLang="cs-CZ" sz="800" b="1">
                <a:solidFill>
                  <a:srgbClr val="000000"/>
                </a:solidFill>
                <a:latin typeface="Helvetica" pitchFamily="34" charset="0"/>
              </a:rPr>
              <a:t>capabilities</a:t>
            </a:r>
          </a:p>
        </p:txBody>
      </p:sp>
      <p:sp>
        <p:nvSpPr>
          <p:cNvPr id="27672" name="Oval 24"/>
          <p:cNvSpPr>
            <a:spLocks noChangeArrowheads="1"/>
          </p:cNvSpPr>
          <p:nvPr/>
        </p:nvSpPr>
        <p:spPr bwMode="auto">
          <a:xfrm>
            <a:off x="6096000" y="3429000"/>
            <a:ext cx="10556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Train the Force</a:t>
            </a:r>
          </a:p>
        </p:txBody>
      </p:sp>
      <p:sp>
        <p:nvSpPr>
          <p:cNvPr id="27673" name="Oval 25"/>
          <p:cNvSpPr>
            <a:spLocks noChangeArrowheads="1"/>
          </p:cNvSpPr>
          <p:nvPr/>
        </p:nvSpPr>
        <p:spPr bwMode="auto">
          <a:xfrm>
            <a:off x="4171950" y="3449638"/>
            <a:ext cx="10556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Man the Force</a:t>
            </a:r>
          </a:p>
        </p:txBody>
      </p:sp>
      <p:sp>
        <p:nvSpPr>
          <p:cNvPr id="27674" name="Oval 26"/>
          <p:cNvSpPr>
            <a:spLocks noChangeArrowheads="1"/>
          </p:cNvSpPr>
          <p:nvPr/>
        </p:nvSpPr>
        <p:spPr bwMode="auto">
          <a:xfrm>
            <a:off x="7467600" y="3581401"/>
            <a:ext cx="857250" cy="3413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marL="53975" indent="-5397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Organize the Force</a:t>
            </a:r>
          </a:p>
        </p:txBody>
      </p:sp>
      <p:sp>
        <p:nvSpPr>
          <p:cNvPr id="27675" name="Oval 27"/>
          <p:cNvSpPr>
            <a:spLocks noChangeArrowheads="1"/>
          </p:cNvSpPr>
          <p:nvPr/>
        </p:nvSpPr>
        <p:spPr bwMode="auto">
          <a:xfrm>
            <a:off x="3238501" y="3662364"/>
            <a:ext cx="1046163" cy="40957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Equip the Force</a:t>
            </a:r>
          </a:p>
        </p:txBody>
      </p:sp>
      <p:sp>
        <p:nvSpPr>
          <p:cNvPr id="27676" name="Rectangle 28"/>
          <p:cNvSpPr>
            <a:spLocks noChangeArrowheads="1"/>
          </p:cNvSpPr>
          <p:nvPr/>
        </p:nvSpPr>
        <p:spPr bwMode="auto">
          <a:xfrm>
            <a:off x="4360864" y="2146300"/>
            <a:ext cx="3775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i="1">
                <a:solidFill>
                  <a:srgbClr val="000080"/>
                </a:solidFill>
                <a:latin typeface="Helvetica" pitchFamily="34" charset="0"/>
              </a:rPr>
              <a:t>“Adapt/Improve Total Armed Forces Capabilities”</a:t>
            </a:r>
          </a:p>
        </p:txBody>
      </p:sp>
      <p:sp>
        <p:nvSpPr>
          <p:cNvPr id="27677" name="Text Box 29"/>
          <p:cNvSpPr txBox="1">
            <a:spLocks noChangeArrowheads="1"/>
          </p:cNvSpPr>
          <p:nvPr/>
        </p:nvSpPr>
        <p:spPr bwMode="auto">
          <a:xfrm>
            <a:off x="1930400" y="6126163"/>
            <a:ext cx="127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50000"/>
              </a:spcBef>
              <a:spcAft>
                <a:spcPct val="0"/>
              </a:spcAft>
              <a:buNone/>
              <a:defRPr/>
            </a:pPr>
            <a:r>
              <a:rPr lang="en-US" altLang="cs-CZ" sz="1400" b="1">
                <a:solidFill>
                  <a:srgbClr val="000000"/>
                </a:solidFill>
                <a:latin typeface="Helvetica" pitchFamily="34" charset="0"/>
              </a:rPr>
              <a:t>Secure Resources</a:t>
            </a:r>
            <a:endParaRPr lang="en-AU" altLang="cs-CZ" sz="1400" b="1">
              <a:solidFill>
                <a:srgbClr val="000000"/>
              </a:solidFill>
              <a:latin typeface="Helvetica" pitchFamily="34" charset="0"/>
            </a:endParaRPr>
          </a:p>
        </p:txBody>
      </p:sp>
      <p:sp>
        <p:nvSpPr>
          <p:cNvPr id="27678" name="Oval 30"/>
          <p:cNvSpPr>
            <a:spLocks noChangeArrowheads="1"/>
          </p:cNvSpPr>
          <p:nvPr/>
        </p:nvSpPr>
        <p:spPr bwMode="auto">
          <a:xfrm>
            <a:off x="2530476" y="5534026"/>
            <a:ext cx="981075" cy="411163"/>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Opportunity for Service</a:t>
            </a:r>
          </a:p>
        </p:txBody>
      </p:sp>
      <p:sp>
        <p:nvSpPr>
          <p:cNvPr id="27679" name="Oval 31"/>
          <p:cNvSpPr>
            <a:spLocks noChangeArrowheads="1"/>
          </p:cNvSpPr>
          <p:nvPr/>
        </p:nvSpPr>
        <p:spPr bwMode="auto">
          <a:xfrm>
            <a:off x="3811588" y="5526088"/>
            <a:ext cx="1435100"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Competitive Standard of Living</a:t>
            </a:r>
          </a:p>
        </p:txBody>
      </p:sp>
      <p:sp>
        <p:nvSpPr>
          <p:cNvPr id="27680" name="Oval 32"/>
          <p:cNvSpPr>
            <a:spLocks noChangeArrowheads="1"/>
          </p:cNvSpPr>
          <p:nvPr/>
        </p:nvSpPr>
        <p:spPr bwMode="auto">
          <a:xfrm>
            <a:off x="5341939" y="5526088"/>
            <a:ext cx="1285875"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Pride and Sense of Belonging</a:t>
            </a:r>
          </a:p>
        </p:txBody>
      </p:sp>
      <p:sp>
        <p:nvSpPr>
          <p:cNvPr id="27681" name="Oval 33"/>
          <p:cNvSpPr>
            <a:spLocks noChangeArrowheads="1"/>
          </p:cNvSpPr>
          <p:nvPr/>
        </p:nvSpPr>
        <p:spPr bwMode="auto">
          <a:xfrm>
            <a:off x="6732588" y="5526088"/>
            <a:ext cx="1282700" cy="411162"/>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0"/>
              </a:spcBef>
              <a:spcAft>
                <a:spcPct val="0"/>
              </a:spcAft>
              <a:buNone/>
              <a:defRPr/>
            </a:pPr>
            <a:r>
              <a:rPr lang="en-US" altLang="cs-CZ" sz="900" b="1">
                <a:solidFill>
                  <a:srgbClr val="000000"/>
                </a:solidFill>
                <a:latin typeface="Helvetica" pitchFamily="34" charset="0"/>
              </a:rPr>
              <a:t>Personal</a:t>
            </a:r>
          </a:p>
          <a:p>
            <a:pPr algn="ctr" defTabSz="914400" fontAlgn="base">
              <a:spcBef>
                <a:spcPct val="0"/>
              </a:spcBef>
              <a:spcAft>
                <a:spcPct val="0"/>
              </a:spcAft>
              <a:buNone/>
              <a:defRPr/>
            </a:pPr>
            <a:r>
              <a:rPr lang="en-US" altLang="cs-CZ" sz="900" b="1">
                <a:solidFill>
                  <a:srgbClr val="000000"/>
                </a:solidFill>
                <a:latin typeface="Helvetica" pitchFamily="34" charset="0"/>
              </a:rPr>
              <a:t>Enrichment</a:t>
            </a:r>
          </a:p>
        </p:txBody>
      </p:sp>
      <p:sp>
        <p:nvSpPr>
          <p:cNvPr id="27682" name="Oval 34"/>
          <p:cNvSpPr>
            <a:spLocks noChangeArrowheads="1"/>
          </p:cNvSpPr>
          <p:nvPr/>
        </p:nvSpPr>
        <p:spPr bwMode="auto">
          <a:xfrm>
            <a:off x="8291514" y="5521326"/>
            <a:ext cx="1944687" cy="411163"/>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0"/>
              </a:spcBef>
              <a:spcAft>
                <a:spcPct val="0"/>
              </a:spcAft>
              <a:buNone/>
              <a:defRPr/>
            </a:pPr>
            <a:r>
              <a:rPr lang="en-US" altLang="cs-CZ" sz="900" b="1">
                <a:solidFill>
                  <a:srgbClr val="000000"/>
                </a:solidFill>
                <a:latin typeface="Helvetica" pitchFamily="34" charset="0"/>
              </a:rPr>
              <a:t>Leader Training and Leader Development</a:t>
            </a:r>
          </a:p>
        </p:txBody>
      </p:sp>
      <p:sp>
        <p:nvSpPr>
          <p:cNvPr id="27683" name="Oval 35"/>
          <p:cNvSpPr>
            <a:spLocks noChangeArrowheads="1"/>
          </p:cNvSpPr>
          <p:nvPr/>
        </p:nvSpPr>
        <p:spPr bwMode="auto">
          <a:xfrm>
            <a:off x="4953000" y="3962400"/>
            <a:ext cx="1208088" cy="3238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800" b="1">
                <a:solidFill>
                  <a:srgbClr val="000000"/>
                </a:solidFill>
                <a:latin typeface="Helvetica" pitchFamily="34" charset="0"/>
              </a:rPr>
              <a:t>Develop logistics</a:t>
            </a:r>
          </a:p>
        </p:txBody>
      </p:sp>
      <p:sp>
        <p:nvSpPr>
          <p:cNvPr id="27684" name="Rectangle 36"/>
          <p:cNvSpPr>
            <a:spLocks noChangeArrowheads="1"/>
          </p:cNvSpPr>
          <p:nvPr/>
        </p:nvSpPr>
        <p:spPr bwMode="auto">
          <a:xfrm>
            <a:off x="1828801" y="1397000"/>
            <a:ext cx="8602663" cy="762000"/>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85" name="Text Box 37"/>
          <p:cNvSpPr txBox="1">
            <a:spLocks noChangeArrowheads="1"/>
          </p:cNvSpPr>
          <p:nvPr/>
        </p:nvSpPr>
        <p:spPr bwMode="auto">
          <a:xfrm>
            <a:off x="2101850" y="1390650"/>
            <a:ext cx="3841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a:solidFill>
                  <a:srgbClr val="000000"/>
                </a:solidFill>
                <a:latin typeface="Helvetica" pitchFamily="34" charset="0"/>
              </a:rPr>
              <a:t>Essential and Enduring Capabilities</a:t>
            </a:r>
            <a:r>
              <a:rPr lang="en-US" altLang="cs-CZ" sz="1200" b="1" i="1">
                <a:solidFill>
                  <a:srgbClr val="000080"/>
                </a:solidFill>
                <a:latin typeface="Helvetica" pitchFamily="34" charset="0"/>
              </a:rPr>
              <a:t> 		</a:t>
            </a:r>
            <a:endParaRPr lang="en-AU" altLang="cs-CZ" sz="1200" b="1" i="1">
              <a:solidFill>
                <a:srgbClr val="000080"/>
              </a:solidFill>
              <a:latin typeface="Helvetica" pitchFamily="34" charset="0"/>
            </a:endParaRPr>
          </a:p>
        </p:txBody>
      </p:sp>
      <p:sp>
        <p:nvSpPr>
          <p:cNvPr id="27686" name="Oval 38"/>
          <p:cNvSpPr>
            <a:spLocks noChangeArrowheads="1"/>
          </p:cNvSpPr>
          <p:nvPr/>
        </p:nvSpPr>
        <p:spPr bwMode="auto">
          <a:xfrm>
            <a:off x="3405189" y="1638301"/>
            <a:ext cx="1322387" cy="49212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Expeditionary</a:t>
            </a:r>
          </a:p>
        </p:txBody>
      </p:sp>
      <p:sp>
        <p:nvSpPr>
          <p:cNvPr id="27687" name="Oval 39"/>
          <p:cNvSpPr>
            <a:spLocks noChangeArrowheads="1"/>
          </p:cNvSpPr>
          <p:nvPr/>
        </p:nvSpPr>
        <p:spPr bwMode="auto">
          <a:xfrm>
            <a:off x="4905376" y="1666876"/>
            <a:ext cx="1198563"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Interoperable </a:t>
            </a:r>
          </a:p>
        </p:txBody>
      </p:sp>
      <p:sp>
        <p:nvSpPr>
          <p:cNvPr id="27688" name="Oval 40"/>
          <p:cNvSpPr>
            <a:spLocks noChangeArrowheads="1"/>
          </p:cNvSpPr>
          <p:nvPr/>
        </p:nvSpPr>
        <p:spPr bwMode="auto">
          <a:xfrm>
            <a:off x="6310313" y="1628776"/>
            <a:ext cx="1231900"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Deployable</a:t>
            </a:r>
          </a:p>
        </p:txBody>
      </p:sp>
      <p:sp>
        <p:nvSpPr>
          <p:cNvPr id="27689" name="Oval 41"/>
          <p:cNvSpPr>
            <a:spLocks noChangeArrowheads="1"/>
          </p:cNvSpPr>
          <p:nvPr/>
        </p:nvSpPr>
        <p:spPr bwMode="auto">
          <a:xfrm>
            <a:off x="1898650" y="1638300"/>
            <a:ext cx="1284288" cy="463550"/>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900" b="1">
                <a:solidFill>
                  <a:srgbClr val="000000"/>
                </a:solidFill>
                <a:latin typeface="Helvetica" pitchFamily="34" charset="0"/>
              </a:rPr>
              <a:t>Full range of operations</a:t>
            </a:r>
          </a:p>
        </p:txBody>
      </p:sp>
      <p:sp>
        <p:nvSpPr>
          <p:cNvPr id="27690" name="Oval 42"/>
          <p:cNvSpPr>
            <a:spLocks noChangeArrowheads="1"/>
          </p:cNvSpPr>
          <p:nvPr/>
        </p:nvSpPr>
        <p:spPr bwMode="auto">
          <a:xfrm>
            <a:off x="7720014" y="1600201"/>
            <a:ext cx="1152525" cy="404813"/>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80000"/>
              </a:lnSpc>
              <a:spcBef>
                <a:spcPct val="35000"/>
              </a:spcBef>
              <a:spcAft>
                <a:spcPct val="0"/>
              </a:spcAft>
              <a:buNone/>
              <a:defRPr/>
            </a:pPr>
            <a:r>
              <a:rPr lang="en-US" altLang="cs-CZ" sz="900" b="1">
                <a:solidFill>
                  <a:srgbClr val="000000"/>
                </a:solidFill>
                <a:latin typeface="Helvetica" pitchFamily="34" charset="0"/>
              </a:rPr>
              <a:t>Sustainable</a:t>
            </a:r>
          </a:p>
        </p:txBody>
      </p:sp>
      <p:sp>
        <p:nvSpPr>
          <p:cNvPr id="27691" name="Oval 43"/>
          <p:cNvSpPr>
            <a:spLocks noChangeArrowheads="1"/>
          </p:cNvSpPr>
          <p:nvPr/>
        </p:nvSpPr>
        <p:spPr bwMode="auto">
          <a:xfrm>
            <a:off x="9099550" y="1609726"/>
            <a:ext cx="1168400" cy="485775"/>
          </a:xfrm>
          <a:prstGeom prst="ellipse">
            <a:avLst/>
          </a:prstGeom>
          <a:solidFill>
            <a:schemeClr val="bg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80000"/>
              </a:lnSpc>
              <a:spcBef>
                <a:spcPct val="35000"/>
              </a:spcBef>
              <a:spcAft>
                <a:spcPct val="0"/>
              </a:spcAft>
              <a:buNone/>
              <a:defRPr/>
            </a:pPr>
            <a:r>
              <a:rPr lang="en-US" altLang="cs-CZ" sz="900" b="1">
                <a:solidFill>
                  <a:srgbClr val="000000"/>
                </a:solidFill>
                <a:latin typeface="Helvetica" pitchFamily="34" charset="0"/>
              </a:rPr>
              <a:t>Support to crisis response</a:t>
            </a:r>
          </a:p>
        </p:txBody>
      </p:sp>
      <p:sp>
        <p:nvSpPr>
          <p:cNvPr id="27692" name="Rectangle 44"/>
          <p:cNvSpPr>
            <a:spLocks noChangeArrowheads="1"/>
          </p:cNvSpPr>
          <p:nvPr/>
        </p:nvSpPr>
        <p:spPr bwMode="auto">
          <a:xfrm>
            <a:off x="1828801" y="695326"/>
            <a:ext cx="8602663" cy="646113"/>
          </a:xfrm>
          <a:prstGeom prst="rect">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fontAlgn="base">
              <a:spcBef>
                <a:spcPct val="35000"/>
              </a:spcBef>
              <a:spcAft>
                <a:spcPct val="0"/>
              </a:spcAft>
              <a:buNone/>
              <a:defRPr/>
            </a:pPr>
            <a:endParaRPr lang="en-AU" altLang="cs-CZ" sz="1000">
              <a:solidFill>
                <a:srgbClr val="000000"/>
              </a:solidFill>
              <a:latin typeface="Helvetica" pitchFamily="34" charset="0"/>
            </a:endParaRPr>
          </a:p>
        </p:txBody>
      </p:sp>
      <p:sp>
        <p:nvSpPr>
          <p:cNvPr id="27693" name="Text Box 45"/>
          <p:cNvSpPr txBox="1">
            <a:spLocks noChangeArrowheads="1"/>
          </p:cNvSpPr>
          <p:nvPr/>
        </p:nvSpPr>
        <p:spPr bwMode="auto">
          <a:xfrm>
            <a:off x="1905000" y="771525"/>
            <a:ext cx="2355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50000"/>
              </a:spcBef>
              <a:spcAft>
                <a:spcPct val="0"/>
              </a:spcAft>
              <a:buNone/>
              <a:defRPr/>
            </a:pPr>
            <a:r>
              <a:rPr lang="en-US" altLang="cs-CZ" sz="1400" b="1" dirty="0">
                <a:solidFill>
                  <a:srgbClr val="000000"/>
                </a:solidFill>
                <a:latin typeface="Helvetica" pitchFamily="34" charset="0"/>
              </a:rPr>
              <a:t>Core Competencies</a:t>
            </a:r>
            <a:endParaRPr lang="en-AU" altLang="cs-CZ" sz="1400" b="1" dirty="0">
              <a:solidFill>
                <a:srgbClr val="000000"/>
              </a:solidFill>
              <a:latin typeface="Helvetica" pitchFamily="34" charset="0"/>
            </a:endParaRPr>
          </a:p>
        </p:txBody>
      </p:sp>
      <p:sp>
        <p:nvSpPr>
          <p:cNvPr id="27694" name="Rectangle 46"/>
          <p:cNvSpPr>
            <a:spLocks noChangeArrowheads="1"/>
          </p:cNvSpPr>
          <p:nvPr/>
        </p:nvSpPr>
        <p:spPr bwMode="auto">
          <a:xfrm>
            <a:off x="4038600" y="762000"/>
            <a:ext cx="2286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70000"/>
              </a:lnSpc>
              <a:spcBef>
                <a:spcPct val="35000"/>
              </a:spcBef>
              <a:spcAft>
                <a:spcPct val="0"/>
              </a:spcAft>
              <a:buNone/>
              <a:defRPr/>
            </a:pPr>
            <a:r>
              <a:rPr lang="en-US" altLang="cs-CZ" sz="900" b="1">
                <a:solidFill>
                  <a:srgbClr val="000000"/>
                </a:solidFill>
                <a:latin typeface="Helvetica" pitchFamily="34" charset="0"/>
              </a:rPr>
              <a:t>Provide Relevant and Ready Land and Air</a:t>
            </a:r>
          </a:p>
          <a:p>
            <a:pPr algn="ctr" defTabSz="914400" fontAlgn="base">
              <a:lnSpc>
                <a:spcPct val="70000"/>
              </a:lnSpc>
              <a:spcBef>
                <a:spcPct val="35000"/>
              </a:spcBef>
              <a:spcAft>
                <a:spcPct val="0"/>
              </a:spcAft>
              <a:buNone/>
              <a:defRPr/>
            </a:pPr>
            <a:r>
              <a:rPr lang="en-US" altLang="cs-CZ" sz="900" b="1">
                <a:solidFill>
                  <a:srgbClr val="000000"/>
                </a:solidFill>
                <a:latin typeface="Helvetica" pitchFamily="34" charset="0"/>
              </a:rPr>
              <a:t>Power Capability to NATO and the EU</a:t>
            </a:r>
            <a:endParaRPr lang="en-US" altLang="cs-CZ" sz="2400">
              <a:solidFill>
                <a:srgbClr val="000000"/>
              </a:solidFill>
              <a:latin typeface="Times New Roman" pitchFamily="18" charset="0"/>
            </a:endParaRPr>
          </a:p>
        </p:txBody>
      </p:sp>
      <p:sp>
        <p:nvSpPr>
          <p:cNvPr id="27695" name="Rectangle 47"/>
          <p:cNvSpPr>
            <a:spLocks noChangeArrowheads="1"/>
          </p:cNvSpPr>
          <p:nvPr/>
        </p:nvSpPr>
        <p:spPr bwMode="auto">
          <a:xfrm>
            <a:off x="6934200" y="762000"/>
            <a:ext cx="2286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r>
              <a:rPr lang="en-US" altLang="cs-CZ" sz="900" b="1">
                <a:solidFill>
                  <a:srgbClr val="000000"/>
                </a:solidFill>
                <a:latin typeface="Helvetica" pitchFamily="34" charset="0"/>
              </a:rPr>
              <a:t>Train and Equip Soldiers  </a:t>
            </a:r>
          </a:p>
          <a:p>
            <a:pPr algn="ctr" defTabSz="914400" eaLnBrk="1" fontAlgn="base" hangingPunct="1">
              <a:spcBef>
                <a:spcPct val="0"/>
              </a:spcBef>
              <a:spcAft>
                <a:spcPct val="0"/>
              </a:spcAft>
              <a:buNone/>
              <a:defRPr/>
            </a:pPr>
            <a:r>
              <a:rPr lang="en-US" altLang="cs-CZ" sz="900" b="1">
                <a:solidFill>
                  <a:srgbClr val="000000"/>
                </a:solidFill>
                <a:latin typeface="Helvetica" pitchFamily="34" charset="0"/>
              </a:rPr>
              <a:t>and Grow Leaders</a:t>
            </a:r>
          </a:p>
        </p:txBody>
      </p:sp>
      <p:sp>
        <p:nvSpPr>
          <p:cNvPr id="27696" name="Rectangle 48"/>
          <p:cNvSpPr>
            <a:spLocks noChangeArrowheads="1"/>
          </p:cNvSpPr>
          <p:nvPr/>
        </p:nvSpPr>
        <p:spPr bwMode="auto">
          <a:xfrm>
            <a:off x="4178301" y="2895601"/>
            <a:ext cx="16160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“Sustain the Force”</a:t>
            </a:r>
          </a:p>
        </p:txBody>
      </p:sp>
      <p:sp>
        <p:nvSpPr>
          <p:cNvPr id="27697" name="Rectangle 49"/>
          <p:cNvSpPr>
            <a:spLocks noChangeArrowheads="1"/>
          </p:cNvSpPr>
          <p:nvPr/>
        </p:nvSpPr>
        <p:spPr bwMode="auto">
          <a:xfrm>
            <a:off x="6210301" y="2892426"/>
            <a:ext cx="14382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“Train the Force”</a:t>
            </a:r>
          </a:p>
        </p:txBody>
      </p:sp>
      <p:sp>
        <p:nvSpPr>
          <p:cNvPr id="27698" name="Rectangle 50"/>
          <p:cNvSpPr>
            <a:spLocks noChangeArrowheads="1"/>
          </p:cNvSpPr>
          <p:nvPr/>
        </p:nvSpPr>
        <p:spPr bwMode="auto">
          <a:xfrm>
            <a:off x="8378826" y="2867026"/>
            <a:ext cx="10826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“Deploy the </a:t>
            </a:r>
            <a:br>
              <a:rPr lang="en-US" altLang="cs-CZ" sz="1200" b="1" i="1">
                <a:solidFill>
                  <a:srgbClr val="000080"/>
                </a:solidFill>
                <a:latin typeface="Helvetica" pitchFamily="34" charset="0"/>
              </a:rPr>
            </a:br>
            <a:r>
              <a:rPr lang="en-US" altLang="cs-CZ" sz="1200" b="1" i="1">
                <a:solidFill>
                  <a:srgbClr val="000080"/>
                </a:solidFill>
                <a:latin typeface="Helvetica" pitchFamily="34" charset="0"/>
              </a:rPr>
              <a:t>Force”</a:t>
            </a:r>
          </a:p>
        </p:txBody>
      </p:sp>
      <p:sp>
        <p:nvSpPr>
          <p:cNvPr id="27699" name="Text Box 51"/>
          <p:cNvSpPr txBox="1">
            <a:spLocks noChangeArrowheads="1"/>
          </p:cNvSpPr>
          <p:nvPr/>
        </p:nvSpPr>
        <p:spPr bwMode="auto">
          <a:xfrm>
            <a:off x="4656138" y="5299075"/>
            <a:ext cx="29019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“Sustain Right All Volunteer Force”</a:t>
            </a:r>
          </a:p>
        </p:txBody>
      </p:sp>
      <p:sp>
        <p:nvSpPr>
          <p:cNvPr id="27700" name="Oval 52"/>
          <p:cNvSpPr>
            <a:spLocks noChangeArrowheads="1"/>
          </p:cNvSpPr>
          <p:nvPr/>
        </p:nvSpPr>
        <p:spPr bwMode="auto">
          <a:xfrm>
            <a:off x="2730500" y="3340100"/>
            <a:ext cx="7124700" cy="1041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defTabSz="914400" eaLnBrk="1" fontAlgn="base" hangingPunct="1">
              <a:spcBef>
                <a:spcPct val="0"/>
              </a:spcBef>
              <a:spcAft>
                <a:spcPct val="0"/>
              </a:spcAft>
              <a:buNone/>
              <a:defRPr/>
            </a:pPr>
            <a:endParaRPr lang="cs-CZ" altLang="cs-CZ" sz="1800">
              <a:solidFill>
                <a:srgbClr val="000000"/>
              </a:solidFill>
            </a:endParaRPr>
          </a:p>
        </p:txBody>
      </p:sp>
      <p:sp>
        <p:nvSpPr>
          <p:cNvPr id="27701" name="Rectangle 53"/>
          <p:cNvSpPr>
            <a:spLocks noChangeArrowheads="1"/>
          </p:cNvSpPr>
          <p:nvPr/>
        </p:nvSpPr>
        <p:spPr bwMode="auto">
          <a:xfrm>
            <a:off x="4830763" y="1371600"/>
            <a:ext cx="28305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spcBef>
                <a:spcPct val="35000"/>
              </a:spcBef>
              <a:spcAft>
                <a:spcPct val="0"/>
              </a:spcAft>
              <a:buNone/>
              <a:defRPr/>
            </a:pPr>
            <a:r>
              <a:rPr lang="en-US" altLang="cs-CZ" sz="1200" b="1" i="1">
                <a:solidFill>
                  <a:srgbClr val="000080"/>
                </a:solidFill>
                <a:latin typeface="Helvetica" pitchFamily="34" charset="0"/>
              </a:rPr>
              <a:t>“Support Full Spectrum Operations”</a:t>
            </a:r>
            <a:endParaRPr lang="en-AU" altLang="cs-CZ" sz="1200" b="1" i="1">
              <a:solidFill>
                <a:srgbClr val="000080"/>
              </a:solidFill>
              <a:latin typeface="Helvetica" pitchFamily="34" charset="0"/>
            </a:endParaRPr>
          </a:p>
        </p:txBody>
      </p:sp>
      <p:sp>
        <p:nvSpPr>
          <p:cNvPr id="27702" name="Rectangle 54"/>
          <p:cNvSpPr>
            <a:spLocks noChangeArrowheads="1"/>
          </p:cNvSpPr>
          <p:nvPr/>
        </p:nvSpPr>
        <p:spPr bwMode="auto">
          <a:xfrm>
            <a:off x="2495551" y="2955926"/>
            <a:ext cx="119221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“Build the</a:t>
            </a:r>
          </a:p>
          <a:p>
            <a:pPr algn="ctr" defTabSz="914400" fontAlgn="base">
              <a:lnSpc>
                <a:spcPct val="90000"/>
              </a:lnSpc>
              <a:spcBef>
                <a:spcPct val="0"/>
              </a:spcBef>
              <a:spcAft>
                <a:spcPct val="0"/>
              </a:spcAft>
              <a:buNone/>
              <a:defRPr/>
            </a:pPr>
            <a:r>
              <a:rPr lang="en-US" altLang="cs-CZ" sz="1200" b="1" i="1">
                <a:solidFill>
                  <a:srgbClr val="000080"/>
                </a:solidFill>
                <a:latin typeface="Helvetica" pitchFamily="34" charset="0"/>
              </a:rPr>
              <a:t>Future Force”</a:t>
            </a:r>
          </a:p>
        </p:txBody>
      </p:sp>
      <p:sp>
        <p:nvSpPr>
          <p:cNvPr id="27703" name="Rectangle 55"/>
          <p:cNvSpPr>
            <a:spLocks noChangeArrowheads="1"/>
          </p:cNvSpPr>
          <p:nvPr/>
        </p:nvSpPr>
        <p:spPr bwMode="auto">
          <a:xfrm>
            <a:off x="1955800" y="25400"/>
            <a:ext cx="828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defTabSz="914400" eaLnBrk="1" fontAlgn="base" hangingPunct="1">
              <a:spcBef>
                <a:spcPct val="0"/>
              </a:spcBef>
              <a:spcAft>
                <a:spcPct val="0"/>
              </a:spcAft>
              <a:buNone/>
              <a:defRPr/>
            </a:pPr>
            <a:endParaRPr lang="en-US" altLang="cs-CZ" sz="4000" b="1">
              <a:solidFill>
                <a:srgbClr val="000000"/>
              </a:solidFill>
              <a:latin typeface="Arial Rounded MT Bold" pitchFamily="34" charset="0"/>
            </a:endParaRPr>
          </a:p>
        </p:txBody>
      </p:sp>
    </p:spTree>
    <p:extLst>
      <p:ext uri="{BB962C8B-B14F-4D97-AF65-F5344CB8AC3E}">
        <p14:creationId xmlns:p14="http://schemas.microsoft.com/office/powerpoint/2010/main" val="751193848"/>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ZÁVĚR</a:t>
            </a:r>
            <a:endParaRPr lang="cs-CZ" altLang="cs-CZ" i="1" dirty="0"/>
          </a:p>
        </p:txBody>
      </p:sp>
    </p:spTree>
    <p:extLst>
      <p:ext uri="{BB962C8B-B14F-4D97-AF65-F5344CB8AC3E}">
        <p14:creationId xmlns:p14="http://schemas.microsoft.com/office/powerpoint/2010/main" val="2896071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0524" y="126124"/>
            <a:ext cx="10100442" cy="6731876"/>
          </a:xfrm>
        </p:spPr>
        <p:txBody>
          <a:bodyPr>
            <a:normAutofit/>
          </a:bodyPr>
          <a:lstStyle/>
          <a:p>
            <a:pPr marL="0" indent="0" algn="ctr">
              <a:lnSpc>
                <a:spcPct val="170000"/>
              </a:lnSpc>
              <a:buNone/>
            </a:pPr>
            <a:r>
              <a:rPr lang="cs-CZ" sz="4300" b="1" dirty="0"/>
              <a:t>ÚKOLY </a:t>
            </a:r>
            <a:r>
              <a:rPr lang="cs-CZ" sz="4300" b="1"/>
              <a:t>DO DALŠÍHO TÝDNE</a:t>
            </a:r>
            <a:endParaRPr lang="cs-CZ" sz="4300" dirty="0"/>
          </a:p>
          <a:p>
            <a:pPr algn="just">
              <a:lnSpc>
                <a:spcPct val="170000"/>
              </a:lnSpc>
            </a:pPr>
            <a:r>
              <a:rPr lang="cs-CZ" dirty="0"/>
              <a:t>Úvod strategie – proč ji řešíme,</a:t>
            </a:r>
          </a:p>
          <a:p>
            <a:pPr algn="just">
              <a:lnSpc>
                <a:spcPct val="170000"/>
              </a:lnSpc>
            </a:pPr>
            <a:r>
              <a:rPr lang="cs-CZ" dirty="0"/>
              <a:t>Zájmy, hodnoty</a:t>
            </a:r>
          </a:p>
          <a:p>
            <a:pPr algn="just">
              <a:lnSpc>
                <a:spcPct val="170000"/>
              </a:lnSpc>
            </a:pPr>
            <a:r>
              <a:rPr lang="cs-CZ" dirty="0"/>
              <a:t>Strategická analýza – matice SWOT (analyticky vypracováno)</a:t>
            </a:r>
          </a:p>
          <a:p>
            <a:pPr algn="just">
              <a:lnSpc>
                <a:spcPct val="170000"/>
              </a:lnSpc>
            </a:pPr>
            <a:r>
              <a:rPr lang="cs-CZ" dirty="0"/>
              <a:t>Poslání</a:t>
            </a:r>
          </a:p>
          <a:p>
            <a:pPr algn="just">
              <a:lnSpc>
                <a:spcPct val="170000"/>
              </a:lnSpc>
            </a:pPr>
            <a:r>
              <a:rPr lang="cs-CZ" dirty="0"/>
              <a:t>Vize</a:t>
            </a:r>
          </a:p>
          <a:p>
            <a:pPr algn="just">
              <a:lnSpc>
                <a:spcPct val="170000"/>
              </a:lnSpc>
            </a:pPr>
            <a:r>
              <a:rPr lang="cs-CZ" dirty="0"/>
              <a:t>Cíle (strategické a specifické)</a:t>
            </a:r>
          </a:p>
          <a:p>
            <a:pPr algn="just">
              <a:lnSpc>
                <a:spcPct val="170000"/>
              </a:lnSpc>
            </a:pPr>
            <a:r>
              <a:rPr lang="cs-CZ" dirty="0"/>
              <a:t>Vložit do odevzdávárny 29.10.  do 12, 00 - Nastavení cílového stavu</a:t>
            </a:r>
          </a:p>
          <a:p>
            <a:pPr algn="just">
              <a:lnSpc>
                <a:spcPct val="170000"/>
              </a:lnSpc>
            </a:pPr>
            <a:endParaRPr lang="cs-CZ" dirty="0"/>
          </a:p>
        </p:txBody>
      </p:sp>
      <p:sp>
        <p:nvSpPr>
          <p:cNvPr id="4" name="Obdélník 3"/>
          <p:cNvSpPr/>
          <p:nvPr/>
        </p:nvSpPr>
        <p:spPr>
          <a:xfrm>
            <a:off x="12612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C</a:t>
            </a:r>
          </a:p>
          <a:p>
            <a:pPr algn="ctr"/>
            <a:endParaRPr lang="cs-CZ" b="1" dirty="0"/>
          </a:p>
          <a:p>
            <a:pPr algn="ctr"/>
            <a:r>
              <a:rPr lang="cs-CZ" b="1" dirty="0"/>
              <a:t>E</a:t>
            </a:r>
          </a:p>
          <a:p>
            <a:pPr algn="ctr"/>
            <a:endParaRPr lang="cs-CZ" b="1" dirty="0"/>
          </a:p>
          <a:p>
            <a:pPr algn="ctr"/>
            <a:r>
              <a:rPr lang="cs-CZ" b="1" dirty="0"/>
              <a:t>S</a:t>
            </a:r>
          </a:p>
        </p:txBody>
      </p:sp>
      <p:sp>
        <p:nvSpPr>
          <p:cNvPr id="6" name="Obdélník 5"/>
          <p:cNvSpPr/>
          <p:nvPr/>
        </p:nvSpPr>
        <p:spPr>
          <a:xfrm>
            <a:off x="1136168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J</a:t>
            </a:r>
          </a:p>
          <a:p>
            <a:pPr algn="ctr"/>
            <a:endParaRPr lang="cs-CZ" b="1" dirty="0"/>
          </a:p>
          <a:p>
            <a:pPr algn="ctr"/>
            <a:r>
              <a:rPr lang="cs-CZ" b="1" dirty="0"/>
              <a:t>E</a:t>
            </a:r>
          </a:p>
          <a:p>
            <a:pPr algn="ctr"/>
            <a:endParaRPr lang="cs-CZ" b="1" dirty="0"/>
          </a:p>
          <a:p>
            <a:pPr algn="ctr"/>
            <a:r>
              <a:rPr lang="cs-CZ" b="1" dirty="0"/>
              <a:t>K</a:t>
            </a:r>
          </a:p>
          <a:p>
            <a:pPr algn="ctr"/>
            <a:endParaRPr lang="cs-CZ" b="1" dirty="0"/>
          </a:p>
          <a:p>
            <a:pPr algn="ctr"/>
            <a:r>
              <a:rPr lang="cs-CZ" dirty="0"/>
              <a:t>T</a:t>
            </a:r>
          </a:p>
        </p:txBody>
      </p:sp>
    </p:spTree>
    <p:extLst>
      <p:ext uri="{BB962C8B-B14F-4D97-AF65-F5344CB8AC3E}">
        <p14:creationId xmlns:p14="http://schemas.microsoft.com/office/powerpoint/2010/main" val="2802185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084432-6029-43B8-A249-9A3F54839A8E}"/>
              </a:ext>
            </a:extLst>
          </p:cNvPr>
          <p:cNvSpPr>
            <a:spLocks noGrp="1"/>
          </p:cNvSpPr>
          <p:nvPr>
            <p:ph type="title"/>
          </p:nvPr>
        </p:nvSpPr>
        <p:spPr>
          <a:xfrm>
            <a:off x="2424832" y="60566"/>
            <a:ext cx="7729728" cy="1188720"/>
          </a:xfrm>
        </p:spPr>
        <p:txBody>
          <a:bodyPr/>
          <a:lstStyle/>
          <a:p>
            <a:r>
              <a:rPr lang="cs-CZ" dirty="0"/>
              <a:t>DOPORUČENÉ ČTENÍ/POSLECH</a:t>
            </a:r>
          </a:p>
        </p:txBody>
      </p:sp>
      <p:sp>
        <p:nvSpPr>
          <p:cNvPr id="3" name="Zástupný obsah 2">
            <a:extLst>
              <a:ext uri="{FF2B5EF4-FFF2-40B4-BE49-F238E27FC236}">
                <a16:creationId xmlns:a16="http://schemas.microsoft.com/office/drawing/2014/main" id="{314B0B06-0511-4370-96B8-55A9694A816E}"/>
              </a:ext>
            </a:extLst>
          </p:cNvPr>
          <p:cNvSpPr>
            <a:spLocks noGrp="1"/>
          </p:cNvSpPr>
          <p:nvPr>
            <p:ph idx="1"/>
          </p:nvPr>
        </p:nvSpPr>
        <p:spPr>
          <a:xfrm>
            <a:off x="113017" y="2218869"/>
            <a:ext cx="8270696" cy="4013969"/>
          </a:xfrm>
        </p:spPr>
        <p:txBody>
          <a:bodyPr>
            <a:normAutofit lnSpcReduction="10000"/>
          </a:bodyPr>
          <a:lstStyle/>
          <a:p>
            <a:r>
              <a:rPr lang="cs-CZ" sz="2400" dirty="0"/>
              <a:t>Vystoupení Jamie SHEA zástupce generálního tajemníka NATO pro budoucí výzvy v rámci semináře k aktualizaci bezpečnostní strategie ČR v roce 2011 (v písemné i audio podobě)</a:t>
            </a:r>
          </a:p>
          <a:p>
            <a:r>
              <a:rPr lang="cs-CZ" sz="2400" dirty="0"/>
              <a:t>Poskytuje odpovědi na otázky: </a:t>
            </a:r>
          </a:p>
          <a:p>
            <a:r>
              <a:rPr lang="cs-CZ" sz="2400" dirty="0"/>
              <a:t>Co to je strategie? Proč strategie? Komu je strategie určena? Jak strategii vytvářet? S jakými výzvami je potřebné se v rámci její tvorby vyrovnat?</a:t>
            </a:r>
          </a:p>
          <a:p>
            <a:endParaRPr lang="cs-CZ" dirty="0"/>
          </a:p>
          <a:p>
            <a:r>
              <a:rPr lang="cs-CZ" dirty="0"/>
              <a:t>Dostupné z: </a:t>
            </a:r>
            <a:r>
              <a:rPr lang="cs-CZ" dirty="0">
                <a:hlinkClick r:id="rId2"/>
              </a:rPr>
              <a:t>https://www.mzv.cz/jnp/cz/zahranicni_vztahy/bezpecnostni_politika/archiv/bezpecnostni_strategie_cr/prispevek_jamie_shea_na_seminari_k.html</a:t>
            </a:r>
            <a:endParaRPr lang="cs-CZ" dirty="0"/>
          </a:p>
          <a:p>
            <a:endParaRPr lang="cs-CZ" dirty="0"/>
          </a:p>
        </p:txBody>
      </p:sp>
      <p:pic>
        <p:nvPicPr>
          <p:cNvPr id="1026" name="Picture 2">
            <a:extLst>
              <a:ext uri="{FF2B5EF4-FFF2-40B4-BE49-F238E27FC236}">
                <a16:creationId xmlns:a16="http://schemas.microsoft.com/office/drawing/2014/main" id="{F49D4B01-4A1C-4219-943B-CCC59D298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030" y="2218869"/>
            <a:ext cx="3023760" cy="452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18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1E2A3-E528-B070-F004-42DCE94FB024}"/>
              </a:ext>
            </a:extLst>
          </p:cNvPr>
          <p:cNvSpPr>
            <a:spLocks noGrp="1"/>
          </p:cNvSpPr>
          <p:nvPr>
            <p:ph type="title"/>
          </p:nvPr>
        </p:nvSpPr>
        <p:spPr/>
        <p:txBody>
          <a:bodyPr/>
          <a:lstStyle/>
          <a:p>
            <a:r>
              <a:rPr lang="cs-CZ" dirty="0"/>
              <a:t>ÚKOL</a:t>
            </a:r>
          </a:p>
        </p:txBody>
      </p:sp>
      <p:sp>
        <p:nvSpPr>
          <p:cNvPr id="3" name="Zástupný obsah 2">
            <a:extLst>
              <a:ext uri="{FF2B5EF4-FFF2-40B4-BE49-F238E27FC236}">
                <a16:creationId xmlns:a16="http://schemas.microsoft.com/office/drawing/2014/main" id="{87F4CFD2-9AFB-0A82-DAC8-E3F7D0D12D28}"/>
              </a:ext>
            </a:extLst>
          </p:cNvPr>
          <p:cNvSpPr>
            <a:spLocks noGrp="1"/>
          </p:cNvSpPr>
          <p:nvPr>
            <p:ph idx="1"/>
          </p:nvPr>
        </p:nvSpPr>
        <p:spPr/>
        <p:txBody>
          <a:bodyPr>
            <a:normAutofit fontScale="92500" lnSpcReduction="20000"/>
          </a:bodyPr>
          <a:lstStyle/>
          <a:p>
            <a:r>
              <a:rPr lang="cs-CZ" sz="2400" dirty="0"/>
              <a:t>Formulovat hodnoty a zájmy pro danou oblast strategie</a:t>
            </a:r>
          </a:p>
          <a:p>
            <a:r>
              <a:rPr lang="cs-CZ" sz="2400" dirty="0"/>
              <a:t>Zpřesnit poslání</a:t>
            </a:r>
          </a:p>
          <a:p>
            <a:r>
              <a:rPr lang="cs-CZ" sz="2400" dirty="0"/>
              <a:t>Vymezit vizi</a:t>
            </a:r>
          </a:p>
          <a:p>
            <a:r>
              <a:rPr lang="cs-CZ" sz="2400" dirty="0"/>
              <a:t>Stanovit cíle</a:t>
            </a:r>
          </a:p>
          <a:p>
            <a:endParaRPr lang="cs-CZ" sz="2400" dirty="0"/>
          </a:p>
          <a:p>
            <a:r>
              <a:rPr lang="cs-CZ" sz="2400" dirty="0"/>
              <a:t>Poslední podobu seminární práce (Strategie) umístit do odevzdávárny do 7.11.2023, do 12:00. Být připraveni prezentovat dosažený stav strategie v rámci semináře 7.11.</a:t>
            </a:r>
          </a:p>
        </p:txBody>
      </p:sp>
    </p:spTree>
    <p:extLst>
      <p:ext uri="{BB962C8B-B14F-4D97-AF65-F5344CB8AC3E}">
        <p14:creationId xmlns:p14="http://schemas.microsoft.com/office/powerpoint/2010/main" val="87086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2758" y="186926"/>
            <a:ext cx="11508828" cy="1188720"/>
          </a:xfrm>
        </p:spPr>
        <p:txBody>
          <a:bodyPr/>
          <a:lstStyle/>
          <a:p>
            <a:r>
              <a:rPr lang="cs-CZ" dirty="0"/>
              <a:t>STRATEGICKÉ ŘÍZENÍ A TVORBA STRATEGIE</a:t>
            </a:r>
          </a:p>
        </p:txBody>
      </p:sp>
      <p:sp>
        <p:nvSpPr>
          <p:cNvPr id="3" name="Zástupný symbol pro obsah 2"/>
          <p:cNvSpPr>
            <a:spLocks noGrp="1"/>
          </p:cNvSpPr>
          <p:nvPr>
            <p:ph idx="1"/>
          </p:nvPr>
        </p:nvSpPr>
        <p:spPr>
          <a:xfrm>
            <a:off x="189186" y="1671092"/>
            <a:ext cx="7083973" cy="4812392"/>
          </a:xfrm>
        </p:spPr>
        <p:txBody>
          <a:bodyPr>
            <a:noAutofit/>
          </a:bodyPr>
          <a:lstStyle/>
          <a:p>
            <a:r>
              <a:rPr lang="cs-CZ" sz="2400" dirty="0"/>
              <a:t>Tvorba strategie je součástí strategického řízení (SŘ)</a:t>
            </a:r>
          </a:p>
          <a:p>
            <a:r>
              <a:rPr lang="cs-CZ" sz="2400" dirty="0"/>
              <a:t>SŘ je proces.</a:t>
            </a:r>
          </a:p>
          <a:p>
            <a:r>
              <a:rPr lang="cs-CZ" sz="2400" dirty="0"/>
              <a:t>SŘ je zaměřené na dlouhodobé plánování a směřování organizace. </a:t>
            </a:r>
          </a:p>
          <a:p>
            <a:r>
              <a:rPr lang="cs-CZ" sz="2400" dirty="0"/>
              <a:t>SŘ zajišťuje, že se věci nedějí náhodně, ale podle předem naplánovaných, dlouhodobých záměrů. </a:t>
            </a:r>
          </a:p>
          <a:p>
            <a:r>
              <a:rPr lang="cs-CZ" sz="2400" dirty="0"/>
              <a:t>SŘ slouží jednak pro přenášení požadavků politiků (vlastníků) na řídící pracovníky a k jejich manažerskému působení k uspořádání, sjednocení a usměrnění chování všech pracovníků organizace.</a:t>
            </a:r>
          </a:p>
        </p:txBody>
      </p:sp>
      <p:sp>
        <p:nvSpPr>
          <p:cNvPr id="4" name="TextovéPole 3"/>
          <p:cNvSpPr txBox="1"/>
          <p:nvPr/>
        </p:nvSpPr>
        <p:spPr>
          <a:xfrm>
            <a:off x="7399283" y="1671092"/>
            <a:ext cx="4616871" cy="1569660"/>
          </a:xfrm>
          <a:prstGeom prst="rect">
            <a:avLst/>
          </a:prstGeom>
          <a:solidFill>
            <a:schemeClr val="accent1">
              <a:lumMod val="20000"/>
              <a:lumOff val="80000"/>
            </a:schemeClr>
          </a:solidFill>
        </p:spPr>
        <p:txBody>
          <a:bodyPr wrap="square" rtlCol="0">
            <a:spAutoFit/>
          </a:bodyPr>
          <a:lstStyle/>
          <a:p>
            <a:pPr algn="just"/>
            <a:r>
              <a:rPr lang="cs-CZ" sz="2400" dirty="0"/>
              <a:t>Nejvyšším smyslem SŘ je dosažení stavu, kdy všichni pracovníci znají společné cíle a usměrňují své chování a jednání k jejich dosažení. </a:t>
            </a:r>
          </a:p>
        </p:txBody>
      </p:sp>
      <p:sp>
        <p:nvSpPr>
          <p:cNvPr id="5" name="TextovéPole 4"/>
          <p:cNvSpPr txBox="1"/>
          <p:nvPr/>
        </p:nvSpPr>
        <p:spPr>
          <a:xfrm>
            <a:off x="7399283" y="3805828"/>
            <a:ext cx="4616871" cy="2677656"/>
          </a:xfrm>
          <a:prstGeom prst="rect">
            <a:avLst/>
          </a:prstGeom>
          <a:solidFill>
            <a:schemeClr val="accent1"/>
          </a:solidFill>
        </p:spPr>
        <p:txBody>
          <a:bodyPr wrap="square" rtlCol="0">
            <a:spAutoFit/>
          </a:bodyPr>
          <a:lstStyle/>
          <a:p>
            <a:pPr algn="just"/>
            <a:r>
              <a:rPr lang="cs-CZ" sz="2400" dirty="0"/>
              <a:t>Jedním z výstupů SŘ je </a:t>
            </a:r>
            <a:r>
              <a:rPr lang="cs-CZ" sz="2400" i="1" u="sng" dirty="0"/>
              <a:t>strategie</a:t>
            </a:r>
            <a:r>
              <a:rPr lang="cs-CZ" sz="2400" dirty="0"/>
              <a:t> v podobě dokumentu. </a:t>
            </a:r>
          </a:p>
          <a:p>
            <a:pPr algn="just"/>
            <a:endParaRPr lang="cs-CZ" sz="2400" dirty="0"/>
          </a:p>
          <a:p>
            <a:pPr algn="just"/>
            <a:r>
              <a:rPr lang="cs-CZ" sz="2400" dirty="0"/>
              <a:t>Výsledkem SŘ je dobře fungující a prosperující organizace a dosažené cíle. </a:t>
            </a:r>
          </a:p>
          <a:p>
            <a:pPr algn="just"/>
            <a:endParaRPr lang="cs-CZ" sz="2400" dirty="0"/>
          </a:p>
        </p:txBody>
      </p:sp>
      <p:sp>
        <p:nvSpPr>
          <p:cNvPr id="7" name="Ovál 6">
            <a:extLst>
              <a:ext uri="{FF2B5EF4-FFF2-40B4-BE49-F238E27FC236}">
                <a16:creationId xmlns:a16="http://schemas.microsoft.com/office/drawing/2014/main" id="{C86529B3-8825-487B-84EA-B72EEA2AB7BA}"/>
              </a:ext>
            </a:extLst>
          </p:cNvPr>
          <p:cNvSpPr/>
          <p:nvPr/>
        </p:nvSpPr>
        <p:spPr>
          <a:xfrm>
            <a:off x="7399283" y="1163694"/>
            <a:ext cx="4616871" cy="24944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0131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8465661-012E-40DC-A47F-EE20F2C028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38529"/>
            <a:ext cx="11753636" cy="6472718"/>
          </a:xfrm>
          <a:prstGeom prst="rect">
            <a:avLst/>
          </a:prstGeom>
          <a:noFill/>
        </p:spPr>
      </p:pic>
      <p:sp>
        <p:nvSpPr>
          <p:cNvPr id="2" name="TextovéPole 1">
            <a:extLst>
              <a:ext uri="{FF2B5EF4-FFF2-40B4-BE49-F238E27FC236}">
                <a16:creationId xmlns:a16="http://schemas.microsoft.com/office/drawing/2014/main" id="{40186A57-8BDD-476B-AF29-AAE580424CB3}"/>
              </a:ext>
            </a:extLst>
          </p:cNvPr>
          <p:cNvSpPr txBox="1"/>
          <p:nvPr/>
        </p:nvSpPr>
        <p:spPr>
          <a:xfrm>
            <a:off x="4561725" y="5774077"/>
            <a:ext cx="6791603" cy="461665"/>
          </a:xfrm>
          <a:prstGeom prst="rect">
            <a:avLst/>
          </a:prstGeom>
          <a:noFill/>
        </p:spPr>
        <p:txBody>
          <a:bodyPr wrap="none" rtlCol="0">
            <a:spAutoFit/>
          </a:bodyPr>
          <a:lstStyle/>
          <a:p>
            <a:r>
              <a:rPr lang="cs-CZ" sz="2400" dirty="0"/>
              <a:t>OBECNÝ PROCESNÍ MODEL TVORBY STRATEGIE</a:t>
            </a:r>
          </a:p>
        </p:txBody>
      </p:sp>
      <p:pic>
        <p:nvPicPr>
          <p:cNvPr id="6" name="Obrázek 5">
            <a:extLst>
              <a:ext uri="{FF2B5EF4-FFF2-40B4-BE49-F238E27FC236}">
                <a16:creationId xmlns:a16="http://schemas.microsoft.com/office/drawing/2014/main" id="{3996CDB0-3868-4A9E-906B-BF9AE90FDE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51371"/>
            <a:ext cx="11753636" cy="6472718"/>
          </a:xfrm>
          <a:prstGeom prst="rect">
            <a:avLst/>
          </a:prstGeom>
          <a:noFill/>
        </p:spPr>
      </p:pic>
      <p:sp>
        <p:nvSpPr>
          <p:cNvPr id="8" name="Ovál 7">
            <a:extLst>
              <a:ext uri="{FF2B5EF4-FFF2-40B4-BE49-F238E27FC236}">
                <a16:creationId xmlns:a16="http://schemas.microsoft.com/office/drawing/2014/main" id="{EBAE76C3-F805-4CD9-A743-4B67AE2E9C7E}"/>
              </a:ext>
            </a:extLst>
          </p:cNvPr>
          <p:cNvSpPr/>
          <p:nvPr/>
        </p:nvSpPr>
        <p:spPr>
          <a:xfrm>
            <a:off x="0" y="2129260"/>
            <a:ext cx="5263648" cy="22912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E69BC01-7371-42EA-97B6-9A2BAE99E9D0}"/>
              </a:ext>
            </a:extLst>
          </p:cNvPr>
          <p:cNvSpPr/>
          <p:nvPr/>
        </p:nvSpPr>
        <p:spPr>
          <a:xfrm>
            <a:off x="5126805" y="4798673"/>
            <a:ext cx="5393932"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417444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3107DB-7F17-473F-BA0B-66F31346BB67}"/>
              </a:ext>
            </a:extLst>
          </p:cNvPr>
          <p:cNvPicPr>
            <a:picLocks noChangeAspect="1"/>
          </p:cNvPicPr>
          <p:nvPr/>
        </p:nvPicPr>
        <p:blipFill>
          <a:blip r:embed="rId2"/>
          <a:stretch>
            <a:fillRect/>
          </a:stretch>
        </p:blipFill>
        <p:spPr>
          <a:xfrm>
            <a:off x="-1" y="-51371"/>
            <a:ext cx="8697149" cy="3821987"/>
          </a:xfrm>
          <a:prstGeom prst="rect">
            <a:avLst/>
          </a:prstGeom>
        </p:spPr>
      </p:pic>
      <p:pic>
        <p:nvPicPr>
          <p:cNvPr id="9" name="Obrázek 1">
            <a:extLst>
              <a:ext uri="{FF2B5EF4-FFF2-40B4-BE49-F238E27FC236}">
                <a16:creationId xmlns:a16="http://schemas.microsoft.com/office/drawing/2014/main" id="{83649297-20B3-4F12-9E9C-A4A4A8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1" y="3022452"/>
            <a:ext cx="8236449" cy="3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ál 10">
            <a:extLst>
              <a:ext uri="{FF2B5EF4-FFF2-40B4-BE49-F238E27FC236}">
                <a16:creationId xmlns:a16="http://schemas.microsoft.com/office/drawing/2014/main" id="{0D164BF2-27A5-48FB-96FC-AF620475573E}"/>
              </a:ext>
            </a:extLst>
          </p:cNvPr>
          <p:cNvSpPr/>
          <p:nvPr/>
        </p:nvSpPr>
        <p:spPr>
          <a:xfrm>
            <a:off x="10104543" y="4867895"/>
            <a:ext cx="2087457" cy="1230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45258D52-0B01-4A67-9E2F-D90C2A691393}"/>
              </a:ext>
            </a:extLst>
          </p:cNvPr>
          <p:cNvSpPr/>
          <p:nvPr/>
        </p:nvSpPr>
        <p:spPr>
          <a:xfrm>
            <a:off x="5877968" y="934589"/>
            <a:ext cx="2087457" cy="106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5F9AFCF-0AAC-4FE2-B119-2D9DE1DAB5ED}"/>
              </a:ext>
            </a:extLst>
          </p:cNvPr>
          <p:cNvSpPr/>
          <p:nvPr/>
        </p:nvSpPr>
        <p:spPr>
          <a:xfrm>
            <a:off x="195210" y="5061125"/>
            <a:ext cx="3575406"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17" name="Obdélník 16">
            <a:extLst>
              <a:ext uri="{FF2B5EF4-FFF2-40B4-BE49-F238E27FC236}">
                <a16:creationId xmlns:a16="http://schemas.microsoft.com/office/drawing/2014/main" id="{83766ED7-BDAE-4BD0-90C6-370FDE9A8C6B}"/>
              </a:ext>
            </a:extLst>
          </p:cNvPr>
          <p:cNvSpPr/>
          <p:nvPr/>
        </p:nvSpPr>
        <p:spPr>
          <a:xfrm>
            <a:off x="8804952" y="1196939"/>
            <a:ext cx="3246635"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277110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8B4F4D0-A799-44B4-8080-BA72ED4B7821}"/>
              </a:ext>
            </a:extLst>
          </p:cNvPr>
          <p:cNvSpPr>
            <a:spLocks noGrp="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CCBE92DE-5DF6-4E3D-8A08-7C693DF20274}"/>
              </a:ext>
            </a:extLst>
          </p:cNvPr>
          <p:cNvSpPr>
            <a:spLocks noGrp="1"/>
          </p:cNvSpPr>
          <p:nvPr>
            <p:ph idx="1"/>
          </p:nvPr>
        </p:nvSpPr>
        <p:spPr/>
        <p:txBody>
          <a:bodyPr/>
          <a:lstStyle/>
          <a:p>
            <a:endParaRPr lang="cs-CZ" altLang="cs-CZ"/>
          </a:p>
        </p:txBody>
      </p:sp>
      <p:sp>
        <p:nvSpPr>
          <p:cNvPr id="22532" name="Zástupný symbol pro číslo snímku 3">
            <a:extLst>
              <a:ext uri="{FF2B5EF4-FFF2-40B4-BE49-F238E27FC236}">
                <a16:creationId xmlns:a16="http://schemas.microsoft.com/office/drawing/2014/main" id="{9E5EA3F1-5E7B-414F-AE45-00EB9C896249}"/>
              </a:ext>
            </a:extLst>
          </p:cNvPr>
          <p:cNvSpPr>
            <a:spLocks noGrp="1"/>
          </p:cNvSpPr>
          <p:nvPr>
            <p:ph type="sldNum" sz="quarter" idx="12"/>
          </p:nvPr>
        </p:nvSpPr>
        <p:spPr bwMode="auto">
          <a:xfrm>
            <a:off x="1617663"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C8B02E6D-D412-44BD-B645-BF7574AACAC3}" type="slidenum">
              <a:rPr lang="cs-CZ" altLang="cs-CZ" sz="1100">
                <a:solidFill>
                  <a:schemeClr val="bg1"/>
                </a:solidFill>
              </a:rPr>
              <a:pPr algn="ctr">
                <a:lnSpc>
                  <a:spcPct val="100000"/>
                </a:lnSpc>
                <a:spcBef>
                  <a:spcPct val="0"/>
                </a:spcBef>
                <a:buFontTx/>
                <a:buNone/>
              </a:pPr>
              <a:t>8</a:t>
            </a:fld>
            <a:endParaRPr lang="cs-CZ" altLang="cs-CZ" sz="1100">
              <a:solidFill>
                <a:schemeClr val="bg1"/>
              </a:solidFill>
            </a:endParaRPr>
          </a:p>
        </p:txBody>
      </p:sp>
      <p:pic>
        <p:nvPicPr>
          <p:cNvPr id="22533" name="Obrázek 4">
            <a:extLst>
              <a:ext uri="{FF2B5EF4-FFF2-40B4-BE49-F238E27FC236}">
                <a16:creationId xmlns:a16="http://schemas.microsoft.com/office/drawing/2014/main" id="{9F0E505D-F310-456A-8ADC-77E2C20C7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438940" y="6130820"/>
            <a:ext cx="5368842" cy="646331"/>
          </a:xfrm>
          <a:prstGeom prst="rect">
            <a:avLst/>
          </a:prstGeom>
          <a:noFill/>
        </p:spPr>
        <p:txBody>
          <a:bodyPr wrap="none" rtlCol="0">
            <a:spAutoFit/>
          </a:bodyPr>
          <a:lstStyle/>
          <a:p>
            <a:pPr algn="ctr"/>
            <a:r>
              <a:rPr lang="cs-CZ" dirty="0"/>
              <a:t>Přístupy k tvorbě bezpečnostních a obranných strategií </a:t>
            </a:r>
          </a:p>
          <a:p>
            <a:pPr algn="ctr"/>
            <a:r>
              <a:rPr lang="cs-CZ" dirty="0"/>
              <a:t>s.130 - 146</a:t>
            </a:r>
          </a:p>
        </p:txBody>
      </p:sp>
      <p:sp>
        <p:nvSpPr>
          <p:cNvPr id="7" name="TextovéPole 6"/>
          <p:cNvSpPr txBox="1"/>
          <p:nvPr/>
        </p:nvSpPr>
        <p:spPr>
          <a:xfrm>
            <a:off x="4128034" y="179314"/>
            <a:ext cx="3732239" cy="369332"/>
          </a:xfrm>
          <a:prstGeom prst="rect">
            <a:avLst/>
          </a:prstGeom>
          <a:noFill/>
        </p:spPr>
        <p:txBody>
          <a:bodyPr wrap="none" rtlCol="0">
            <a:spAutoFit/>
          </a:bodyPr>
          <a:lstStyle/>
          <a:p>
            <a:pPr algn="ctr"/>
            <a:r>
              <a:rPr lang="cs-CZ" dirty="0"/>
              <a:t>MODEL STRATEGICKÉ ADAPTACE</a:t>
            </a:r>
          </a:p>
        </p:txBody>
      </p:sp>
      <p:sp>
        <p:nvSpPr>
          <p:cNvPr id="4" name="Ovál 3">
            <a:extLst>
              <a:ext uri="{FF2B5EF4-FFF2-40B4-BE49-F238E27FC236}">
                <a16:creationId xmlns:a16="http://schemas.microsoft.com/office/drawing/2014/main" id="{13DBD53F-B2B0-4F25-A906-378D8441A4FB}"/>
              </a:ext>
            </a:extLst>
          </p:cNvPr>
          <p:cNvSpPr/>
          <p:nvPr/>
        </p:nvSpPr>
        <p:spPr>
          <a:xfrm>
            <a:off x="8321824" y="213472"/>
            <a:ext cx="3883631" cy="3101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C80BE82-0DDE-49E9-9D83-9EA3AE879B52}"/>
              </a:ext>
            </a:extLst>
          </p:cNvPr>
          <p:cNvSpPr/>
          <p:nvPr/>
        </p:nvSpPr>
        <p:spPr>
          <a:xfrm>
            <a:off x="3883631" y="689093"/>
            <a:ext cx="4424740"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3" name="Ovál 2">
            <a:extLst>
              <a:ext uri="{FF2B5EF4-FFF2-40B4-BE49-F238E27FC236}">
                <a16:creationId xmlns:a16="http://schemas.microsoft.com/office/drawing/2014/main" id="{36616E07-8523-405B-87CE-CB153031EDE1}"/>
              </a:ext>
            </a:extLst>
          </p:cNvPr>
          <p:cNvSpPr/>
          <p:nvPr/>
        </p:nvSpPr>
        <p:spPr>
          <a:xfrm>
            <a:off x="6096000" y="1884282"/>
            <a:ext cx="2322787" cy="166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3126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r>
              <a:rPr lang="cs-CZ" sz="4000" dirty="0"/>
              <a:t>FORMULOVÁNÍ POSLÁNÍ A VIZE</a:t>
            </a:r>
            <a:endParaRPr lang="cs-CZ" altLang="cs-CZ" i="1" dirty="0"/>
          </a:p>
        </p:txBody>
      </p:sp>
    </p:spTree>
    <p:extLst>
      <p:ext uri="{BB962C8B-B14F-4D97-AF65-F5344CB8AC3E}">
        <p14:creationId xmlns:p14="http://schemas.microsoft.com/office/powerpoint/2010/main" val="2568310270"/>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B3D592B7052304EA4827B1A8C70F3B8" ma:contentTypeVersion="2" ma:contentTypeDescription="Vytvoří nový dokument" ma:contentTypeScope="" ma:versionID="4fa650524ef3276fb4965182e494c68b">
  <xsd:schema xmlns:xsd="http://www.w3.org/2001/XMLSchema" xmlns:xs="http://www.w3.org/2001/XMLSchema" xmlns:p="http://schemas.microsoft.com/office/2006/metadata/properties" xmlns:ns2="0a4dcd8e-c73b-4632-a1c3-b98d8741b3ae" targetNamespace="http://schemas.microsoft.com/office/2006/metadata/properties" ma:root="true" ma:fieldsID="c0358186d22f70877f1bdfd40645567d" ns2:_="">
    <xsd:import namespace="0a4dcd8e-c73b-4632-a1c3-b98d8741b3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cd8e-c73b-4632-a1c3-b98d8741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0F57C-462F-444A-89C0-DFCF1017A34F}">
  <ds:schemaRefs>
    <ds:schemaRef ds:uri="http://schemas.microsoft.com/sharepoint/v3/contenttype/forms"/>
  </ds:schemaRefs>
</ds:datastoreItem>
</file>

<file path=customXml/itemProps2.xml><?xml version="1.0" encoding="utf-8"?>
<ds:datastoreItem xmlns:ds="http://schemas.openxmlformats.org/officeDocument/2006/customXml" ds:itemID="{9C1C1A52-6E20-4FF0-8088-2516FF62F0B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919335-3152-4506-84AC-386114D8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cd8e-c73b-4632-a1c3-b98d8741b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TM10001115[[fn=Balík]]</Template>
  <TotalTime>31</TotalTime>
  <Words>3376</Words>
  <Application>Microsoft Office PowerPoint</Application>
  <PresentationFormat>Širokoúhlá obrazovka</PresentationFormat>
  <Paragraphs>457</Paragraphs>
  <Slides>47</Slides>
  <Notes>7</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47</vt:i4>
      </vt:variant>
    </vt:vector>
  </HeadingPairs>
  <TitlesOfParts>
    <vt:vector size="60" baseType="lpstr">
      <vt:lpstr>Arial</vt:lpstr>
      <vt:lpstr>Arial Rounded MT Bold</vt:lpstr>
      <vt:lpstr>Calibri</vt:lpstr>
      <vt:lpstr>Calibri Light</vt:lpstr>
      <vt:lpstr>Cambria</vt:lpstr>
      <vt:lpstr>Gill Sans MT</vt:lpstr>
      <vt:lpstr>Helvetica</vt:lpstr>
      <vt:lpstr>robotoregular</vt:lpstr>
      <vt:lpstr>Symbol</vt:lpstr>
      <vt:lpstr>Times New Roman</vt:lpstr>
      <vt:lpstr>Balík</vt:lpstr>
      <vt:lpstr>Slide</vt:lpstr>
      <vt:lpstr>Snímek</vt:lpstr>
      <vt:lpstr>TVORBA STRATEGIE</vt:lpstr>
      <vt:lpstr>CÍL</vt:lpstr>
      <vt:lpstr>UČEBNÍ OTÁZKY</vt:lpstr>
      <vt:lpstr>Prezentace aplikace PowerPoint</vt:lpstr>
      <vt:lpstr>STRATEGICKÉ ŘÍZENÍ A TVORBA STRATEGIE</vt:lpstr>
      <vt:lpstr>Prezentace aplikace PowerPoint</vt:lpstr>
      <vt:lpstr>Prezentace aplikace PowerPoint</vt:lpstr>
      <vt:lpstr>Prezentace aplikace PowerPoint</vt:lpstr>
      <vt:lpstr>Prezentace aplikace PowerPoint</vt:lpstr>
      <vt:lpstr>POSLÁNÍ = MISSION</vt:lpstr>
      <vt:lpstr>JAK FORMULOVAT POSLÁNÍ </vt:lpstr>
      <vt:lpstr>JAK FORMULOVAT POSLÁNÍ </vt:lpstr>
      <vt:lpstr>POSLÁNÍ: PŘÍKLADY </vt:lpstr>
      <vt:lpstr>POSLÁNÍ: PŘÍKLADY </vt:lpstr>
      <vt:lpstr>VIZE = VISION</vt:lpstr>
      <vt:lpstr>VIZE: PŘÍKLADY (SOUKROMÉ)</vt:lpstr>
      <vt:lpstr>VIZE: PŘÍKLADY (nevládní)</vt:lpstr>
      <vt:lpstr>VIZE X POSLÁNÍ</vt:lpstr>
      <vt:lpstr>Prezentace aplikace PowerPoint</vt:lpstr>
      <vt:lpstr>NÁRODNÍ ZÁJMY, HODNOTY </vt:lpstr>
      <vt:lpstr>Prezentace aplikace PowerPoint</vt:lpstr>
      <vt:lpstr>Prezentace aplikace PowerPoint</vt:lpstr>
      <vt:lpstr>Prezentace aplikace PowerPoint</vt:lpstr>
      <vt:lpstr>Prezentace aplikace PowerPoint</vt:lpstr>
      <vt:lpstr>CÍLE</vt:lpstr>
      <vt:lpstr>TYPOLOGIE CÍLŮ</vt:lpstr>
      <vt:lpstr>TYPOLOGIE CÍLŮ</vt:lpstr>
      <vt:lpstr>TYPOLOGIE CÍLŮ</vt:lpstr>
      <vt:lpstr>TYPOLOGIE CÍLŮ</vt:lpstr>
      <vt:lpstr>Cíle smart</vt:lpstr>
      <vt:lpstr>Prezentace aplikace PowerPoint</vt:lpstr>
      <vt:lpstr>Prezentace aplikace PowerPoint</vt:lpstr>
      <vt:lpstr>Prezentace aplikace PowerPoint</vt:lpstr>
      <vt:lpstr>Prezentace aplikace PowerPoint</vt:lpstr>
      <vt:lpstr>PERSPEKTIVY BSC – VOJENSKÁ APLIKACE</vt:lpstr>
      <vt:lpstr>MĚŘITELNOST CÍLE - Ukazatele (kritéria) cílů </vt:lpstr>
      <vt:lpstr>PŘÍKLAD - STRATEGICKÁ MAPA</vt:lpstr>
      <vt:lpstr>Prezentace aplikace PowerPoint</vt:lpstr>
      <vt:lpstr>Prezentace aplikace PowerPoint</vt:lpstr>
      <vt:lpstr>Prezentace aplikace PowerPoint</vt:lpstr>
      <vt:lpstr>VIZE A STRATEGICKÝ CÍL</vt:lpstr>
      <vt:lpstr>Prezentace aplikace PowerPoint</vt:lpstr>
      <vt:lpstr>Prezentace aplikace PowerPoint</vt:lpstr>
      <vt:lpstr>Prezentace aplikace PowerPoint</vt:lpstr>
      <vt:lpstr>Prezentace aplikace PowerPoint</vt:lpstr>
      <vt:lpstr>DOPORUČENÉ ČTENÍ/POSLECH</vt:lpstr>
      <vt:lpstr>ÚKOL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josef prochazka</cp:lastModifiedBy>
  <cp:revision>53</cp:revision>
  <dcterms:created xsi:type="dcterms:W3CDTF">2020-09-17T04:53:08Z</dcterms:created>
  <dcterms:modified xsi:type="dcterms:W3CDTF">2024-10-20T18:08:20Z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0x0101004B3D592B7052304EA4827B1A8C70F3B8</vt:lpwstr>
  </property>
</Properties>
</file>