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2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9" r:id="rId13"/>
    <p:sldId id="267" r:id="rId14"/>
    <p:sldId id="27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80" r:id="rId25"/>
    <p:sldId id="281" r:id="rId2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93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C2A7220-11C6-4AA6-B372-5C0D8ACC951F}">
  <a:tblStyle styleId="{EC2A7220-11C6-4AA6-B372-5C0D8ACC951F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6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08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024362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0883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12732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4688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739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81626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7938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1490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70845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02559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744195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1607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19457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1146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12700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82383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98232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8870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0471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5444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11745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5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14-Oct-24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55477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14-Oct-24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169517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11084"/>
            <a:ext cx="1971675" cy="4318066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11083"/>
            <a:ext cx="5800725" cy="4318067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14-Oct-24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912696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36410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14-Oct-24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781408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14-Oct-24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32165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384301"/>
            <a:ext cx="3703320" cy="301752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14-Oct-24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985188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53365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53365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14-Oct-24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043404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14-Oct-24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206542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14-Oct-24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625018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4844839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fld id="{1160EA64-D806-43AC-9DF2-F8C432F32B4C}" type="datetimeFigureOut">
              <a:rPr lang="en-US" smtClean="0"/>
              <a:t>14-Oct-24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39"/>
            <a:ext cx="348615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055007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4948" cy="61722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3686307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430267"/>
            <a:ext cx="7584948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14-Oct-24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036443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4750737"/>
            <a:ext cx="9144001" cy="49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14-Oct-24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pPr algn="r"/>
            <a:fld id="{00000000-1234-1234-1234-123412341234}" type="slidenum">
              <a:rPr lang="en" sz="75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" sz="7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303384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4303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p:hf sldNum="0"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tbto.org/nuclear-testing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hyperlink" Target="https://en.wikipedia.org/wiki/Nuclear_proliferation#/media/File:Nuclear_weapon_programs_worldwide_oct2006.pn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youtube.com/watch?v=O2QqOvFMG_A&amp;feature=youtu.be&amp;t=8s" TargetMode="Externa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D1BRE-DBsA?t=43m11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ctrTitle"/>
          </p:nvPr>
        </p:nvSpPr>
        <p:spPr>
          <a:xfrm>
            <a:off x="1143000" y="642939"/>
            <a:ext cx="6858000" cy="1269225"/>
          </a:xfrm>
          <a:prstGeom prst="rect">
            <a:avLst/>
          </a:prstGeom>
        </p:spPr>
        <p:txBody>
          <a:bodyPr vert="horz" lIns="68569" tIns="68569" rIns="68569" bIns="68569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3200" dirty="0">
                <a:latin typeface="Arial"/>
                <a:ea typeface="Arial"/>
                <a:cs typeface="Arial"/>
                <a:sym typeface="Arial"/>
              </a:rPr>
              <a:t>Modern</a:t>
            </a:r>
            <a:r>
              <a:rPr lang="cs-CZ" sz="3200" dirty="0">
                <a:latin typeface="Arial"/>
                <a:ea typeface="Arial"/>
                <a:cs typeface="Arial"/>
                <a:sym typeface="Arial"/>
              </a:rPr>
              <a:t> Technologies and </a:t>
            </a:r>
            <a:r>
              <a:rPr lang="en-US" sz="3200" dirty="0">
                <a:latin typeface="Arial"/>
                <a:ea typeface="Arial"/>
                <a:cs typeface="Arial"/>
                <a:sym typeface="Arial"/>
              </a:rPr>
              <a:t>Conflicts</a:t>
            </a:r>
            <a:endParaRPr lang="en-US" sz="3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Shape 60"/>
          <p:cNvSpPr txBox="1">
            <a:spLocks noGrp="1"/>
          </p:cNvSpPr>
          <p:nvPr>
            <p:ph type="subTitle" idx="1"/>
          </p:nvPr>
        </p:nvSpPr>
        <p:spPr>
          <a:xfrm>
            <a:off x="2753550" y="4148484"/>
            <a:ext cx="6390450" cy="594450"/>
          </a:xfrm>
          <a:prstGeom prst="rect">
            <a:avLst/>
          </a:prstGeom>
        </p:spPr>
        <p:txBody>
          <a:bodyPr vert="horz" lIns="68569" tIns="68569" rIns="68569" bIns="68569" rtlCol="0" anchor="b" anchorCtr="0">
            <a:noAutofit/>
          </a:bodyPr>
          <a:lstStyle/>
          <a:p>
            <a:pPr algn="r">
              <a:spcBef>
                <a:spcPts val="0"/>
              </a:spcBef>
            </a:pPr>
            <a:endParaRPr lang="en" dirty="0">
              <a:latin typeface="Calibri"/>
              <a:ea typeface="Calibri"/>
              <a:cs typeface="Calibri"/>
              <a:sym typeface="Calibri"/>
            </a:endParaRPr>
          </a:p>
          <a:p>
            <a:pPr algn="r">
              <a:spcBef>
                <a:spcPts val="0"/>
              </a:spcBef>
            </a:pPr>
            <a:r>
              <a:rPr lang="en" dirty="0">
                <a:latin typeface="Calibri"/>
                <a:ea typeface="Calibri"/>
                <a:cs typeface="Calibri"/>
                <a:sym typeface="Calibri"/>
              </a:rPr>
              <a:t>Jakub Drmola</a:t>
            </a:r>
          </a:p>
        </p:txBody>
      </p:sp>
      <p:sp>
        <p:nvSpPr>
          <p:cNvPr id="61" name="Shape 61"/>
          <p:cNvSpPr txBox="1"/>
          <p:nvPr/>
        </p:nvSpPr>
        <p:spPr>
          <a:xfrm>
            <a:off x="432060" y="2180511"/>
            <a:ext cx="8042314" cy="1123721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b" anchorCtr="0">
            <a:noAutofit/>
          </a:bodyPr>
          <a:lstStyle/>
          <a:p>
            <a:r>
              <a:rPr lang="en-US" sz="3600" dirty="0">
                <a:latin typeface="Calibri"/>
                <a:ea typeface="Calibri"/>
                <a:cs typeface="Calibri"/>
                <a:sym typeface="Calibri"/>
              </a:rPr>
              <a:t>Nuclear and chemical weapons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DD88AE-194D-40A7-847B-62956327B693}"/>
              </a:ext>
            </a:extLst>
          </p:cNvPr>
          <p:cNvSpPr/>
          <p:nvPr/>
        </p:nvSpPr>
        <p:spPr>
          <a:xfrm>
            <a:off x="4453217" y="238708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4143900" y="445025"/>
            <a:ext cx="46884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Current arsenals</a:t>
            </a:r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4143750" y="1503250"/>
            <a:ext cx="4688400" cy="36403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permanent members of UN SC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plus India, Pakistan and Israel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ongoing efforts by DPRK and Iran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issue of post-soviet countries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former programs in Libya, Iraq, Syria, South Africa, Brazil, Taiwan, Sout Korea, Yugoslavia, ...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457200" lvl="0" indent="-29210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1050" u="sng" dirty="0">
                <a:solidFill>
                  <a:schemeClr val="hlink"/>
                </a:solidFill>
                <a:hlinkClick r:id="rId3"/>
              </a:rPr>
              <a:t>https://www.ctbto.org/nuclear-testing/</a:t>
            </a:r>
          </a:p>
          <a:p>
            <a:pPr marL="457200" lvl="0" indent="-292100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" sz="1050" u="sng" dirty="0">
                <a:solidFill>
                  <a:schemeClr val="hlink"/>
                </a:solidFill>
                <a:hlinkClick r:id="rId4"/>
              </a:rPr>
              <a:t>https://en.wikipedia.org/wiki/Nuclear_proliferation#/media/File:Nuclear_weapon_programs_worldwide_oct2006.png</a:t>
            </a:r>
            <a:endParaRPr sz="1050" dirty="0"/>
          </a:p>
        </p:txBody>
      </p:sp>
      <p:pic>
        <p:nvPicPr>
          <p:cNvPr id="124" name="Shape 1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" y="0"/>
            <a:ext cx="4143756" cy="51434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100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131" name="Shape 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"/>
            <a:ext cx="9144000" cy="47777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9906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627534"/>
            <a:ext cx="8520600" cy="613200"/>
          </a:xfrm>
        </p:spPr>
        <p:txBody>
          <a:bodyPr>
            <a:normAutofit fontScale="90000"/>
          </a:bodyPr>
          <a:lstStyle/>
          <a:p>
            <a:r>
              <a:rPr lang="en-US" dirty="0"/>
              <a:t>Some notable weapon systems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51520" y="1347614"/>
            <a:ext cx="2016224" cy="3077170"/>
          </a:xfrm>
        </p:spPr>
        <p:txBody>
          <a:bodyPr>
            <a:normAutofit/>
          </a:bodyPr>
          <a:lstStyle/>
          <a:p>
            <a:r>
              <a:rPr lang="en-US" sz="1600" dirty="0"/>
              <a:t>- SLAM (1955-1964)</a:t>
            </a:r>
          </a:p>
          <a:p>
            <a:r>
              <a:rPr lang="en-US" sz="1600" dirty="0"/>
              <a:t>doomsday weapon</a:t>
            </a:r>
            <a:endParaRPr lang="cs-CZ" sz="1600" dirty="0"/>
          </a:p>
        </p:txBody>
      </p:sp>
      <p:pic>
        <p:nvPicPr>
          <p:cNvPr id="1026" name="Picture 2" descr="Image result for slam missi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337950"/>
            <a:ext cx="7014840" cy="380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808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Terrorism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311700" y="1368000"/>
            <a:ext cx="5268300" cy="353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ongoing speculations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esp. after collapse of USSR and 9/11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regular news about efforts of terrorist groups to procure nuclear weapons or dirty bombs, so far without confirmation or results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building a nuclear weapon from scratch impossible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might steal it, buy it or attack a nuclear facility</a:t>
            </a:r>
          </a:p>
          <a:p>
            <a:pPr marL="457200" lvl="0" indent="-22860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building dirty bomb is trivial, could be used to spread fear</a:t>
            </a:r>
          </a:p>
        </p:txBody>
      </p:sp>
      <p:pic>
        <p:nvPicPr>
          <p:cNvPr id="138" name="Shape 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9447" y="0"/>
            <a:ext cx="4324552" cy="505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713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600" y="0"/>
            <a:ext cx="6328800" cy="50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51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Types of chemical weapons I.</a:t>
            </a:r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311700" y="15820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Nerve agents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block nerve signals &gt; convulsions, paralysis of muscles &gt; asphyxiation or heart failure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sarin, soman, tabun, VX, novichok 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Blood agents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absorbed into blood by inhalation or consumption &gt; block oxygen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cyanide, arsenic, oxygen monoxide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Choking agents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stings and destroys cells in lungs and membranes &gt; lungs flood with liquid &gt; asphyxiation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phosgene, chlorine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lang="en" sz="1800" dirty="0"/>
          </a:p>
        </p:txBody>
      </p:sp>
    </p:spTree>
    <p:extLst>
      <p:ext uri="{BB962C8B-B14F-4D97-AF65-F5344CB8AC3E}">
        <p14:creationId xmlns:p14="http://schemas.microsoft.com/office/powerpoint/2010/main" val="422828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" dirty="0"/>
              <a:t>Types of chemical weapons II.</a:t>
            </a:r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311700" y="15748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Blistering agents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up to 24 hours after contact, chemical burns for days, extremely painful, necrotic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yperite (mustard gas), lewisite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Psychoactive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temporary loss of consciousness, confusion, hallucinations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LSD-25, BZ, Kolokol-1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Incapacitating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cause vomiting, burning in eyes, coughing, tears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chloracetophenon, CS, CR, adamsite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284972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79" name="Shape 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37" y="0"/>
            <a:ext cx="8980714" cy="5143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5703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History I.</a:t>
            </a:r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311700" y="1502800"/>
            <a:ext cx="8520600" cy="3855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2000" dirty="0"/>
              <a:t>use of smoke since time immemorial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2000" dirty="0"/>
              <a:t>da Vinci’s proposal for chemical grenade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2000" dirty="0"/>
              <a:t>boom of chemistry since 19th century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2000" dirty="0"/>
              <a:t>largest use in history during First World War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1914 – tear gas, first use by France, unsuccessful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1915 - chlorine, phosgene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1917 - yperite (mustard gas)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over 1 million soldiers impacted, 100 thousand killed (primarily by phosgene)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all major powers used chemical weapons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2000" dirty="0"/>
              <a:t>nerve gases discovered in Germanny in 1930s</a:t>
            </a:r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224242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8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92" name="Shape 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423" y="0"/>
            <a:ext cx="8153176" cy="5143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4572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Shape 6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35263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History II.</a:t>
            </a:r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311699" y="1538800"/>
            <a:ext cx="4936800" cy="3831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very limited combat use during WW2 – why?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Germany did not know nobody else discovered nerve gas, worried about escalation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used a lot by Japan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planned use for defense of Great Britain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Zyklon B in extermination camps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“gas race” during Cold War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used in smaller conflicts in Middle East, Africa, etc.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pic>
        <p:nvPicPr>
          <p:cNvPr id="99" name="Shape 99"/>
          <p:cNvPicPr preferRelativeResize="0"/>
          <p:nvPr/>
        </p:nvPicPr>
        <p:blipFill rotWithShape="1">
          <a:blip r:embed="rId3">
            <a:alphaModFix/>
          </a:blip>
          <a:srcRect b="10201"/>
          <a:stretch/>
        </p:blipFill>
        <p:spPr>
          <a:xfrm>
            <a:off x="5248499" y="209362"/>
            <a:ext cx="3895499" cy="47247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455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3888475" y="445025"/>
            <a:ext cx="49437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Technology used</a:t>
            </a:r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3888475" y="1596375"/>
            <a:ext cx="4943700" cy="382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-"/>
            </a:pPr>
            <a:r>
              <a:rPr lang="en" sz="1600" dirty="0"/>
              <a:t>methods of dispersion</a:t>
            </a:r>
          </a:p>
          <a:p>
            <a:pPr marL="914400" lvl="1" indent="-228600" rtl="0">
              <a:spcBef>
                <a:spcPts val="0"/>
              </a:spcBef>
              <a:buChar char="-"/>
            </a:pPr>
            <a:r>
              <a:rPr lang="en" sz="1400" dirty="0"/>
              <a:t>wind, artillery, air bombs, spraying, binary munitions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" sz="1600" dirty="0"/>
              <a:t>methods of protection</a:t>
            </a:r>
          </a:p>
          <a:p>
            <a:pPr marL="914400" lvl="1" indent="-228600">
              <a:spcBef>
                <a:spcPts val="0"/>
              </a:spcBef>
              <a:buChar char="-"/>
            </a:pPr>
            <a:r>
              <a:rPr lang="en" sz="1400" dirty="0"/>
              <a:t>detection by sight and smells, damp cloth over face</a:t>
            </a:r>
          </a:p>
          <a:p>
            <a:pPr marL="914400" lvl="1" indent="-228600">
              <a:spcBef>
                <a:spcPts val="0"/>
              </a:spcBef>
              <a:buChar char="-"/>
            </a:pPr>
            <a:r>
              <a:rPr lang="en" sz="1400" dirty="0"/>
              <a:t>later gas masks, continually improved, full suits</a:t>
            </a:r>
          </a:p>
          <a:p>
            <a:pPr marL="914400" lvl="1" indent="-228600">
              <a:spcBef>
                <a:spcPts val="0"/>
              </a:spcBef>
              <a:buChar char="-"/>
            </a:pPr>
            <a:r>
              <a:rPr lang="en" sz="1400" dirty="0"/>
              <a:t>neutralizing chemical agents, antidotes, electronic detection</a:t>
            </a:r>
          </a:p>
        </p:txBody>
      </p:sp>
      <p:pic>
        <p:nvPicPr>
          <p:cNvPr id="106" name="Shape 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88475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952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Strategic and tactical aspect</a:t>
            </a:r>
          </a:p>
        </p:txBody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311700" y="1379387"/>
            <a:ext cx="54615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ld Standard TT"/>
              <a:buChar char="-"/>
            </a:pPr>
            <a:r>
              <a:rPr lang="en" sz="1800" dirty="0"/>
              <a:t>highly dependent on weather</a:t>
            </a:r>
          </a:p>
          <a:p>
            <a:pPr marL="676656" lvl="1" indent="-342900">
              <a:lnSpc>
                <a:spcPct val="115000"/>
              </a:lnSpc>
              <a:spcAft>
                <a:spcPts val="0"/>
              </a:spcAft>
              <a:buClr>
                <a:schemeClr val="dk1"/>
              </a:buClr>
              <a:buSzPct val="100000"/>
              <a:buFont typeface="Old Standard TT"/>
              <a:buChar char="-"/>
            </a:pPr>
            <a:r>
              <a:rPr lang="en" sz="1600" dirty="0"/>
              <a:t>temperature, wind and humidity can limit the effect or even hit friendly forces</a:t>
            </a:r>
          </a:p>
          <a:p>
            <a:pPr marL="457200" indent="-342900">
              <a:lnSpc>
                <a:spcPct val="115000"/>
              </a:lnSpc>
              <a:spcAft>
                <a:spcPts val="0"/>
              </a:spcAft>
              <a:buClr>
                <a:schemeClr val="dk1"/>
              </a:buClr>
              <a:buFont typeface="Old Standard TT"/>
              <a:buChar char="-"/>
            </a:pPr>
            <a:r>
              <a:rPr lang="en" sz="1800" dirty="0"/>
              <a:t>contamination</a:t>
            </a:r>
          </a:p>
          <a:p>
            <a:pPr marL="457200" indent="-342900">
              <a:lnSpc>
                <a:spcPct val="115000"/>
              </a:lnSpc>
              <a:spcAft>
                <a:spcPts val="0"/>
              </a:spcAft>
              <a:buClr>
                <a:schemeClr val="dk1"/>
              </a:buClr>
              <a:buFont typeface="Old Standard TT"/>
              <a:buChar char="-"/>
            </a:pPr>
            <a:r>
              <a:rPr lang="en" sz="1800" dirty="0"/>
              <a:t>quite cheap and simple to produce</a:t>
            </a:r>
          </a:p>
          <a:p>
            <a:pPr marL="457200" indent="-342900">
              <a:lnSpc>
                <a:spcPct val="115000"/>
              </a:lnSpc>
              <a:spcAft>
                <a:spcPts val="0"/>
              </a:spcAft>
              <a:buClr>
                <a:schemeClr val="dk1"/>
              </a:buClr>
              <a:buFont typeface="Old Standard TT"/>
              <a:buChar char="-"/>
            </a:pPr>
            <a:r>
              <a:rPr lang="en" sz="1800" dirty="0"/>
              <a:t>very bad for PR</a:t>
            </a:r>
          </a:p>
          <a:p>
            <a:pPr marL="457200" indent="-342900">
              <a:lnSpc>
                <a:spcPct val="115000"/>
              </a:lnSpc>
              <a:spcAft>
                <a:spcPts val="0"/>
              </a:spcAft>
              <a:buClr>
                <a:schemeClr val="dk1"/>
              </a:buClr>
              <a:buFont typeface="Old Standard TT"/>
              <a:buChar char="-"/>
            </a:pPr>
            <a:r>
              <a:rPr lang="en" sz="1800" dirty="0"/>
              <a:t>not very effective when the armies are protected</a:t>
            </a:r>
          </a:p>
          <a:p>
            <a:pPr marL="457200" indent="-342900">
              <a:lnSpc>
                <a:spcPct val="115000"/>
              </a:lnSpc>
              <a:spcAft>
                <a:spcPts val="0"/>
              </a:spcAft>
              <a:buClr>
                <a:schemeClr val="dk1"/>
              </a:buClr>
              <a:buFont typeface="Old Standard TT"/>
              <a:buChar char="-"/>
            </a:pPr>
            <a:r>
              <a:rPr lang="en" sz="1800" dirty="0"/>
              <a:t>can escalate quickly</a:t>
            </a:r>
          </a:p>
        </p:txBody>
      </p:sp>
      <p:pic>
        <p:nvPicPr>
          <p:cNvPr id="113" name="Shape 113"/>
          <p:cNvPicPr preferRelativeResize="0"/>
          <p:nvPr/>
        </p:nvPicPr>
        <p:blipFill rotWithShape="1">
          <a:blip r:embed="rId3">
            <a:alphaModFix/>
          </a:blip>
          <a:srcRect l="21368" r="13425"/>
          <a:stretch/>
        </p:blipFill>
        <p:spPr>
          <a:xfrm>
            <a:off x="5773200" y="1624026"/>
            <a:ext cx="3370800" cy="29079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05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5371154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Terrorism etc.</a:t>
            </a:r>
          </a:p>
        </p:txBody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307327" y="1376390"/>
            <a:ext cx="5379900" cy="364201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chemical weapons are relatively easily procurable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sometimes used to enhance conventional attacks</a:t>
            </a:r>
          </a:p>
          <a:p>
            <a:pPr marL="676656" lvl="1" indent="-228600">
              <a:spcAft>
                <a:spcPts val="0"/>
              </a:spcAft>
              <a:buChar char="-"/>
            </a:pPr>
            <a:r>
              <a:rPr lang="en" sz="1600" dirty="0"/>
              <a:t>not effective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Aum Shinrikyo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1990-5: 10 attempts for chemical attack </a:t>
            </a:r>
          </a:p>
          <a:p>
            <a:pPr marL="1051560" lvl="2" indent="-228600">
              <a:spcAft>
                <a:spcPts val="0"/>
              </a:spcAft>
              <a:buChar char="-"/>
            </a:pPr>
            <a:r>
              <a:rPr lang="en" sz="1200" dirty="0"/>
              <a:t>(4x sarin, 4x VX, 1x phosgene and cyanide)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2x successful, 14 killed, 4000 injured</a:t>
            </a:r>
          </a:p>
          <a:p>
            <a:pPr marL="457200" lvl="0" indent="-228600">
              <a:spcAft>
                <a:spcPts val="0"/>
              </a:spcAft>
              <a:buChar char="-"/>
            </a:pPr>
            <a:r>
              <a:rPr lang="en" sz="1800" dirty="0"/>
              <a:t>Moscow theater siege, kolokol-1 used by police, 2002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attacks on chlorine tanks in Iraq, 2007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use in Syria since 2012, multiple sides </a:t>
            </a:r>
          </a:p>
          <a:p>
            <a:pPr marL="676656" lvl="1" indent="-228600">
              <a:spcAft>
                <a:spcPts val="0"/>
              </a:spcAft>
              <a:buChar char="-"/>
            </a:pPr>
            <a:r>
              <a:rPr lang="en" sz="1600" dirty="0"/>
              <a:t>(chlorine, sarin, yperite, tear gas)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assassination of Kim Jong Nam, 13/2/2017, VX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Sainsbury attack on Skripals, 04/04/2018, novichok</a:t>
            </a:r>
          </a:p>
        </p:txBody>
      </p:sp>
      <p:pic>
        <p:nvPicPr>
          <p:cNvPr id="120" name="Shape 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2854" y="0"/>
            <a:ext cx="3461146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38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627534"/>
            <a:ext cx="8520600" cy="613200"/>
          </a:xfrm>
        </p:spPr>
        <p:txBody>
          <a:bodyPr>
            <a:normAutofit fontScale="90000"/>
          </a:bodyPr>
          <a:lstStyle/>
          <a:p>
            <a:r>
              <a:rPr lang="en-US" dirty="0"/>
              <a:t>Some notable weapon systems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51520" y="1347614"/>
            <a:ext cx="2880320" cy="3384376"/>
          </a:xfrm>
        </p:spPr>
        <p:txBody>
          <a:bodyPr>
            <a:normAutofit/>
          </a:bodyPr>
          <a:lstStyle/>
          <a:p>
            <a:r>
              <a:rPr lang="en-US" sz="1800" dirty="0"/>
              <a:t>- scramjet</a:t>
            </a:r>
          </a:p>
          <a:p>
            <a:r>
              <a:rPr lang="en-US" sz="1800" dirty="0"/>
              <a:t>- goal is fastest possible reaction when ballistic missiles cannot be used and cruise missiles are too slow</a:t>
            </a:r>
          </a:p>
          <a:p>
            <a:r>
              <a:rPr lang="en-US" sz="1800" dirty="0"/>
              <a:t>- hypersonic (mach5+)</a:t>
            </a:r>
          </a:p>
          <a:p>
            <a:r>
              <a:rPr lang="en-US" sz="1800" dirty="0"/>
              <a:t>- flight across pacific in 1-2h</a:t>
            </a:r>
          </a:p>
          <a:p>
            <a:r>
              <a:rPr lang="en-US" sz="1800" dirty="0"/>
              <a:t>- theoretical basics known since WW2</a:t>
            </a:r>
          </a:p>
          <a:p>
            <a:r>
              <a:rPr lang="en-US" sz="1800" dirty="0"/>
              <a:t>- mixed success in tests</a:t>
            </a:r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3074" name="Picture 2" descr="Image result for scramj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731" y="1203598"/>
            <a:ext cx="5953269" cy="393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9051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627534"/>
            <a:ext cx="8520600" cy="613200"/>
          </a:xfrm>
        </p:spPr>
        <p:txBody>
          <a:bodyPr>
            <a:normAutofit fontScale="90000"/>
          </a:bodyPr>
          <a:lstStyle/>
          <a:p>
            <a:r>
              <a:rPr lang="en-US" dirty="0"/>
              <a:t>Some notable weapon systems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36116" y="1284238"/>
            <a:ext cx="3096344" cy="3591768"/>
          </a:xfrm>
        </p:spPr>
        <p:txBody>
          <a:bodyPr>
            <a:noAutofit/>
          </a:bodyPr>
          <a:lstStyle/>
          <a:p>
            <a:r>
              <a:rPr lang="en-US" sz="1600" dirty="0"/>
              <a:t>- </a:t>
            </a:r>
            <a:r>
              <a:rPr lang="cs-CZ" sz="1600" dirty="0"/>
              <a:t>Mach7+, </a:t>
            </a:r>
            <a:r>
              <a:rPr lang="en-US" sz="1600" dirty="0"/>
              <a:t>range up to</a:t>
            </a:r>
            <a:r>
              <a:rPr lang="cs-CZ" sz="1600" dirty="0"/>
              <a:t> 200 km</a:t>
            </a:r>
          </a:p>
          <a:p>
            <a:r>
              <a:rPr lang="cs-CZ" sz="1600" dirty="0"/>
              <a:t>- </a:t>
            </a:r>
            <a:r>
              <a:rPr lang="en-US" sz="1600" dirty="0"/>
              <a:t>electromagnetic force instead of chemical combustion</a:t>
            </a:r>
            <a:endParaRPr lang="cs-CZ" sz="1600" dirty="0"/>
          </a:p>
          <a:p>
            <a:r>
              <a:rPr lang="pt-BR" sz="1600" dirty="0"/>
              <a:t>- small “cheap” munition, less risky to store</a:t>
            </a:r>
          </a:p>
          <a:p>
            <a:r>
              <a:rPr lang="cs-CZ" sz="1600" dirty="0"/>
              <a:t>- </a:t>
            </a:r>
            <a:r>
              <a:rPr lang="en-US" sz="1600" dirty="0"/>
              <a:t>purely kinetic energy kill</a:t>
            </a:r>
            <a:endParaRPr lang="cs-CZ" sz="1600" dirty="0"/>
          </a:p>
          <a:p>
            <a:r>
              <a:rPr lang="de-DE" sz="1600" dirty="0"/>
              <a:t>- 11 </a:t>
            </a:r>
            <a:r>
              <a:rPr lang="de-DE" sz="1600" dirty="0" err="1"/>
              <a:t>kilograms</a:t>
            </a:r>
            <a:r>
              <a:rPr lang="de-DE" sz="1600" dirty="0"/>
              <a:t> @ Mach7 ≈ 87t @ 100 km/h (</a:t>
            </a:r>
            <a:r>
              <a:rPr lang="de-DE" sz="1600" dirty="0" err="1"/>
              <a:t>locomotive</a:t>
            </a:r>
            <a:r>
              <a:rPr lang="de-DE" sz="1600" dirty="0"/>
              <a:t>)</a:t>
            </a:r>
          </a:p>
          <a:p>
            <a:r>
              <a:rPr lang="pl-PL" sz="1600" dirty="0"/>
              <a:t>- </a:t>
            </a:r>
            <a:r>
              <a:rPr lang="en-US" sz="1600" dirty="0"/>
              <a:t>targets at land, sea and air</a:t>
            </a:r>
            <a:endParaRPr lang="pl-PL" sz="1600" dirty="0"/>
          </a:p>
          <a:p>
            <a:r>
              <a:rPr lang="cs-CZ" sz="1600" dirty="0"/>
              <a:t>- </a:t>
            </a:r>
            <a:r>
              <a:rPr lang="en-US" sz="1600" dirty="0"/>
              <a:t>first deployments “soon”</a:t>
            </a:r>
          </a:p>
          <a:p>
            <a:r>
              <a:rPr lang="cs-CZ" sz="700" dirty="0">
                <a:hlinkClick r:id="rId2"/>
              </a:rPr>
              <a:t>https://www.youtube.com/watch?v=O2QqOvFMG_A&amp;feature=youtu.be&amp;t=8s</a:t>
            </a:r>
            <a:endParaRPr lang="en-US" sz="700" dirty="0"/>
          </a:p>
          <a:p>
            <a:endParaRPr lang="cs-CZ" sz="1600" dirty="0"/>
          </a:p>
          <a:p>
            <a:r>
              <a:rPr lang="cs-CZ" sz="1600" dirty="0"/>
              <a:t>- </a:t>
            </a:r>
            <a:r>
              <a:rPr lang="en-US" sz="1600" dirty="0"/>
              <a:t>problems:</a:t>
            </a:r>
          </a:p>
          <a:p>
            <a:pPr lvl="1"/>
            <a:r>
              <a:rPr lang="en-US" sz="1400" dirty="0"/>
              <a:t>gun wear and durability</a:t>
            </a:r>
          </a:p>
          <a:p>
            <a:pPr lvl="1"/>
            <a:r>
              <a:rPr lang="en-US" sz="1400" dirty="0"/>
              <a:t>power demands</a:t>
            </a:r>
          </a:p>
        </p:txBody>
      </p:sp>
      <p:pic>
        <p:nvPicPr>
          <p:cNvPr id="2050" name="Picture 2" descr="Image result for railgu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284238"/>
            <a:ext cx="5796136" cy="385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721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Basic fission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74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99672"/>
            <a:ext cx="9144001" cy="3927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8388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8651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Types</a:t>
            </a:r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311700" y="1265200"/>
            <a:ext cx="4412100" cy="377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ld Standard TT"/>
              <a:buChar char="-"/>
            </a:pPr>
            <a:r>
              <a:rPr lang="en" dirty="0"/>
              <a:t>gun-type</a:t>
            </a:r>
          </a:p>
          <a:p>
            <a:pPr marL="9144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first, less efficient and simpler design</a:t>
            </a:r>
          </a:p>
          <a:p>
            <a:pPr marL="9144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assembly of 2 subcritical parts</a:t>
            </a:r>
          </a:p>
          <a:p>
            <a:pPr marL="9144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Little Boy (Hiroshima, 6.8. 1945)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ld Standard TT"/>
              <a:buChar char="-"/>
            </a:pPr>
            <a:r>
              <a:rPr lang="en" dirty="0"/>
              <a:t>implosion</a:t>
            </a:r>
          </a:p>
          <a:p>
            <a:pPr marL="9144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newer, more efficient design</a:t>
            </a:r>
          </a:p>
          <a:p>
            <a:pPr marL="9144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concentional explosion compresses the core</a:t>
            </a:r>
          </a:p>
          <a:p>
            <a:pPr marL="9144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Trinity test (Nevada, 16.7. 1945)</a:t>
            </a:r>
          </a:p>
          <a:p>
            <a:pPr marL="9144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dirty="0"/>
              <a:t>Fat Man (Nagasaki, 9.8. 1945)</a:t>
            </a:r>
          </a:p>
        </p:txBody>
      </p:sp>
      <p:pic>
        <p:nvPicPr>
          <p:cNvPr id="81" name="Shape 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0400" y="0"/>
            <a:ext cx="4233598" cy="490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042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Nuclear fusion</a:t>
            </a:r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311700" y="1466800"/>
            <a:ext cx="4148700" cy="329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boosted fission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boosting yield of fission bombs by adding helium isotopes (1940s)</a:t>
            </a:r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thermonuclear/hydrogen bombs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hydrogen core compressed via fission bomb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developed in 50s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Castle Bravo, 1954, 15 MT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Tsar Bomb, 1961, 50 MT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roughly 1000x stronger than WW2 bombs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commonly used today on ballistic missiles</a:t>
            </a:r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pic>
        <p:nvPicPr>
          <p:cNvPr id="88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5300" y="1303013"/>
            <a:ext cx="4148700" cy="33650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574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Other types</a:t>
            </a:r>
          </a:p>
        </p:txBody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311843" y="1308400"/>
            <a:ext cx="47268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Enhanced Radiation Weapon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optimized for neutron radiation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minimal physical destruction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“kills people, leaves buildings standing”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can be used on tactical or ABM missiles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Electromagnetic Pulse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optimized for gamma and x-ray radiation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overloads and destroys electronics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non-nuclear variant also exist</a:t>
            </a:r>
          </a:p>
          <a:p>
            <a:pPr lvl="0">
              <a:spcBef>
                <a:spcPts val="0"/>
              </a:spcBef>
              <a:buNone/>
            </a:pPr>
            <a:endParaRPr sz="1800" dirty="0"/>
          </a:p>
        </p:txBody>
      </p:sp>
      <p:pic>
        <p:nvPicPr>
          <p:cNvPr id="95" name="Shape 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8643" y="0"/>
            <a:ext cx="4105363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973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4038600" y="445025"/>
            <a:ext cx="47937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Radiological weapons</a:t>
            </a:r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4038600" y="1353600"/>
            <a:ext cx="5209800" cy="36490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ld Standard TT"/>
              <a:buChar char="-"/>
            </a:pPr>
            <a:r>
              <a:rPr lang="en" sz="1600" dirty="0"/>
              <a:t>so called “dirty bomb”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spreading radiation through conventional explosion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tested as Denial-of-Access weapon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possibly attractive for terrorists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sounds scary but quite impractical</a:t>
            </a:r>
          </a:p>
          <a:p>
            <a: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radiation too weak, temporary and can be cleaned up</a:t>
            </a:r>
          </a:p>
          <a:p>
            <a: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primary threat is panic, not direct deaths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1050" u="sng" dirty="0">
              <a:solidFill>
                <a:schemeClr val="hlink"/>
              </a:solidFill>
              <a:hlinkClick r:id="" action="ppaction://noaction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1050" u="sng" dirty="0">
              <a:solidFill>
                <a:schemeClr val="hlink"/>
              </a:solidFill>
              <a:hlinkClick r:id="" action="ppaction://noaction"/>
            </a:endParaRP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u="sng" dirty="0">
                <a:solidFill>
                  <a:schemeClr val="hlink"/>
                </a:solidFill>
                <a:hlinkClick r:id="" action="ppaction://noaction"/>
              </a:rPr>
              <a:t>https</a:t>
            </a:r>
            <a:r>
              <a:rPr lang="en" sz="1050" u="sng" dirty="0">
                <a:solidFill>
                  <a:schemeClr val="hlink"/>
                </a:solidFill>
                <a:hlinkClick r:id="rId3"/>
              </a:rPr>
              <a:t>://youtu.be/WD1BRE-DBsA?t=43m11s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endParaRPr lang="en" sz="1600"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endParaRPr lang="en" sz="1600" dirty="0"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2006, Litviněnko assassination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dirty="0"/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pic>
        <p:nvPicPr>
          <p:cNvPr id="102" name="Shape 102"/>
          <p:cNvPicPr preferRelativeResize="0"/>
          <p:nvPr/>
        </p:nvPicPr>
        <p:blipFill rotWithShape="1">
          <a:blip r:embed="rId4">
            <a:alphaModFix/>
          </a:blip>
          <a:srcRect l="13865" r="33313"/>
          <a:stretch/>
        </p:blipFill>
        <p:spPr>
          <a:xfrm>
            <a:off x="0" y="0"/>
            <a:ext cx="3622346" cy="5143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161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0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Depleted uranium</a:t>
            </a:r>
          </a:p>
        </p:txBody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311700" y="1503250"/>
            <a:ext cx="5998800" cy="32055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by-product from uranium enrichment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50% heavier than lead, similar to tungsten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but cheaper and pyrophoric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used in munitions, armour, shielding, counterweights…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lasting controversy regarding its effect on health and environment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endParaRPr lang="en" sz="1800" dirty="0"/>
          </a:p>
          <a:p>
            <a:pPr marL="457200" indent="-228600"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" sz="1800" dirty="0"/>
              <a:t>no nuclear reaction taking place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minimal level of radioactivity (comparable to banana)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800" dirty="0"/>
              <a:t>but can be quite toxic (similar to other heavy metals)</a:t>
            </a:r>
          </a:p>
        </p:txBody>
      </p:sp>
      <p:pic>
        <p:nvPicPr>
          <p:cNvPr id="109" name="Shape 109"/>
          <p:cNvPicPr preferRelativeResize="0"/>
          <p:nvPr/>
        </p:nvPicPr>
        <p:blipFill rotWithShape="1">
          <a:blip r:embed="rId3">
            <a:alphaModFix/>
          </a:blip>
          <a:srcRect l="16949" r="16943"/>
          <a:stretch/>
        </p:blipFill>
        <p:spPr>
          <a:xfrm>
            <a:off x="6310525" y="0"/>
            <a:ext cx="2833475" cy="5047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189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3275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History</a:t>
            </a:r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147826" y="1360800"/>
            <a:ext cx="4778700" cy="3232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nucleus and radioactivity discovered before WW1	(Rutherford, Currie)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first principles developed  in 30s			(Leo Szilard, Otto Hahn)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1942 project Manhattan started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UK lacked the industrial capacity</a:t>
            </a:r>
          </a:p>
          <a:p>
            <a:pPr marL="914400" lvl="1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400" dirty="0"/>
              <a:t>Germany focused on rocketry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1945 end of WW2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har char="-"/>
            </a:pPr>
            <a:r>
              <a:rPr lang="en" sz="1600" dirty="0"/>
              <a:t>USSR (1949), UK (1952), France (1960), China (1964), Israel (196?), India (1974), Pakistan (1998), DPRK (2016?)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pic>
        <p:nvPicPr>
          <p:cNvPr id="116" name="Shape 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6526" y="352800"/>
            <a:ext cx="4217474" cy="4039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036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uiExpand="1" build="p"/>
    </p:bldLst>
  </p:timing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1354</TotalTime>
  <Words>1125</Words>
  <Application>Microsoft Office PowerPoint</Application>
  <PresentationFormat>On-screen Show (16:9)</PresentationFormat>
  <Paragraphs>178</Paragraphs>
  <Slides>25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Old Standard TT</vt:lpstr>
      <vt:lpstr>Retrospektiva</vt:lpstr>
      <vt:lpstr>Modern Technologies and Conflicts</vt:lpstr>
      <vt:lpstr>PowerPoint Presentation</vt:lpstr>
      <vt:lpstr>Basic fission</vt:lpstr>
      <vt:lpstr>Types</vt:lpstr>
      <vt:lpstr>Nuclear fusion</vt:lpstr>
      <vt:lpstr>Other types</vt:lpstr>
      <vt:lpstr>Radiological weapons</vt:lpstr>
      <vt:lpstr>Depleted uranium</vt:lpstr>
      <vt:lpstr>History</vt:lpstr>
      <vt:lpstr>Current arsenals</vt:lpstr>
      <vt:lpstr>PowerPoint Presentation</vt:lpstr>
      <vt:lpstr>Some notable weapon systems</vt:lpstr>
      <vt:lpstr>Terrorism</vt:lpstr>
      <vt:lpstr>PowerPoint Presentation</vt:lpstr>
      <vt:lpstr>Types of chemical weapons I.</vt:lpstr>
      <vt:lpstr>Types of chemical weapons II.</vt:lpstr>
      <vt:lpstr>PowerPoint Presentation</vt:lpstr>
      <vt:lpstr>History I.</vt:lpstr>
      <vt:lpstr>PowerPoint Presentation</vt:lpstr>
      <vt:lpstr>History II.</vt:lpstr>
      <vt:lpstr>Technology used</vt:lpstr>
      <vt:lpstr>Strategic and tactical aspect</vt:lpstr>
      <vt:lpstr>Terrorism etc.</vt:lpstr>
      <vt:lpstr>Some notable weapon systems</vt:lpstr>
      <vt:lpstr>Some notable weapon systems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Moderní technologie a bezpečnost</dc:title>
  <dc:creator>Jakub Drmola</dc:creator>
  <cp:lastModifiedBy>Jakub Drmola</cp:lastModifiedBy>
  <cp:revision>112</cp:revision>
  <dcterms:modified xsi:type="dcterms:W3CDTF">2024-10-14T08:34:57Z</dcterms:modified>
</cp:coreProperties>
</file>