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4"/>
  </p:notesMasterIdLst>
  <p:sldIdLst>
    <p:sldId id="256" r:id="rId2"/>
    <p:sldId id="270" r:id="rId3"/>
    <p:sldId id="276" r:id="rId4"/>
    <p:sldId id="274" r:id="rId5"/>
    <p:sldId id="275" r:id="rId6"/>
    <p:sldId id="272" r:id="rId7"/>
    <p:sldId id="277" r:id="rId8"/>
    <p:sldId id="278" r:id="rId9"/>
    <p:sldId id="280" r:id="rId10"/>
    <p:sldId id="267" r:id="rId11"/>
    <p:sldId id="281" r:id="rId12"/>
    <p:sldId id="273" r:id="rId13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5FF"/>
    <a:srgbClr val="0473A5"/>
    <a:srgbClr val="FFB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5"/>
    <p:restoredTop sz="91379"/>
  </p:normalViewPr>
  <p:slideViewPr>
    <p:cSldViewPr snapToGrid="0">
      <p:cViewPr varScale="1">
        <p:scale>
          <a:sx n="110" d="100"/>
          <a:sy n="110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E83A9-6EBD-844C-AAFB-1F8812FB868F}" type="datetimeFigureOut">
              <a:rPr lang="en-EE" smtClean="0"/>
              <a:t>07.11.2024</a:t>
            </a:fld>
            <a:endParaRPr lang="en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78F18-A137-FC4C-B832-489E47EC273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76711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78F18-A137-FC4C-B832-489E47EC2730}" type="slidenum">
              <a:rPr lang="en-EE" smtClean="0"/>
              <a:t>4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240801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3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4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4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7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1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8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7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5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0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5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keyboard&#10;&#10;Description automatically generated">
            <a:extLst>
              <a:ext uri="{FF2B5EF4-FFF2-40B4-BE49-F238E27FC236}">
                <a16:creationId xmlns:a16="http://schemas.microsoft.com/office/drawing/2014/main" id="{F483A1A6-298D-9AFD-677B-594E4627CF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48"/>
          <a:stretch/>
        </p:blipFill>
        <p:spPr>
          <a:xfrm>
            <a:off x="20" y="10"/>
            <a:ext cx="12191980" cy="6856539"/>
          </a:xfrm>
          <a:prstGeom prst="rect">
            <a:avLst/>
          </a:prstGeom>
        </p:spPr>
      </p:pic>
      <p:sp useBgFill="1">
        <p:nvSpPr>
          <p:cNvPr id="27" name="Freeform: Shape 22">
            <a:extLst>
              <a:ext uri="{FF2B5EF4-FFF2-40B4-BE49-F238E27FC236}">
                <a16:creationId xmlns:a16="http://schemas.microsoft.com/office/drawing/2014/main" id="{4C17FB6D-1600-4E66-7284-B891E8CAE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2509220 h 6858000"/>
              <a:gd name="connsiteX3" fmla="*/ 12101547 w 12192000"/>
              <a:gd name="connsiteY3" fmla="*/ 2423585 h 6858000"/>
              <a:gd name="connsiteX4" fmla="*/ 9486146 w 12192000"/>
              <a:gd name="connsiteY4" fmla="*/ 1397525 h 6858000"/>
              <a:gd name="connsiteX5" fmla="*/ 9252903 w 12192000"/>
              <a:gd name="connsiteY5" fmla="*/ 1400410 h 6858000"/>
              <a:gd name="connsiteX6" fmla="*/ 7112548 w 12192000"/>
              <a:gd name="connsiteY6" fmla="*/ 2129232 h 6858000"/>
              <a:gd name="connsiteX7" fmla="*/ 7029340 w 12192000"/>
              <a:gd name="connsiteY7" fmla="*/ 2191218 h 6858000"/>
              <a:gd name="connsiteX8" fmla="*/ 1081914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2509220"/>
                </a:lnTo>
                <a:lnTo>
                  <a:pt x="12101547" y="2423585"/>
                </a:lnTo>
                <a:cubicBezTo>
                  <a:pt x="11368081" y="1762881"/>
                  <a:pt x="10433134" y="1413255"/>
                  <a:pt x="9486146" y="1397525"/>
                </a:cubicBezTo>
                <a:cubicBezTo>
                  <a:pt x="9408445" y="1396235"/>
                  <a:pt x="9330662" y="1397191"/>
                  <a:pt x="9252903" y="1400410"/>
                </a:cubicBezTo>
                <a:cubicBezTo>
                  <a:pt x="8506417" y="1431302"/>
                  <a:pt x="7762104" y="1670525"/>
                  <a:pt x="7112548" y="2129232"/>
                </a:cubicBezTo>
                <a:lnTo>
                  <a:pt x="7029340" y="2191218"/>
                </a:lnTo>
                <a:lnTo>
                  <a:pt x="1081914" y="6858000"/>
                </a:lnTo>
                <a:lnTo>
                  <a:pt x="0" y="685800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F8616B-212F-E7E1-F85A-81DA9C85B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551" y="1232766"/>
            <a:ext cx="5276449" cy="15558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300" dirty="0">
                <a:solidFill>
                  <a:srgbClr val="00B5FF"/>
                </a:solidFill>
              </a:rPr>
              <a:t>e-Governance &amp; Cybersecurity</a:t>
            </a:r>
            <a:endParaRPr lang="en-EE" sz="3300" dirty="0">
              <a:solidFill>
                <a:srgbClr val="00B5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83202E-4FF5-D0E5-9704-4C980B8D9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551" y="2792703"/>
            <a:ext cx="3252063" cy="1353250"/>
          </a:xfrm>
        </p:spPr>
        <p:txBody>
          <a:bodyPr>
            <a:normAutofit/>
          </a:bodyPr>
          <a:lstStyle/>
          <a:p>
            <a:r>
              <a:rPr lang="en-EE" dirty="0"/>
              <a:t>Logan Carmichael</a:t>
            </a:r>
            <a:br>
              <a:rPr lang="en-EE" dirty="0"/>
            </a:br>
            <a:r>
              <a:rPr lang="en-EE" sz="1600" dirty="0"/>
              <a:t>University of Tartu (Estonia)</a:t>
            </a:r>
            <a:br>
              <a:rPr lang="en-EE" sz="1600"/>
            </a:br>
            <a:r>
              <a:rPr lang="en-EE" sz="1600"/>
              <a:t>6th November </a:t>
            </a:r>
            <a:r>
              <a:rPr lang="en-EE" sz="1600" dirty="0"/>
              <a:t>2024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890965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keyboard&#10;&#10;Description automatically generated">
            <a:extLst>
              <a:ext uri="{FF2B5EF4-FFF2-40B4-BE49-F238E27FC236}">
                <a16:creationId xmlns:a16="http://schemas.microsoft.com/office/drawing/2014/main" id="{B3CBD0D5-8084-DAD4-4B2D-0C3D58A0D2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b="15730"/>
          <a:stretch/>
        </p:blipFill>
        <p:spPr>
          <a:xfrm>
            <a:off x="20" y="10"/>
            <a:ext cx="12191980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EB4CA0-07BF-FC8E-DB9F-BAB100E31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34" y="1215760"/>
            <a:ext cx="9691937" cy="1162823"/>
          </a:xfrm>
        </p:spPr>
        <p:txBody>
          <a:bodyPr>
            <a:normAutofit fontScale="90000"/>
          </a:bodyPr>
          <a:lstStyle/>
          <a:p>
            <a:r>
              <a:rPr lang="en-EE" sz="4400" dirty="0"/>
              <a:t>The Future of e-Governance and Cybersecurity: Non-Democracies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8D94EC-5216-6FC0-29B5-DDD3915F372A}"/>
              </a:ext>
            </a:extLst>
          </p:cNvPr>
          <p:cNvSpPr txBox="1">
            <a:spLocks/>
          </p:cNvSpPr>
          <p:nvPr/>
        </p:nvSpPr>
        <p:spPr>
          <a:xfrm>
            <a:off x="889070" y="2445611"/>
            <a:ext cx="6102039" cy="3196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5FF"/>
              </a:buClr>
              <a:buFont typeface="Wingdings" pitchFamily="2" charset="2"/>
              <a:buChar char="§"/>
            </a:pPr>
            <a:r>
              <a:rPr lang="en-GB" dirty="0"/>
              <a:t>e-Governance provisions are increasingly being used in non-democratic settings</a:t>
            </a:r>
          </a:p>
          <a:p>
            <a:pPr lvl="1">
              <a:buClr>
                <a:srgbClr val="00B5FF"/>
              </a:buClr>
              <a:buFont typeface="Wingdings" pitchFamily="2" charset="2"/>
              <a:buChar char="§"/>
            </a:pPr>
            <a:r>
              <a:rPr lang="en-GB" dirty="0"/>
              <a:t>Internet voting in Russia</a:t>
            </a:r>
          </a:p>
          <a:p>
            <a:pPr lvl="1">
              <a:buClr>
                <a:srgbClr val="00B5FF"/>
              </a:buClr>
              <a:buFont typeface="Wingdings" pitchFamily="2" charset="2"/>
              <a:buChar char="§"/>
            </a:pPr>
            <a:r>
              <a:rPr lang="en-GB" dirty="0" err="1"/>
              <a:t>Gosuslugi</a:t>
            </a:r>
            <a:r>
              <a:rPr lang="en-GB" dirty="0"/>
              <a:t> portal in Russia</a:t>
            </a:r>
          </a:p>
          <a:p>
            <a:pPr lvl="1">
              <a:buClr>
                <a:srgbClr val="00B5FF"/>
              </a:buClr>
              <a:buFont typeface="Wingdings" pitchFamily="2" charset="2"/>
              <a:buChar char="§"/>
            </a:pPr>
            <a:r>
              <a:rPr lang="en-GB" dirty="0"/>
              <a:t>Biometrically enabled </a:t>
            </a:r>
            <a:r>
              <a:rPr lang="en-GB" dirty="0" err="1"/>
              <a:t>eID</a:t>
            </a:r>
            <a:r>
              <a:rPr lang="en-GB" dirty="0"/>
              <a:t> in China</a:t>
            </a:r>
            <a:endParaRPr lang="en-EE" dirty="0"/>
          </a:p>
          <a:p>
            <a:pPr>
              <a:buClr>
                <a:srgbClr val="00B5FF"/>
              </a:buClr>
              <a:buFont typeface="Wingdings" pitchFamily="2" charset="2"/>
              <a:buChar char="§"/>
            </a:pPr>
            <a:r>
              <a:rPr lang="en-EE" dirty="0"/>
              <a:t>Russia and China see themselves as diffusers of technological innovations in their neighbourhood</a:t>
            </a:r>
          </a:p>
          <a:p>
            <a:pPr>
              <a:buClr>
                <a:srgbClr val="00B5FF"/>
              </a:buClr>
              <a:buFont typeface="Wingdings" pitchFamily="2" charset="2"/>
              <a:buChar char="§"/>
            </a:pPr>
            <a:endParaRPr lang="en-EE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CFC21B5-211D-2798-E0C3-EF7217C62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187" y="2378584"/>
            <a:ext cx="4099739" cy="298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льзуясь порталом «Госуслуги.ру», вы экономите время и деньги / Новости /  город Пущино Городского округа Серпухов">
            <a:extLst>
              <a:ext uri="{FF2B5EF4-FFF2-40B4-BE49-F238E27FC236}">
                <a16:creationId xmlns:a16="http://schemas.microsoft.com/office/drawing/2014/main" id="{7EA55443-6952-713E-8367-028A86CF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627" y="4976559"/>
            <a:ext cx="2653064" cy="175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110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keyboard&#10;&#10;Description automatically generated">
            <a:extLst>
              <a:ext uri="{FF2B5EF4-FFF2-40B4-BE49-F238E27FC236}">
                <a16:creationId xmlns:a16="http://schemas.microsoft.com/office/drawing/2014/main" id="{B3CBD0D5-8084-DAD4-4B2D-0C3D58A0D2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b="15730"/>
          <a:stretch/>
        </p:blipFill>
        <p:spPr>
          <a:xfrm>
            <a:off x="20" y="10"/>
            <a:ext cx="12191980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EB4CA0-07BF-FC8E-DB9F-BAB100E31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34" y="1215760"/>
            <a:ext cx="9691937" cy="1162823"/>
          </a:xfrm>
        </p:spPr>
        <p:txBody>
          <a:bodyPr>
            <a:normAutofit fontScale="90000"/>
          </a:bodyPr>
          <a:lstStyle/>
          <a:p>
            <a:r>
              <a:rPr lang="en-EE" sz="4400" dirty="0"/>
              <a:t>The Future of e-Governance and Cybersecurity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3C3C34-5F81-27C1-4370-EC0B2A15739D}"/>
              </a:ext>
            </a:extLst>
          </p:cNvPr>
          <p:cNvSpPr txBox="1">
            <a:spLocks/>
          </p:cNvSpPr>
          <p:nvPr/>
        </p:nvSpPr>
        <p:spPr>
          <a:xfrm>
            <a:off x="729086" y="2469069"/>
            <a:ext cx="10902473" cy="4298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B5FF"/>
              </a:buClr>
              <a:buNone/>
            </a:pPr>
            <a:r>
              <a:rPr lang="en-EE" dirty="0"/>
              <a:t>Cybersecurity is ever-evolving, and never guaranteed:</a:t>
            </a:r>
          </a:p>
          <a:p>
            <a:pPr>
              <a:buClr>
                <a:srgbClr val="00B5FF"/>
              </a:buClr>
            </a:pPr>
            <a:r>
              <a:rPr lang="en-EE" dirty="0"/>
              <a:t>As countries across the world continue to digitalise, their ‘surface area’ for cyberattacks also increases</a:t>
            </a:r>
          </a:p>
          <a:p>
            <a:pPr lvl="1">
              <a:buClr>
                <a:srgbClr val="00B5FF"/>
              </a:buClr>
            </a:pPr>
            <a:r>
              <a:rPr lang="en-EE" dirty="0"/>
              <a:t>Rollout of entirely new digital governance systems (ie. Oman), or new versions of various services (ie. Estonia and mobile eesti.ee app, later i-voting)</a:t>
            </a:r>
          </a:p>
          <a:p>
            <a:pPr>
              <a:buClr>
                <a:srgbClr val="00B5FF"/>
              </a:buClr>
            </a:pPr>
            <a:r>
              <a:rPr lang="en-EE" dirty="0"/>
              <a:t>In the past half-decade, cyberattacks have increased in their frequency and sophistication</a:t>
            </a:r>
          </a:p>
          <a:p>
            <a:pPr lvl="1">
              <a:buClr>
                <a:srgbClr val="00B5FF"/>
              </a:buClr>
            </a:pPr>
            <a:r>
              <a:rPr lang="en-EE" dirty="0"/>
              <a:t>While DDoS was a major concern in 2007, technology has improved, but malware attacks, including ransomware, are on the rise</a:t>
            </a:r>
          </a:p>
          <a:p>
            <a:pPr>
              <a:buClr>
                <a:srgbClr val="00B5FF"/>
              </a:buClr>
            </a:pPr>
            <a:endParaRPr lang="en-EE" i="1" dirty="0"/>
          </a:p>
          <a:p>
            <a:pPr>
              <a:buClr>
                <a:srgbClr val="00B5FF"/>
              </a:buClr>
            </a:pP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031886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keyboard&#10;&#10;Description automatically generated">
            <a:extLst>
              <a:ext uri="{FF2B5EF4-FFF2-40B4-BE49-F238E27FC236}">
                <a16:creationId xmlns:a16="http://schemas.microsoft.com/office/drawing/2014/main" id="{F483A1A6-298D-9AFD-677B-594E4627CF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48"/>
          <a:stretch/>
        </p:blipFill>
        <p:spPr>
          <a:xfrm>
            <a:off x="20" y="10"/>
            <a:ext cx="12191980" cy="6856539"/>
          </a:xfrm>
          <a:prstGeom prst="rect">
            <a:avLst/>
          </a:prstGeom>
        </p:spPr>
      </p:pic>
      <p:sp useBgFill="1">
        <p:nvSpPr>
          <p:cNvPr id="27" name="Freeform: Shape 22">
            <a:extLst>
              <a:ext uri="{FF2B5EF4-FFF2-40B4-BE49-F238E27FC236}">
                <a16:creationId xmlns:a16="http://schemas.microsoft.com/office/drawing/2014/main" id="{4C17FB6D-1600-4E66-7284-B891E8CAE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2509220 h 6858000"/>
              <a:gd name="connsiteX3" fmla="*/ 12101547 w 12192000"/>
              <a:gd name="connsiteY3" fmla="*/ 2423585 h 6858000"/>
              <a:gd name="connsiteX4" fmla="*/ 9486146 w 12192000"/>
              <a:gd name="connsiteY4" fmla="*/ 1397525 h 6858000"/>
              <a:gd name="connsiteX5" fmla="*/ 9252903 w 12192000"/>
              <a:gd name="connsiteY5" fmla="*/ 1400410 h 6858000"/>
              <a:gd name="connsiteX6" fmla="*/ 7112548 w 12192000"/>
              <a:gd name="connsiteY6" fmla="*/ 2129232 h 6858000"/>
              <a:gd name="connsiteX7" fmla="*/ 7029340 w 12192000"/>
              <a:gd name="connsiteY7" fmla="*/ 2191218 h 6858000"/>
              <a:gd name="connsiteX8" fmla="*/ 1081914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2509220"/>
                </a:lnTo>
                <a:lnTo>
                  <a:pt x="12101547" y="2423585"/>
                </a:lnTo>
                <a:cubicBezTo>
                  <a:pt x="11368081" y="1762881"/>
                  <a:pt x="10433134" y="1413255"/>
                  <a:pt x="9486146" y="1397525"/>
                </a:cubicBezTo>
                <a:cubicBezTo>
                  <a:pt x="9408445" y="1396235"/>
                  <a:pt x="9330662" y="1397191"/>
                  <a:pt x="9252903" y="1400410"/>
                </a:cubicBezTo>
                <a:cubicBezTo>
                  <a:pt x="8506417" y="1431302"/>
                  <a:pt x="7762104" y="1670525"/>
                  <a:pt x="7112548" y="2129232"/>
                </a:cubicBezTo>
                <a:lnTo>
                  <a:pt x="7029340" y="2191218"/>
                </a:lnTo>
                <a:lnTo>
                  <a:pt x="1081914" y="6858000"/>
                </a:lnTo>
                <a:lnTo>
                  <a:pt x="0" y="685800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F8616B-212F-E7E1-F85A-81DA9C85B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123" y="1215280"/>
            <a:ext cx="5969176" cy="15558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EE" sz="3200" dirty="0">
                <a:solidFill>
                  <a:srgbClr val="00B5FF"/>
                </a:solidFill>
              </a:rPr>
              <a:t>Thank you for your attention!  Questions?</a:t>
            </a:r>
            <a:endParaRPr lang="en-EE" sz="3300" dirty="0">
              <a:solidFill>
                <a:srgbClr val="00B5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4DFEA-EC65-3418-F912-A8DFF2FE7A50}"/>
              </a:ext>
            </a:extLst>
          </p:cNvPr>
          <p:cNvSpPr txBox="1">
            <a:spLocks/>
          </p:cNvSpPr>
          <p:nvPr/>
        </p:nvSpPr>
        <p:spPr>
          <a:xfrm>
            <a:off x="472123" y="2771122"/>
            <a:ext cx="5029198" cy="1956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EE" sz="1600" dirty="0"/>
              <a:t>Let’s keep in touch!</a:t>
            </a:r>
            <a:br>
              <a:rPr lang="en-EE" sz="1600" dirty="0"/>
            </a:br>
            <a:r>
              <a:rPr lang="en-GB" sz="1600" dirty="0"/>
              <a:t>logan</a:t>
            </a:r>
            <a:r>
              <a:rPr lang="en-EE" sz="1600" dirty="0"/>
              <a:t>.emily.carmichael@ut.ee</a:t>
            </a:r>
          </a:p>
        </p:txBody>
      </p:sp>
    </p:spTree>
    <p:extLst>
      <p:ext uri="{BB962C8B-B14F-4D97-AF65-F5344CB8AC3E}">
        <p14:creationId xmlns:p14="http://schemas.microsoft.com/office/powerpoint/2010/main" val="174415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keyboard&#10;&#10;Description automatically generated">
            <a:extLst>
              <a:ext uri="{FF2B5EF4-FFF2-40B4-BE49-F238E27FC236}">
                <a16:creationId xmlns:a16="http://schemas.microsoft.com/office/drawing/2014/main" id="{E8F73321-E3AF-23F6-2451-E0375B504D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b="15730"/>
          <a:stretch/>
        </p:blipFill>
        <p:spPr>
          <a:xfrm>
            <a:off x="20" y="10"/>
            <a:ext cx="12191980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EB4CA0-07BF-FC8E-DB9F-BAB100E31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548" y="1561254"/>
            <a:ext cx="9691937" cy="1162823"/>
          </a:xfrm>
        </p:spPr>
        <p:txBody>
          <a:bodyPr>
            <a:normAutofit/>
          </a:bodyPr>
          <a:lstStyle/>
          <a:p>
            <a:r>
              <a:rPr lang="en-EE" sz="4400" dirty="0"/>
              <a:t>Lecture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DC872-A451-0BFD-120B-38AF9E5D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548" y="2886670"/>
            <a:ext cx="9801351" cy="3196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EE" dirty="0"/>
              <a:t>Core Concepts</a:t>
            </a:r>
          </a:p>
          <a:p>
            <a:pPr marL="0" indent="0">
              <a:buNone/>
            </a:pPr>
            <a:r>
              <a:rPr lang="en-EE" dirty="0"/>
              <a:t>What does e-governance look like?</a:t>
            </a:r>
          </a:p>
          <a:p>
            <a:pPr marL="0" indent="0">
              <a:buNone/>
            </a:pPr>
            <a:r>
              <a:rPr lang="en-EE" dirty="0"/>
              <a:t>What are the cybersecurity considerations around e-governance?</a:t>
            </a:r>
          </a:p>
          <a:p>
            <a:pPr marL="0" indent="0">
              <a:buNone/>
            </a:pPr>
            <a:r>
              <a:rPr lang="en-EE" dirty="0"/>
              <a:t>What does this look like in action?</a:t>
            </a:r>
          </a:p>
          <a:p>
            <a:pPr marL="0" indent="0">
              <a:buNone/>
            </a:pPr>
            <a:r>
              <a:rPr lang="en-EE" dirty="0"/>
              <a:t>The future of cybersecurity and e-governance</a:t>
            </a:r>
          </a:p>
        </p:txBody>
      </p:sp>
    </p:spTree>
    <p:extLst>
      <p:ext uri="{BB962C8B-B14F-4D97-AF65-F5344CB8AC3E}">
        <p14:creationId xmlns:p14="http://schemas.microsoft.com/office/powerpoint/2010/main" val="111754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keyboard&#10;&#10;Description automatically generated">
            <a:extLst>
              <a:ext uri="{FF2B5EF4-FFF2-40B4-BE49-F238E27FC236}">
                <a16:creationId xmlns:a16="http://schemas.microsoft.com/office/drawing/2014/main" id="{E8F73321-E3AF-23F6-2451-E0375B504D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b="15730"/>
          <a:stretch/>
        </p:blipFill>
        <p:spPr>
          <a:xfrm>
            <a:off x="20" y="10"/>
            <a:ext cx="12191980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EB4CA0-07BF-FC8E-DB9F-BAB100E31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548" y="1318184"/>
            <a:ext cx="9691937" cy="1162823"/>
          </a:xfrm>
        </p:spPr>
        <p:txBody>
          <a:bodyPr>
            <a:normAutofit/>
          </a:bodyPr>
          <a:lstStyle/>
          <a:p>
            <a:r>
              <a:rPr lang="en-EE" sz="4400" dirty="0"/>
              <a:t>Core Concepts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B77E20-5721-03E4-C6E6-DD4E6159ED1A}"/>
              </a:ext>
            </a:extLst>
          </p:cNvPr>
          <p:cNvSpPr txBox="1">
            <a:spLocks/>
          </p:cNvSpPr>
          <p:nvPr/>
        </p:nvSpPr>
        <p:spPr>
          <a:xfrm>
            <a:off x="981865" y="2549323"/>
            <a:ext cx="9801351" cy="3196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00B5FF"/>
                </a:solidFill>
              </a:rPr>
              <a:t>e-Governance: </a:t>
            </a:r>
            <a:r>
              <a:rPr lang="en-GB" dirty="0"/>
              <a:t>government services that are provided electronically to citizens, which assume an interactive dynamic between the government and its citizenry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00B5FF"/>
                </a:solidFill>
              </a:rPr>
              <a:t>Cybersecurity: </a:t>
            </a:r>
            <a:r>
              <a:rPr lang="en-GB" dirty="0"/>
              <a:t>the security of technological systems and software, preventing manipulation or disruption, but also the protection of information contained in these systems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00B5FF"/>
                </a:solidFill>
              </a:rPr>
              <a:t>Cybersecurity governance: </a:t>
            </a:r>
            <a:r>
              <a:rPr lang="en-GB" dirty="0"/>
              <a:t>the institutional and </a:t>
            </a:r>
            <a:br>
              <a:rPr lang="en-GB" dirty="0"/>
            </a:br>
            <a:r>
              <a:rPr lang="en-GB" dirty="0"/>
              <a:t>organisational structures and decision-making </a:t>
            </a:r>
            <a:br>
              <a:rPr lang="en-GB" dirty="0"/>
            </a:br>
            <a:r>
              <a:rPr lang="en-GB" dirty="0"/>
              <a:t>related to cybersecurity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E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6B7E90-48DB-8B3F-0797-A5E960C02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124" y="4182362"/>
            <a:ext cx="5217530" cy="224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1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keyboard&#10;&#10;Description automatically generated">
            <a:extLst>
              <a:ext uri="{FF2B5EF4-FFF2-40B4-BE49-F238E27FC236}">
                <a16:creationId xmlns:a16="http://schemas.microsoft.com/office/drawing/2014/main" id="{E8F73321-E3AF-23F6-2451-E0375B504D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b="15730"/>
          <a:stretch/>
        </p:blipFill>
        <p:spPr>
          <a:xfrm>
            <a:off x="20" y="10"/>
            <a:ext cx="12191980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EB4CA0-07BF-FC8E-DB9F-BAB100E31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548" y="1151892"/>
            <a:ext cx="9691937" cy="1162823"/>
          </a:xfrm>
        </p:spPr>
        <p:txBody>
          <a:bodyPr>
            <a:normAutofit/>
          </a:bodyPr>
          <a:lstStyle/>
          <a:p>
            <a:r>
              <a:rPr lang="en-EE" sz="4400" dirty="0"/>
              <a:t>What does e-governance look like?</a:t>
            </a:r>
          </a:p>
        </p:txBody>
      </p:sp>
      <p:pic>
        <p:nvPicPr>
          <p:cNvPr id="1026" name="Picture 2" descr="Ukrainian Diia Becomes Open Sourced · TechUkraine">
            <a:extLst>
              <a:ext uri="{FF2B5EF4-FFF2-40B4-BE49-F238E27FC236}">
                <a16:creationId xmlns:a16="http://schemas.microsoft.com/office/drawing/2014/main" id="{A4ABAFE6-6E3A-D300-5C73-00D158C82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569" y="2314715"/>
            <a:ext cx="2422800" cy="24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FCREAD | iPhone Card ID Reader">
            <a:extLst>
              <a:ext uri="{FF2B5EF4-FFF2-40B4-BE49-F238E27FC236}">
                <a16:creationId xmlns:a16="http://schemas.microsoft.com/office/drawing/2014/main" id="{E07B8C98-554E-EF58-69A0-F8BD67CB0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81" y="2443716"/>
            <a:ext cx="2547233" cy="326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-Talks: Priit Vinkel on internet voting - e-Estonia">
            <a:extLst>
              <a:ext uri="{FF2B5EF4-FFF2-40B4-BE49-F238E27FC236}">
                <a16:creationId xmlns:a16="http://schemas.microsoft.com/office/drawing/2014/main" id="{75A542BE-10AD-7B45-DF37-A274D63FB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0"/>
          <a:stretch/>
        </p:blipFill>
        <p:spPr bwMode="auto">
          <a:xfrm>
            <a:off x="7276139" y="2314715"/>
            <a:ext cx="2630566" cy="20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942A8D17-84BE-1136-462A-C9B0661AD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451297" y="4582981"/>
            <a:ext cx="2700438" cy="1898860"/>
          </a:xfrm>
        </p:spPr>
      </p:pic>
      <p:pic>
        <p:nvPicPr>
          <p:cNvPr id="7" name="Picture 8" descr="X-Road® Architecture — X-Road® Data Exchange Layer">
            <a:extLst>
              <a:ext uri="{FF2B5EF4-FFF2-40B4-BE49-F238E27FC236}">
                <a16:creationId xmlns:a16="http://schemas.microsoft.com/office/drawing/2014/main" id="{405065A6-96DB-DD52-598E-398DEAE0F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1"/>
          <a:stretch/>
        </p:blipFill>
        <p:spPr bwMode="auto">
          <a:xfrm>
            <a:off x="9207193" y="4586171"/>
            <a:ext cx="2688526" cy="189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A9CEB6-F2C4-66B8-E7A9-85A99F89485B}"/>
              </a:ext>
            </a:extLst>
          </p:cNvPr>
          <p:cNvSpPr txBox="1">
            <a:spLocks/>
          </p:cNvSpPr>
          <p:nvPr/>
        </p:nvSpPr>
        <p:spPr>
          <a:xfrm>
            <a:off x="296280" y="5706108"/>
            <a:ext cx="2377471" cy="474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/>
              <a:t>Electronic Identification (</a:t>
            </a:r>
            <a:r>
              <a:rPr lang="en-GB" sz="1400" dirty="0" err="1"/>
              <a:t>eID</a:t>
            </a:r>
            <a:r>
              <a:rPr lang="en-GB" sz="1400" dirty="0"/>
              <a:t>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7A1928-E0FC-FBF3-E32A-A0F55DD3A3D6}"/>
              </a:ext>
            </a:extLst>
          </p:cNvPr>
          <p:cNvSpPr txBox="1">
            <a:spLocks/>
          </p:cNvSpPr>
          <p:nvPr/>
        </p:nvSpPr>
        <p:spPr>
          <a:xfrm>
            <a:off x="4349349" y="6471984"/>
            <a:ext cx="2377471" cy="474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Service platforms/portals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288883-AC0A-A8F0-2C55-003AA9D536CB}"/>
              </a:ext>
            </a:extLst>
          </p:cNvPr>
          <p:cNvSpPr txBox="1">
            <a:spLocks/>
          </p:cNvSpPr>
          <p:nvPr/>
        </p:nvSpPr>
        <p:spPr>
          <a:xfrm>
            <a:off x="7177727" y="4407804"/>
            <a:ext cx="2377471" cy="474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Internet voting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936382-6249-293E-E353-2873898554C7}"/>
              </a:ext>
            </a:extLst>
          </p:cNvPr>
          <p:cNvSpPr txBox="1">
            <a:spLocks/>
          </p:cNvSpPr>
          <p:nvPr/>
        </p:nvSpPr>
        <p:spPr>
          <a:xfrm>
            <a:off x="9129694" y="6473457"/>
            <a:ext cx="2377471" cy="474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Data Exchange Platforms</a:t>
            </a:r>
          </a:p>
        </p:txBody>
      </p:sp>
    </p:spTree>
    <p:extLst>
      <p:ext uri="{BB962C8B-B14F-4D97-AF65-F5344CB8AC3E}">
        <p14:creationId xmlns:p14="http://schemas.microsoft.com/office/powerpoint/2010/main" val="284425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keyboard&#10;&#10;Description automatically generated">
            <a:extLst>
              <a:ext uri="{FF2B5EF4-FFF2-40B4-BE49-F238E27FC236}">
                <a16:creationId xmlns:a16="http://schemas.microsoft.com/office/drawing/2014/main" id="{E8F73321-E3AF-23F6-2451-E0375B504D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b="15730"/>
          <a:stretch/>
        </p:blipFill>
        <p:spPr>
          <a:xfrm>
            <a:off x="20" y="10"/>
            <a:ext cx="12191980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EB4CA0-07BF-FC8E-DB9F-BAB100E31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548" y="1248737"/>
            <a:ext cx="9691937" cy="1162823"/>
          </a:xfrm>
        </p:spPr>
        <p:txBody>
          <a:bodyPr>
            <a:normAutofit/>
          </a:bodyPr>
          <a:lstStyle/>
          <a:p>
            <a:r>
              <a:rPr lang="en-GB" sz="4400" dirty="0"/>
              <a:t>e</a:t>
            </a:r>
            <a:r>
              <a:rPr lang="en-EE" sz="4400" dirty="0"/>
              <a:t>-Governance and Cybersecurity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DC872-A451-0BFD-120B-38AF9E5D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548" y="2574153"/>
            <a:ext cx="9801351" cy="3196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EE" dirty="0"/>
              <a:t>How are digitalisation and cybersecurity interconnected?  What must be considered when securing e-governance provisions?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66B792B-B1E4-1DCB-04FC-8CBD519E1013}"/>
              </a:ext>
            </a:extLst>
          </p:cNvPr>
          <p:cNvSpPr/>
          <p:nvPr/>
        </p:nvSpPr>
        <p:spPr>
          <a:xfrm>
            <a:off x="1180618" y="3566328"/>
            <a:ext cx="2141317" cy="2141317"/>
          </a:xfrm>
          <a:prstGeom prst="ellipse">
            <a:avLst/>
          </a:prstGeom>
          <a:solidFill>
            <a:srgbClr val="00B5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B1278A-A744-938D-95AF-C10C87132626}"/>
              </a:ext>
            </a:extLst>
          </p:cNvPr>
          <p:cNvSpPr/>
          <p:nvPr/>
        </p:nvSpPr>
        <p:spPr>
          <a:xfrm>
            <a:off x="8345789" y="3565320"/>
            <a:ext cx="2141317" cy="2141317"/>
          </a:xfrm>
          <a:prstGeom prst="ellipse">
            <a:avLst/>
          </a:prstGeom>
          <a:solidFill>
            <a:srgbClr val="00B5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40BFA8-D0F1-4556-013A-8C10CB9EE855}"/>
              </a:ext>
            </a:extLst>
          </p:cNvPr>
          <p:cNvSpPr/>
          <p:nvPr/>
        </p:nvSpPr>
        <p:spPr>
          <a:xfrm>
            <a:off x="4764629" y="3565320"/>
            <a:ext cx="2141317" cy="2141317"/>
          </a:xfrm>
          <a:prstGeom prst="ellipse">
            <a:avLst/>
          </a:prstGeom>
          <a:solidFill>
            <a:srgbClr val="00B5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8" name="Picture 2" descr="Handshake Emoji [Download iPhone Emojis] | Emoji Island">
            <a:extLst>
              <a:ext uri="{FF2B5EF4-FFF2-40B4-BE49-F238E27FC236}">
                <a16:creationId xmlns:a16="http://schemas.microsoft.com/office/drawing/2014/main" id="{EFB595F1-642B-6538-212F-5179CF69E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034" y="4234251"/>
            <a:ext cx="1172924" cy="80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ndshake Emoji [Download iPhone Emojis] | Emoji Island">
            <a:extLst>
              <a:ext uri="{FF2B5EF4-FFF2-40B4-BE49-F238E27FC236}">
                <a16:creationId xmlns:a16="http://schemas.microsoft.com/office/drawing/2014/main" id="{5152BB99-2D1E-3EBD-90C4-F2758FD73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023" y="4234251"/>
            <a:ext cx="1172924" cy="80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ECEFEB-A217-3D56-232C-F136677C2D54}"/>
              </a:ext>
            </a:extLst>
          </p:cNvPr>
          <p:cNvSpPr txBox="1">
            <a:spLocks/>
          </p:cNvSpPr>
          <p:nvPr/>
        </p:nvSpPr>
        <p:spPr>
          <a:xfrm>
            <a:off x="1173025" y="4244528"/>
            <a:ext cx="2141316" cy="528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</a:rPr>
              <a:t>Systems/</a:t>
            </a:r>
            <a:br>
              <a:rPr lang="en-GB" sz="2000" b="1" dirty="0">
                <a:solidFill>
                  <a:schemeClr val="bg1"/>
                </a:solidFill>
              </a:rPr>
            </a:br>
            <a:r>
              <a:rPr lang="en-GB" sz="2000" b="1" dirty="0">
                <a:solidFill>
                  <a:schemeClr val="bg1"/>
                </a:solidFill>
              </a:rPr>
              <a:t>Technology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5B4BB8D-BF67-D49A-6F6D-EBEFCD3B13A2}"/>
              </a:ext>
            </a:extLst>
          </p:cNvPr>
          <p:cNvSpPr txBox="1">
            <a:spLocks/>
          </p:cNvSpPr>
          <p:nvPr/>
        </p:nvSpPr>
        <p:spPr>
          <a:xfrm>
            <a:off x="4765582" y="4383428"/>
            <a:ext cx="2141316" cy="528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</a:rPr>
              <a:t>People/Users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763AD3A-EE9B-9F84-24FE-B4CD388FEDB4}"/>
              </a:ext>
            </a:extLst>
          </p:cNvPr>
          <p:cNvSpPr txBox="1">
            <a:spLocks/>
          </p:cNvSpPr>
          <p:nvPr/>
        </p:nvSpPr>
        <p:spPr>
          <a:xfrm>
            <a:off x="8290764" y="4383428"/>
            <a:ext cx="2274297" cy="528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</a:rPr>
              <a:t>Decision-Makers</a:t>
            </a:r>
          </a:p>
        </p:txBody>
      </p:sp>
    </p:spTree>
    <p:extLst>
      <p:ext uri="{BB962C8B-B14F-4D97-AF65-F5344CB8AC3E}">
        <p14:creationId xmlns:p14="http://schemas.microsoft.com/office/powerpoint/2010/main" val="401561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keyboard&#10;&#10;Description automatically generated">
            <a:extLst>
              <a:ext uri="{FF2B5EF4-FFF2-40B4-BE49-F238E27FC236}">
                <a16:creationId xmlns:a16="http://schemas.microsoft.com/office/drawing/2014/main" id="{F5EC5C0A-3840-4805-18A8-352362C7EF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b="15730"/>
          <a:stretch/>
        </p:blipFill>
        <p:spPr>
          <a:xfrm>
            <a:off x="20" y="10"/>
            <a:ext cx="12191980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EB4CA0-07BF-FC8E-DB9F-BAB100E31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548" y="1237157"/>
            <a:ext cx="9691937" cy="1162823"/>
          </a:xfrm>
        </p:spPr>
        <p:txBody>
          <a:bodyPr>
            <a:normAutofit/>
          </a:bodyPr>
          <a:lstStyle/>
          <a:p>
            <a:r>
              <a:rPr lang="en-EE" sz="4400" dirty="0"/>
              <a:t>Systems/Technology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DC872-A451-0BFD-120B-38AF9E5D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548" y="2562573"/>
            <a:ext cx="9801351" cy="3196629"/>
          </a:xfrm>
        </p:spPr>
        <p:txBody>
          <a:bodyPr>
            <a:normAutofit/>
          </a:bodyPr>
          <a:lstStyle/>
          <a:p>
            <a:pPr>
              <a:buClr>
                <a:srgbClr val="00B5FF"/>
              </a:buClr>
              <a:buFont typeface="Wingdings" pitchFamily="2" charset="2"/>
              <a:buChar char="§"/>
            </a:pPr>
            <a:r>
              <a:rPr lang="en-EE" dirty="0"/>
              <a:t>Appropriate technology for the cybersecurity threat landscape</a:t>
            </a:r>
          </a:p>
          <a:p>
            <a:pPr lvl="1">
              <a:buClr>
                <a:srgbClr val="00B5FF"/>
              </a:buClr>
              <a:buFont typeface="Wingdings" pitchFamily="2" charset="2"/>
              <a:buChar char="§"/>
            </a:pPr>
            <a:r>
              <a:rPr lang="en-EE" dirty="0"/>
              <a:t>Routine security updates, all the way up to large-scale softwares and infrastructures</a:t>
            </a:r>
          </a:p>
          <a:p>
            <a:pPr>
              <a:buClr>
                <a:srgbClr val="00B5FF"/>
              </a:buClr>
              <a:buFont typeface="Wingdings" pitchFamily="2" charset="2"/>
              <a:buChar char="§"/>
            </a:pPr>
            <a:r>
              <a:rPr lang="en-EE" dirty="0"/>
              <a:t>Constant investment and improvement into technologies (this is linked with decision-makers, who typically must sign off on funding)</a:t>
            </a:r>
          </a:p>
          <a:p>
            <a:pPr>
              <a:buClr>
                <a:srgbClr val="00B5FF"/>
              </a:buClr>
              <a:buFont typeface="Wingdings" pitchFamily="2" charset="2"/>
              <a:buChar char="§"/>
            </a:pPr>
            <a:r>
              <a:rPr lang="en-EE" dirty="0"/>
              <a:t>Sufficient technical expertise to maintain systems and deal with incidents</a:t>
            </a:r>
          </a:p>
          <a:p>
            <a:pPr marL="0" indent="0">
              <a:buClr>
                <a:srgbClr val="00B5FF"/>
              </a:buClr>
              <a:buNone/>
            </a:pPr>
            <a:r>
              <a:rPr lang="en-EE" b="1" dirty="0">
                <a:solidFill>
                  <a:srgbClr val="00B5FF"/>
                </a:solidFill>
              </a:rPr>
              <a:t>e-Governance case study: </a:t>
            </a:r>
            <a:r>
              <a:rPr lang="en-EE" dirty="0"/>
              <a:t>internet voting – cryptographic setup, vote recast, authentication methods, desktop vs. mobile voting</a:t>
            </a:r>
          </a:p>
        </p:txBody>
      </p:sp>
    </p:spTree>
    <p:extLst>
      <p:ext uri="{BB962C8B-B14F-4D97-AF65-F5344CB8AC3E}">
        <p14:creationId xmlns:p14="http://schemas.microsoft.com/office/powerpoint/2010/main" val="169531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keyboard&#10;&#10;Description automatically generated">
            <a:extLst>
              <a:ext uri="{FF2B5EF4-FFF2-40B4-BE49-F238E27FC236}">
                <a16:creationId xmlns:a16="http://schemas.microsoft.com/office/drawing/2014/main" id="{F5EC5C0A-3840-4805-18A8-352362C7EF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b="15730"/>
          <a:stretch/>
        </p:blipFill>
        <p:spPr>
          <a:xfrm>
            <a:off x="20" y="10"/>
            <a:ext cx="12191980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EB4CA0-07BF-FC8E-DB9F-BAB100E31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548" y="1237157"/>
            <a:ext cx="9691937" cy="1162823"/>
          </a:xfrm>
        </p:spPr>
        <p:txBody>
          <a:bodyPr>
            <a:normAutofit/>
          </a:bodyPr>
          <a:lstStyle/>
          <a:p>
            <a:r>
              <a:rPr lang="en-EE" sz="4400" dirty="0"/>
              <a:t>People/Users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DC872-A451-0BFD-120B-38AF9E5D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548" y="2562573"/>
            <a:ext cx="9801351" cy="3196629"/>
          </a:xfrm>
        </p:spPr>
        <p:txBody>
          <a:bodyPr>
            <a:normAutofit/>
          </a:bodyPr>
          <a:lstStyle/>
          <a:p>
            <a:pPr>
              <a:buClr>
                <a:srgbClr val="00B5FF"/>
              </a:buClr>
              <a:buFont typeface="Wingdings" pitchFamily="2" charset="2"/>
              <a:buChar char="§"/>
            </a:pPr>
            <a:r>
              <a:rPr lang="en-EE" dirty="0"/>
              <a:t>The average user of e-governance provisions does not have training in cybersecurity or related fields, but a great deal of onus falls on them</a:t>
            </a:r>
          </a:p>
          <a:p>
            <a:pPr>
              <a:buClr>
                <a:srgbClr val="00B5FF"/>
              </a:buClr>
              <a:buFont typeface="Wingdings" pitchFamily="2" charset="2"/>
              <a:buChar char="§"/>
            </a:pPr>
            <a:r>
              <a:rPr lang="en-EE" dirty="0"/>
              <a:t>Cyberattacks often prey on this lack of tech and cyber hygiene awareness</a:t>
            </a:r>
          </a:p>
          <a:p>
            <a:pPr>
              <a:buClr>
                <a:srgbClr val="00B5FF"/>
              </a:buClr>
              <a:buFont typeface="Wingdings" pitchFamily="2" charset="2"/>
              <a:buChar char="§"/>
            </a:pPr>
            <a:r>
              <a:rPr lang="en-EE" dirty="0"/>
              <a:t>How can you train your citizenry? How do you deliver messaging? These are also questions for decision-makers</a:t>
            </a:r>
          </a:p>
          <a:p>
            <a:pPr marL="0" indent="0">
              <a:buClr>
                <a:srgbClr val="00B5FF"/>
              </a:buClr>
              <a:buNone/>
            </a:pPr>
            <a:r>
              <a:rPr lang="en-EE" b="1" dirty="0">
                <a:solidFill>
                  <a:srgbClr val="00B5FF"/>
                </a:solidFill>
              </a:rPr>
              <a:t>e-Governance case study: </a:t>
            </a:r>
            <a:r>
              <a:rPr lang="en-EE" dirty="0"/>
              <a:t>governments have attempted to run information campaigns on various platforms, but there is not yet a surefire way to broach this</a:t>
            </a:r>
          </a:p>
        </p:txBody>
      </p:sp>
    </p:spTree>
    <p:extLst>
      <p:ext uri="{BB962C8B-B14F-4D97-AF65-F5344CB8AC3E}">
        <p14:creationId xmlns:p14="http://schemas.microsoft.com/office/powerpoint/2010/main" val="211622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keyboard&#10;&#10;Description automatically generated">
            <a:extLst>
              <a:ext uri="{FF2B5EF4-FFF2-40B4-BE49-F238E27FC236}">
                <a16:creationId xmlns:a16="http://schemas.microsoft.com/office/drawing/2014/main" id="{F5EC5C0A-3840-4805-18A8-352362C7EF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b="15730"/>
          <a:stretch/>
        </p:blipFill>
        <p:spPr>
          <a:xfrm>
            <a:off x="20" y="10"/>
            <a:ext cx="12191980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EB4CA0-07BF-FC8E-DB9F-BAB100E31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548" y="1237157"/>
            <a:ext cx="9691937" cy="1162823"/>
          </a:xfrm>
        </p:spPr>
        <p:txBody>
          <a:bodyPr>
            <a:normAutofit/>
          </a:bodyPr>
          <a:lstStyle/>
          <a:p>
            <a:r>
              <a:rPr lang="en-EE" sz="4400" dirty="0"/>
              <a:t>Decision-Makers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DC872-A451-0BFD-120B-38AF9E5D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548" y="2562573"/>
            <a:ext cx="9801351" cy="3196629"/>
          </a:xfrm>
        </p:spPr>
        <p:txBody>
          <a:bodyPr>
            <a:normAutofit/>
          </a:bodyPr>
          <a:lstStyle/>
          <a:p>
            <a:pPr>
              <a:buClr>
                <a:srgbClr val="00B5FF"/>
              </a:buClr>
              <a:buFont typeface="Wingdings" pitchFamily="2" charset="2"/>
              <a:buChar char="§"/>
            </a:pPr>
            <a:r>
              <a:rPr lang="en-EE" dirty="0"/>
              <a:t>Ultimately responsible for technology and users</a:t>
            </a:r>
          </a:p>
          <a:p>
            <a:pPr>
              <a:buClr>
                <a:srgbClr val="00B5FF"/>
              </a:buClr>
              <a:buFont typeface="Wingdings" pitchFamily="2" charset="2"/>
              <a:buChar char="§"/>
            </a:pPr>
            <a:r>
              <a:rPr lang="en-EE" dirty="0"/>
              <a:t>Large number of stakeholders involved, across government ministries/agencies, as well as private sector via public-private partnerships</a:t>
            </a:r>
          </a:p>
          <a:p>
            <a:pPr>
              <a:buClr>
                <a:srgbClr val="00B5FF"/>
              </a:buClr>
              <a:buFont typeface="Wingdings" pitchFamily="2" charset="2"/>
              <a:buChar char="§"/>
            </a:pPr>
            <a:r>
              <a:rPr lang="en-EE" dirty="0"/>
              <a:t>Shift to an increased role of software designers as decision-makers</a:t>
            </a:r>
          </a:p>
          <a:p>
            <a:pPr marL="0" indent="0">
              <a:buClr>
                <a:srgbClr val="00B5FF"/>
              </a:buClr>
              <a:buNone/>
            </a:pPr>
            <a:r>
              <a:rPr lang="en-EE" b="1" dirty="0">
                <a:solidFill>
                  <a:srgbClr val="00B5FF"/>
                </a:solidFill>
              </a:rPr>
              <a:t>e-Governance case study: </a:t>
            </a:r>
            <a:r>
              <a:rPr lang="en-EE" dirty="0"/>
              <a:t>AI uses in e-governance; when implemented, typically politicians or bureaucrats do not have the expertise to configure artificial intelligence implementations, therefore the software designers play an elevated role; also decision to delay mobile internet voting</a:t>
            </a:r>
          </a:p>
        </p:txBody>
      </p:sp>
    </p:spTree>
    <p:extLst>
      <p:ext uri="{BB962C8B-B14F-4D97-AF65-F5344CB8AC3E}">
        <p14:creationId xmlns:p14="http://schemas.microsoft.com/office/powerpoint/2010/main" val="61695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keyboard&#10;&#10;Description automatically generated">
            <a:extLst>
              <a:ext uri="{FF2B5EF4-FFF2-40B4-BE49-F238E27FC236}">
                <a16:creationId xmlns:a16="http://schemas.microsoft.com/office/drawing/2014/main" id="{F5EC5C0A-3840-4805-18A8-352362C7EF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b="15730"/>
          <a:stretch/>
        </p:blipFill>
        <p:spPr>
          <a:xfrm>
            <a:off x="20" y="10"/>
            <a:ext cx="12191980" cy="685798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4B0DA18-E6EF-05D7-68B1-DF5CF321C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732521-FACC-4BE8-CF34-F3F4371EC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DFE3895-26DF-0AD1-DEC3-5B66EBDD1A10}"/>
              </a:ext>
            </a:extLst>
          </p:cNvPr>
          <p:cNvSpPr txBox="1">
            <a:spLocks/>
          </p:cNvSpPr>
          <p:nvPr/>
        </p:nvSpPr>
        <p:spPr>
          <a:xfrm>
            <a:off x="801910" y="816922"/>
            <a:ext cx="7585061" cy="11628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e-Governance &amp; Cybersecurity in Crisis: Estonia’s </a:t>
            </a:r>
            <a:r>
              <a:rPr lang="en-GB" sz="4400" dirty="0" err="1"/>
              <a:t>eID</a:t>
            </a:r>
            <a:r>
              <a:rPr lang="en-GB" sz="4400" dirty="0"/>
              <a:t> Crisis</a:t>
            </a:r>
            <a:endParaRPr lang="en-EE"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F4E5DC-78BA-BBD7-6975-9EFAE00FDF4A}"/>
              </a:ext>
            </a:extLst>
          </p:cNvPr>
          <p:cNvSpPr txBox="1">
            <a:spLocks/>
          </p:cNvSpPr>
          <p:nvPr/>
        </p:nvSpPr>
        <p:spPr>
          <a:xfrm>
            <a:off x="763811" y="2059568"/>
            <a:ext cx="7585060" cy="4040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EE" dirty="0"/>
              <a:t>Key generation vulnerability→ Government announcment of crisis→ Patch found and crisis averted</a:t>
            </a:r>
          </a:p>
          <a:p>
            <a:pPr>
              <a:buClr>
                <a:srgbClr val="00B5FF"/>
              </a:buClr>
            </a:pPr>
            <a:r>
              <a:rPr lang="en-EE" dirty="0"/>
              <a:t>Czech researchers found a ‘return of the coppersmith’ vulnerability in eID cards of 800,000 Estonians (as well as in Austria, Spain, and elsewhere)</a:t>
            </a:r>
          </a:p>
          <a:p>
            <a:pPr>
              <a:buClr>
                <a:srgbClr val="00B5FF"/>
              </a:buClr>
            </a:pPr>
            <a:r>
              <a:rPr lang="en-EE" dirty="0"/>
              <a:t>Clear and transparent government communications while a patch was sought</a:t>
            </a:r>
          </a:p>
          <a:p>
            <a:pPr>
              <a:buClr>
                <a:srgbClr val="00B5FF"/>
              </a:buClr>
            </a:pPr>
            <a:r>
              <a:rPr lang="en-EE" dirty="0"/>
              <a:t>Upcoming local elections, as well as fears of fraudulent activity; dark web monitored for exploits</a:t>
            </a:r>
          </a:p>
          <a:p>
            <a:pPr>
              <a:buClr>
                <a:srgbClr val="00B5FF"/>
              </a:buClr>
            </a:pPr>
            <a:r>
              <a:rPr lang="en-EE" dirty="0"/>
              <a:t>Patch found and deployed by RIA, ’crisis’ did not eventuate</a:t>
            </a:r>
          </a:p>
          <a:p>
            <a:endParaRPr lang="en-EE" dirty="0"/>
          </a:p>
        </p:txBody>
      </p:sp>
      <p:pic>
        <p:nvPicPr>
          <p:cNvPr id="11" name="Picture 2" descr="ID-card to remain mandatory until European Union digital wallet created |  News | ERR">
            <a:extLst>
              <a:ext uri="{FF2B5EF4-FFF2-40B4-BE49-F238E27FC236}">
                <a16:creationId xmlns:a16="http://schemas.microsoft.com/office/drawing/2014/main" id="{DA2DB19E-DFEF-9495-919C-E5350C034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44239" y="2129654"/>
            <a:ext cx="4886078" cy="305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457415"/>
      </p:ext>
    </p:extLst>
  </p:cSld>
  <p:clrMapOvr>
    <a:masterClrMapping/>
  </p:clrMapOvr>
</p:sld>
</file>

<file path=ppt/theme/theme1.xml><?xml version="1.0" encoding="utf-8"?>
<a:theme xmlns:a="http://schemas.openxmlformats.org/drawingml/2006/main" name="SwellVTI">
  <a:themeElements>
    <a:clrScheme name="Swell">
      <a:dk1>
        <a:sysClr val="windowText" lastClr="000000"/>
      </a:dk1>
      <a:lt1>
        <a:sysClr val="window" lastClr="FFFFFF"/>
      </a:lt1>
      <a:dk2>
        <a:srgbClr val="233B47"/>
      </a:dk2>
      <a:lt2>
        <a:srgbClr val="FEEFD9"/>
      </a:lt2>
      <a:accent1>
        <a:srgbClr val="16AEA7"/>
      </a:accent1>
      <a:accent2>
        <a:srgbClr val="618F88"/>
      </a:accent2>
      <a:accent3>
        <a:srgbClr val="7A9973"/>
      </a:accent3>
      <a:accent4>
        <a:srgbClr val="8AAE8E"/>
      </a:accent4>
      <a:accent5>
        <a:srgbClr val="EB8F60"/>
      </a:accent5>
      <a:accent6>
        <a:srgbClr val="E57A6F"/>
      </a:accent6>
      <a:hlink>
        <a:srgbClr val="13968F"/>
      </a:hlink>
      <a:folHlink>
        <a:srgbClr val="E56152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14767</TotalTime>
  <Words>659</Words>
  <Application>Microsoft Macintosh PowerPoint</Application>
  <PresentationFormat>Widescreen</PresentationFormat>
  <Paragraphs>59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Neue Haas Grotesk Text Pro</vt:lpstr>
      <vt:lpstr>Wingdings</vt:lpstr>
      <vt:lpstr>SwellVTI</vt:lpstr>
      <vt:lpstr>e-Governance &amp; Cybersecurity</vt:lpstr>
      <vt:lpstr>Lecture Plan</vt:lpstr>
      <vt:lpstr>Core Concepts</vt:lpstr>
      <vt:lpstr>What does e-governance look like?</vt:lpstr>
      <vt:lpstr>e-Governance and Cybersecurity</vt:lpstr>
      <vt:lpstr>Systems/Technology</vt:lpstr>
      <vt:lpstr>People/Users</vt:lpstr>
      <vt:lpstr>Decision-Makers</vt:lpstr>
      <vt:lpstr>PowerPoint Presentation</vt:lpstr>
      <vt:lpstr>The Future of e-Governance and Cybersecurity: Non-Democracies</vt:lpstr>
      <vt:lpstr>The Future of e-Governance and Cybersecurity</vt:lpstr>
      <vt:lpstr>Thank you for your attention!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 in Estonia</dc:title>
  <dc:creator>Logan Emily Carmichael</dc:creator>
  <cp:lastModifiedBy>Logan Emily Carmichael</cp:lastModifiedBy>
  <cp:revision>19</cp:revision>
  <dcterms:created xsi:type="dcterms:W3CDTF">2024-02-15T07:00:31Z</dcterms:created>
  <dcterms:modified xsi:type="dcterms:W3CDTF">2024-11-07T17:34:36Z</dcterms:modified>
</cp:coreProperties>
</file>