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5" r:id="rId5"/>
    <p:sldId id="266" r:id="rId6"/>
    <p:sldId id="296" r:id="rId7"/>
    <p:sldId id="269" r:id="rId8"/>
    <p:sldId id="271" r:id="rId9"/>
    <p:sldId id="272" r:id="rId10"/>
    <p:sldId id="286" r:id="rId11"/>
    <p:sldId id="287" r:id="rId12"/>
    <p:sldId id="288" r:id="rId13"/>
    <p:sldId id="291" r:id="rId14"/>
    <p:sldId id="292" r:id="rId15"/>
    <p:sldId id="293" r:id="rId16"/>
    <p:sldId id="290" r:id="rId17"/>
    <p:sldId id="294" r:id="rId18"/>
    <p:sldId id="295" r:id="rId19"/>
    <p:sldId id="273" r:id="rId20"/>
    <p:sldId id="275" r:id="rId21"/>
    <p:sldId id="276" r:id="rId22"/>
    <p:sldId id="277" r:id="rId23"/>
    <p:sldId id="279" r:id="rId24"/>
    <p:sldId id="274" r:id="rId25"/>
    <p:sldId id="267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Spáč" userId="2e8d26cd-55d7-4d78-8227-1866407259d9" providerId="ADAL" clId="{D9B6970D-2C6F-4B46-B5B9-3E3C29760ED8}"/>
    <pc:docChg chg="undo custSel addSld delSld modSld">
      <pc:chgData name="Peter Spáč" userId="2e8d26cd-55d7-4d78-8227-1866407259d9" providerId="ADAL" clId="{D9B6970D-2C6F-4B46-B5B9-3E3C29760ED8}" dt="2024-10-15T09:49:31.031" v="434" actId="2696"/>
      <pc:docMkLst>
        <pc:docMk/>
      </pc:docMkLst>
      <pc:sldChg chg="modSp">
        <pc:chgData name="Peter Spáč" userId="2e8d26cd-55d7-4d78-8227-1866407259d9" providerId="ADAL" clId="{D9B6970D-2C6F-4B46-B5B9-3E3C29760ED8}" dt="2024-10-15T09:06:49.582" v="21" actId="14100"/>
        <pc:sldMkLst>
          <pc:docMk/>
          <pc:sldMk cId="1027643764" sldId="256"/>
        </pc:sldMkLst>
        <pc:spChg chg="mod">
          <ac:chgData name="Peter Spáč" userId="2e8d26cd-55d7-4d78-8227-1866407259d9" providerId="ADAL" clId="{D9B6970D-2C6F-4B46-B5B9-3E3C29760ED8}" dt="2024-10-15T09:06:49.582" v="21" actId="14100"/>
          <ac:spMkLst>
            <pc:docMk/>
            <pc:sldMk cId="1027643764" sldId="256"/>
            <ac:spMk id="3" creationId="{1E89A035-1AFB-434B-AAD1-3F6DAD12F85A}"/>
          </ac:spMkLst>
        </pc:spChg>
      </pc:sldChg>
      <pc:sldChg chg="modSp">
        <pc:chgData name="Peter Spáč" userId="2e8d26cd-55d7-4d78-8227-1866407259d9" providerId="ADAL" clId="{D9B6970D-2C6F-4B46-B5B9-3E3C29760ED8}" dt="2024-10-15T09:17:45.027" v="25" actId="6549"/>
        <pc:sldMkLst>
          <pc:docMk/>
          <pc:sldMk cId="1552251281" sldId="270"/>
        </pc:sldMkLst>
        <pc:spChg chg="mod">
          <ac:chgData name="Peter Spáč" userId="2e8d26cd-55d7-4d78-8227-1866407259d9" providerId="ADAL" clId="{D9B6970D-2C6F-4B46-B5B9-3E3C29760ED8}" dt="2024-10-15T09:17:45.027" v="25" actId="6549"/>
          <ac:spMkLst>
            <pc:docMk/>
            <pc:sldMk cId="1552251281" sldId="270"/>
            <ac:spMk id="3" creationId="{887D8974-4868-4DF2-9D70-CE329085E10E}"/>
          </ac:spMkLst>
        </pc:spChg>
      </pc:sldChg>
      <pc:sldChg chg="modSp">
        <pc:chgData name="Peter Spáč" userId="2e8d26cd-55d7-4d78-8227-1866407259d9" providerId="ADAL" clId="{D9B6970D-2C6F-4B46-B5B9-3E3C29760ED8}" dt="2024-10-15T09:17:54.279" v="26"/>
        <pc:sldMkLst>
          <pc:docMk/>
          <pc:sldMk cId="3672974990" sldId="271"/>
        </pc:sldMkLst>
        <pc:spChg chg="mod">
          <ac:chgData name="Peter Spáč" userId="2e8d26cd-55d7-4d78-8227-1866407259d9" providerId="ADAL" clId="{D9B6970D-2C6F-4B46-B5B9-3E3C29760ED8}" dt="2024-10-15T09:17:54.279" v="26"/>
          <ac:spMkLst>
            <pc:docMk/>
            <pc:sldMk cId="3672974990" sldId="271"/>
            <ac:spMk id="3" creationId="{887D8974-4868-4DF2-9D70-CE329085E10E}"/>
          </ac:spMkLst>
        </pc:spChg>
      </pc:sldChg>
      <pc:sldChg chg="modSp">
        <pc:chgData name="Peter Spáč" userId="2e8d26cd-55d7-4d78-8227-1866407259d9" providerId="ADAL" clId="{D9B6970D-2C6F-4B46-B5B9-3E3C29760ED8}" dt="2024-10-15T09:25:22.719" v="296" actId="20577"/>
        <pc:sldMkLst>
          <pc:docMk/>
          <pc:sldMk cId="3443120370" sldId="272"/>
        </pc:sldMkLst>
        <pc:spChg chg="mod">
          <ac:chgData name="Peter Spáč" userId="2e8d26cd-55d7-4d78-8227-1866407259d9" providerId="ADAL" clId="{D9B6970D-2C6F-4B46-B5B9-3E3C29760ED8}" dt="2024-10-15T09:25:22.719" v="296" actId="20577"/>
          <ac:spMkLst>
            <pc:docMk/>
            <pc:sldMk cId="3443120370" sldId="272"/>
            <ac:spMk id="3" creationId="{3EB853BB-43AC-4386-B327-9BCC67F90643}"/>
          </ac:spMkLst>
        </pc:spChg>
      </pc:sldChg>
      <pc:sldChg chg="addSp delSp modSp">
        <pc:chgData name="Peter Spáč" userId="2e8d26cd-55d7-4d78-8227-1866407259d9" providerId="ADAL" clId="{D9B6970D-2C6F-4B46-B5B9-3E3C29760ED8}" dt="2024-10-15T09:41:42.266" v="416" actId="403"/>
        <pc:sldMkLst>
          <pc:docMk/>
          <pc:sldMk cId="1317158738" sldId="277"/>
        </pc:sldMkLst>
        <pc:spChg chg="del">
          <ac:chgData name="Peter Spáč" userId="2e8d26cd-55d7-4d78-8227-1866407259d9" providerId="ADAL" clId="{D9B6970D-2C6F-4B46-B5B9-3E3C29760ED8}" dt="2024-10-15T09:28:00.566" v="299" actId="478"/>
          <ac:spMkLst>
            <pc:docMk/>
            <pc:sldMk cId="1317158738" sldId="277"/>
            <ac:spMk id="3" creationId="{B2B8DC8F-88E0-4301-A205-ADA642FC3A44}"/>
          </ac:spMkLst>
        </pc:spChg>
        <pc:spChg chg="add mod">
          <ac:chgData name="Peter Spáč" userId="2e8d26cd-55d7-4d78-8227-1866407259d9" providerId="ADAL" clId="{D9B6970D-2C6F-4B46-B5B9-3E3C29760ED8}" dt="2024-10-15T09:28:00.566" v="299" actId="478"/>
          <ac:spMkLst>
            <pc:docMk/>
            <pc:sldMk cId="1317158738" sldId="277"/>
            <ac:spMk id="5" creationId="{64C29FE8-807C-457A-85F9-72322FFD118A}"/>
          </ac:spMkLst>
        </pc:spChg>
        <pc:graphicFrameChg chg="mod modGraphic">
          <ac:chgData name="Peter Spáč" userId="2e8d26cd-55d7-4d78-8227-1866407259d9" providerId="ADAL" clId="{D9B6970D-2C6F-4B46-B5B9-3E3C29760ED8}" dt="2024-10-15T09:41:42.266" v="416" actId="403"/>
          <ac:graphicFrameMkLst>
            <pc:docMk/>
            <pc:sldMk cId="1317158738" sldId="277"/>
            <ac:graphicFrameMk id="6" creationId="{74E3CF90-A1BF-4218-A92B-161EDADC9C61}"/>
          </ac:graphicFrameMkLst>
        </pc:graphicFrameChg>
      </pc:sldChg>
      <pc:sldChg chg="del">
        <pc:chgData name="Peter Spáč" userId="2e8d26cd-55d7-4d78-8227-1866407259d9" providerId="ADAL" clId="{D9B6970D-2C6F-4B46-B5B9-3E3C29760ED8}" dt="2024-10-15T09:27:14.840" v="298" actId="2696"/>
        <pc:sldMkLst>
          <pc:docMk/>
          <pc:sldMk cId="710818656" sldId="278"/>
        </pc:sldMkLst>
      </pc:sldChg>
      <pc:sldChg chg="modSp">
        <pc:chgData name="Peter Spáč" userId="2e8d26cd-55d7-4d78-8227-1866407259d9" providerId="ADAL" clId="{D9B6970D-2C6F-4B46-B5B9-3E3C29760ED8}" dt="2024-10-15T09:26:54.910" v="297"/>
        <pc:sldMkLst>
          <pc:docMk/>
          <pc:sldMk cId="3486869383" sldId="295"/>
        </pc:sldMkLst>
        <pc:spChg chg="mod">
          <ac:chgData name="Peter Spáč" userId="2e8d26cd-55d7-4d78-8227-1866407259d9" providerId="ADAL" clId="{D9B6970D-2C6F-4B46-B5B9-3E3C29760ED8}" dt="2024-10-15T09:26:54.910" v="297"/>
          <ac:spMkLst>
            <pc:docMk/>
            <pc:sldMk cId="3486869383" sldId="295"/>
            <ac:spMk id="3" creationId="{3EB853BB-43AC-4386-B327-9BCC67F90643}"/>
          </ac:spMkLst>
        </pc:spChg>
      </pc:sldChg>
      <pc:sldChg chg="addSp delSp modSp add del">
        <pc:chgData name="Peter Spáč" userId="2e8d26cd-55d7-4d78-8227-1866407259d9" providerId="ADAL" clId="{D9B6970D-2C6F-4B46-B5B9-3E3C29760ED8}" dt="2024-10-15T09:49:31.031" v="434" actId="2696"/>
        <pc:sldMkLst>
          <pc:docMk/>
          <pc:sldMk cId="2553018833" sldId="297"/>
        </pc:sldMkLst>
        <pc:spChg chg="del">
          <ac:chgData name="Peter Spáč" userId="2e8d26cd-55d7-4d78-8227-1866407259d9" providerId="ADAL" clId="{D9B6970D-2C6F-4B46-B5B9-3E3C29760ED8}" dt="2024-10-15T09:47:43.185" v="418" actId="478"/>
          <ac:spMkLst>
            <pc:docMk/>
            <pc:sldMk cId="2553018833" sldId="297"/>
            <ac:spMk id="2" creationId="{C6D34728-D592-4CFA-8E3D-AECEE005E801}"/>
          </ac:spMkLst>
        </pc:spChg>
        <pc:spChg chg="del">
          <ac:chgData name="Peter Spáč" userId="2e8d26cd-55d7-4d78-8227-1866407259d9" providerId="ADAL" clId="{D9B6970D-2C6F-4B46-B5B9-3E3C29760ED8}" dt="2024-10-15T09:47:43.824" v="419" actId="478"/>
          <ac:spMkLst>
            <pc:docMk/>
            <pc:sldMk cId="2553018833" sldId="297"/>
            <ac:spMk id="3" creationId="{739C8942-02CC-41F0-89B3-7256F0A572BF}"/>
          </ac:spMkLst>
        </pc:spChg>
        <pc:spChg chg="add del">
          <ac:chgData name="Peter Spáč" userId="2e8d26cd-55d7-4d78-8227-1866407259d9" providerId="ADAL" clId="{D9B6970D-2C6F-4B46-B5B9-3E3C29760ED8}" dt="2024-10-15T09:49:08.580" v="427"/>
          <ac:spMkLst>
            <pc:docMk/>
            <pc:sldMk cId="2553018833" sldId="297"/>
            <ac:spMk id="4" creationId="{D8DB189A-AC21-40C9-A938-E92AFB6C6AF0}"/>
          </ac:spMkLst>
        </pc:spChg>
        <pc:picChg chg="add del mod">
          <ac:chgData name="Peter Spáč" userId="2e8d26cd-55d7-4d78-8227-1866407259d9" providerId="ADAL" clId="{D9B6970D-2C6F-4B46-B5B9-3E3C29760ED8}" dt="2024-10-15T09:48:51.607" v="423"/>
          <ac:picMkLst>
            <pc:docMk/>
            <pc:sldMk cId="2553018833" sldId="297"/>
            <ac:picMk id="1026" creationId="{AB517823-110C-4A18-A8C5-2A78D9C08DC8}"/>
          </ac:picMkLst>
        </pc:picChg>
        <pc:picChg chg="add del mod">
          <ac:chgData name="Peter Spáč" userId="2e8d26cd-55d7-4d78-8227-1866407259d9" providerId="ADAL" clId="{D9B6970D-2C6F-4B46-B5B9-3E3C29760ED8}" dt="2024-10-15T09:49:30.051" v="433" actId="478"/>
          <ac:picMkLst>
            <pc:docMk/>
            <pc:sldMk cId="2553018833" sldId="297"/>
            <ac:picMk id="1030" creationId="{B78A1C4A-480E-47B6-8F3D-FC5DD2475923}"/>
          </ac:picMkLst>
        </pc:picChg>
      </pc:sldChg>
    </pc:docChg>
  </pc:docChgLst>
  <pc:docChgLst>
    <pc:chgData name="Peter Spáč" userId="2e8d26cd-55d7-4d78-8227-1866407259d9" providerId="ADAL" clId="{8CDD8787-F48A-417A-A0FA-258FE8E16C64}"/>
    <pc:docChg chg="delSld">
      <pc:chgData name="Peter Spáč" userId="2e8d26cd-55d7-4d78-8227-1866407259d9" providerId="ADAL" clId="{8CDD8787-F48A-417A-A0FA-258FE8E16C64}" dt="2024-10-21T07:51:06.163" v="0" actId="47"/>
      <pc:docMkLst>
        <pc:docMk/>
      </pc:docMkLst>
      <pc:sldChg chg="del">
        <pc:chgData name="Peter Spáč" userId="2e8d26cd-55d7-4d78-8227-1866407259d9" providerId="ADAL" clId="{8CDD8787-F48A-417A-A0FA-258FE8E16C64}" dt="2024-10-21T07:51:06.163" v="0" actId="47"/>
        <pc:sldMkLst>
          <pc:docMk/>
          <pc:sldMk cId="1552251281" sldId="27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0A41F-E0AA-4DA2-95DF-ADC2D8FAF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68255B-6C65-48CF-9979-C5079F07D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B24E7C5-1218-4B71-8AB1-16A73AC5F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D920E7E-6AEA-45CB-9E22-389D7D3A4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87D376A-2722-48E9-B0BD-A6CE0D3D4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53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171C1-0EEE-4573-8E8D-C72613E6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C803E327-FABC-4449-920E-6AEDC855E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2CF4664-FEBA-4D1B-8483-E72C17F62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699E78E-8C05-41F5-9C54-1668BB33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78F62ED-1B1E-4C50-9295-FD861047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89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1E362C65-FD43-423F-94D8-A861330AE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21584779-E6A9-4845-AB88-C85349911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74291DD-516B-4360-A50C-BF6E9EBC2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D8A327F-87C8-41F4-91D0-302787EAB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58AE40E-91C3-4F5D-A1E0-49544212E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800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9211B-761A-4A3D-A62E-137677518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9DA62B0-979A-4F1F-8176-C5A350B81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990E6AB-8653-4DB2-8EA0-3506E0D7E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772F202-2F01-44FA-BA9B-7479C2542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9A53539-C06A-408B-876D-8E6F94816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589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63DD4C-68CD-43E6-B3DD-709089603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149469F-2B68-4DAD-AE1C-487D87547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864B8D2-DA9E-4A3A-9434-60B7C1EBB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B6A0D6F-4D7A-442D-B376-46DF8E5A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996A6B6-047F-4F09-933E-DDB5A3362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184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AD6E2-1656-4E1B-9E02-0682F510C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C60BEE-8AAE-4EC6-BD62-2FB7D9791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9FDBF25-756D-4C71-924B-F6A6122B6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D92223A-D8B2-4127-BE42-868AC1766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21. 10. 2024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CE9FA7C-5979-43BC-A4F0-4FDE29E4A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272A0AD-C960-4C34-803E-FAAD23A3D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45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5148A-E97E-4AC4-9391-CFF35D7F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CAF11FC5-087A-486D-95C0-B34B92C6F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78F68E4-1E67-45AC-8BFE-9BA4B438A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3C46BBAE-7D6F-4686-8B92-1096F207EC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48E22028-8A3E-49A5-A1EB-906E5A8DF5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D12B3635-90BB-42F5-B2EB-6B996A200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21. 10. 2024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3F34247-4A08-46FB-BC3A-A4750F2C6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F0EE758-484D-494C-A5B6-E0DA66D6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951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80457-EF37-44F1-A0C7-A21B7D880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7B604DCE-4D9F-4877-8E2D-5D2AD10E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21. 10. 2024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DF92F990-B042-4BE3-B900-1C4D02830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E760057-FC4C-4E38-8EC4-93EAF338F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126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7CDE72E-72DF-4441-8B86-EEB0CA5CE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21. 10. 2024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47F11E13-0D5A-4391-9B61-36012E729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7126F4B-7E6E-48CB-8082-E36DAD7BF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7592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F57CEA-8800-4F23-B24C-BF43D932D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280B26-23CA-4D8D-A701-147FE3A72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28E08EA-0DE8-45AF-B684-CFCCE8442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E448F86-6BE0-49AB-ACEC-055D6F8DD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21. 10. 2024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AB765CF-DDF1-40F0-923C-3A1945B5D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C7F1FE9-4854-415A-8021-7EBF4E21D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231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D93A3D-779B-4BBD-B770-79BF20215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9E775516-8FDB-4EFE-854D-66A3BE4FAA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E9BD81B-DE69-4BFD-AA2C-6DE98BC26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9443447-128B-4088-817D-76DA44737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21. 10. 2024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2EDAFE9-B9C3-414A-BE6C-9D954319A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EBDCBEB-8729-43AF-9C69-513288E25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150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4B16E121-A81D-4DFD-86F4-386184319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F3D1D73-3464-4C00-B39E-6E1D75784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4123E64-0CC4-4FFC-B39C-9127BFA62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BE7F2-8E08-45F0-9BE0-177DFD88A1E8}" type="datetimeFigureOut">
              <a:rPr lang="sk-SK" smtClean="0"/>
              <a:t>21. 10. 2024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6AD57A9-2602-476C-B3C6-9BBDCB9A17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20385DB-2176-48AC-8109-B1B631EEA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9156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22FCA0-685B-4E24-A883-71AECD3EB1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Research Basics and Research Design II</a:t>
            </a:r>
            <a:endParaRPr lang="sk-SK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89A035-1AFB-434B-AAD1-3F6DAD12F8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260123"/>
            <a:ext cx="9144000" cy="593166"/>
          </a:xfrm>
        </p:spPr>
        <p:txBody>
          <a:bodyPr/>
          <a:lstStyle/>
          <a:p>
            <a:r>
              <a:rPr lang="en-US" dirty="0"/>
              <a:t>Methodology of Conflict and Democracy Studies</a:t>
            </a:r>
          </a:p>
        </p:txBody>
      </p:sp>
    </p:spTree>
    <p:extLst>
      <p:ext uri="{BB962C8B-B14F-4D97-AF65-F5344CB8AC3E}">
        <p14:creationId xmlns:p14="http://schemas.microsoft.com/office/powerpoint/2010/main" val="1027643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2777685-9D91-41E7-91FC-8F31313E1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Does corruption decrease trust in elected representatives?</a:t>
            </a:r>
          </a:p>
          <a:p>
            <a:endParaRPr lang="en-US" dirty="0"/>
          </a:p>
          <a:p>
            <a:r>
              <a:rPr lang="en-US" dirty="0"/>
              <a:t>Laboratory experiment, 2 groups (experimental and control)</a:t>
            </a:r>
          </a:p>
          <a:p>
            <a:pPr lvl="1"/>
            <a:r>
              <a:rPr lang="en-US" dirty="0"/>
              <a:t>Exp Grp: Video with corruption of a political official</a:t>
            </a:r>
          </a:p>
          <a:p>
            <a:pPr lvl="1"/>
            <a:r>
              <a:rPr lang="en-US" dirty="0"/>
              <a:t>Ctrl Grp: Video with the political official in daily duties</a:t>
            </a:r>
          </a:p>
          <a:p>
            <a:endParaRPr lang="en-US" dirty="0"/>
          </a:p>
          <a:p>
            <a:r>
              <a:rPr lang="en-US" dirty="0"/>
              <a:t>Sample of 100 people</a:t>
            </a:r>
          </a:p>
          <a:p>
            <a:endParaRPr lang="en-US" dirty="0"/>
          </a:p>
          <a:p>
            <a:r>
              <a:rPr lang="en-US" dirty="0"/>
              <a:t>How to divide the sample into groups?</a:t>
            </a:r>
            <a:endParaRPr lang="sk-SK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B192CD1F-FB1F-4AFE-8664-ADC6BBE30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Experiment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64877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1E42BC3E-976A-49B0-AA90-53FFCA2A46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95285" y="1288747"/>
            <a:ext cx="5401429" cy="4344006"/>
          </a:xfrm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3C18A20C-A762-4B41-BD9A-7428868467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285" y="1256997"/>
            <a:ext cx="5401429" cy="4344006"/>
          </a:xfrm>
          <a:prstGeom prst="rect">
            <a:avLst/>
          </a:prstGeom>
        </p:spPr>
      </p:pic>
      <p:pic>
        <p:nvPicPr>
          <p:cNvPr id="9" name="Obrázok 8">
            <a:extLst>
              <a:ext uri="{FF2B5EF4-FFF2-40B4-BE49-F238E27FC236}">
                <a16:creationId xmlns:a16="http://schemas.microsoft.com/office/drawing/2014/main" id="{2AB88EE0-A37D-412A-9698-9EA85FA6F9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285" y="1256997"/>
            <a:ext cx="5401429" cy="4344006"/>
          </a:xfrm>
          <a:prstGeom prst="rect">
            <a:avLst/>
          </a:prstGeom>
        </p:spPr>
      </p:pic>
      <p:pic>
        <p:nvPicPr>
          <p:cNvPr id="11" name="Obrázok 10">
            <a:extLst>
              <a:ext uri="{FF2B5EF4-FFF2-40B4-BE49-F238E27FC236}">
                <a16:creationId xmlns:a16="http://schemas.microsoft.com/office/drawing/2014/main" id="{C74454B1-7FEB-4F21-86D1-D1A3F89646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285" y="1256997"/>
            <a:ext cx="5401429" cy="4344006"/>
          </a:xfrm>
          <a:prstGeom prst="rect">
            <a:avLst/>
          </a:prstGeom>
        </p:spPr>
      </p:pic>
      <p:pic>
        <p:nvPicPr>
          <p:cNvPr id="13" name="Obrázok 12">
            <a:extLst>
              <a:ext uri="{FF2B5EF4-FFF2-40B4-BE49-F238E27FC236}">
                <a16:creationId xmlns:a16="http://schemas.microsoft.com/office/drawing/2014/main" id="{1C84D440-40FF-4D57-8553-13D34203EF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285" y="1304132"/>
            <a:ext cx="5401429" cy="4344006"/>
          </a:xfrm>
          <a:prstGeom prst="rect">
            <a:avLst/>
          </a:prstGeom>
        </p:spPr>
      </p:pic>
      <p:sp>
        <p:nvSpPr>
          <p:cNvPr id="18" name="Nadpis 1">
            <a:extLst>
              <a:ext uri="{FF2B5EF4-FFF2-40B4-BE49-F238E27FC236}">
                <a16:creationId xmlns:a16="http://schemas.microsoft.com/office/drawing/2014/main" id="{0B77485A-5FBC-4455-A394-1BAB79717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1872"/>
          </a:xfrm>
        </p:spPr>
        <p:txBody>
          <a:bodyPr/>
          <a:lstStyle/>
          <a:p>
            <a:r>
              <a:rPr lang="en-US" dirty="0"/>
              <a:t>100 people</a:t>
            </a:r>
          </a:p>
        </p:txBody>
      </p:sp>
    </p:spTree>
    <p:extLst>
      <p:ext uri="{BB962C8B-B14F-4D97-AF65-F5344CB8AC3E}">
        <p14:creationId xmlns:p14="http://schemas.microsoft.com/office/powerpoint/2010/main" val="1322604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CD5F3DF4-86D8-463D-B6F9-035AB24128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04548" y="1278873"/>
            <a:ext cx="5382904" cy="4351338"/>
          </a:xfrm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2762532D-D254-4AD9-A3D1-0FAA7F287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1872"/>
          </a:xfrm>
        </p:spPr>
        <p:txBody>
          <a:bodyPr/>
          <a:lstStyle/>
          <a:p>
            <a:r>
              <a:rPr lang="en-US" dirty="0"/>
              <a:t>50 men (blue dots), 50 women (white dots)</a:t>
            </a:r>
          </a:p>
        </p:txBody>
      </p:sp>
    </p:spTree>
    <p:extLst>
      <p:ext uri="{BB962C8B-B14F-4D97-AF65-F5344CB8AC3E}">
        <p14:creationId xmlns:p14="http://schemas.microsoft.com/office/powerpoint/2010/main" val="4174587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2762532D-D254-4AD9-A3D1-0FAA7F287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1872"/>
          </a:xfrm>
        </p:spPr>
        <p:txBody>
          <a:bodyPr/>
          <a:lstStyle/>
          <a:p>
            <a:r>
              <a:rPr lang="en-US" dirty="0"/>
              <a:t>Wrong Solution</a:t>
            </a:r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E624A975-FE8B-47D4-9B85-B83D5AE140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8840" y="1315881"/>
            <a:ext cx="2638793" cy="4277322"/>
          </a:xfrm>
          <a:prstGeom prst="rect">
            <a:avLst/>
          </a:prstGeom>
        </p:spPr>
      </p:pic>
      <p:pic>
        <p:nvPicPr>
          <p:cNvPr id="11" name="Obrázok 10">
            <a:extLst>
              <a:ext uri="{FF2B5EF4-FFF2-40B4-BE49-F238E27FC236}">
                <a16:creationId xmlns:a16="http://schemas.microsoft.com/office/drawing/2014/main" id="{1B9763FF-65DF-4C1B-90B9-03EACECD0A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5413" y="1315881"/>
            <a:ext cx="2562583" cy="4324954"/>
          </a:xfrm>
          <a:prstGeom prst="rect">
            <a:avLst/>
          </a:prstGeom>
        </p:spPr>
      </p:pic>
      <p:sp>
        <p:nvSpPr>
          <p:cNvPr id="12" name="Zástupný objekt pre obsah 2">
            <a:extLst>
              <a:ext uri="{FF2B5EF4-FFF2-40B4-BE49-F238E27FC236}">
                <a16:creationId xmlns:a16="http://schemas.microsoft.com/office/drawing/2014/main" id="{1338B118-8532-4977-856E-F45BBFB45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5637" y="5630210"/>
            <a:ext cx="7360626" cy="1100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Experimental group:		                    Control group:</a:t>
            </a:r>
          </a:p>
          <a:p>
            <a:pPr marL="0" indent="0">
              <a:buNone/>
            </a:pPr>
            <a:r>
              <a:rPr lang="en-US" sz="2400" dirty="0"/>
              <a:t>      50 M, 0 W			                       0 M, 50 W</a:t>
            </a:r>
          </a:p>
        </p:txBody>
      </p:sp>
    </p:spTree>
    <p:extLst>
      <p:ext uri="{BB962C8B-B14F-4D97-AF65-F5344CB8AC3E}">
        <p14:creationId xmlns:p14="http://schemas.microsoft.com/office/powerpoint/2010/main" val="4065853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8CCF0-5825-4E7F-896D-A0C49CFB9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experimental questionnaire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06D1305-A58C-4C40-8512-4502B0E55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 a scale from 0 to 10 how do you trust the political official?</a:t>
            </a:r>
          </a:p>
          <a:p>
            <a:endParaRPr lang="en-US" dirty="0"/>
          </a:p>
          <a:p>
            <a:r>
              <a:rPr lang="en-US" dirty="0"/>
              <a:t>Experimental group (50 M, 0 W):</a:t>
            </a:r>
          </a:p>
          <a:p>
            <a:pPr lvl="1"/>
            <a:r>
              <a:rPr lang="en-US" dirty="0"/>
              <a:t>Result: 4.2</a:t>
            </a:r>
          </a:p>
          <a:p>
            <a:endParaRPr lang="en-US" dirty="0"/>
          </a:p>
          <a:p>
            <a:r>
              <a:rPr lang="en-US" dirty="0"/>
              <a:t>Control group (0 M, 50 W):</a:t>
            </a:r>
          </a:p>
          <a:p>
            <a:pPr lvl="1"/>
            <a:r>
              <a:rPr lang="en-US" dirty="0"/>
              <a:t>Result 6.7</a:t>
            </a:r>
          </a:p>
          <a:p>
            <a:endParaRPr lang="en-US" dirty="0"/>
          </a:p>
          <a:p>
            <a:r>
              <a:rPr lang="en-US" b="1" dirty="0"/>
              <a:t>The result</a:t>
            </a:r>
            <a:r>
              <a:rPr lang="en-US" dirty="0"/>
              <a:t> – watching a video with corrupt practices lowers trust to political officials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65076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8CCF0-5825-4E7F-896D-A0C49CFB9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experimental questionnaire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06D1305-A58C-4C40-8512-4502B0E55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 a scale from 0 to 10 how do you trust the political official?</a:t>
            </a:r>
          </a:p>
          <a:p>
            <a:endParaRPr lang="en-US" dirty="0"/>
          </a:p>
          <a:p>
            <a:r>
              <a:rPr lang="en-US" dirty="0"/>
              <a:t>Experimental group (50 M, 0 W):</a:t>
            </a:r>
          </a:p>
          <a:p>
            <a:pPr lvl="1"/>
            <a:r>
              <a:rPr lang="en-US" dirty="0"/>
              <a:t>Result: 4.2</a:t>
            </a:r>
          </a:p>
          <a:p>
            <a:endParaRPr lang="en-US" dirty="0"/>
          </a:p>
          <a:p>
            <a:r>
              <a:rPr lang="en-US" dirty="0"/>
              <a:t>Control group (0 M, 50 W):</a:t>
            </a:r>
          </a:p>
          <a:p>
            <a:pPr lvl="1"/>
            <a:r>
              <a:rPr lang="en-US" dirty="0"/>
              <a:t>Result 6.7</a:t>
            </a:r>
          </a:p>
          <a:p>
            <a:endParaRPr lang="en-US" dirty="0"/>
          </a:p>
          <a:p>
            <a:r>
              <a:rPr lang="en-US" b="1" dirty="0"/>
              <a:t>The result</a:t>
            </a:r>
            <a:r>
              <a:rPr lang="en-US" dirty="0"/>
              <a:t> – watching a video with corrupt practices lowers trust to political officials</a:t>
            </a:r>
            <a:endParaRPr lang="sk-SK" dirty="0"/>
          </a:p>
        </p:txBody>
      </p:sp>
      <p:sp>
        <p:nvSpPr>
          <p:cNvPr id="5" name="Zástupný objekt pre obsah 2">
            <a:extLst>
              <a:ext uri="{FF2B5EF4-FFF2-40B4-BE49-F238E27FC236}">
                <a16:creationId xmlns:a16="http://schemas.microsoft.com/office/drawing/2014/main" id="{E6176CC4-5427-460F-804F-918572C0CD6D}"/>
              </a:ext>
            </a:extLst>
          </p:cNvPr>
          <p:cNvSpPr txBox="1">
            <a:spLocks/>
          </p:cNvSpPr>
          <p:nvPr/>
        </p:nvSpPr>
        <p:spPr>
          <a:xfrm>
            <a:off x="1579505" y="2714056"/>
            <a:ext cx="8983392" cy="13111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if the video has no effect </a:t>
            </a:r>
            <a:r>
              <a:rPr lang="en-US" sz="3600" b="1" dirty="0">
                <a:solidFill>
                  <a:prstClr val="black"/>
                </a:solidFill>
                <a:latin typeface="Calibri" panose="020F0502020204030204"/>
              </a:rPr>
              <a:t>but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men</a:t>
            </a:r>
            <a:r>
              <a:rPr kumimoji="0" lang="sk-SK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simply have lower trust in politicians?</a:t>
            </a:r>
          </a:p>
        </p:txBody>
      </p:sp>
    </p:spTree>
    <p:extLst>
      <p:ext uri="{BB962C8B-B14F-4D97-AF65-F5344CB8AC3E}">
        <p14:creationId xmlns:p14="http://schemas.microsoft.com/office/powerpoint/2010/main" val="9848949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2762532D-D254-4AD9-A3D1-0FAA7F287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1872"/>
          </a:xfrm>
        </p:spPr>
        <p:txBody>
          <a:bodyPr/>
          <a:lstStyle/>
          <a:p>
            <a:r>
              <a:rPr lang="en-US" dirty="0"/>
              <a:t>Correct Solution</a:t>
            </a:r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FFD035F6-C865-44A9-8DFE-961CB39D1C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637" y="1314784"/>
            <a:ext cx="2686425" cy="4315427"/>
          </a:xfrm>
          <a:prstGeom prst="rect">
            <a:avLst/>
          </a:prstGeom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F7E9E956-2CA4-468D-90DC-A535D38C18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005" y="1286204"/>
            <a:ext cx="2543530" cy="4372585"/>
          </a:xfrm>
          <a:prstGeom prst="rect">
            <a:avLst/>
          </a:prstGeom>
        </p:spPr>
      </p:pic>
      <p:sp>
        <p:nvSpPr>
          <p:cNvPr id="10" name="Zástupný objekt pre obsah 2">
            <a:extLst>
              <a:ext uri="{FF2B5EF4-FFF2-40B4-BE49-F238E27FC236}">
                <a16:creationId xmlns:a16="http://schemas.microsoft.com/office/drawing/2014/main" id="{4B75903D-6662-428E-B157-C9B60F7B4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5637" y="5630210"/>
            <a:ext cx="7360626" cy="1100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Experimental group:		                    Control group:</a:t>
            </a:r>
          </a:p>
          <a:p>
            <a:pPr marL="0" indent="0">
              <a:buNone/>
            </a:pPr>
            <a:r>
              <a:rPr lang="en-US" sz="2400" dirty="0"/>
              <a:t>      26 M, 24 W			         24 M, 26 W</a:t>
            </a:r>
          </a:p>
        </p:txBody>
      </p:sp>
    </p:spTree>
    <p:extLst>
      <p:ext uri="{BB962C8B-B14F-4D97-AF65-F5344CB8AC3E}">
        <p14:creationId xmlns:p14="http://schemas.microsoft.com/office/powerpoint/2010/main" val="3781436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2762532D-D254-4AD9-A3D1-0FAA7F287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1872"/>
          </a:xfrm>
        </p:spPr>
        <p:txBody>
          <a:bodyPr/>
          <a:lstStyle/>
          <a:p>
            <a:r>
              <a:rPr lang="en-US" dirty="0"/>
              <a:t>Correct Solution</a:t>
            </a:r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FFD035F6-C865-44A9-8DFE-961CB39D1C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637" y="1314784"/>
            <a:ext cx="2686425" cy="4315427"/>
          </a:xfrm>
          <a:prstGeom prst="rect">
            <a:avLst/>
          </a:prstGeom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F7E9E956-2CA4-468D-90DC-A535D38C18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005" y="1286204"/>
            <a:ext cx="2543530" cy="4372585"/>
          </a:xfrm>
          <a:prstGeom prst="rect">
            <a:avLst/>
          </a:prstGeom>
        </p:spPr>
      </p:pic>
      <p:sp>
        <p:nvSpPr>
          <p:cNvPr id="10" name="Zástupný objekt pre obsah 2">
            <a:extLst>
              <a:ext uri="{FF2B5EF4-FFF2-40B4-BE49-F238E27FC236}">
                <a16:creationId xmlns:a16="http://schemas.microsoft.com/office/drawing/2014/main" id="{4B75903D-6662-428E-B157-C9B60F7B4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5637" y="5630210"/>
            <a:ext cx="7360626" cy="1100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Experimental group:		                    Control group:</a:t>
            </a:r>
          </a:p>
          <a:p>
            <a:pPr marL="0" indent="0">
              <a:buNone/>
            </a:pPr>
            <a:r>
              <a:rPr lang="en-US" sz="2400" dirty="0"/>
              <a:t>      26 M, 24 W			         24 M, 26 W</a:t>
            </a:r>
          </a:p>
        </p:txBody>
      </p:sp>
      <p:sp>
        <p:nvSpPr>
          <p:cNvPr id="2" name="Zástupný objekt pre obsah 2">
            <a:extLst>
              <a:ext uri="{FF2B5EF4-FFF2-40B4-BE49-F238E27FC236}">
                <a16:creationId xmlns:a16="http://schemas.microsoft.com/office/drawing/2014/main" id="{09A4BC50-C230-4B69-AEE5-214980071C49}"/>
              </a:ext>
            </a:extLst>
          </p:cNvPr>
          <p:cNvSpPr txBox="1">
            <a:spLocks/>
          </p:cNvSpPr>
          <p:nvPr/>
        </p:nvSpPr>
        <p:spPr>
          <a:xfrm>
            <a:off x="1579505" y="2209559"/>
            <a:ext cx="8983392" cy="28577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differences (that can affect the results, e.g., age, income, education) are eliminated.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only difference between the groups is our treatment (the video).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the video has an effect, we will see it in different scores of groups and vice versa.</a:t>
            </a:r>
          </a:p>
        </p:txBody>
      </p:sp>
    </p:spTree>
    <p:extLst>
      <p:ext uri="{BB962C8B-B14F-4D97-AF65-F5344CB8AC3E}">
        <p14:creationId xmlns:p14="http://schemas.microsoft.com/office/powerpoint/2010/main" val="2748825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4CDB2B-7375-45F4-8F0F-B5F7DEF54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EB853BB-43AC-4386-B327-9BCC67F90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Estimation of effect of IV on DV by effective controlling for effects of all other confounding variables</a:t>
            </a:r>
          </a:p>
          <a:p>
            <a:endParaRPr lang="en-US" dirty="0"/>
          </a:p>
          <a:p>
            <a:r>
              <a:rPr lang="en-US" dirty="0"/>
              <a:t>The researcher manipulates with the independent variable</a:t>
            </a:r>
          </a:p>
          <a:p>
            <a:endParaRPr lang="en-US" dirty="0"/>
          </a:p>
          <a:p>
            <a:r>
              <a:rPr lang="en-US" dirty="0"/>
              <a:t>Participants divided into at least two groups</a:t>
            </a:r>
          </a:p>
          <a:p>
            <a:endParaRPr lang="en-US" dirty="0"/>
          </a:p>
          <a:p>
            <a:r>
              <a:rPr lang="en-US" dirty="0"/>
              <a:t>Random assignment as a necessity</a:t>
            </a:r>
          </a:p>
          <a:p>
            <a:endParaRPr lang="en-US" dirty="0"/>
          </a:p>
          <a:p>
            <a:r>
              <a:rPr lang="en-US" dirty="0"/>
              <a:t>Random assignment vs. random sampling</a:t>
            </a:r>
          </a:p>
        </p:txBody>
      </p:sp>
    </p:spTree>
    <p:extLst>
      <p:ext uri="{BB962C8B-B14F-4D97-AF65-F5344CB8AC3E}">
        <p14:creationId xmlns:p14="http://schemas.microsoft.com/office/powerpoint/2010/main" val="34868693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E232DA-1CA3-4733-9994-B2295C77E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2A7FC87-2C34-4DFB-A3E6-50CD1B366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Several types:</a:t>
            </a:r>
          </a:p>
          <a:p>
            <a:pPr lvl="1"/>
            <a:r>
              <a:rPr lang="en-US" dirty="0"/>
              <a:t>Laboratory experiment</a:t>
            </a:r>
          </a:p>
          <a:p>
            <a:pPr lvl="1"/>
            <a:r>
              <a:rPr lang="en-US" dirty="0"/>
              <a:t>Field experiment</a:t>
            </a:r>
          </a:p>
          <a:p>
            <a:pPr lvl="1"/>
            <a:r>
              <a:rPr lang="en-US" dirty="0"/>
              <a:t>Natural experiment (quasi-experiment)</a:t>
            </a:r>
          </a:p>
          <a:p>
            <a:endParaRPr lang="en-US" sz="1500" dirty="0"/>
          </a:p>
          <a:p>
            <a:r>
              <a:rPr lang="en-US" dirty="0"/>
              <a:t>Strengths:</a:t>
            </a:r>
          </a:p>
          <a:p>
            <a:pPr lvl="1"/>
            <a:r>
              <a:rPr lang="en-US" dirty="0"/>
              <a:t>Effective isolation of other variables</a:t>
            </a:r>
          </a:p>
          <a:p>
            <a:pPr lvl="1"/>
            <a:r>
              <a:rPr lang="en-US" dirty="0"/>
              <a:t>Reliability, internal validity</a:t>
            </a:r>
          </a:p>
          <a:p>
            <a:endParaRPr lang="en-US" sz="1500" dirty="0"/>
          </a:p>
          <a:p>
            <a:r>
              <a:rPr lang="en-US" dirty="0"/>
              <a:t>Weaknesses:</a:t>
            </a:r>
          </a:p>
          <a:p>
            <a:pPr lvl="1"/>
            <a:r>
              <a:rPr lang="en-US" dirty="0"/>
              <a:t>External validity (vs. experiments based on population sample)</a:t>
            </a:r>
          </a:p>
          <a:p>
            <a:pPr lvl="1"/>
            <a:r>
              <a:rPr lang="en-US" dirty="0"/>
              <a:t>Not always applicable in social sciences</a:t>
            </a:r>
          </a:p>
          <a:p>
            <a:pPr lvl="1"/>
            <a:r>
              <a:rPr lang="en-US" dirty="0"/>
              <a:t>Need of replication</a:t>
            </a:r>
          </a:p>
        </p:txBody>
      </p:sp>
    </p:spTree>
    <p:extLst>
      <p:ext uri="{BB962C8B-B14F-4D97-AF65-F5344CB8AC3E}">
        <p14:creationId xmlns:p14="http://schemas.microsoft.com/office/powerpoint/2010/main" val="3898479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D9D66-AFB2-4FC8-AD0D-EF52FFC55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 of this lecture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2994443-51B6-42E3-A8DB-20D1FEFD8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Empirical part of the research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Research design – main components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to present your design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774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AA9945-3CCC-496D-AD3F-B21D5186D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Transparency at the Local Level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DBC8EAB-9703-4E3B-9DEE-816CC7350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Topic: Reactive provision of information by local governments</a:t>
            </a:r>
          </a:p>
          <a:p>
            <a:endParaRPr lang="en-US" dirty="0"/>
          </a:p>
          <a:p>
            <a:r>
              <a:rPr lang="en-US" dirty="0"/>
              <a:t>Effect of Freedom of Information (FOI) requests on responsiveness of local governments compared to less formal requests</a:t>
            </a:r>
          </a:p>
          <a:p>
            <a:endParaRPr lang="en-US" dirty="0"/>
          </a:p>
          <a:p>
            <a:r>
              <a:rPr lang="en-US" dirty="0"/>
              <a:t>Experimental study on 2,926 municipalities in Slovakia</a:t>
            </a:r>
          </a:p>
          <a:p>
            <a:endParaRPr lang="en-US" dirty="0"/>
          </a:p>
          <a:p>
            <a:r>
              <a:rPr lang="en-US" dirty="0"/>
              <a:t>Requests on information about local elections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801597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CC8E15-2AF1-4A41-94E4-3E240057D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Preparation of Experiment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1E6DE96-F93F-4C80-96A1-5274FCB7E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Random assignment of municipalities into three groups</a:t>
            </a:r>
          </a:p>
          <a:p>
            <a:endParaRPr lang="en-US" dirty="0"/>
          </a:p>
          <a:p>
            <a:r>
              <a:rPr lang="en-US" dirty="0"/>
              <a:t>All municipalities obtained an information request</a:t>
            </a:r>
          </a:p>
          <a:p>
            <a:endParaRPr lang="en-US" dirty="0"/>
          </a:p>
          <a:p>
            <a:r>
              <a:rPr lang="en-US" dirty="0"/>
              <a:t>Control group – baseline version</a:t>
            </a:r>
          </a:p>
          <a:p>
            <a:r>
              <a:rPr lang="en-US" dirty="0"/>
              <a:t>Exp group 1 – baseline + moral paragraph</a:t>
            </a:r>
          </a:p>
          <a:p>
            <a:r>
              <a:rPr lang="en-US" dirty="0"/>
              <a:t>Exp group 2 – baseline + FOI paragraph</a:t>
            </a:r>
          </a:p>
          <a:p>
            <a:endParaRPr lang="en-US" dirty="0"/>
          </a:p>
          <a:p>
            <a:r>
              <a:rPr lang="en-US" dirty="0"/>
              <a:t>All requests sent via e-mail on Monday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082438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08D0B3-D606-40C6-A8BA-3CA93E1F0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  <a:endParaRPr lang="sk-SK" dirty="0"/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74E3CF90-A1BF-4218-A92B-161EDADC9C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9356853"/>
              </p:ext>
            </p:extLst>
          </p:nvPr>
        </p:nvGraphicFramePr>
        <p:xfrm>
          <a:off x="838200" y="1825624"/>
          <a:ext cx="10515600" cy="2769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7690543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67240279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11486100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327875045"/>
                    </a:ext>
                  </a:extLst>
                </a:gridCol>
              </a:tblGrid>
              <a:tr h="692455">
                <a:tc>
                  <a:txBody>
                    <a:bodyPr/>
                    <a:lstStyle/>
                    <a:p>
                      <a:r>
                        <a:rPr lang="en-US" sz="2000" noProof="0" dirty="0"/>
                        <a:t>Group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noProof="0"/>
                        <a:t>Sent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noProof="0" dirty="0"/>
                        <a:t>Answers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noProof="0" dirty="0"/>
                        <a:t>Response</a:t>
                      </a:r>
                      <a:r>
                        <a:rPr lang="sk-SK" sz="2000" dirty="0"/>
                        <a:t> rate </a:t>
                      </a:r>
                      <a:r>
                        <a:rPr lang="en-US" sz="2000" dirty="0"/>
                        <a:t>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3888010"/>
                  </a:ext>
                </a:extLst>
              </a:tr>
              <a:tr h="692455">
                <a:tc>
                  <a:txBody>
                    <a:bodyPr/>
                    <a:lstStyle/>
                    <a:p>
                      <a:r>
                        <a:rPr lang="en-US" sz="2000" dirty="0"/>
                        <a:t>Moral Appeal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922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22.7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0411445"/>
                  </a:ext>
                </a:extLst>
              </a:tr>
              <a:tr h="692455">
                <a:tc>
                  <a:txBody>
                    <a:bodyPr/>
                    <a:lstStyle/>
                    <a:p>
                      <a:r>
                        <a:rPr lang="en-US" sz="2000" dirty="0"/>
                        <a:t>Legal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943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414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43.9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3948657"/>
                  </a:ext>
                </a:extLst>
              </a:tr>
              <a:tr h="692455">
                <a:tc>
                  <a:txBody>
                    <a:bodyPr/>
                    <a:lstStyle/>
                    <a:p>
                      <a:r>
                        <a:rPr lang="en-US" sz="2000" dirty="0"/>
                        <a:t>Control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961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22.0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1743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71587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63789B-6283-4BB7-B901-B93DDC6E0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Experiment with Oranges and Discrimination</a:t>
            </a:r>
            <a:endParaRPr lang="sk-SK" dirty="0"/>
          </a:p>
        </p:txBody>
      </p:sp>
      <p:pic>
        <p:nvPicPr>
          <p:cNvPr id="1026" name="Picture 2" descr="Výsledek obrázku pro bag oranges">
            <a:extLst>
              <a:ext uri="{FF2B5EF4-FFF2-40B4-BE49-F238E27FC236}">
                <a16:creationId xmlns:a16="http://schemas.microsoft.com/office/drawing/2014/main" id="{68133D8D-3755-47B3-8C73-F76C5ECC5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32" y="2355105"/>
            <a:ext cx="2402364" cy="2402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ýsledek obrázku pro smartphone ringing">
            <a:extLst>
              <a:ext uri="{FF2B5EF4-FFF2-40B4-BE49-F238E27FC236}">
                <a16:creationId xmlns:a16="http://schemas.microsoft.com/office/drawing/2014/main" id="{8FC58AC6-5FC2-4E5E-8B90-A0367C390D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389" y="2176916"/>
            <a:ext cx="2504167" cy="2504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ýsledek obrázku pro help">
            <a:extLst>
              <a:ext uri="{FF2B5EF4-FFF2-40B4-BE49-F238E27FC236}">
                <a16:creationId xmlns:a16="http://schemas.microsoft.com/office/drawing/2014/main" id="{B4454C22-0F20-49F5-AB0D-539FCD42B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6567" y="2517128"/>
            <a:ext cx="2356369" cy="2078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E6115674-9EBA-4067-AB8A-667C8CF67B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7792" y="2247598"/>
            <a:ext cx="1958421" cy="2207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9747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A7CA2F-D810-4F6F-A153-E99054976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Observational studies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7F84DC8-8FC3-4D35-BF74-25750D143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 does not mean that the researcher stands and physically observes the research object with a binocular</a:t>
            </a:r>
          </a:p>
          <a:p>
            <a:endParaRPr lang="en-US" dirty="0"/>
          </a:p>
          <a:p>
            <a:r>
              <a:rPr lang="en-US" dirty="0"/>
              <a:t>Researchers observe the reality as it is - they do not manipulate with any variables, and they have no control over the values of variables</a:t>
            </a:r>
          </a:p>
          <a:p>
            <a:endParaRPr lang="en-US" dirty="0"/>
          </a:p>
          <a:p>
            <a:r>
              <a:rPr lang="en-US" dirty="0"/>
              <a:t>Lesser control over other confounding variables (compared to experiment)</a:t>
            </a:r>
          </a:p>
          <a:p>
            <a:endParaRPr lang="en-US" dirty="0"/>
          </a:p>
          <a:p>
            <a:r>
              <a:rPr lang="en-US" dirty="0"/>
              <a:t>Time-series and cross-sectional studies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600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CFAD6A-6DB7-4B5E-BA11-333410E9A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Qualitative and Quantitative Research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203A46F-39F1-4825-ABF3-44B980C18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have their strengths and weaknesses</a:t>
            </a:r>
          </a:p>
          <a:p>
            <a:endParaRPr lang="en-US" dirty="0"/>
          </a:p>
          <a:p>
            <a:r>
              <a:rPr lang="en-US" dirty="0"/>
              <a:t>None is superior to the other (although opinions vary)</a:t>
            </a:r>
          </a:p>
          <a:p>
            <a:endParaRPr lang="en-US" dirty="0"/>
          </a:p>
          <a:p>
            <a:r>
              <a:rPr lang="en-US" dirty="0"/>
              <a:t>Different methods and approaches, but the same aims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396846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CFAD6A-6DB7-4B5E-BA11-333410E9A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Qualitative and Quantitative Research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203A46F-39F1-4825-ABF3-44B980C18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Case study:</a:t>
            </a:r>
          </a:p>
          <a:p>
            <a:pPr lvl="1"/>
            <a:r>
              <a:rPr lang="en-US" dirty="0"/>
              <a:t>Typically </a:t>
            </a:r>
            <a:r>
              <a:rPr lang="en-US"/>
              <a:t>a study </a:t>
            </a:r>
            <a:r>
              <a:rPr lang="en-US" dirty="0"/>
              <a:t>of a single case</a:t>
            </a:r>
          </a:p>
          <a:p>
            <a:pPr lvl="1"/>
            <a:r>
              <a:rPr lang="en-US" dirty="0"/>
              <a:t>Aim is to gain deep and detailed knowledge of the phenomena</a:t>
            </a:r>
          </a:p>
          <a:p>
            <a:endParaRPr lang="en-US" dirty="0"/>
          </a:p>
          <a:p>
            <a:r>
              <a:rPr lang="en-US" dirty="0"/>
              <a:t>Statistical Analysis:</a:t>
            </a:r>
          </a:p>
          <a:p>
            <a:pPr lvl="1"/>
            <a:r>
              <a:rPr lang="en-US" dirty="0"/>
              <a:t>Large N studies</a:t>
            </a:r>
          </a:p>
          <a:p>
            <a:pPr lvl="1"/>
            <a:r>
              <a:rPr lang="en-US" dirty="0"/>
              <a:t>A variety of techniques that allow testing hypotheses on relations between variables</a:t>
            </a:r>
          </a:p>
          <a:p>
            <a:endParaRPr lang="en-US" dirty="0"/>
          </a:p>
          <a:p>
            <a:r>
              <a:rPr lang="en-US" dirty="0"/>
              <a:t>Comparative Method:</a:t>
            </a:r>
          </a:p>
          <a:p>
            <a:pPr lvl="1"/>
            <a:r>
              <a:rPr lang="en-US" dirty="0"/>
              <a:t>Somewhere in between, when you lack enough cases for a statistical analysis</a:t>
            </a:r>
          </a:p>
          <a:p>
            <a:pPr lvl="1"/>
            <a:r>
              <a:rPr lang="en-US" dirty="0"/>
              <a:t>Example - QCA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883070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07312E-27D5-4468-A001-92EEDC256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with Data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2118154-F815-46E6-BE39-2174687D2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Large number of techniques and approaches</a:t>
            </a:r>
          </a:p>
          <a:p>
            <a:r>
              <a:rPr lang="en-US" dirty="0"/>
              <a:t>The choice depends on research aims and data availability</a:t>
            </a:r>
          </a:p>
          <a:p>
            <a:endParaRPr lang="en-US" dirty="0"/>
          </a:p>
          <a:p>
            <a:r>
              <a:rPr lang="en-US" dirty="0"/>
              <a:t>Interview vs. survey:</a:t>
            </a:r>
          </a:p>
          <a:p>
            <a:pPr lvl="1"/>
            <a:r>
              <a:rPr lang="en-US" dirty="0"/>
              <a:t>Deep understanding vs. standardized questionnaire</a:t>
            </a:r>
          </a:p>
          <a:p>
            <a:pPr lvl="1"/>
            <a:r>
              <a:rPr lang="en-US" dirty="0"/>
              <a:t>Number of cases</a:t>
            </a:r>
          </a:p>
          <a:p>
            <a:pPr lvl="1"/>
            <a:r>
              <a:rPr lang="en-US" dirty="0"/>
              <a:t>Length of data collection</a:t>
            </a:r>
          </a:p>
          <a:p>
            <a:pPr lvl="1"/>
            <a:r>
              <a:rPr lang="en-US" dirty="0"/>
              <a:t>Differences in data analysis</a:t>
            </a:r>
          </a:p>
          <a:p>
            <a:endParaRPr lang="en-US" dirty="0"/>
          </a:p>
          <a:p>
            <a:r>
              <a:rPr lang="en-US" dirty="0"/>
              <a:t>Content analysis, discourse analysis, QCA, regression analysis (linear, logistic, multilevel, polynomial…)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698634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A88DAA-FF9D-40D9-A882-B684AA0ED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Ethics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10F377-D7E5-410F-B047-C1284EAAF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Always be aware of potential problems with ethics</a:t>
            </a:r>
          </a:p>
          <a:p>
            <a:endParaRPr lang="en-US" dirty="0"/>
          </a:p>
          <a:p>
            <a:r>
              <a:rPr lang="en-US" dirty="0"/>
              <a:t>Milgram’s experiment with false electricity shocks</a:t>
            </a:r>
          </a:p>
          <a:p>
            <a:endParaRPr lang="en-US" dirty="0"/>
          </a:p>
          <a:p>
            <a:r>
              <a:rPr lang="en-US" dirty="0"/>
              <a:t>Character of questions in a questionnaire</a:t>
            </a:r>
          </a:p>
          <a:p>
            <a:endParaRPr lang="en-US" dirty="0"/>
          </a:p>
          <a:p>
            <a:r>
              <a:rPr lang="en-US"/>
              <a:t>Informed consent </a:t>
            </a:r>
            <a:r>
              <a:rPr lang="en-US" dirty="0"/>
              <a:t>of research participants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317938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85BC78-FB64-4A7C-8419-E1DEB14F5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Limits of Your Research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545CD99-84B8-4B27-B101-38E258A6E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no </a:t>
            </a:r>
            <a:r>
              <a:rPr lang="en-US" i="1" dirty="0"/>
              <a:t>“one research to rule them all”</a:t>
            </a:r>
            <a:endParaRPr lang="en-US" dirty="0"/>
          </a:p>
          <a:p>
            <a:endParaRPr lang="en-US" dirty="0"/>
          </a:p>
          <a:p>
            <a:r>
              <a:rPr lang="en-US" dirty="0"/>
              <a:t>Every research contains limits:</a:t>
            </a:r>
          </a:p>
          <a:p>
            <a:pPr lvl="1"/>
            <a:r>
              <a:rPr lang="en-US" dirty="0"/>
              <a:t>What cannot be analyzed</a:t>
            </a:r>
          </a:p>
          <a:p>
            <a:pPr lvl="1"/>
            <a:r>
              <a:rPr lang="en-US" dirty="0"/>
              <a:t>Is the found relationship between variables important in the real world?</a:t>
            </a:r>
          </a:p>
          <a:p>
            <a:pPr lvl="1"/>
            <a:r>
              <a:rPr lang="en-US" dirty="0"/>
              <a:t>Are there any obstacles that limit your research?</a:t>
            </a:r>
          </a:p>
          <a:p>
            <a:endParaRPr lang="en-US" dirty="0"/>
          </a:p>
          <a:p>
            <a:r>
              <a:rPr lang="en-US" dirty="0"/>
              <a:t>Be transparent on limits</a:t>
            </a:r>
          </a:p>
        </p:txBody>
      </p:sp>
    </p:spTree>
    <p:extLst>
      <p:ext uri="{BB962C8B-B14F-4D97-AF65-F5344CB8AC3E}">
        <p14:creationId xmlns:p14="http://schemas.microsoft.com/office/powerpoint/2010/main" val="2200970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ek obrÃ¡zku pro footprints">
            <a:extLst>
              <a:ext uri="{FF2B5EF4-FFF2-40B4-BE49-F238E27FC236}">
                <a16:creationId xmlns:a16="http://schemas.microsoft.com/office/drawing/2014/main" id="{938E77BE-1339-4CFA-963A-F1399CF97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6469" y="1517211"/>
            <a:ext cx="5729180" cy="382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581BBB6A-99D3-4EB1-9E6D-2B336D8B5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by Step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E828FF8-A193-498F-8B17-F2A239242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Topic and goals </a:t>
            </a:r>
            <a:r>
              <a:rPr lang="en-US" i="1" dirty="0"/>
              <a:t>(+ reading)</a:t>
            </a:r>
          </a:p>
          <a:p>
            <a:pPr marL="0" indent="0">
              <a:buNone/>
            </a:pPr>
            <a:r>
              <a:rPr lang="en-US" dirty="0"/>
              <a:t>2. Research questions </a:t>
            </a:r>
            <a:r>
              <a:rPr lang="en-US" i="1" dirty="0"/>
              <a:t>(+ reading)</a:t>
            </a:r>
          </a:p>
          <a:p>
            <a:pPr marL="0" indent="0">
              <a:buNone/>
            </a:pPr>
            <a:r>
              <a:rPr lang="en-US" dirty="0"/>
              <a:t>3. Hypotheses </a:t>
            </a:r>
            <a:r>
              <a:rPr lang="en-US" i="1" dirty="0"/>
              <a:t>(+ reading)</a:t>
            </a:r>
          </a:p>
          <a:p>
            <a:pPr marL="0" indent="0">
              <a:buNone/>
            </a:pPr>
            <a:r>
              <a:rPr lang="en-US" dirty="0"/>
              <a:t>4. Methods </a:t>
            </a:r>
            <a:r>
              <a:rPr lang="en-US" i="1" dirty="0"/>
              <a:t>(+ reading)</a:t>
            </a:r>
          </a:p>
          <a:p>
            <a:pPr marL="0" indent="0">
              <a:buNone/>
            </a:pPr>
            <a:r>
              <a:rPr lang="en-US" dirty="0"/>
              <a:t>5. Data collection</a:t>
            </a:r>
          </a:p>
          <a:p>
            <a:pPr marL="0" indent="0">
              <a:buNone/>
            </a:pPr>
            <a:r>
              <a:rPr lang="en-US" dirty="0"/>
              <a:t>6. Data analysis</a:t>
            </a:r>
          </a:p>
          <a:p>
            <a:pPr marL="0" indent="0">
              <a:buNone/>
            </a:pPr>
            <a:r>
              <a:rPr lang="en-US" dirty="0"/>
              <a:t>7. Results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293656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6B63E5-0329-48AE-A9CB-13BEA8E19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Design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10D6B1E-A2DC-47AC-8775-946F932A9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Basic points:</a:t>
            </a:r>
          </a:p>
          <a:p>
            <a:pPr lvl="1"/>
            <a:r>
              <a:rPr lang="en-US" dirty="0"/>
              <a:t>Selection of the topic and your aims</a:t>
            </a:r>
          </a:p>
          <a:p>
            <a:pPr lvl="1"/>
            <a:r>
              <a:rPr lang="en-US" dirty="0"/>
              <a:t>Previous theory</a:t>
            </a:r>
          </a:p>
          <a:p>
            <a:pPr lvl="2"/>
            <a:r>
              <a:rPr lang="en-US" dirty="0"/>
              <a:t>What is already known</a:t>
            </a:r>
          </a:p>
          <a:p>
            <a:pPr lvl="2"/>
            <a:r>
              <a:rPr lang="en-US" dirty="0"/>
              <a:t>Gaps in the literature</a:t>
            </a:r>
          </a:p>
          <a:p>
            <a:pPr lvl="1"/>
            <a:r>
              <a:rPr lang="en-US" dirty="0"/>
              <a:t>Questions (and hypotheses)</a:t>
            </a:r>
          </a:p>
          <a:p>
            <a:pPr lvl="1"/>
            <a:r>
              <a:rPr lang="en-US" dirty="0"/>
              <a:t>Data and Methods</a:t>
            </a:r>
          </a:p>
          <a:p>
            <a:pPr lvl="1"/>
            <a:r>
              <a:rPr lang="en-US" dirty="0"/>
              <a:t>Ethics and limits</a:t>
            </a:r>
          </a:p>
          <a:p>
            <a:endParaRPr lang="en-US" dirty="0"/>
          </a:p>
          <a:p>
            <a:r>
              <a:rPr lang="en-US" dirty="0"/>
              <a:t>Always explain – Why do you have such a research question? Why is it important to study your case? What is the added value of your research? </a:t>
            </a:r>
          </a:p>
        </p:txBody>
      </p:sp>
    </p:spTree>
    <p:extLst>
      <p:ext uri="{BB962C8B-B14F-4D97-AF65-F5344CB8AC3E}">
        <p14:creationId xmlns:p14="http://schemas.microsoft.com/office/powerpoint/2010/main" val="219571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9A188E-52EB-4939-899A-94572FBD9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the Planning is Done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918DDF4-C1FB-4C02-8DC4-81781549B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comes next:</a:t>
            </a:r>
          </a:p>
          <a:p>
            <a:pPr lvl="1"/>
            <a:r>
              <a:rPr lang="en-US" dirty="0"/>
              <a:t>Data collection</a:t>
            </a:r>
          </a:p>
          <a:p>
            <a:pPr lvl="1"/>
            <a:r>
              <a:rPr lang="en-US" dirty="0"/>
              <a:t>Data analysis</a:t>
            </a:r>
          </a:p>
          <a:p>
            <a:endParaRPr lang="en-US" dirty="0"/>
          </a:p>
          <a:p>
            <a:r>
              <a:rPr lang="en-US" dirty="0"/>
              <a:t>Applies to both qualitative and quantitative research</a:t>
            </a:r>
          </a:p>
          <a:p>
            <a:endParaRPr lang="en-US" dirty="0"/>
          </a:p>
          <a:p>
            <a:r>
              <a:rPr lang="en-US" dirty="0"/>
              <a:t>Data and methods link your ambitions with your results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28084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EDFD2A-0903-46ED-80E3-5C345EF00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we Start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9FF5B58-9D2C-4894-A528-C2F444457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Validity</a:t>
            </a:r>
            <a:endParaRPr lang="sk-SK" dirty="0"/>
          </a:p>
          <a:p>
            <a:pPr lvl="1"/>
            <a:r>
              <a:rPr lang="en-US" dirty="0"/>
              <a:t>We measure what we aim and are supposed to measure</a:t>
            </a:r>
          </a:p>
          <a:p>
            <a:pPr lvl="1"/>
            <a:r>
              <a:rPr lang="en-US" dirty="0"/>
              <a:t>Invalid measure – measuring something different than originally intended</a:t>
            </a:r>
          </a:p>
          <a:p>
            <a:pPr lvl="1"/>
            <a:r>
              <a:rPr lang="en-US" dirty="0"/>
              <a:t>Importance of operationalization</a:t>
            </a:r>
          </a:p>
          <a:p>
            <a:pPr lvl="1"/>
            <a:r>
              <a:rPr lang="en-US" dirty="0"/>
              <a:t>Any thoughts of bad examples?</a:t>
            </a:r>
          </a:p>
          <a:p>
            <a:endParaRPr lang="en-US" dirty="0"/>
          </a:p>
          <a:p>
            <a:r>
              <a:rPr lang="en-US" dirty="0"/>
              <a:t>Reliability</a:t>
            </a:r>
          </a:p>
          <a:p>
            <a:pPr lvl="1"/>
            <a:r>
              <a:rPr lang="en-US" dirty="0"/>
              <a:t>A measure of a concept is reliable to the extent that it is repeatable</a:t>
            </a:r>
          </a:p>
          <a:p>
            <a:pPr lvl="1"/>
            <a:r>
              <a:rPr lang="en-US" dirty="0"/>
              <a:t>If we use same measurement under same conditions, we should gain identical results</a:t>
            </a:r>
          </a:p>
          <a:p>
            <a:pPr lvl="1"/>
            <a:r>
              <a:rPr lang="en-US" dirty="0"/>
              <a:t>Important for checking and repeating previous research</a:t>
            </a:r>
          </a:p>
          <a:p>
            <a:pPr lvl="1"/>
            <a:r>
              <a:rPr lang="en-US" dirty="0"/>
              <a:t>Importance of transparency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63116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62AC59-614E-4EC8-A04D-A6787C464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Validity and Reliability</a:t>
            </a:r>
            <a:endParaRPr lang="sk-SK" dirty="0"/>
          </a:p>
        </p:txBody>
      </p:sp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7550C905-AEA0-4621-963E-A04676C0F2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81958" y="1690688"/>
            <a:ext cx="6660133" cy="4659931"/>
          </a:xfrm>
          <a:ln>
            <a:solidFill>
              <a:schemeClr val="tx1"/>
            </a:solidFill>
          </a:ln>
        </p:spPr>
      </p:pic>
      <p:sp>
        <p:nvSpPr>
          <p:cNvPr id="7" name="BlokTextu 6">
            <a:extLst>
              <a:ext uri="{FF2B5EF4-FFF2-40B4-BE49-F238E27FC236}">
                <a16:creationId xmlns:a16="http://schemas.microsoft.com/office/drawing/2014/main" id="{67B06BFB-673C-4F8B-97DD-DD2D0CB870E4}"/>
              </a:ext>
            </a:extLst>
          </p:cNvPr>
          <p:cNvSpPr txBox="1"/>
          <p:nvPr/>
        </p:nvSpPr>
        <p:spPr>
          <a:xfrm>
            <a:off x="8063143" y="6350619"/>
            <a:ext cx="20683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Irvine (2019)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6661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C1E2A9-B94E-4AC5-B97C-520493CB4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 of Your Research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846A682-9F3F-453F-96AB-77AF5529E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search for causality?</a:t>
            </a:r>
          </a:p>
          <a:p>
            <a:endParaRPr lang="en-US" dirty="0"/>
          </a:p>
          <a:p>
            <a:r>
              <a:rPr lang="en-US" dirty="0"/>
              <a:t>Methods always depend on your aims and ambitions</a:t>
            </a:r>
          </a:p>
          <a:p>
            <a:endParaRPr lang="en-US" dirty="0"/>
          </a:p>
          <a:p>
            <a:r>
              <a:rPr lang="en-US" dirty="0"/>
              <a:t>Two main strategies:</a:t>
            </a:r>
          </a:p>
          <a:p>
            <a:pPr lvl="1"/>
            <a:r>
              <a:rPr lang="en-US" dirty="0"/>
              <a:t>Experiments</a:t>
            </a:r>
          </a:p>
          <a:p>
            <a:pPr lvl="1"/>
            <a:r>
              <a:rPr lang="en-US" dirty="0"/>
              <a:t>Observational studies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87857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3394D-A8C1-43AB-884D-FD8E82F80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87D8974-4868-4DF2-9D70-CE329085E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following:</a:t>
            </a:r>
          </a:p>
          <a:p>
            <a:endParaRPr lang="en-US" dirty="0"/>
          </a:p>
          <a:p>
            <a:pPr marL="457200" lvl="1" indent="0" algn="just">
              <a:buNone/>
            </a:pPr>
            <a:r>
              <a:rPr lang="en-US" dirty="0"/>
              <a:t>You own a PR company. </a:t>
            </a:r>
            <a:r>
              <a:rPr lang="sk-SK" dirty="0"/>
              <a:t>A</a:t>
            </a:r>
            <a:r>
              <a:rPr lang="en-US" dirty="0"/>
              <a:t> clothing producer hires you to increase its sales. You prepare four different commercials. What should the clothing producer do to maximize its profit?</a:t>
            </a:r>
            <a:endParaRPr lang="sk-SK" dirty="0"/>
          </a:p>
          <a:p>
            <a:pPr algn="just"/>
            <a:endParaRPr lang="en-US" dirty="0"/>
          </a:p>
          <a:p>
            <a:pPr algn="just"/>
            <a:r>
              <a:rPr lang="en-US" dirty="0"/>
              <a:t>The answer – the producer should run an experiment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72974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4CDB2B-7375-45F4-8F0F-B5F7DEF54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EB853BB-43AC-4386-B327-9BCC67F90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Estimation of effect of IV on DV by effective controlling for effects of all other confounding variables</a:t>
            </a:r>
          </a:p>
          <a:p>
            <a:endParaRPr lang="en-US" dirty="0"/>
          </a:p>
          <a:p>
            <a:r>
              <a:rPr lang="en-US" dirty="0"/>
              <a:t>The researcher manipulates with the independent variable</a:t>
            </a:r>
          </a:p>
          <a:p>
            <a:endParaRPr lang="en-US" dirty="0"/>
          </a:p>
          <a:p>
            <a:r>
              <a:rPr lang="en-US" dirty="0"/>
              <a:t>Participants divided into at least two groups</a:t>
            </a:r>
          </a:p>
          <a:p>
            <a:pPr lvl="1"/>
            <a:r>
              <a:rPr lang="en-US" dirty="0"/>
              <a:t>1 experimental + control</a:t>
            </a:r>
          </a:p>
          <a:p>
            <a:pPr lvl="1"/>
            <a:r>
              <a:rPr lang="en-US" dirty="0"/>
              <a:t>2 experimental + control</a:t>
            </a:r>
          </a:p>
          <a:p>
            <a:pPr lvl="1"/>
            <a:r>
              <a:rPr lang="en-US" dirty="0"/>
              <a:t>5 experimental + control</a:t>
            </a:r>
          </a:p>
          <a:p>
            <a:pPr lvl="1"/>
            <a:r>
              <a:rPr lang="en-US" dirty="0"/>
              <a:t>4 experimental</a:t>
            </a:r>
          </a:p>
          <a:p>
            <a:pPr lvl="1"/>
            <a:r>
              <a:rPr lang="en-US" dirty="0"/>
              <a:t>…</a:t>
            </a:r>
            <a:r>
              <a:rPr lang="en-US" dirty="0">
                <a:solidFill>
                  <a:schemeClr val="bg1"/>
                </a:solidFill>
              </a:rPr>
              <a:t>t vs. random sampling</a:t>
            </a:r>
          </a:p>
        </p:txBody>
      </p:sp>
    </p:spTree>
    <p:extLst>
      <p:ext uri="{BB962C8B-B14F-4D97-AF65-F5344CB8AC3E}">
        <p14:creationId xmlns:p14="http://schemas.microsoft.com/office/powerpoint/2010/main" val="344312037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7782</TotalTime>
  <Words>1182</Words>
  <Application>Microsoft Office PowerPoint</Application>
  <PresentationFormat>Širokouhlá</PresentationFormat>
  <Paragraphs>236</Paragraphs>
  <Slides>30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Motív Office</vt:lpstr>
      <vt:lpstr>Research Basics and Research Design II</vt:lpstr>
      <vt:lpstr>Aim of this lecture</vt:lpstr>
      <vt:lpstr>Step by Step</vt:lpstr>
      <vt:lpstr>After the Planning is Done</vt:lpstr>
      <vt:lpstr>Before we Start</vt:lpstr>
      <vt:lpstr>Validity and Reliability</vt:lpstr>
      <vt:lpstr>Strategy of Your Research</vt:lpstr>
      <vt:lpstr>Experiment</vt:lpstr>
      <vt:lpstr>Experiment</vt:lpstr>
      <vt:lpstr>Experiment</vt:lpstr>
      <vt:lpstr>100 people</vt:lpstr>
      <vt:lpstr>50 men (blue dots), 50 women (white dots)</vt:lpstr>
      <vt:lpstr>Wrong Solution</vt:lpstr>
      <vt:lpstr>Post experimental questionnaire</vt:lpstr>
      <vt:lpstr>Post experimental questionnaire</vt:lpstr>
      <vt:lpstr>Correct Solution</vt:lpstr>
      <vt:lpstr>Correct Solution</vt:lpstr>
      <vt:lpstr>Experiment</vt:lpstr>
      <vt:lpstr>Experiment</vt:lpstr>
      <vt:lpstr>Transparency at the Local Level</vt:lpstr>
      <vt:lpstr>Preparation of Experiment</vt:lpstr>
      <vt:lpstr>Results</vt:lpstr>
      <vt:lpstr>Experiment with Oranges and Discrimination</vt:lpstr>
      <vt:lpstr>Observational studies</vt:lpstr>
      <vt:lpstr>Qualitative and Quantitative Research</vt:lpstr>
      <vt:lpstr>Qualitative and Quantitative Research</vt:lpstr>
      <vt:lpstr>Work with Data</vt:lpstr>
      <vt:lpstr>Research Ethics</vt:lpstr>
      <vt:lpstr>Limits of Your Research</vt:lpstr>
      <vt:lpstr>Research Design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Peter</dc:creator>
  <cp:lastModifiedBy>Peter Spáč</cp:lastModifiedBy>
  <cp:revision>123</cp:revision>
  <dcterms:created xsi:type="dcterms:W3CDTF">2019-09-18T08:38:58Z</dcterms:created>
  <dcterms:modified xsi:type="dcterms:W3CDTF">2024-10-21T07:51:06Z</dcterms:modified>
</cp:coreProperties>
</file>