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8" r:id="rId3"/>
    <p:sldId id="259" r:id="rId4"/>
    <p:sldId id="260" r:id="rId5"/>
    <p:sldId id="262" r:id="rId6"/>
    <p:sldId id="266" r:id="rId7"/>
    <p:sldId id="275" r:id="rId8"/>
    <p:sldId id="265" r:id="rId9"/>
    <p:sldId id="264" r:id="rId10"/>
    <p:sldId id="278" r:id="rId11"/>
    <p:sldId id="279" r:id="rId12"/>
    <p:sldId id="280" r:id="rId13"/>
    <p:sldId id="281" r:id="rId14"/>
    <p:sldId id="282" r:id="rId15"/>
    <p:sldId id="283" r:id="rId16"/>
    <p:sldId id="276" r:id="rId17"/>
    <p:sldId id="285" r:id="rId18"/>
    <p:sldId id="284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B2A6DF77-C3D1-4D9D-BC96-27CED8A8215E}"/>
    <pc:docChg chg="custSel modSld">
      <pc:chgData name="Peter Spáč" userId="2e8d26cd-55d7-4d78-8227-1866407259d9" providerId="ADAL" clId="{B2A6DF77-C3D1-4D9D-BC96-27CED8A8215E}" dt="2024-12-16T20:22:54.490" v="12" actId="20577"/>
      <pc:docMkLst>
        <pc:docMk/>
      </pc:docMkLst>
      <pc:sldChg chg="modSp mod">
        <pc:chgData name="Peter Spáč" userId="2e8d26cd-55d7-4d78-8227-1866407259d9" providerId="ADAL" clId="{B2A6DF77-C3D1-4D9D-BC96-27CED8A8215E}" dt="2023-12-20T13:48:24.209" v="1" actId="20577"/>
        <pc:sldMkLst>
          <pc:docMk/>
          <pc:sldMk cId="1027643764" sldId="256"/>
        </pc:sldMkLst>
      </pc:sldChg>
      <pc:sldChg chg="delSp mod">
        <pc:chgData name="Peter Spáč" userId="2e8d26cd-55d7-4d78-8227-1866407259d9" providerId="ADAL" clId="{B2A6DF77-C3D1-4D9D-BC96-27CED8A8215E}" dt="2023-12-20T13:56:55.715" v="6" actId="478"/>
        <pc:sldMkLst>
          <pc:docMk/>
          <pc:sldMk cId="3058695402" sldId="286"/>
        </pc:sldMkLst>
      </pc:sldChg>
      <pc:sldChg chg="modSp mod">
        <pc:chgData name="Peter Spáč" userId="2e8d26cd-55d7-4d78-8227-1866407259d9" providerId="ADAL" clId="{B2A6DF77-C3D1-4D9D-BC96-27CED8A8215E}" dt="2024-12-16T20:22:54.490" v="12" actId="20577"/>
        <pc:sldMkLst>
          <pc:docMk/>
          <pc:sldMk cId="3241654983" sldId="295"/>
        </pc:sldMkLst>
        <pc:spChg chg="mod">
          <ac:chgData name="Peter Spáč" userId="2e8d26cd-55d7-4d78-8227-1866407259d9" providerId="ADAL" clId="{B2A6DF77-C3D1-4D9D-BC96-27CED8A8215E}" dt="2024-12-16T20:22:54.490" v="12" actId="20577"/>
          <ac:spMkLst>
            <pc:docMk/>
            <pc:sldMk cId="3241654983" sldId="295"/>
            <ac:spMk id="3" creationId="{5C7636B6-B596-49EF-8852-D3D661209226}"/>
          </ac:spMkLst>
        </pc:spChg>
      </pc:sldChg>
    </pc:docChg>
  </pc:docChgLst>
  <pc:docChgLst>
    <pc:chgData name="Peter" userId="2e8d26cd-55d7-4d78-8227-1866407259d9" providerId="ADAL" clId="{FCF2778E-E019-4121-86B8-1464FFAE6F47}"/>
    <pc:docChg chg="custSel delSld modSld">
      <pc:chgData name="Peter" userId="2e8d26cd-55d7-4d78-8227-1866407259d9" providerId="ADAL" clId="{FCF2778E-E019-4121-86B8-1464FFAE6F47}" dt="2023-12-20T15:53:41.936" v="81" actId="1036"/>
      <pc:docMkLst>
        <pc:docMk/>
      </pc:docMkLst>
      <pc:sldChg chg="modSp mod">
        <pc:chgData name="Peter" userId="2e8d26cd-55d7-4d78-8227-1866407259d9" providerId="ADAL" clId="{FCF2778E-E019-4121-86B8-1464FFAE6F47}" dt="2023-12-20T15:50:12.700" v="2" actId="20577"/>
        <pc:sldMkLst>
          <pc:docMk/>
          <pc:sldMk cId="2156574439" sldId="262"/>
        </pc:sldMkLst>
      </pc:sldChg>
      <pc:sldChg chg="del">
        <pc:chgData name="Peter" userId="2e8d26cd-55d7-4d78-8227-1866407259d9" providerId="ADAL" clId="{FCF2778E-E019-4121-86B8-1464FFAE6F47}" dt="2023-12-20T15:51:31.246" v="3" actId="2696"/>
        <pc:sldMkLst>
          <pc:docMk/>
          <pc:sldMk cId="1517994659" sldId="267"/>
        </pc:sldMkLst>
      </pc:sldChg>
      <pc:sldChg chg="del">
        <pc:chgData name="Peter" userId="2e8d26cd-55d7-4d78-8227-1866407259d9" providerId="ADAL" clId="{FCF2778E-E019-4121-86B8-1464FFAE6F47}" dt="2023-12-20T15:51:31.246" v="3" actId="2696"/>
        <pc:sldMkLst>
          <pc:docMk/>
          <pc:sldMk cId="4145825191" sldId="268"/>
        </pc:sldMkLst>
      </pc:sldChg>
      <pc:sldChg chg="del">
        <pc:chgData name="Peter" userId="2e8d26cd-55d7-4d78-8227-1866407259d9" providerId="ADAL" clId="{FCF2778E-E019-4121-86B8-1464FFAE6F47}" dt="2023-12-20T15:51:31.246" v="3" actId="2696"/>
        <pc:sldMkLst>
          <pc:docMk/>
          <pc:sldMk cId="3841679442" sldId="269"/>
        </pc:sldMkLst>
      </pc:sldChg>
      <pc:sldChg chg="modSp mod">
        <pc:chgData name="Peter" userId="2e8d26cd-55d7-4d78-8227-1866407259d9" providerId="ADAL" clId="{FCF2778E-E019-4121-86B8-1464FFAE6F47}" dt="2023-12-20T15:53:00.157" v="33" actId="790"/>
        <pc:sldMkLst>
          <pc:docMk/>
          <pc:sldMk cId="1798716757" sldId="282"/>
        </pc:sldMkLst>
      </pc:sldChg>
      <pc:sldChg chg="modSp mod">
        <pc:chgData name="Peter" userId="2e8d26cd-55d7-4d78-8227-1866407259d9" providerId="ADAL" clId="{FCF2778E-E019-4121-86B8-1464FFAE6F47}" dt="2023-12-20T15:53:41.936" v="81" actId="1036"/>
        <pc:sldMkLst>
          <pc:docMk/>
          <pc:sldMk cId="3058695402" sldId="286"/>
        </pc:sldMkLst>
      </pc:sldChg>
    </pc:docChg>
  </pc:docChgLst>
  <pc:docChgLst>
    <pc:chgData name="Peter Spáč" userId="2e8d26cd-55d7-4d78-8227-1866407259d9" providerId="ADAL" clId="{0F1A792C-5318-44A3-96E6-14B43C43499F}"/>
    <pc:docChg chg="custSel addSld delSld modSld">
      <pc:chgData name="Peter Spáč" userId="2e8d26cd-55d7-4d78-8227-1866407259d9" providerId="ADAL" clId="{0F1A792C-5318-44A3-96E6-14B43C43499F}" dt="2022-12-05T08:50:57.791" v="37"/>
      <pc:docMkLst>
        <pc:docMk/>
      </pc:docMkLst>
      <pc:sldChg chg="modSp">
        <pc:chgData name="Peter Spáč" userId="2e8d26cd-55d7-4d78-8227-1866407259d9" providerId="ADAL" clId="{0F1A792C-5318-44A3-96E6-14B43C43499F}" dt="2022-12-05T08:35:54.249" v="0" actId="20577"/>
        <pc:sldMkLst>
          <pc:docMk/>
          <pc:sldMk cId="1027643764" sldId="256"/>
        </pc:sldMkLst>
      </pc:sldChg>
      <pc:sldChg chg="del">
        <pc:chgData name="Peter Spáč" userId="2e8d26cd-55d7-4d78-8227-1866407259d9" providerId="ADAL" clId="{0F1A792C-5318-44A3-96E6-14B43C43499F}" dt="2022-12-05T08:50:48.655" v="34" actId="2696"/>
        <pc:sldMkLst>
          <pc:docMk/>
          <pc:sldMk cId="1115395717" sldId="263"/>
        </pc:sldMkLst>
      </pc:sldChg>
      <pc:sldChg chg="del">
        <pc:chgData name="Peter Spáč" userId="2e8d26cd-55d7-4d78-8227-1866407259d9" providerId="ADAL" clId="{0F1A792C-5318-44A3-96E6-14B43C43499F}" dt="2022-12-05T08:50:36.889" v="31" actId="2696"/>
        <pc:sldMkLst>
          <pc:docMk/>
          <pc:sldMk cId="3310742958" sldId="271"/>
        </pc:sldMkLst>
      </pc:sldChg>
      <pc:sldChg chg="del">
        <pc:chgData name="Peter Spáč" userId="2e8d26cd-55d7-4d78-8227-1866407259d9" providerId="ADAL" clId="{0F1A792C-5318-44A3-96E6-14B43C43499F}" dt="2022-12-05T08:50:37.939" v="32" actId="2696"/>
        <pc:sldMkLst>
          <pc:docMk/>
          <pc:sldMk cId="1591966273" sldId="273"/>
        </pc:sldMkLst>
      </pc:sldChg>
      <pc:sldChg chg="del">
        <pc:chgData name="Peter Spáč" userId="2e8d26cd-55d7-4d78-8227-1866407259d9" providerId="ADAL" clId="{0F1A792C-5318-44A3-96E6-14B43C43499F}" dt="2022-12-05T08:50:45.245" v="33" actId="2696"/>
        <pc:sldMkLst>
          <pc:docMk/>
          <pc:sldMk cId="2626674124" sldId="274"/>
        </pc:sldMkLst>
      </pc:sldChg>
      <pc:sldChg chg="addSp delSp modSp">
        <pc:chgData name="Peter Spáč" userId="2e8d26cd-55d7-4d78-8227-1866407259d9" providerId="ADAL" clId="{0F1A792C-5318-44A3-96E6-14B43C43499F}" dt="2022-12-05T08:37:59.955" v="30" actId="20577"/>
        <pc:sldMkLst>
          <pc:docMk/>
          <pc:sldMk cId="4283377759" sldId="296"/>
        </pc:sldMkLst>
      </pc:sldChg>
      <pc:sldChg chg="add">
        <pc:chgData name="Peter Spáč" userId="2e8d26cd-55d7-4d78-8227-1866407259d9" providerId="ADAL" clId="{0F1A792C-5318-44A3-96E6-14B43C43499F}" dt="2022-12-05T08:50:57.791" v="37"/>
        <pc:sldMkLst>
          <pc:docMk/>
          <pc:sldMk cId="848171315" sldId="298"/>
        </pc:sldMkLst>
      </pc:sldChg>
      <pc:sldChg chg="add del">
        <pc:chgData name="Peter Spáč" userId="2e8d26cd-55d7-4d78-8227-1866407259d9" providerId="ADAL" clId="{0F1A792C-5318-44A3-96E6-14B43C43499F}" dt="2022-12-05T08:50:57.781" v="36"/>
        <pc:sldMkLst>
          <pc:docMk/>
          <pc:sldMk cId="1673232564" sldId="298"/>
        </pc:sldMkLst>
      </pc:sldChg>
    </pc:docChg>
  </pc:docChgLst>
  <pc:docChgLst>
    <pc:chgData name="Peter Spáč" userId="2e8d26cd-55d7-4d78-8227-1866407259d9" providerId="ADAL" clId="{167EA59C-A1CB-4B1C-82ED-5F20B165D59B}"/>
    <pc:docChg chg="delSld modSld">
      <pc:chgData name="Peter Spáč" userId="2e8d26cd-55d7-4d78-8227-1866407259d9" providerId="ADAL" clId="{167EA59C-A1CB-4B1C-82ED-5F20B165D59B}" dt="2024-12-18T15:48:07.785" v="3" actId="47"/>
      <pc:docMkLst>
        <pc:docMk/>
      </pc:docMkLst>
      <pc:sldChg chg="modSp mod">
        <pc:chgData name="Peter Spáč" userId="2e8d26cd-55d7-4d78-8227-1866407259d9" providerId="ADAL" clId="{167EA59C-A1CB-4B1C-82ED-5F20B165D59B}" dt="2024-12-18T15:47:57.044" v="1" actId="20577"/>
        <pc:sldMkLst>
          <pc:docMk/>
          <pc:sldMk cId="1027643764" sldId="256"/>
        </pc:sldMkLst>
        <pc:spChg chg="mod">
          <ac:chgData name="Peter Spáč" userId="2e8d26cd-55d7-4d78-8227-1866407259d9" providerId="ADAL" clId="{167EA59C-A1CB-4B1C-82ED-5F20B165D59B}" dt="2024-12-18T15:47:57.044" v="1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del">
        <pc:chgData name="Peter Spáč" userId="2e8d26cd-55d7-4d78-8227-1866407259d9" providerId="ADAL" clId="{167EA59C-A1CB-4B1C-82ED-5F20B165D59B}" dt="2024-12-18T15:48:07.242" v="2" actId="47"/>
        <pc:sldMkLst>
          <pc:docMk/>
          <pc:sldMk cId="1873327182" sldId="272"/>
        </pc:sldMkLst>
      </pc:sldChg>
      <pc:sldChg chg="del">
        <pc:chgData name="Peter Spáč" userId="2e8d26cd-55d7-4d78-8227-1866407259d9" providerId="ADAL" clId="{167EA59C-A1CB-4B1C-82ED-5F20B165D59B}" dt="2024-12-18T15:48:07.785" v="3" actId="47"/>
        <pc:sldMkLst>
          <pc:docMk/>
          <pc:sldMk cId="848171315" sldId="29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'Hárok1 (4)'!$C$3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'Hárok1 (4)'!$B$4:$B$18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'Hárok1 (4)'!$C$4:$C$18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0B4-46FA-B5F2-A3BC34C69E0C}"/>
            </c:ext>
          </c:extLst>
        </c:ser>
        <c:ser>
          <c:idx val="1"/>
          <c:order val="1"/>
          <c:tx>
            <c:strRef>
              <c:f>'Hárok1 (4)'!$F$3</c:f>
              <c:strCache>
                <c:ptCount val="1"/>
                <c:pt idx="0">
                  <c:v>y</c:v>
                </c:pt>
              </c:strCache>
            </c:strRef>
          </c:tx>
          <c:spPr>
            <a:ln w="25400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'Hárok1 (4)'!$F$4:$F$5</c:f>
              <c:numCache>
                <c:formatCode>General</c:formatCode>
                <c:ptCount val="2"/>
                <c:pt idx="0">
                  <c:v>0.5</c:v>
                </c:pt>
                <c:pt idx="1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0B4-46FA-B5F2-A3BC34C69E0C}"/>
            </c:ext>
          </c:extLst>
        </c:ser>
        <c:ser>
          <c:idx val="2"/>
          <c:order val="2"/>
          <c:tx>
            <c:strRef>
              <c:f>'Hárok1 (4)'!$I$29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(4)'!$H$30:$H$31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'Hárok1 (4)'!$I$30:$I$31</c:f>
              <c:numCache>
                <c:formatCode>General</c:formatCode>
                <c:ptCount val="2"/>
                <c:pt idx="0">
                  <c:v>1</c:v>
                </c:pt>
                <c:pt idx="1">
                  <c:v>1.2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0B4-46FA-B5F2-A3BC34C69E0C}"/>
            </c:ext>
          </c:extLst>
        </c:ser>
        <c:ser>
          <c:idx val="3"/>
          <c:order val="3"/>
          <c:tx>
            <c:strRef>
              <c:f>'Hárok1 (4)'!$K$29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(4)'!$J$30:$J$31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'Hárok1 (4)'!$K$30:$K$31</c:f>
              <c:numCache>
                <c:formatCode>General</c:formatCode>
                <c:ptCount val="2"/>
                <c:pt idx="0">
                  <c:v>1.5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0B4-46FA-B5F2-A3BC34C69E0C}"/>
            </c:ext>
          </c:extLst>
        </c:ser>
        <c:ser>
          <c:idx val="4"/>
          <c:order val="4"/>
          <c:tx>
            <c:strRef>
              <c:f>'Hárok1 (4)'!$M$29</c:f>
              <c:strCache>
                <c:ptCount val="1"/>
                <c:pt idx="0">
                  <c:v>f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(4)'!$L$30:$L$31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'Hárok1 (4)'!$M$30:$M$31</c:f>
              <c:numCache>
                <c:formatCode>General</c:formatCode>
                <c:ptCount val="2"/>
                <c:pt idx="0">
                  <c:v>3.8</c:v>
                </c:pt>
                <c:pt idx="1">
                  <c:v>3.1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0B4-46FA-B5F2-A3BC34C69E0C}"/>
            </c:ext>
          </c:extLst>
        </c:ser>
        <c:ser>
          <c:idx val="5"/>
          <c:order val="5"/>
          <c:tx>
            <c:strRef>
              <c:f>'Hárok1 (4)'!$O$29</c:f>
              <c:strCache>
                <c:ptCount val="1"/>
                <c:pt idx="0">
                  <c:v>g</c:v>
                </c:pt>
              </c:strCache>
            </c:strRef>
          </c:tx>
          <c:spPr>
            <a:ln w="19050" cap="rnd">
              <a:solidFill>
                <a:schemeClr val="accent5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'Hárok1 (4)'!$O$30:$O$31</c:f>
              <c:numCache>
                <c:formatCode>General</c:formatCode>
                <c:ptCount val="2"/>
                <c:pt idx="0">
                  <c:v>4</c:v>
                </c:pt>
                <c:pt idx="1">
                  <c:v>3.8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0B4-46FA-B5F2-A3BC34C69E0C}"/>
            </c:ext>
          </c:extLst>
        </c:ser>
        <c:ser>
          <c:idx val="6"/>
          <c:order val="6"/>
          <c:tx>
            <c:strRef>
              <c:f>'Hárok1 (4)'!$Q$29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(4)'!$P$30:$P$31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'Hárok1 (4)'!$Q$30:$Q$31</c:f>
              <c:numCache>
                <c:formatCode>General</c:formatCode>
                <c:ptCount val="2"/>
                <c:pt idx="0">
                  <c:v>8</c:v>
                </c:pt>
                <c:pt idx="1">
                  <c:v>4.7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10B4-46FA-B5F2-A3BC34C69E0C}"/>
            </c:ext>
          </c:extLst>
        </c:ser>
        <c:ser>
          <c:idx val="7"/>
          <c:order val="7"/>
          <c:tx>
            <c:strRef>
              <c:f>'Hárok1 (4)'!$S$29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(4)'!$R$30:$R$31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'Hárok1 (4)'!$S$30:$S$31</c:f>
              <c:numCache>
                <c:formatCode>General</c:formatCode>
                <c:ptCount val="2"/>
                <c:pt idx="0">
                  <c:v>3.1</c:v>
                </c:pt>
                <c:pt idx="1">
                  <c:v>5.6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10B4-46FA-B5F2-A3BC34C69E0C}"/>
            </c:ext>
          </c:extLst>
        </c:ser>
        <c:ser>
          <c:idx val="8"/>
          <c:order val="8"/>
          <c:tx>
            <c:strRef>
              <c:f>'Hárok1 (4)'!$U$29</c:f>
              <c:strCache>
                <c:ptCount val="1"/>
                <c:pt idx="0">
                  <c:v>j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(4)'!$T$30:$T$31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xVal>
          <c:yVal>
            <c:numRef>
              <c:f>'Hárok1 (4)'!$U$30:$U$31</c:f>
              <c:numCache>
                <c:formatCode>General</c:formatCode>
                <c:ptCount val="2"/>
                <c:pt idx="0">
                  <c:v>6</c:v>
                </c:pt>
                <c:pt idx="1">
                  <c:v>6.4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10B4-46FA-B5F2-A3BC34C69E0C}"/>
            </c:ext>
          </c:extLst>
        </c:ser>
        <c:ser>
          <c:idx val="9"/>
          <c:order val="9"/>
          <c:tx>
            <c:strRef>
              <c:f>'Hárok1 (4)'!$W$29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(4)'!$V$30:$V$31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xVal>
          <c:yVal>
            <c:numRef>
              <c:f>'Hárok1 (4)'!$W$30:$W$31</c:f>
              <c:numCache>
                <c:formatCode>General</c:formatCode>
                <c:ptCount val="2"/>
                <c:pt idx="0">
                  <c:v>5.8</c:v>
                </c:pt>
                <c:pt idx="1">
                  <c:v>7.2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10B4-46FA-B5F2-A3BC34C69E0C}"/>
            </c:ext>
          </c:extLst>
        </c:ser>
        <c:ser>
          <c:idx val="10"/>
          <c:order val="10"/>
          <c:tx>
            <c:strRef>
              <c:f>'Hárok1 (4)'!$Y$29</c:f>
              <c:strCache>
                <c:ptCount val="1"/>
                <c:pt idx="0">
                  <c:v>l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(4)'!$X$30:$X$31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xVal>
          <c:yVal>
            <c:numRef>
              <c:f>'Hárok1 (4)'!$Y$30:$Y$31</c:f>
              <c:numCache>
                <c:formatCode>General</c:formatCode>
                <c:ptCount val="2"/>
                <c:pt idx="0">
                  <c:v>9</c:v>
                </c:pt>
                <c:pt idx="1">
                  <c:v>8.1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10B4-46FA-B5F2-A3BC34C69E0C}"/>
            </c:ext>
          </c:extLst>
        </c:ser>
        <c:ser>
          <c:idx val="11"/>
          <c:order val="11"/>
          <c:tx>
            <c:strRef>
              <c:f>'Hárok1 (4)'!$AA$29</c:f>
              <c:strCache>
                <c:ptCount val="1"/>
                <c:pt idx="0">
                  <c:v>m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(4)'!$Z$30:$Z$31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'Hárok1 (4)'!$AA$30:$AA$31</c:f>
              <c:numCache>
                <c:formatCode>General</c:formatCode>
                <c:ptCount val="2"/>
                <c:pt idx="0">
                  <c:v>11</c:v>
                </c:pt>
                <c:pt idx="1">
                  <c:v>8.9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10B4-46FA-B5F2-A3BC34C69E0C}"/>
            </c:ext>
          </c:extLst>
        </c:ser>
        <c:ser>
          <c:idx val="12"/>
          <c:order val="12"/>
          <c:tx>
            <c:strRef>
              <c:f>'Hárok1 (4)'!$AC$29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(4)'!$AB$30:$AB$31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'Hárok1 (4)'!$AC$30:$AC$31</c:f>
              <c:numCache>
                <c:formatCode>General</c:formatCode>
                <c:ptCount val="2"/>
                <c:pt idx="0">
                  <c:v>8</c:v>
                </c:pt>
                <c:pt idx="1">
                  <c:v>9.6999999999999993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10B4-46FA-B5F2-A3BC34C69E0C}"/>
            </c:ext>
          </c:extLst>
        </c:ser>
        <c:ser>
          <c:idx val="13"/>
          <c:order val="13"/>
          <c:tx>
            <c:strRef>
              <c:f>'Hárok1 (4)'!$AE$29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(4)'!$AD$30:$AD$31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'Hárok1 (4)'!$AE$30:$AE$31</c:f>
              <c:numCache>
                <c:formatCode>General</c:formatCode>
                <c:ptCount val="2"/>
                <c:pt idx="0">
                  <c:v>7.5</c:v>
                </c:pt>
                <c:pt idx="1">
                  <c:v>10.6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10B4-46FA-B5F2-A3BC34C69E0C}"/>
            </c:ext>
          </c:extLst>
        </c:ser>
        <c:ser>
          <c:idx val="14"/>
          <c:order val="14"/>
          <c:tx>
            <c:strRef>
              <c:f>'Hárok1 (4)'!$AG$29</c:f>
              <c:strCache>
                <c:ptCount val="1"/>
                <c:pt idx="0">
                  <c:v>p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(4)'!$AF$30:$AF$31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'Hárok1 (4)'!$AG$30:$AG$31</c:f>
              <c:numCache>
                <c:formatCode>General</c:formatCode>
                <c:ptCount val="2"/>
                <c:pt idx="0">
                  <c:v>12</c:v>
                </c:pt>
                <c:pt idx="1">
                  <c:v>11.5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10B4-46FA-B5F2-A3BC34C69E0C}"/>
            </c:ext>
          </c:extLst>
        </c:ser>
        <c:ser>
          <c:idx val="15"/>
          <c:order val="15"/>
          <c:tx>
            <c:strRef>
              <c:f>'Hárok1 (4)'!$AI$29</c:f>
              <c:strCache>
                <c:ptCount val="1"/>
                <c:pt idx="0">
                  <c:v>q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(4)'!$AH$30:$AH$31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'Hárok1 (4)'!$AI$30:$AI$31</c:f>
              <c:numCache>
                <c:formatCode>General</c:formatCode>
                <c:ptCount val="2"/>
                <c:pt idx="0">
                  <c:v>9</c:v>
                </c:pt>
                <c:pt idx="1">
                  <c:v>12.3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10B4-46FA-B5F2-A3BC34C69E0C}"/>
            </c:ext>
          </c:extLst>
        </c:ser>
        <c:ser>
          <c:idx val="16"/>
          <c:order val="16"/>
          <c:tx>
            <c:strRef>
              <c:f>'Hárok1 (4)'!$AK$29</c:f>
              <c:strCache>
                <c:ptCount val="1"/>
                <c:pt idx="0">
                  <c:v>r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(4)'!$AJ$30:$AJ$31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'Hárok1 (4)'!$AK$30:$AK$31</c:f>
              <c:numCache>
                <c:formatCode>General</c:formatCode>
                <c:ptCount val="2"/>
                <c:pt idx="0">
                  <c:v>14</c:v>
                </c:pt>
                <c:pt idx="1">
                  <c:v>13.15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10B4-46FA-B5F2-A3BC34C69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E67D-341F-46AD-9C41-A752B05445FE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AB9C4-1919-4FFF-BC5F-E046CEFDC5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75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AB9C4-1919-4FFF-BC5F-E046CEFDC593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338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18. 12. 2024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Regression Analysis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December </a:t>
            </a:r>
            <a:r>
              <a:rPr lang="sk-SK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Is turnout in local elections affected by town population?</a:t>
            </a:r>
          </a:p>
          <a:p>
            <a:endParaRPr lang="en-US" dirty="0"/>
          </a:p>
          <a:p>
            <a:r>
              <a:rPr lang="en-US" dirty="0"/>
              <a:t>Hypothesis: Turnout decreases as population increases</a:t>
            </a:r>
          </a:p>
          <a:p>
            <a:r>
              <a:rPr lang="en-US" dirty="0"/>
              <a:t>Null hypotheses: There is no relation between population size and turnout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</p:txBody>
      </p:sp>
    </p:spTree>
    <p:extLst>
      <p:ext uri="{BB962C8B-B14F-4D97-AF65-F5344CB8AC3E}">
        <p14:creationId xmlns:p14="http://schemas.microsoft.com/office/powerpoint/2010/main" val="825048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88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E55A10-B0CF-4373-9A85-F02DF6D8C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4479"/>
            <a:ext cx="10515600" cy="3062484"/>
          </a:xfrm>
        </p:spPr>
        <p:txBody>
          <a:bodyPr/>
          <a:lstStyle/>
          <a:p>
            <a:r>
              <a:rPr lang="en-US" dirty="0"/>
              <a:t>Model Summary:</a:t>
            </a:r>
          </a:p>
          <a:p>
            <a:pPr lvl="1"/>
            <a:r>
              <a:rPr lang="en-US" dirty="0"/>
              <a:t>Our model explains 7 per cent (0,07 * 100) of variance of dependent variable</a:t>
            </a:r>
          </a:p>
          <a:p>
            <a:endParaRPr lang="en-US" dirty="0"/>
          </a:p>
          <a:p>
            <a:r>
              <a:rPr lang="en-US" dirty="0"/>
              <a:t>ANOVA:</a:t>
            </a:r>
          </a:p>
          <a:p>
            <a:pPr lvl="1"/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85800643-FE02-4C60-9A14-905C1FA87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21" y="886535"/>
            <a:ext cx="4693519" cy="1461526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F1E0C3DA-D6A0-48DE-9063-C304E18FA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46" y="566810"/>
            <a:ext cx="5873933" cy="2100976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749887DC-53BF-4F0A-A471-4CBBD7B93FDF}"/>
              </a:ext>
            </a:extLst>
          </p:cNvPr>
          <p:cNvSpPr/>
          <p:nvPr/>
        </p:nvSpPr>
        <p:spPr>
          <a:xfrm>
            <a:off x="2873580" y="1153334"/>
            <a:ext cx="1139945" cy="92792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6C36765D-2618-4CA3-9C02-15F30EEC81AB}"/>
              </a:ext>
            </a:extLst>
          </p:cNvPr>
          <p:cNvSpPr/>
          <p:nvPr/>
        </p:nvSpPr>
        <p:spPr>
          <a:xfrm>
            <a:off x="10783828" y="1013503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887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9"/>
            <a:ext cx="10515600" cy="3490324"/>
          </a:xfrm>
        </p:spPr>
        <p:txBody>
          <a:bodyPr/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 the turnout in local election is predicted as 60.8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60.8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B09B956D-A8CD-456A-83E9-532CB37DD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678" y="75611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920355" y="1268028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7316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8"/>
            <a:ext cx="10515600" cy="40957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is measured in thousands of people</a:t>
            </a:r>
            <a:r>
              <a:rPr lang="sk-SK" dirty="0"/>
              <a:t> (</a:t>
            </a:r>
            <a:r>
              <a:rPr lang="en-GB" dirty="0"/>
              <a:t>one unit </a:t>
            </a:r>
            <a:r>
              <a:rPr lang="sk-SK" dirty="0"/>
              <a:t>= 1,000 </a:t>
            </a:r>
            <a:r>
              <a:rPr lang="en-GB" dirty="0"/>
              <a:t>people</a:t>
            </a:r>
            <a:r>
              <a:rPr lang="sk-SK" dirty="0"/>
              <a:t>)</a:t>
            </a:r>
            <a:endParaRPr lang="en-US" dirty="0"/>
          </a:p>
          <a:p>
            <a:pPr lvl="1"/>
            <a:r>
              <a:rPr lang="en-US" dirty="0"/>
              <a:t>Interpretation – for each thousand people living in a town the turnout drops by 0.591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</a:t>
            </a:r>
          </a:p>
          <a:p>
            <a:r>
              <a:rPr lang="en-US" dirty="0"/>
              <a:t>y = 60.8 + </a:t>
            </a:r>
            <a:r>
              <a:rPr lang="en-US" dirty="0">
                <a:highlight>
                  <a:srgbClr val="00FFFF"/>
                </a:highlight>
              </a:rPr>
              <a:t>(-0.591)</a:t>
            </a:r>
            <a:r>
              <a:rPr lang="en-US" dirty="0"/>
              <a:t>*x</a:t>
            </a:r>
          </a:p>
          <a:p>
            <a:r>
              <a:rPr lang="en-US" dirty="0"/>
              <a:t>y = 60.8 – </a:t>
            </a:r>
            <a:r>
              <a:rPr lang="en-US" dirty="0">
                <a:highlight>
                  <a:srgbClr val="00FFFF"/>
                </a:highlight>
              </a:rPr>
              <a:t>0.591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63B60437-D219-404F-AC0F-DBDAB4024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384" y="75612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807234" y="1579112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5E7CD55-7567-422A-9D17-5674CEB4C6C8}"/>
              </a:ext>
            </a:extLst>
          </p:cNvPr>
          <p:cNvSpPr/>
          <p:nvPr/>
        </p:nvSpPr>
        <p:spPr>
          <a:xfrm>
            <a:off x="9030035" y="1579111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8716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Turnout = 60.8 </a:t>
            </a:r>
            <a:r>
              <a:rPr lang="sk-SK" dirty="0"/>
              <a:t>+</a:t>
            </a:r>
            <a:r>
              <a:rPr lang="en-US" dirty="0"/>
              <a:t> 0.591*</a:t>
            </a:r>
            <a:r>
              <a:rPr lang="en-US" dirty="0" err="1"/>
              <a:t>Population_th</a:t>
            </a:r>
            <a:endParaRPr lang="en-US" dirty="0"/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770176"/>
              </p:ext>
            </p:extLst>
          </p:nvPr>
        </p:nvGraphicFramePr>
        <p:xfrm>
          <a:off x="763570" y="3924779"/>
          <a:ext cx="1059023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758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10843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2037821">
                  <a:extLst>
                    <a:ext uri="{9D8B030D-6E8A-4147-A177-3AD203B41FA5}">
                      <a16:colId xmlns:a16="http://schemas.microsoft.com/office/drawing/2014/main" val="4036825904"/>
                    </a:ext>
                  </a:extLst>
                </a:gridCol>
                <a:gridCol w="3877836">
                  <a:extLst>
                    <a:ext uri="{9D8B030D-6E8A-4147-A177-3AD203B41FA5}">
                      <a16:colId xmlns:a16="http://schemas.microsoft.com/office/drawing/2014/main" val="2523924597"/>
                    </a:ext>
                  </a:extLst>
                </a:gridCol>
                <a:gridCol w="2371973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 in thousands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0.591*0.5 = 60.8 – 0.296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60.5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 = 60.8 – 0.591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60.2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0.591*5 = 60.8 – 2.955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57.8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0.591*10 = 60.8 – 5.91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54.9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60.8 - 0.591*25 = 60.8 - 14.775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46</a:t>
                      </a:r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550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Is turnout in local elections affected by town population, the local financial situation and whether there is a true competition?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variables: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  <a:p>
            <a:pPr lvl="1"/>
            <a:r>
              <a:rPr lang="en-US" dirty="0" err="1"/>
              <a:t>Fin_Index</a:t>
            </a:r>
            <a:r>
              <a:rPr lang="en-US" dirty="0"/>
              <a:t> – indicator of financial situation in town (</a:t>
            </a:r>
            <a:r>
              <a:rPr lang="sk-SK" dirty="0"/>
              <a:t>0</a:t>
            </a:r>
            <a:r>
              <a:rPr lang="en-US" dirty="0"/>
              <a:t>-6; </a:t>
            </a:r>
            <a:r>
              <a:rPr lang="sk-SK" dirty="0"/>
              <a:t>0</a:t>
            </a:r>
            <a:r>
              <a:rPr lang="en-US" dirty="0"/>
              <a:t> = worst, 6 = best) (scale)</a:t>
            </a:r>
          </a:p>
          <a:p>
            <a:pPr lvl="1"/>
            <a:r>
              <a:rPr lang="en-US" dirty="0"/>
              <a:t>Competition – 1 for at least two competitors or 0 for only one competitor (binary)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2846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r>
              <a:rPr lang="en-US" dirty="0"/>
              <a:t>Because we have more than one IV:</a:t>
            </a:r>
          </a:p>
          <a:p>
            <a:pPr lvl="1"/>
            <a:r>
              <a:rPr lang="en-US" dirty="0"/>
              <a:t>Statistics &gt; Collinearity Diagnostics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0854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3A2A81-A6F5-4D2B-92AE-1F2788006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0595"/>
            <a:ext cx="10515600" cy="26263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Our model explains 45.5 per cent of variance of dependent variable</a:t>
            </a:r>
          </a:p>
          <a:p>
            <a:r>
              <a:rPr lang="en-US" dirty="0"/>
              <a:t>Substantial improvement compared to model that included only one independent variable</a:t>
            </a:r>
          </a:p>
          <a:p>
            <a:endParaRPr lang="en-US" dirty="0"/>
          </a:p>
          <a:p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7131FC35-8F09-4024-917B-97387480E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341" y="622257"/>
            <a:ext cx="5342290" cy="1866420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6470A44A-5F73-4319-A6E1-9B8FE9CBD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898" y="424500"/>
            <a:ext cx="6034600" cy="2158443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5BF9D0E2-A835-4ECB-9E63-7D1F4FFA118C}"/>
              </a:ext>
            </a:extLst>
          </p:cNvPr>
          <p:cNvSpPr/>
          <p:nvPr/>
        </p:nvSpPr>
        <p:spPr>
          <a:xfrm>
            <a:off x="3082566" y="950101"/>
            <a:ext cx="1289178" cy="1048382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CAA577D8-2C60-4B6F-A26E-2BC8C379DEC5}"/>
              </a:ext>
            </a:extLst>
          </p:cNvPr>
          <p:cNvSpPr/>
          <p:nvPr/>
        </p:nvSpPr>
        <p:spPr>
          <a:xfrm>
            <a:off x="11036146" y="950101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5221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838041"/>
            <a:ext cx="10515600" cy="28681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population, financial index of 0 and with no competition the turnout in local election is predicted as 55.569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55.569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307" y="219057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251889" y="1270239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869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5C5FF-36CF-425C-BFA4-1F5097AA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Analysis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CBFC388-5281-4F1A-968F-6A910180E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variety of techniques with the same aim</a:t>
            </a:r>
          </a:p>
          <a:p>
            <a:endParaRPr lang="en-US" dirty="0"/>
          </a:p>
          <a:p>
            <a:r>
              <a:rPr lang="en-US" dirty="0"/>
              <a:t>Identification of effects of one or more IVs on DV</a:t>
            </a:r>
          </a:p>
          <a:p>
            <a:endParaRPr lang="en-US" dirty="0"/>
          </a:p>
          <a:p>
            <a:r>
              <a:rPr lang="en-US" dirty="0"/>
              <a:t>What it allows:</a:t>
            </a:r>
          </a:p>
          <a:p>
            <a:pPr lvl="1"/>
            <a:r>
              <a:rPr lang="en-US" dirty="0"/>
              <a:t>Identify effect of each independent variable</a:t>
            </a:r>
          </a:p>
          <a:p>
            <a:pPr lvl="1"/>
            <a:r>
              <a:rPr lang="en-US" dirty="0"/>
              <a:t>Control of effects of other independent/control variables</a:t>
            </a:r>
          </a:p>
          <a:p>
            <a:pPr lvl="1"/>
            <a:r>
              <a:rPr lang="en-US" dirty="0"/>
              <a:t>Predict values of DV based on specific values of IVs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240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Population_th</a:t>
            </a:r>
            <a:r>
              <a:rPr lang="en-US" dirty="0"/>
              <a:t> is measured in thousands of people</a:t>
            </a:r>
          </a:p>
          <a:p>
            <a:pPr lvl="1"/>
            <a:r>
              <a:rPr lang="en-US" dirty="0"/>
              <a:t>Interpretation – for each thousand people living in a town the turnout drops by 0.77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– </a:t>
            </a:r>
            <a:r>
              <a:rPr lang="en-US" b="1" dirty="0">
                <a:highlight>
                  <a:srgbClr val="00FFFF"/>
                </a:highlight>
              </a:rPr>
              <a:t>0.77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1979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Fin_Index</a:t>
            </a:r>
            <a:r>
              <a:rPr lang="en-US" dirty="0"/>
              <a:t> is measured on a scale from </a:t>
            </a:r>
            <a:r>
              <a:rPr lang="sk-SK" dirty="0"/>
              <a:t>0 </a:t>
            </a:r>
            <a:r>
              <a:rPr lang="en-US" dirty="0"/>
              <a:t> to 6</a:t>
            </a:r>
          </a:p>
          <a:p>
            <a:pPr lvl="1"/>
            <a:r>
              <a:rPr lang="en-US" dirty="0"/>
              <a:t>Interpretation – for each increase on the financial scale by one the turnout drops by 1.382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</a:t>
            </a:r>
            <a:r>
              <a:rPr lang="en-US" b="1" dirty="0">
                <a:highlight>
                  <a:srgbClr val="00FFFF"/>
                </a:highlight>
              </a:rPr>
              <a:t>1.382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8972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/>
              <a:t>Competition</a:t>
            </a:r>
            <a:r>
              <a:rPr lang="en-US" dirty="0"/>
              <a:t> is a binary variable (0 = no competition; 1 = at least two candidates)</a:t>
            </a:r>
          </a:p>
          <a:p>
            <a:pPr lvl="1"/>
            <a:r>
              <a:rPr lang="en-US" dirty="0"/>
              <a:t>Interpretation – if there is a competition, the turnout in town increases by 17.995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- 1.382*y + </a:t>
            </a:r>
            <a:r>
              <a:rPr lang="en-US" b="1" dirty="0">
                <a:highlight>
                  <a:srgbClr val="00FFFF"/>
                </a:highlight>
              </a:rPr>
              <a:t>17.995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0181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7899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CA89A-4E3E-40DE-BB3C-E5283BBD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Unstandardized B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3C028A-9EAD-42FE-B471-72E62ADA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Scale v. Binary Variables</a:t>
            </a:r>
          </a:p>
          <a:p>
            <a:endParaRPr lang="en-US" dirty="0"/>
          </a:p>
          <a:p>
            <a:r>
              <a:rPr lang="en-US" dirty="0"/>
              <a:t>Same definition for scale and binary variables: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BUT</a:t>
            </a:r>
          </a:p>
          <a:p>
            <a:endParaRPr lang="en-US" dirty="0"/>
          </a:p>
          <a:p>
            <a:r>
              <a:rPr lang="en-US" dirty="0"/>
              <a:t>Binary (dummy) variables have only two values – 0 and 1</a:t>
            </a:r>
          </a:p>
          <a:p>
            <a:pPr lvl="1"/>
            <a:r>
              <a:rPr lang="en-US" dirty="0"/>
              <a:t>Unlike scale variables, there is only one possible increase by one unit</a:t>
            </a:r>
          </a:p>
          <a:p>
            <a:pPr lvl="1"/>
            <a:r>
              <a:rPr lang="en-US" dirty="0"/>
              <a:t>The estimated effect is thus completely exhausted by this one increase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4510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Competition:</a:t>
            </a:r>
          </a:p>
          <a:p>
            <a:pPr lvl="1"/>
            <a:r>
              <a:rPr lang="en-US" dirty="0"/>
              <a:t>0 </a:t>
            </a:r>
            <a:r>
              <a:rPr lang="en-US" dirty="0">
                <a:sym typeface="Wingdings" panose="05000000000000000000" pitchFamily="2" charset="2"/>
              </a:rPr>
              <a:t>– no competition (only one candidate)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1 – competition (at least two candidates)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Shift from 0 to 1 means that towns with competition are predicted to have a nearly 18 percentage points higher turnout than towns without competition</a:t>
            </a:r>
            <a:endParaRPr lang="en-US" dirty="0"/>
          </a:p>
          <a:p>
            <a:pPr marL="0" indent="0">
              <a:buNone/>
            </a:pPr>
            <a:endParaRPr lang="sk-SK" dirty="0"/>
          </a:p>
          <a:p>
            <a:r>
              <a:rPr lang="en-US" b="1" dirty="0" err="1"/>
              <a:t>Population_th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Shift of population from 1 thousand to 2 thousand leads to drop of turnout by 0.77 percentage points</a:t>
            </a:r>
          </a:p>
          <a:p>
            <a:pPr lvl="1"/>
            <a:r>
              <a:rPr lang="en-US" dirty="0"/>
              <a:t>Shift of population from 1 thousand to 5 thousand leads to drop of turnout by 3.08 percentage points (4 times decrease of 0.77)</a:t>
            </a:r>
          </a:p>
          <a:p>
            <a:pPr lvl="1"/>
            <a:r>
              <a:rPr lang="en-US" dirty="0"/>
              <a:t>Shift of population from 5 thousand to 12 thousand leads to drop of turnout by 5.39 percentage points (7 times decrease of 0.77)</a:t>
            </a:r>
          </a:p>
          <a:p>
            <a:pPr lvl="1"/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9162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3DBEE-AD4F-430F-B620-D3169313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Standardized Beta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E53174-FE91-4CFB-A970-65B49781A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information about importance of independent variables</a:t>
            </a:r>
          </a:p>
          <a:p>
            <a:endParaRPr lang="en-US" dirty="0"/>
          </a:p>
          <a:p>
            <a:r>
              <a:rPr lang="en-US" dirty="0"/>
              <a:t>Measured in standard deviation units </a:t>
            </a:r>
            <a:r>
              <a:rPr lang="en-US" dirty="0">
                <a:sym typeface="Wingdings" panose="05000000000000000000" pitchFamily="2" charset="2"/>
              </a:rPr>
              <a:t> allow to easily compare the IVs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Higher distance from zero (both positive and negative) indicates higher importance of the independent variables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7755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Results show that Competition is the most important predictor of all three independent variables</a:t>
            </a:r>
          </a:p>
          <a:p>
            <a:endParaRPr lang="en-US" dirty="0"/>
          </a:p>
          <a:p>
            <a:r>
              <a:rPr lang="en-US" dirty="0" err="1"/>
              <a:t>Population_th</a:t>
            </a:r>
            <a:r>
              <a:rPr lang="en-US" dirty="0"/>
              <a:t> is less important and </a:t>
            </a:r>
            <a:r>
              <a:rPr lang="en-US" dirty="0" err="1"/>
              <a:t>Fin_Index</a:t>
            </a:r>
            <a:r>
              <a:rPr lang="en-US" dirty="0"/>
              <a:t> is the least important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6244033" y="154363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6244033" y="1819333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6244032" y="206600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62265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/>
              <a:t>y = </a:t>
            </a:r>
            <a:r>
              <a:rPr lang="en-US" sz="2400" dirty="0">
                <a:highlight>
                  <a:srgbClr val="FFFF00"/>
                </a:highlight>
              </a:rPr>
              <a:t>b</a:t>
            </a:r>
            <a:r>
              <a:rPr lang="en-US" sz="2400" baseline="-25000" dirty="0">
                <a:highlight>
                  <a:srgbClr val="FFFF00"/>
                </a:highlight>
              </a:rPr>
              <a:t>0</a:t>
            </a:r>
            <a:r>
              <a:rPr lang="en-US" sz="2400" dirty="0"/>
              <a:t>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1</a:t>
            </a:r>
            <a:r>
              <a:rPr lang="en-US" sz="2400" dirty="0"/>
              <a:t>*x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2</a:t>
            </a:r>
            <a:r>
              <a:rPr lang="en-US" sz="2400" dirty="0"/>
              <a:t>*y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3</a:t>
            </a:r>
            <a:r>
              <a:rPr lang="en-US" sz="2400" dirty="0"/>
              <a:t>*z</a:t>
            </a:r>
          </a:p>
          <a:p>
            <a:r>
              <a:rPr lang="en-US" sz="2400" dirty="0"/>
              <a:t>Turnout = 55.569 – 0.77*</a:t>
            </a:r>
            <a:r>
              <a:rPr lang="en-US" sz="2400" dirty="0" err="1"/>
              <a:t>Population_th</a:t>
            </a:r>
            <a:r>
              <a:rPr lang="en-US" sz="2400" dirty="0"/>
              <a:t> – 1.382*</a:t>
            </a:r>
            <a:r>
              <a:rPr lang="en-US" sz="2400" dirty="0" err="1"/>
              <a:t>Fin_Index</a:t>
            </a:r>
            <a:r>
              <a:rPr lang="en-US" sz="2400" dirty="0"/>
              <a:t> + 17.995*Competition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907839"/>
              </p:ext>
            </p:extLst>
          </p:nvPr>
        </p:nvGraphicFramePr>
        <p:xfrm>
          <a:off x="763569" y="3557135"/>
          <a:ext cx="1085967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851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88896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1296721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  <a:gridCol w="1404594">
                  <a:extLst>
                    <a:ext uri="{9D8B030D-6E8A-4147-A177-3AD203B41FA5}">
                      <a16:colId xmlns:a16="http://schemas.microsoft.com/office/drawing/2014/main" val="2698450269"/>
                    </a:ext>
                  </a:extLst>
                </a:gridCol>
                <a:gridCol w="3857651">
                  <a:extLst>
                    <a:ext uri="{9D8B030D-6E8A-4147-A177-3AD203B41FA5}">
                      <a16:colId xmlns:a16="http://schemas.microsoft.com/office/drawing/2014/main" val="1533385378"/>
                    </a:ext>
                  </a:extLst>
                </a:gridCol>
                <a:gridCol w="1986965">
                  <a:extLst>
                    <a:ext uri="{9D8B030D-6E8A-4147-A177-3AD203B41FA5}">
                      <a16:colId xmlns:a16="http://schemas.microsoft.com/office/drawing/2014/main" val="2156765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Fin_Index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Competition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50.7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68.6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0.77*5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0.77*10 – 1.382*6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0.77*25 – 1.382*6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28.0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9799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39786-62E1-4CC9-A95A-D2B86110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of Assumptions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7636B6-B596-49EF-8852-D3D661209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Outliers – cases with extreme values</a:t>
            </a:r>
          </a:p>
          <a:p>
            <a:r>
              <a:rPr lang="en-US" dirty="0"/>
              <a:t>Collinearity – association between independent variables</a:t>
            </a:r>
          </a:p>
          <a:p>
            <a:endParaRPr lang="en-US" dirty="0"/>
          </a:p>
          <a:p>
            <a:r>
              <a:rPr lang="en-US" dirty="0"/>
              <a:t>How to do that:</a:t>
            </a:r>
          </a:p>
          <a:p>
            <a:pPr lvl="1"/>
            <a:r>
              <a:rPr lang="en-US" dirty="0"/>
              <a:t>Analyze &gt; Regression &gt; Linear</a:t>
            </a:r>
          </a:p>
          <a:p>
            <a:pPr lvl="1"/>
            <a:r>
              <a:rPr lang="en-US" dirty="0"/>
              <a:t>Statistics &gt; Collinearity diagnostics + </a:t>
            </a:r>
            <a:r>
              <a:rPr lang="en-US" dirty="0" err="1"/>
              <a:t>casewise</a:t>
            </a:r>
            <a:r>
              <a:rPr lang="en-US" dirty="0"/>
              <a:t> diagnostics</a:t>
            </a:r>
          </a:p>
        </p:txBody>
      </p:sp>
    </p:spTree>
    <p:extLst>
      <p:ext uri="{BB962C8B-B14F-4D97-AF65-F5344CB8AC3E}">
        <p14:creationId xmlns:p14="http://schemas.microsoft.com/office/powerpoint/2010/main" val="3241654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76C53A-17A8-4CE4-B361-2DFBEB0F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0017"/>
            <a:ext cx="10515600" cy="1741252"/>
          </a:xfrm>
        </p:spPr>
        <p:txBody>
          <a:bodyPr>
            <a:normAutofit/>
          </a:bodyPr>
          <a:lstStyle/>
          <a:p>
            <a:r>
              <a:rPr lang="en-US" dirty="0"/>
              <a:t>VIF above 5 (10) or Tolerance below 0.2 (0.1) constitutes a problem</a:t>
            </a:r>
          </a:p>
          <a:p>
            <a:r>
              <a:rPr lang="en-US" dirty="0"/>
              <a:t>Solution – more models or dropping one of the variables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470393A6-95E9-43E4-9AFD-25F4EF9AB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431" y="1607083"/>
            <a:ext cx="7837874" cy="2348008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233C786B-6E25-4A86-A9A3-335BE2F1E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Collinearity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8337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8013C-52BA-4FCE-B091-9B7A5FF1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Regression?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8366C6-0705-4407-917F-BC408EED2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Everything depends on your dependent variable</a:t>
            </a:r>
          </a:p>
          <a:p>
            <a:endParaRPr lang="en-US" dirty="0"/>
          </a:p>
          <a:p>
            <a:r>
              <a:rPr lang="en-US" dirty="0"/>
              <a:t>Linear (OLS) regression:</a:t>
            </a:r>
          </a:p>
          <a:p>
            <a:pPr lvl="1"/>
            <a:r>
              <a:rPr lang="en-US" dirty="0"/>
              <a:t>Scale variable (or long ordinal)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Binary variable (0/1) – binary logistic regression</a:t>
            </a:r>
          </a:p>
          <a:p>
            <a:pPr lvl="1"/>
            <a:r>
              <a:rPr lang="en-US" dirty="0"/>
              <a:t>Nominal (0/1/2/3) – multinomial logistic regression</a:t>
            </a:r>
          </a:p>
          <a:p>
            <a:endParaRPr lang="en-US" dirty="0"/>
          </a:p>
          <a:p>
            <a:r>
              <a:rPr lang="en-US" dirty="0"/>
              <a:t>No limits on independent variables (all types allowed)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6128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2FFF0-4B67-435E-8963-4F85F9078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AFABCC-AA6A-4B10-8F17-99E30E8E9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should contain up to:</a:t>
            </a:r>
          </a:p>
          <a:p>
            <a:pPr lvl="1"/>
            <a:r>
              <a:rPr lang="en-US" dirty="0"/>
              <a:t>5 % of cases with residual above 2 (below -2)</a:t>
            </a:r>
          </a:p>
          <a:p>
            <a:pPr lvl="1"/>
            <a:r>
              <a:rPr lang="en-US" dirty="0"/>
              <a:t>1 % of cases with residual above 2.5 (below -2.5)</a:t>
            </a:r>
          </a:p>
          <a:p>
            <a:endParaRPr lang="en-US" dirty="0"/>
          </a:p>
          <a:p>
            <a:r>
              <a:rPr lang="en-US" dirty="0"/>
              <a:t>If we find outliers we can rerun the model without these cases and compare whether the results change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502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5A8CB-2251-4C88-A978-C0DD1667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BE5411-0921-4126-B0D6-A67E3CEF1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regression:</a:t>
            </a:r>
          </a:p>
          <a:p>
            <a:pPr lvl="1"/>
            <a:r>
              <a:rPr lang="en-US" dirty="0"/>
              <a:t>How do age, gender and education affect income of people?</a:t>
            </a:r>
          </a:p>
          <a:p>
            <a:pPr lvl="1"/>
            <a:r>
              <a:rPr lang="en-US" dirty="0"/>
              <a:t>Does attendance on lectures increase % amount of obtained points in your courses?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Do men have higher chances to end up in jail than women?</a:t>
            </a:r>
          </a:p>
          <a:p>
            <a:pPr lvl="1"/>
            <a:r>
              <a:rPr lang="en-US" dirty="0"/>
              <a:t>Does attendance on lectures increase your chances to pass the course?</a:t>
            </a:r>
          </a:p>
        </p:txBody>
      </p:sp>
    </p:spTree>
    <p:extLst>
      <p:ext uri="{BB962C8B-B14F-4D97-AF65-F5344CB8AC3E}">
        <p14:creationId xmlns:p14="http://schemas.microsoft.com/office/powerpoint/2010/main" val="258056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7F3B1-D5C5-452B-8C62-68BC1300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OLS Regression - Requirements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49CEB5-A3BD-4B72-8DDF-68B4C2C49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Dependent variable:</a:t>
            </a:r>
          </a:p>
          <a:p>
            <a:pPr lvl="1"/>
            <a:r>
              <a:rPr lang="en-US" dirty="0"/>
              <a:t>Exactly one variable</a:t>
            </a:r>
            <a:endParaRPr lang="sk-SK" dirty="0"/>
          </a:p>
          <a:p>
            <a:pPr lvl="1"/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/>
              <a:t>One or more variables, all types without limits</a:t>
            </a:r>
          </a:p>
          <a:p>
            <a:endParaRPr lang="en-US" dirty="0"/>
          </a:p>
          <a:p>
            <a:r>
              <a:rPr lang="en-US" dirty="0"/>
              <a:t>Some further requirements:</a:t>
            </a:r>
          </a:p>
          <a:p>
            <a:pPr lvl="1"/>
            <a:r>
              <a:rPr lang="en-US" dirty="0"/>
              <a:t>Independence of observations</a:t>
            </a:r>
          </a:p>
          <a:p>
            <a:pPr lvl="1"/>
            <a:r>
              <a:rPr lang="en-US" dirty="0"/>
              <a:t>No collinearity between independent variables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657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C07D8-4D0E-4478-870D-8B803FC23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OLS Regression about?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978546-D8DC-41CD-886A-EADDE950A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Basically, it is about searching for ideal lines that best describe the relationship between independent and dependent variable</a:t>
            </a:r>
          </a:p>
          <a:p>
            <a:endParaRPr lang="en-US" dirty="0"/>
          </a:p>
          <a:p>
            <a:r>
              <a:rPr lang="en-US" dirty="0"/>
              <a:t>The best line is the one that is the least inaccurate of all possible lines</a:t>
            </a:r>
          </a:p>
          <a:p>
            <a:endParaRPr lang="en-US" dirty="0"/>
          </a:p>
          <a:p>
            <a:r>
              <a:rPr lang="en-US" dirty="0"/>
              <a:t>Accuracy measured using sum of squares of vertical differences between predicted and observed data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6880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BE0CCF95-FF53-4093-B30B-FB8D7AED29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550768"/>
              </p:ext>
            </p:extLst>
          </p:nvPr>
        </p:nvGraphicFramePr>
        <p:xfrm>
          <a:off x="838200" y="471340"/>
          <a:ext cx="10515600" cy="570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013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square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Provides information about the overall fit of the model</a:t>
            </a:r>
          </a:p>
          <a:p>
            <a:r>
              <a:rPr lang="en-US" dirty="0"/>
              <a:t>How well our model (= our IVs) explains the dependent variable</a:t>
            </a:r>
          </a:p>
          <a:p>
            <a:r>
              <a:rPr lang="en-US" dirty="0"/>
              <a:t>Comparison of improvement of regression line compared to mean</a:t>
            </a:r>
          </a:p>
          <a:p>
            <a:endParaRPr lang="en-US" dirty="0"/>
          </a:p>
          <a:p>
            <a:r>
              <a:rPr lang="en-US" dirty="0"/>
              <a:t>Ranges from 0 to 1 (zero to hundred per cent)</a:t>
            </a:r>
          </a:p>
          <a:p>
            <a:endParaRPr lang="en-US" dirty="0"/>
          </a:p>
          <a:p>
            <a:r>
              <a:rPr lang="en-US" dirty="0"/>
              <a:t>Show how much of the variance of dependent variable we are able to explain using our set of independent variables</a:t>
            </a:r>
          </a:p>
          <a:p>
            <a:r>
              <a:rPr lang="en-US" dirty="0"/>
              <a:t>Use Adjusted R square to control for inflation of number of IVs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3312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Outcomes of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 estimates:</a:t>
            </a:r>
          </a:p>
          <a:p>
            <a:pPr lvl="1"/>
            <a:r>
              <a:rPr lang="en-US" dirty="0"/>
              <a:t>Intercept</a:t>
            </a:r>
          </a:p>
          <a:p>
            <a:pPr lvl="1"/>
            <a:r>
              <a:rPr lang="en-US" dirty="0"/>
              <a:t>Effects of each independent variable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 + …</a:t>
            </a:r>
          </a:p>
          <a:p>
            <a:endParaRPr lang="en-US" dirty="0"/>
          </a:p>
          <a:p>
            <a:r>
              <a:rPr lang="en-US" b="1" i="1" dirty="0"/>
              <a:t>y</a:t>
            </a:r>
            <a:r>
              <a:rPr lang="en-US" dirty="0"/>
              <a:t> stands for predicted value of dependent variable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0</a:t>
            </a:r>
            <a:r>
              <a:rPr lang="en-US" dirty="0"/>
              <a:t> stands for intercept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1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2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3</a:t>
            </a:r>
            <a:r>
              <a:rPr lang="en-US" b="1" i="1" dirty="0"/>
              <a:t> </a:t>
            </a:r>
            <a:r>
              <a:rPr lang="en-US" dirty="0"/>
              <a:t>etc. stand for slopes of independent variables </a:t>
            </a:r>
            <a:r>
              <a:rPr lang="en-US" b="1" i="1" dirty="0"/>
              <a:t>x, y, z</a:t>
            </a:r>
            <a:r>
              <a:rPr lang="en-US" dirty="0"/>
              <a:t> etc.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2115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11231</TotalTime>
  <Words>1826</Words>
  <Application>Microsoft Office PowerPoint</Application>
  <PresentationFormat>Širokoúhlá obrazovka</PresentationFormat>
  <Paragraphs>283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Motív Office</vt:lpstr>
      <vt:lpstr>Regression Analysis</vt:lpstr>
      <vt:lpstr>Regression Analysis</vt:lpstr>
      <vt:lpstr>Which Regression?</vt:lpstr>
      <vt:lpstr>Examples</vt:lpstr>
      <vt:lpstr>OLS Regression - Requirements</vt:lpstr>
      <vt:lpstr>What is OLS Regression about?</vt:lpstr>
      <vt:lpstr>Prezentace aplikace PowerPoint</vt:lpstr>
      <vt:lpstr>R square</vt:lpstr>
      <vt:lpstr>The Outcomes of OLS Regression</vt:lpstr>
      <vt:lpstr>Example</vt:lpstr>
      <vt:lpstr>How to Perform the OLS Regression</vt:lpstr>
      <vt:lpstr>Prezentace aplikace PowerPoint</vt:lpstr>
      <vt:lpstr>Prezentace aplikace PowerPoint</vt:lpstr>
      <vt:lpstr>Prezentace aplikace PowerPoint</vt:lpstr>
      <vt:lpstr>Predictions Based on Results</vt:lpstr>
      <vt:lpstr>Example 2</vt:lpstr>
      <vt:lpstr>How to Perform the OLS Regression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Unstandardized B Coefficient</vt:lpstr>
      <vt:lpstr>Prezentace aplikace PowerPoint</vt:lpstr>
      <vt:lpstr>Standardized Beta Coefficient</vt:lpstr>
      <vt:lpstr>Prezentace aplikace PowerPoint</vt:lpstr>
      <vt:lpstr>Predictions Based on Results</vt:lpstr>
      <vt:lpstr>Control of Assumptions</vt:lpstr>
      <vt:lpstr>Collinearity</vt:lpstr>
      <vt:lpstr>Outliers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 Spáč</cp:lastModifiedBy>
  <cp:revision>228</cp:revision>
  <dcterms:created xsi:type="dcterms:W3CDTF">2019-09-18T08:38:58Z</dcterms:created>
  <dcterms:modified xsi:type="dcterms:W3CDTF">2024-12-18T15:48:38Z</dcterms:modified>
</cp:coreProperties>
</file>