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51"/>
  </p:notesMasterIdLst>
  <p:sldIdLst>
    <p:sldId id="256" r:id="rId2"/>
    <p:sldId id="278" r:id="rId3"/>
    <p:sldId id="277" r:id="rId4"/>
    <p:sldId id="257" r:id="rId5"/>
    <p:sldId id="261" r:id="rId6"/>
    <p:sldId id="262" r:id="rId7"/>
    <p:sldId id="259" r:id="rId8"/>
    <p:sldId id="280" r:id="rId9"/>
    <p:sldId id="279" r:id="rId10"/>
    <p:sldId id="296" r:id="rId11"/>
    <p:sldId id="298" r:id="rId12"/>
    <p:sldId id="301" r:id="rId13"/>
    <p:sldId id="300" r:id="rId14"/>
    <p:sldId id="299" r:id="rId15"/>
    <p:sldId id="295" r:id="rId16"/>
    <p:sldId id="303" r:id="rId17"/>
    <p:sldId id="304" r:id="rId18"/>
    <p:sldId id="293" r:id="rId19"/>
    <p:sldId id="302" r:id="rId20"/>
    <p:sldId id="294" r:id="rId21"/>
    <p:sldId id="305" r:id="rId22"/>
    <p:sldId id="306" r:id="rId23"/>
    <p:sldId id="307" r:id="rId24"/>
    <p:sldId id="288" r:id="rId25"/>
    <p:sldId id="308" r:id="rId26"/>
    <p:sldId id="309" r:id="rId27"/>
    <p:sldId id="291" r:id="rId28"/>
    <p:sldId id="292" r:id="rId29"/>
    <p:sldId id="290" r:id="rId30"/>
    <p:sldId id="260" r:id="rId31"/>
    <p:sldId id="264" r:id="rId32"/>
    <p:sldId id="273" r:id="rId33"/>
    <p:sldId id="297" r:id="rId34"/>
    <p:sldId id="286" r:id="rId35"/>
    <p:sldId id="287" r:id="rId36"/>
    <p:sldId id="272" r:id="rId37"/>
    <p:sldId id="265" r:id="rId38"/>
    <p:sldId id="268" r:id="rId39"/>
    <p:sldId id="289" r:id="rId40"/>
    <p:sldId id="310" r:id="rId41"/>
    <p:sldId id="393" r:id="rId42"/>
    <p:sldId id="394" r:id="rId43"/>
    <p:sldId id="395" r:id="rId44"/>
    <p:sldId id="396" r:id="rId45"/>
    <p:sldId id="397" r:id="rId46"/>
    <p:sldId id="398" r:id="rId47"/>
    <p:sldId id="401" r:id="rId48"/>
    <p:sldId id="400" r:id="rId49"/>
    <p:sldId id="399" r:id="rId50"/>
  </p:sldIdLst>
  <p:sldSz cx="9144000" cy="5143500" type="screen16x9"/>
  <p:notesSz cx="6858000" cy="9144000"/>
  <p:embeddedFontLst>
    <p:embeddedFont>
      <p:font typeface="Lucida Sans Unicode" panose="020B0602030504020204" pitchFamily="3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5" autoAdjust="0"/>
    <p:restoredTop sz="94660"/>
  </p:normalViewPr>
  <p:slideViewPr>
    <p:cSldViewPr>
      <p:cViewPr varScale="1">
        <p:scale>
          <a:sx n="64" d="100"/>
          <a:sy n="64" d="100"/>
        </p:scale>
        <p:origin x="90" y="123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771671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242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xfrm>
            <a:off x="4278313" y="10156825"/>
            <a:ext cx="3279775" cy="53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5B92BC0D-052E-46B5-9268-2B2661E75CB6}" type="slidenum">
              <a:rPr lang="en-GB" altLang="cs-CZ">
                <a:solidFill>
                  <a:srgbClr val="000000"/>
                </a:solidFill>
                <a:latin typeface="Times New Roman" panose="02020603050405020304" pitchFamily="18" charset="0"/>
              </a:rPr>
              <a:pPr eaLnBrk="1"/>
              <a:t>25</a:t>
            </a:fld>
            <a:endParaRPr lang="en-GB" altLang="cs-CZ">
              <a:solidFill>
                <a:srgbClr val="000000"/>
              </a:solidFill>
              <a:latin typeface="Times New Roman" panose="02020603050405020304" pitchFamily="18" charset="0"/>
            </a:endParaRPr>
          </a:p>
        </p:txBody>
      </p:sp>
      <p:sp>
        <p:nvSpPr>
          <p:cNvPr id="7680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6804"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3841961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xfrm>
            <a:off x="4278313" y="10156825"/>
            <a:ext cx="3279775" cy="53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1263C8EB-5030-4EB7-8C68-EA124B6BDC04}" type="slidenum">
              <a:rPr lang="en-GB" altLang="cs-CZ">
                <a:solidFill>
                  <a:srgbClr val="000000"/>
                </a:solidFill>
                <a:latin typeface="Times New Roman" panose="02020603050405020304" pitchFamily="18" charset="0"/>
              </a:rPr>
              <a:pPr eaLnBrk="1"/>
              <a:t>26</a:t>
            </a:fld>
            <a:endParaRPr lang="en-GB" altLang="cs-CZ">
              <a:solidFill>
                <a:srgbClr val="000000"/>
              </a:solidFill>
              <a:latin typeface="Times New Roman" panose="02020603050405020304" pitchFamily="18" charset="0"/>
            </a:endParaRPr>
          </a:p>
        </p:txBody>
      </p:sp>
      <p:sp>
        <p:nvSpPr>
          <p:cNvPr id="778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7828"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1655160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xfrm>
            <a:off x="4278313" y="10156825"/>
            <a:ext cx="3279775" cy="53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FEE6F7D9-879E-44FF-8FD0-A788F333F679}" type="slidenum">
              <a:rPr lang="en-GB" altLang="cs-CZ">
                <a:solidFill>
                  <a:srgbClr val="000000"/>
                </a:solidFill>
                <a:latin typeface="Times New Roman" panose="02020603050405020304" pitchFamily="18" charset="0"/>
              </a:rPr>
              <a:pPr eaLnBrk="1"/>
              <a:t>27</a:t>
            </a:fld>
            <a:endParaRPr lang="en-GB" altLang="cs-CZ">
              <a:solidFill>
                <a:srgbClr val="000000"/>
              </a:solidFill>
              <a:latin typeface="Times New Roman" panose="02020603050405020304" pitchFamily="18" charset="0"/>
            </a:endParaRPr>
          </a:p>
        </p:txBody>
      </p:sp>
      <p:sp>
        <p:nvSpPr>
          <p:cNvPr id="7885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8852"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cs-CZ" altLang="cs-CZ" dirty="0">
                <a:latin typeface="Times New Roman" panose="02020603050405020304" pitchFamily="18" charset="0"/>
              </a:rPr>
              <a:t>937*643</a:t>
            </a:r>
            <a:r>
              <a:rPr lang="en-US" altLang="cs-CZ" dirty="0">
                <a:latin typeface="Times New Roman" panose="02020603050405020304" pitchFamily="18" charset="0"/>
              </a:rPr>
              <a:t>=602491</a:t>
            </a:r>
          </a:p>
          <a:p>
            <a:r>
              <a:rPr lang="en-US" altLang="cs-CZ" dirty="0">
                <a:latin typeface="Times New Roman" panose="02020603050405020304" pitchFamily="18" charset="0"/>
              </a:rPr>
              <a:t>521*911=474631</a:t>
            </a:r>
          </a:p>
          <a:p>
            <a:endParaRPr lang="cs-CZ" altLang="cs-CZ" dirty="0">
              <a:latin typeface="Times New Roman" panose="02020603050405020304" pitchFamily="18" charset="0"/>
            </a:endParaRPr>
          </a:p>
        </p:txBody>
      </p:sp>
    </p:spTree>
    <p:extLst>
      <p:ext uri="{BB962C8B-B14F-4D97-AF65-F5344CB8AC3E}">
        <p14:creationId xmlns:p14="http://schemas.microsoft.com/office/powerpoint/2010/main" val="200752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xfrm>
            <a:off x="4278313" y="10156825"/>
            <a:ext cx="3279775" cy="53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E5144510-012C-43F8-9072-CA2A9EB246AA}" type="slidenum">
              <a:rPr lang="en-GB" altLang="cs-CZ">
                <a:solidFill>
                  <a:srgbClr val="000000"/>
                </a:solidFill>
                <a:latin typeface="Times New Roman" panose="02020603050405020304" pitchFamily="18" charset="0"/>
              </a:rPr>
              <a:pPr eaLnBrk="1"/>
              <a:t>28</a:t>
            </a:fld>
            <a:endParaRPr lang="en-GB" altLang="cs-CZ">
              <a:solidFill>
                <a:srgbClr val="000000"/>
              </a:solidFill>
              <a:latin typeface="Times New Roman" panose="02020603050405020304" pitchFamily="18" charset="0"/>
            </a:endParaRPr>
          </a:p>
        </p:txBody>
      </p:sp>
      <p:sp>
        <p:nvSpPr>
          <p:cNvPr id="798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9876"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377285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24347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81248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2220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530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5058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217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6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959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xfrm>
            <a:off x="4278313" y="10156825"/>
            <a:ext cx="3279775" cy="53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675D42EC-9BF7-4D44-BDAE-CD475875874F}" type="slidenum">
              <a:rPr lang="en-GB" altLang="cs-CZ">
                <a:solidFill>
                  <a:srgbClr val="000000"/>
                </a:solidFill>
                <a:latin typeface="Times New Roman" panose="02020603050405020304" pitchFamily="18" charset="0"/>
              </a:rPr>
              <a:pPr eaLnBrk="1"/>
              <a:t>19</a:t>
            </a:fld>
            <a:endParaRPr lang="en-GB" altLang="cs-CZ">
              <a:solidFill>
                <a:srgbClr val="000000"/>
              </a:solidFill>
              <a:latin typeface="Times New Roman" panose="02020603050405020304" pitchFamily="18" charset="0"/>
            </a:endParaRPr>
          </a:p>
        </p:txBody>
      </p:sp>
      <p:sp>
        <p:nvSpPr>
          <p:cNvPr id="8499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290419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xfrm>
            <a:off x="4278313" y="10156825"/>
            <a:ext cx="3279775" cy="53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F1B432AD-342A-42D0-9EE3-266EA57B98BC}" type="slidenum">
              <a:rPr lang="en-GB" altLang="cs-CZ">
                <a:solidFill>
                  <a:srgbClr val="000000"/>
                </a:solidFill>
                <a:latin typeface="Times New Roman" panose="02020603050405020304" pitchFamily="18" charset="0"/>
              </a:rPr>
              <a:pPr eaLnBrk="1"/>
              <a:t>22</a:t>
            </a:fld>
            <a:endParaRPr lang="en-GB" altLang="cs-CZ">
              <a:solidFill>
                <a:srgbClr val="000000"/>
              </a:solidFill>
              <a:latin typeface="Times New Roman" panose="02020603050405020304" pitchFamily="18" charset="0"/>
            </a:endParaRPr>
          </a:p>
        </p:txBody>
      </p:sp>
      <p:sp>
        <p:nvSpPr>
          <p:cNvPr id="7168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192113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xfrm>
            <a:off x="4278313" y="10156825"/>
            <a:ext cx="3279775" cy="53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47C4592C-34F0-434C-93EB-06B52CD29FBD}" type="slidenum">
              <a:rPr lang="en-GB" altLang="cs-CZ">
                <a:solidFill>
                  <a:srgbClr val="000000"/>
                </a:solidFill>
                <a:latin typeface="Times New Roman" panose="02020603050405020304" pitchFamily="18" charset="0"/>
              </a:rPr>
              <a:pPr eaLnBrk="1"/>
              <a:t>23</a:t>
            </a:fld>
            <a:endParaRPr lang="en-GB" altLang="cs-CZ">
              <a:solidFill>
                <a:srgbClr val="000000"/>
              </a:solidFill>
              <a:latin typeface="Times New Roman" panose="02020603050405020304" pitchFamily="18" charset="0"/>
            </a:endParaRPr>
          </a:p>
        </p:txBody>
      </p:sp>
      <p:sp>
        <p:nvSpPr>
          <p:cNvPr id="7373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3732"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395843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xfrm>
            <a:off x="4278313" y="10156825"/>
            <a:ext cx="3279775" cy="53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fld id="{CDA02F87-DA35-49E0-B0B6-30C8820FBD4A}" type="slidenum">
              <a:rPr lang="en-GB" altLang="cs-CZ">
                <a:solidFill>
                  <a:srgbClr val="000000"/>
                </a:solidFill>
                <a:latin typeface="Times New Roman" panose="02020603050405020304" pitchFamily="18" charset="0"/>
              </a:rPr>
              <a:pPr eaLnBrk="1"/>
              <a:t>24</a:t>
            </a:fld>
            <a:endParaRPr lang="en-GB" altLang="cs-CZ">
              <a:solidFill>
                <a:srgbClr val="000000"/>
              </a:solidFill>
              <a:latin typeface="Times New Roman" panose="02020603050405020304" pitchFamily="18" charset="0"/>
            </a:endParaRPr>
          </a:p>
        </p:txBody>
      </p:sp>
      <p:sp>
        <p:nvSpPr>
          <p:cNvPr id="757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5780"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ltLang="cs-CZ">
              <a:latin typeface="Times New Roman" panose="02020603050405020304" pitchFamily="18" charset="0"/>
            </a:endParaRPr>
          </a:p>
        </p:txBody>
      </p:sp>
    </p:spTree>
    <p:extLst>
      <p:ext uri="{BB962C8B-B14F-4D97-AF65-F5344CB8AC3E}">
        <p14:creationId xmlns:p14="http://schemas.microsoft.com/office/powerpoint/2010/main" val="61795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59"/>
        <p:cNvGrpSpPr/>
        <p:nvPr/>
      </p:nvGrpSpPr>
      <p:grpSpPr>
        <a:xfrm>
          <a:off x="0" y="0"/>
          <a:ext cx="0" cy="0"/>
          <a:chOff x="0" y="0"/>
          <a:chExt cx="0" cy="0"/>
        </a:xfrm>
      </p:grpSpPr>
      <p:sp>
        <p:nvSpPr>
          <p:cNvPr id="60" name="Shape 60"/>
          <p:cNvSpPr/>
          <p:nvPr/>
        </p:nvSpPr>
        <p:spPr>
          <a:xfrm>
            <a:off x="0" y="100"/>
            <a:ext cx="9144000" cy="1711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62" name="Shape 62"/>
          <p:cNvSpPr txBox="1">
            <a:spLocks noGrp="1"/>
          </p:cNvSpPr>
          <p:nvPr>
            <p:ph type="ctrTitle"/>
          </p:nvPr>
        </p:nvSpPr>
        <p:spPr>
          <a:xfrm>
            <a:off x="512700" y="1893300"/>
            <a:ext cx="8118600" cy="1522800"/>
          </a:xfrm>
          <a:prstGeom prst="rect">
            <a:avLst/>
          </a:prstGeom>
        </p:spPr>
        <p:txBody>
          <a:bodyPr lIns="91425" tIns="91425" rIns="91425" bIns="91425" anchor="b" anchorCtr="0"/>
          <a:lstStyle>
            <a:lvl1pPr lvl="0" rtl="0">
              <a:spcBef>
                <a:spcPts val="0"/>
              </a:spcBef>
              <a:buClr>
                <a:schemeClr val="accent1"/>
              </a:buClr>
              <a:buSzPct val="100000"/>
              <a:defRPr sz="4200">
                <a:solidFill>
                  <a:schemeClr val="accent1"/>
                </a:solidFill>
              </a:defRPr>
            </a:lvl1pPr>
            <a:lvl2pPr lvl="1" rtl="0">
              <a:spcBef>
                <a:spcPts val="0"/>
              </a:spcBef>
              <a:buClr>
                <a:schemeClr val="accent1"/>
              </a:buClr>
              <a:buSzPct val="100000"/>
              <a:defRPr sz="4200">
                <a:solidFill>
                  <a:schemeClr val="accent1"/>
                </a:solidFill>
              </a:defRPr>
            </a:lvl2pPr>
            <a:lvl3pPr lvl="2" rtl="0">
              <a:spcBef>
                <a:spcPts val="0"/>
              </a:spcBef>
              <a:buClr>
                <a:schemeClr val="accent1"/>
              </a:buClr>
              <a:buSzPct val="100000"/>
              <a:defRPr sz="4200">
                <a:solidFill>
                  <a:schemeClr val="accent1"/>
                </a:solidFill>
              </a:defRPr>
            </a:lvl3pPr>
            <a:lvl4pPr lvl="3" rtl="0">
              <a:spcBef>
                <a:spcPts val="0"/>
              </a:spcBef>
              <a:buClr>
                <a:schemeClr val="accent1"/>
              </a:buClr>
              <a:buSzPct val="100000"/>
              <a:defRPr sz="4200">
                <a:solidFill>
                  <a:schemeClr val="accent1"/>
                </a:solidFill>
              </a:defRPr>
            </a:lvl4pPr>
            <a:lvl5pPr lvl="4" rtl="0">
              <a:spcBef>
                <a:spcPts val="0"/>
              </a:spcBef>
              <a:buClr>
                <a:schemeClr val="accent1"/>
              </a:buClr>
              <a:buSzPct val="100000"/>
              <a:defRPr sz="4200">
                <a:solidFill>
                  <a:schemeClr val="accent1"/>
                </a:solidFill>
              </a:defRPr>
            </a:lvl5pPr>
            <a:lvl6pPr lvl="5" rtl="0">
              <a:spcBef>
                <a:spcPts val="0"/>
              </a:spcBef>
              <a:buClr>
                <a:schemeClr val="accent1"/>
              </a:buClr>
              <a:buSzPct val="100000"/>
              <a:defRPr sz="4200">
                <a:solidFill>
                  <a:schemeClr val="accent1"/>
                </a:solidFill>
              </a:defRPr>
            </a:lvl6pPr>
            <a:lvl7pPr lvl="6" rtl="0">
              <a:spcBef>
                <a:spcPts val="0"/>
              </a:spcBef>
              <a:buClr>
                <a:schemeClr val="accent1"/>
              </a:buClr>
              <a:buSzPct val="100000"/>
              <a:defRPr sz="4200">
                <a:solidFill>
                  <a:schemeClr val="accent1"/>
                </a:solidFill>
              </a:defRPr>
            </a:lvl7pPr>
            <a:lvl8pPr lvl="7" rtl="0">
              <a:spcBef>
                <a:spcPts val="0"/>
              </a:spcBef>
              <a:buClr>
                <a:schemeClr val="accent1"/>
              </a:buClr>
              <a:buSzPct val="100000"/>
              <a:defRPr sz="4200">
                <a:solidFill>
                  <a:schemeClr val="accent1"/>
                </a:solidFill>
              </a:defRPr>
            </a:lvl8pPr>
            <a:lvl9pPr lvl="8" rtl="0">
              <a:spcBef>
                <a:spcPts val="0"/>
              </a:spcBef>
              <a:buClr>
                <a:schemeClr val="accent1"/>
              </a:buClr>
              <a:buSzPct val="100000"/>
              <a:defRPr sz="4200">
                <a:solidFill>
                  <a:schemeClr val="accent1"/>
                </a:solidFill>
              </a:defRPr>
            </a:lvl9pPr>
          </a:lstStyle>
          <a:p>
            <a:endParaRPr/>
          </a:p>
        </p:txBody>
      </p:sp>
      <p:sp>
        <p:nvSpPr>
          <p:cNvPr id="63" name="Shape 63"/>
          <p:cNvSpPr txBox="1">
            <a:spLocks noGrp="1"/>
          </p:cNvSpPr>
          <p:nvPr>
            <p:ph type="subTitle" idx="1"/>
          </p:nvPr>
        </p:nvSpPr>
        <p:spPr>
          <a:xfrm>
            <a:off x="512700" y="3840639"/>
            <a:ext cx="8118600" cy="7875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2400">
                <a:solidFill>
                  <a:schemeClr val="accent2"/>
                </a:solidFill>
              </a:defRPr>
            </a:lvl1pPr>
            <a:lvl2pPr lvl="1" rtl="0">
              <a:lnSpc>
                <a:spcPct val="100000"/>
              </a:lnSpc>
              <a:spcBef>
                <a:spcPts val="0"/>
              </a:spcBef>
              <a:spcAft>
                <a:spcPts val="0"/>
              </a:spcAft>
              <a:buClr>
                <a:schemeClr val="accent2"/>
              </a:buClr>
              <a:buSzPct val="100000"/>
              <a:buNone/>
              <a:defRPr sz="2400">
                <a:solidFill>
                  <a:schemeClr val="accent2"/>
                </a:solidFill>
              </a:defRPr>
            </a:lvl2pPr>
            <a:lvl3pPr lvl="2" rtl="0">
              <a:lnSpc>
                <a:spcPct val="100000"/>
              </a:lnSpc>
              <a:spcBef>
                <a:spcPts val="0"/>
              </a:spcBef>
              <a:spcAft>
                <a:spcPts val="0"/>
              </a:spcAft>
              <a:buClr>
                <a:schemeClr val="accent2"/>
              </a:buClr>
              <a:buSzPct val="100000"/>
              <a:buNone/>
              <a:defRPr sz="2400">
                <a:solidFill>
                  <a:schemeClr val="accent2"/>
                </a:solidFill>
              </a:defRPr>
            </a:lvl3pPr>
            <a:lvl4pPr lvl="3" rtl="0">
              <a:lnSpc>
                <a:spcPct val="100000"/>
              </a:lnSpc>
              <a:spcBef>
                <a:spcPts val="0"/>
              </a:spcBef>
              <a:spcAft>
                <a:spcPts val="0"/>
              </a:spcAft>
              <a:buClr>
                <a:schemeClr val="accent2"/>
              </a:buClr>
              <a:buSzPct val="100000"/>
              <a:buNone/>
              <a:defRPr sz="2400">
                <a:solidFill>
                  <a:schemeClr val="accent2"/>
                </a:solidFill>
              </a:defRPr>
            </a:lvl4pPr>
            <a:lvl5pPr lvl="4" rtl="0">
              <a:lnSpc>
                <a:spcPct val="100000"/>
              </a:lnSpc>
              <a:spcBef>
                <a:spcPts val="0"/>
              </a:spcBef>
              <a:spcAft>
                <a:spcPts val="0"/>
              </a:spcAft>
              <a:buClr>
                <a:schemeClr val="accent2"/>
              </a:buClr>
              <a:buSzPct val="100000"/>
              <a:buNone/>
              <a:defRPr sz="2400">
                <a:solidFill>
                  <a:schemeClr val="accent2"/>
                </a:solidFill>
              </a:defRPr>
            </a:lvl5pPr>
            <a:lvl6pPr lvl="5" rtl="0">
              <a:lnSpc>
                <a:spcPct val="100000"/>
              </a:lnSpc>
              <a:spcBef>
                <a:spcPts val="0"/>
              </a:spcBef>
              <a:spcAft>
                <a:spcPts val="0"/>
              </a:spcAft>
              <a:buClr>
                <a:schemeClr val="accent2"/>
              </a:buClr>
              <a:buSzPct val="100000"/>
              <a:buNone/>
              <a:defRPr sz="2400">
                <a:solidFill>
                  <a:schemeClr val="accent2"/>
                </a:solidFill>
              </a:defRPr>
            </a:lvl6pPr>
            <a:lvl7pPr lvl="6" rtl="0">
              <a:lnSpc>
                <a:spcPct val="100000"/>
              </a:lnSpc>
              <a:spcBef>
                <a:spcPts val="0"/>
              </a:spcBef>
              <a:spcAft>
                <a:spcPts val="0"/>
              </a:spcAft>
              <a:buClr>
                <a:schemeClr val="accent2"/>
              </a:buClr>
              <a:buSzPct val="100000"/>
              <a:buNone/>
              <a:defRPr sz="2400">
                <a:solidFill>
                  <a:schemeClr val="accent2"/>
                </a:solidFill>
              </a:defRPr>
            </a:lvl7pPr>
            <a:lvl8pPr lvl="7" rtl="0">
              <a:lnSpc>
                <a:spcPct val="100000"/>
              </a:lnSpc>
              <a:spcBef>
                <a:spcPts val="0"/>
              </a:spcBef>
              <a:spcAft>
                <a:spcPts val="0"/>
              </a:spcAft>
              <a:buClr>
                <a:schemeClr val="accent2"/>
              </a:buClr>
              <a:buSzPct val="100000"/>
              <a:buNone/>
              <a:defRPr sz="2400">
                <a:solidFill>
                  <a:schemeClr val="accent2"/>
                </a:solidFill>
              </a:defRPr>
            </a:lvl8pPr>
            <a:lvl9pPr lvl="8" rtl="0">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64" name="Shape 6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cs">
                <a:solidFill>
                  <a:schemeClr val="accent1"/>
                </a:solidFill>
              </a:rPr>
              <a:pPr lvl="0" rtl="0">
                <a:spcBef>
                  <a:spcPts val="0"/>
                </a:spcBef>
                <a:buNone/>
              </a:pPr>
              <a:t>‹#›</a:t>
            </a:fld>
            <a:endParaRPr lang="cs">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1039650"/>
            <a:ext cx="8520600" cy="2106300"/>
          </a:xfrm>
          <a:prstGeom prst="rect">
            <a:avLst/>
          </a:prstGeom>
        </p:spPr>
        <p:txBody>
          <a:bodyPr lIns="91425" tIns="91425" rIns="91425" bIns="91425" anchor="b" anchorCtr="0"/>
          <a:lstStyle>
            <a:lvl1pPr lvl="0" algn="ctr" rtl="0">
              <a:spcBef>
                <a:spcPts val="0"/>
              </a:spcBef>
              <a:buSzPct val="100000"/>
              <a:defRPr sz="14000" b="1"/>
            </a:lvl1pPr>
            <a:lvl2pPr lvl="1" algn="ctr" rtl="0">
              <a:spcBef>
                <a:spcPts val="0"/>
              </a:spcBef>
              <a:buSzPct val="100000"/>
              <a:defRPr sz="14000" b="1"/>
            </a:lvl2pPr>
            <a:lvl3pPr lvl="2" algn="ctr" rtl="0">
              <a:spcBef>
                <a:spcPts val="0"/>
              </a:spcBef>
              <a:buSzPct val="100000"/>
              <a:defRPr sz="14000" b="1"/>
            </a:lvl3pPr>
            <a:lvl4pPr lvl="3" algn="ctr" rtl="0">
              <a:spcBef>
                <a:spcPts val="0"/>
              </a:spcBef>
              <a:buSzPct val="100000"/>
              <a:defRPr sz="14000" b="1"/>
            </a:lvl4pPr>
            <a:lvl5pPr lvl="4" algn="ctr" rtl="0">
              <a:spcBef>
                <a:spcPts val="0"/>
              </a:spcBef>
              <a:buSzPct val="100000"/>
              <a:defRPr sz="14000" b="1"/>
            </a:lvl5pPr>
            <a:lvl6pPr lvl="5" algn="ctr" rtl="0">
              <a:spcBef>
                <a:spcPts val="0"/>
              </a:spcBef>
              <a:buSzPct val="100000"/>
              <a:defRPr sz="14000" b="1"/>
            </a:lvl6pPr>
            <a:lvl7pPr lvl="6" algn="ctr" rtl="0">
              <a:spcBef>
                <a:spcPts val="0"/>
              </a:spcBef>
              <a:buSzPct val="100000"/>
              <a:defRPr sz="14000" b="1"/>
            </a:lvl7pPr>
            <a:lvl8pPr lvl="7" algn="ctr" rtl="0">
              <a:spcBef>
                <a:spcPts val="0"/>
              </a:spcBef>
              <a:buSzPct val="100000"/>
              <a:defRPr sz="14000" b="1"/>
            </a:lvl8pPr>
            <a:lvl9pPr lvl="8" algn="ctr" rtl="0">
              <a:spcBef>
                <a:spcPts val="0"/>
              </a:spcBef>
              <a:buSzPct val="100000"/>
              <a:defRPr sz="14000" b="1"/>
            </a:lvl9pPr>
          </a:lstStyle>
          <a:p>
            <a:endParaRPr/>
          </a:p>
        </p:txBody>
      </p:sp>
      <p:sp>
        <p:nvSpPr>
          <p:cNvPr id="101" name="Shape 10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02" name="Shape 10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cs"/>
              <a:pPr lvl="0" rtl="0">
                <a:spcBef>
                  <a:spcPts val="0"/>
                </a:spcBef>
                <a:buNone/>
              </a:pPr>
              <a:t>‹#›</a:t>
            </a:fld>
            <a:endParaRPr lang="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3"/>
        <p:cNvGrpSpPr/>
        <p:nvPr/>
      </p:nvGrpSpPr>
      <p:grpSpPr>
        <a:xfrm>
          <a:off x="0" y="0"/>
          <a:ext cx="0" cy="0"/>
          <a:chOff x="0" y="0"/>
          <a:chExt cx="0" cy="0"/>
        </a:xfrm>
      </p:grpSpPr>
      <p:sp>
        <p:nvSpPr>
          <p:cNvPr id="104" name="Shape 10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cs"/>
              <a:pPr lvl="0" rtl="0">
                <a:spcBef>
                  <a:spcPts val="0"/>
                </a:spcBef>
                <a:buNone/>
              </a:pPr>
              <a:t>‹#›</a:t>
            </a:fld>
            <a:endParaRPr lang="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65"/>
        <p:cNvGrpSpPr/>
        <p:nvPr/>
      </p:nvGrpSpPr>
      <p:grpSpPr>
        <a:xfrm>
          <a:off x="0" y="0"/>
          <a:ext cx="0" cy="0"/>
          <a:chOff x="0" y="0"/>
          <a:chExt cx="0" cy="0"/>
        </a:xfrm>
      </p:grpSpPr>
      <p:cxnSp>
        <p:nvCxnSpPr>
          <p:cNvPr id="66" name="Shape 6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67" name="Shape 67"/>
          <p:cNvSpPr txBox="1">
            <a:spLocks noGrp="1"/>
          </p:cNvSpPr>
          <p:nvPr>
            <p:ph type="title"/>
          </p:nvPr>
        </p:nvSpPr>
        <p:spPr>
          <a:xfrm>
            <a:off x="512700" y="1893300"/>
            <a:ext cx="8118600" cy="1522800"/>
          </a:xfrm>
          <a:prstGeom prst="rect">
            <a:avLst/>
          </a:prstGeom>
        </p:spPr>
        <p:txBody>
          <a:bodyPr lIns="91425" tIns="91425" rIns="91425" bIns="91425" anchor="b" anchorCtr="0"/>
          <a:lstStyle>
            <a:lvl1pPr lvl="0" rtl="0">
              <a:spcBef>
                <a:spcPts val="0"/>
              </a:spcBef>
              <a:buClr>
                <a:schemeClr val="accent1"/>
              </a:buClr>
              <a:buSzPct val="100000"/>
              <a:defRPr sz="6000">
                <a:solidFill>
                  <a:schemeClr val="accent1"/>
                </a:solidFill>
              </a:defRPr>
            </a:lvl1pPr>
            <a:lvl2pPr lvl="1" rtl="0">
              <a:spcBef>
                <a:spcPts val="0"/>
              </a:spcBef>
              <a:buClr>
                <a:schemeClr val="accent1"/>
              </a:buClr>
              <a:buSzPct val="100000"/>
              <a:defRPr sz="6000">
                <a:solidFill>
                  <a:schemeClr val="accent1"/>
                </a:solidFill>
              </a:defRPr>
            </a:lvl2pPr>
            <a:lvl3pPr lvl="2" rtl="0">
              <a:spcBef>
                <a:spcPts val="0"/>
              </a:spcBef>
              <a:buClr>
                <a:schemeClr val="accent1"/>
              </a:buClr>
              <a:buSzPct val="100000"/>
              <a:defRPr sz="6000">
                <a:solidFill>
                  <a:schemeClr val="accent1"/>
                </a:solidFill>
              </a:defRPr>
            </a:lvl3pPr>
            <a:lvl4pPr lvl="3" rtl="0">
              <a:spcBef>
                <a:spcPts val="0"/>
              </a:spcBef>
              <a:buClr>
                <a:schemeClr val="accent1"/>
              </a:buClr>
              <a:buSzPct val="100000"/>
              <a:defRPr sz="6000">
                <a:solidFill>
                  <a:schemeClr val="accent1"/>
                </a:solidFill>
              </a:defRPr>
            </a:lvl4pPr>
            <a:lvl5pPr lvl="4" rtl="0">
              <a:spcBef>
                <a:spcPts val="0"/>
              </a:spcBef>
              <a:buClr>
                <a:schemeClr val="accent1"/>
              </a:buClr>
              <a:buSzPct val="100000"/>
              <a:defRPr sz="6000">
                <a:solidFill>
                  <a:schemeClr val="accent1"/>
                </a:solidFill>
              </a:defRPr>
            </a:lvl5pPr>
            <a:lvl6pPr lvl="5" rtl="0">
              <a:spcBef>
                <a:spcPts val="0"/>
              </a:spcBef>
              <a:buClr>
                <a:schemeClr val="accent1"/>
              </a:buClr>
              <a:buSzPct val="100000"/>
              <a:defRPr sz="6000">
                <a:solidFill>
                  <a:schemeClr val="accent1"/>
                </a:solidFill>
              </a:defRPr>
            </a:lvl6pPr>
            <a:lvl7pPr lvl="6" rtl="0">
              <a:spcBef>
                <a:spcPts val="0"/>
              </a:spcBef>
              <a:buClr>
                <a:schemeClr val="accent1"/>
              </a:buClr>
              <a:buSzPct val="100000"/>
              <a:defRPr sz="6000">
                <a:solidFill>
                  <a:schemeClr val="accent1"/>
                </a:solidFill>
              </a:defRPr>
            </a:lvl7pPr>
            <a:lvl8pPr lvl="7" rtl="0">
              <a:spcBef>
                <a:spcPts val="0"/>
              </a:spcBef>
              <a:buClr>
                <a:schemeClr val="accent1"/>
              </a:buClr>
              <a:buSzPct val="100000"/>
              <a:defRPr sz="6000">
                <a:solidFill>
                  <a:schemeClr val="accent1"/>
                </a:solidFill>
              </a:defRPr>
            </a:lvl8pPr>
            <a:lvl9pPr lvl="8" rtl="0">
              <a:spcBef>
                <a:spcPts val="0"/>
              </a:spcBef>
              <a:buClr>
                <a:schemeClr val="accent1"/>
              </a:buClr>
              <a:buSzPct val="100000"/>
              <a:defRPr sz="6000">
                <a:solidFill>
                  <a:schemeClr val="accent1"/>
                </a:solidFill>
              </a:defRPr>
            </a:lvl9pPr>
          </a:lstStyle>
          <a:p>
            <a:endParaRPr/>
          </a:p>
        </p:txBody>
      </p:sp>
      <p:sp>
        <p:nvSpPr>
          <p:cNvPr id="68" name="Shape 6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cs">
                <a:solidFill>
                  <a:schemeClr val="accent1"/>
                </a:solidFill>
              </a:rPr>
              <a:pPr lvl="0" rtl="0">
                <a:spcBef>
                  <a:spcPts val="0"/>
                </a:spcBef>
                <a:buNone/>
              </a:pPr>
              <a:t>‹#›</a:t>
            </a:fld>
            <a:endParaRPr lang="cs">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9"/>
        <p:cNvGrpSpPr/>
        <p:nvPr/>
      </p:nvGrpSpPr>
      <p:grpSpPr>
        <a:xfrm>
          <a:off x="0" y="0"/>
          <a:ext cx="0" cy="0"/>
          <a:chOff x="0" y="0"/>
          <a:chExt cx="0" cy="0"/>
        </a:xfrm>
      </p:grpSpPr>
      <p:sp>
        <p:nvSpPr>
          <p:cNvPr id="70" name="Shape 7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71" name="Shape 71"/>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cs"/>
              <a:pPr lvl="0" rtl="0">
                <a:spcBef>
                  <a:spcPts val="0"/>
                </a:spcBef>
                <a:buNone/>
              </a:pPr>
              <a:t>‹#›</a:t>
            </a:fld>
            <a:endParaRPr lang="c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a:off x="311700" y="1171675"/>
            <a:ext cx="3999900" cy="3397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7" name="Shape 77"/>
          <p:cNvSpPr txBox="1">
            <a:spLocks noGrp="1"/>
          </p:cNvSpPr>
          <p:nvPr>
            <p:ph type="body" idx="2"/>
          </p:nvPr>
        </p:nvSpPr>
        <p:spPr>
          <a:xfrm>
            <a:off x="4832400" y="1171675"/>
            <a:ext cx="3999900" cy="33972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8" name="Shape 7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cs"/>
              <a:pPr lvl="0" rtl="0">
                <a:spcBef>
                  <a:spcPts val="0"/>
                </a:spcBef>
                <a:buNone/>
              </a:pPr>
              <a:t>‹#›</a:t>
            </a:fld>
            <a:endParaRPr lang="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1" name="Shape 8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cs"/>
              <a:pPr lvl="0" rtl="0">
                <a:spcBef>
                  <a:spcPts val="0"/>
                </a:spcBef>
                <a:buNone/>
              </a:pPr>
              <a:t>‹#›</a:t>
            </a:fld>
            <a:endParaRPr lang="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84" name="Shape 8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5" name="Shape 8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cs"/>
              <a:pPr lvl="0" rtl="0">
                <a:spcBef>
                  <a:spcPts val="0"/>
                </a:spcBef>
                <a:buNone/>
              </a:pPr>
              <a:t>‹#›</a:t>
            </a:fld>
            <a:endParaRPr lang="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rtl="0">
              <a:spcBef>
                <a:spcPts val="0"/>
              </a:spcBef>
              <a:buClr>
                <a:schemeClr val="accent1"/>
              </a:buClr>
              <a:buSzPct val="100000"/>
              <a:defRPr sz="5400">
                <a:solidFill>
                  <a:schemeClr val="accent1"/>
                </a:solidFill>
              </a:defRPr>
            </a:lvl1pPr>
            <a:lvl2pPr lvl="1" rtl="0">
              <a:spcBef>
                <a:spcPts val="0"/>
              </a:spcBef>
              <a:buClr>
                <a:schemeClr val="accent1"/>
              </a:buClr>
              <a:buSzPct val="100000"/>
              <a:defRPr sz="5400">
                <a:solidFill>
                  <a:schemeClr val="accent1"/>
                </a:solidFill>
              </a:defRPr>
            </a:lvl2pPr>
            <a:lvl3pPr lvl="2" rtl="0">
              <a:spcBef>
                <a:spcPts val="0"/>
              </a:spcBef>
              <a:buClr>
                <a:schemeClr val="accent1"/>
              </a:buClr>
              <a:buSzPct val="100000"/>
              <a:defRPr sz="5400">
                <a:solidFill>
                  <a:schemeClr val="accent1"/>
                </a:solidFill>
              </a:defRPr>
            </a:lvl3pPr>
            <a:lvl4pPr lvl="3" rtl="0">
              <a:spcBef>
                <a:spcPts val="0"/>
              </a:spcBef>
              <a:buClr>
                <a:schemeClr val="accent1"/>
              </a:buClr>
              <a:buSzPct val="100000"/>
              <a:defRPr sz="5400">
                <a:solidFill>
                  <a:schemeClr val="accent1"/>
                </a:solidFill>
              </a:defRPr>
            </a:lvl4pPr>
            <a:lvl5pPr lvl="4" rtl="0">
              <a:spcBef>
                <a:spcPts val="0"/>
              </a:spcBef>
              <a:buClr>
                <a:schemeClr val="accent1"/>
              </a:buClr>
              <a:buSzPct val="100000"/>
              <a:defRPr sz="5400">
                <a:solidFill>
                  <a:schemeClr val="accent1"/>
                </a:solidFill>
              </a:defRPr>
            </a:lvl5pPr>
            <a:lvl6pPr lvl="5" rtl="0">
              <a:spcBef>
                <a:spcPts val="0"/>
              </a:spcBef>
              <a:buClr>
                <a:schemeClr val="accent1"/>
              </a:buClr>
              <a:buSzPct val="100000"/>
              <a:defRPr sz="5400">
                <a:solidFill>
                  <a:schemeClr val="accent1"/>
                </a:solidFill>
              </a:defRPr>
            </a:lvl6pPr>
            <a:lvl7pPr lvl="6" rtl="0">
              <a:spcBef>
                <a:spcPts val="0"/>
              </a:spcBef>
              <a:buClr>
                <a:schemeClr val="accent1"/>
              </a:buClr>
              <a:buSzPct val="100000"/>
              <a:defRPr sz="5400">
                <a:solidFill>
                  <a:schemeClr val="accent1"/>
                </a:solidFill>
              </a:defRPr>
            </a:lvl7pPr>
            <a:lvl8pPr lvl="7" rtl="0">
              <a:spcBef>
                <a:spcPts val="0"/>
              </a:spcBef>
              <a:buClr>
                <a:schemeClr val="accent1"/>
              </a:buClr>
              <a:buSzPct val="100000"/>
              <a:defRPr sz="5400">
                <a:solidFill>
                  <a:schemeClr val="accent1"/>
                </a:solidFill>
              </a:defRPr>
            </a:lvl8pPr>
            <a:lvl9pPr lvl="8" rtl="0">
              <a:spcBef>
                <a:spcPts val="0"/>
              </a:spcBef>
              <a:buClr>
                <a:schemeClr val="accent1"/>
              </a:buClr>
              <a:buSzPct val="100000"/>
              <a:defRPr sz="5400">
                <a:solidFill>
                  <a:schemeClr val="accent1"/>
                </a:solidFill>
              </a:defRPr>
            </a:lvl9pPr>
          </a:lstStyle>
          <a:p>
            <a:endParaRPr/>
          </a:p>
        </p:txBody>
      </p:sp>
      <p:sp>
        <p:nvSpPr>
          <p:cNvPr id="88" name="Shape 8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cs">
                <a:solidFill>
                  <a:schemeClr val="accent1"/>
                </a:solidFill>
              </a:rPr>
              <a:pPr lvl="0" rtl="0">
                <a:spcBef>
                  <a:spcPts val="0"/>
                </a:spcBef>
                <a:buNone/>
              </a:pPr>
              <a:t>‹#›</a:t>
            </a:fld>
            <a:endParaRPr lang="cs">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9"/>
        <p:cNvGrpSpPr/>
        <p:nvPr/>
      </p:nvGrpSpPr>
      <p:grpSpPr>
        <a:xfrm>
          <a:off x="0" y="0"/>
          <a:ext cx="0" cy="0"/>
          <a:chOff x="0" y="0"/>
          <a:chExt cx="0" cy="0"/>
        </a:xfrm>
      </p:grpSpPr>
      <p:sp>
        <p:nvSpPr>
          <p:cNvPr id="90" name="Shape 90"/>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91" name="Shape 9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92" name="Shape 92"/>
          <p:cNvSpPr txBox="1">
            <a:spLocks noGrp="1"/>
          </p:cNvSpPr>
          <p:nvPr>
            <p:ph type="title"/>
          </p:nvPr>
        </p:nvSpPr>
        <p:spPr>
          <a:xfrm>
            <a:off x="265500" y="1382350"/>
            <a:ext cx="4045200" cy="1333200"/>
          </a:xfrm>
          <a:prstGeom prst="rect">
            <a:avLst/>
          </a:prstGeom>
        </p:spPr>
        <p:txBody>
          <a:bodyPr lIns="91425" tIns="91425" rIns="91425" bIns="91425" anchor="b" anchorCtr="0"/>
          <a:lstStyle>
            <a:lvl1pPr lvl="0" algn="ctr" rtl="0">
              <a:spcBef>
                <a:spcPts val="0"/>
              </a:spcBef>
              <a:buClr>
                <a:schemeClr val="lt2"/>
              </a:buClr>
              <a:buSzPct val="100000"/>
              <a:defRPr sz="4200">
                <a:solidFill>
                  <a:schemeClr val="lt2"/>
                </a:solidFill>
              </a:defRPr>
            </a:lvl1pPr>
            <a:lvl2pPr lvl="1" algn="ctr" rtl="0">
              <a:spcBef>
                <a:spcPts val="0"/>
              </a:spcBef>
              <a:buClr>
                <a:schemeClr val="lt2"/>
              </a:buClr>
              <a:buSzPct val="100000"/>
              <a:defRPr sz="4200">
                <a:solidFill>
                  <a:schemeClr val="lt2"/>
                </a:solidFill>
              </a:defRPr>
            </a:lvl2pPr>
            <a:lvl3pPr lvl="2" algn="ctr" rtl="0">
              <a:spcBef>
                <a:spcPts val="0"/>
              </a:spcBef>
              <a:buClr>
                <a:schemeClr val="lt2"/>
              </a:buClr>
              <a:buSzPct val="100000"/>
              <a:defRPr sz="4200">
                <a:solidFill>
                  <a:schemeClr val="lt2"/>
                </a:solidFill>
              </a:defRPr>
            </a:lvl3pPr>
            <a:lvl4pPr lvl="3" algn="ctr" rtl="0">
              <a:spcBef>
                <a:spcPts val="0"/>
              </a:spcBef>
              <a:buClr>
                <a:schemeClr val="lt2"/>
              </a:buClr>
              <a:buSzPct val="100000"/>
              <a:defRPr sz="4200">
                <a:solidFill>
                  <a:schemeClr val="lt2"/>
                </a:solidFill>
              </a:defRPr>
            </a:lvl4pPr>
            <a:lvl5pPr lvl="4" algn="ctr" rtl="0">
              <a:spcBef>
                <a:spcPts val="0"/>
              </a:spcBef>
              <a:buClr>
                <a:schemeClr val="lt2"/>
              </a:buClr>
              <a:buSzPct val="100000"/>
              <a:defRPr sz="4200">
                <a:solidFill>
                  <a:schemeClr val="lt2"/>
                </a:solidFill>
              </a:defRPr>
            </a:lvl5pPr>
            <a:lvl6pPr lvl="5" algn="ctr" rtl="0">
              <a:spcBef>
                <a:spcPts val="0"/>
              </a:spcBef>
              <a:buClr>
                <a:schemeClr val="lt2"/>
              </a:buClr>
              <a:buSzPct val="100000"/>
              <a:defRPr sz="4200">
                <a:solidFill>
                  <a:schemeClr val="lt2"/>
                </a:solidFill>
              </a:defRPr>
            </a:lvl6pPr>
            <a:lvl7pPr lvl="6" algn="ctr" rtl="0">
              <a:spcBef>
                <a:spcPts val="0"/>
              </a:spcBef>
              <a:buClr>
                <a:schemeClr val="lt2"/>
              </a:buClr>
              <a:buSzPct val="100000"/>
              <a:defRPr sz="4200">
                <a:solidFill>
                  <a:schemeClr val="lt2"/>
                </a:solidFill>
              </a:defRPr>
            </a:lvl7pPr>
            <a:lvl8pPr lvl="7" algn="ctr" rtl="0">
              <a:spcBef>
                <a:spcPts val="0"/>
              </a:spcBef>
              <a:buClr>
                <a:schemeClr val="lt2"/>
              </a:buClr>
              <a:buSzPct val="100000"/>
              <a:defRPr sz="4200">
                <a:solidFill>
                  <a:schemeClr val="lt2"/>
                </a:solidFill>
              </a:defRPr>
            </a:lvl8pPr>
            <a:lvl9pPr lvl="8" algn="ctr" rtl="0">
              <a:spcBef>
                <a:spcPts val="0"/>
              </a:spcBef>
              <a:buClr>
                <a:schemeClr val="lt2"/>
              </a:buClr>
              <a:buSzPct val="100000"/>
              <a:defRPr sz="4200">
                <a:solidFill>
                  <a:schemeClr val="lt2"/>
                </a:solidFill>
              </a:defRPr>
            </a:lvl9pPr>
          </a:lstStyle>
          <a:p>
            <a:endParaRPr/>
          </a:p>
        </p:txBody>
      </p:sp>
      <p:sp>
        <p:nvSpPr>
          <p:cNvPr id="93" name="Shape 93"/>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94" name="Shape 9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5" name="Shape 9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cs">
                <a:solidFill>
                  <a:schemeClr val="accent1"/>
                </a:solidFill>
              </a:rPr>
              <a:pPr lvl="0" rtl="0">
                <a:spcBef>
                  <a:spcPts val="0"/>
                </a:spcBef>
                <a:buNone/>
              </a:pPr>
              <a:t>‹#›</a:t>
            </a:fld>
            <a:endParaRPr lang="cs">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8" name="Shape 9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cs"/>
              <a:pPr lvl="0" rtl="0">
                <a:spcBef>
                  <a:spcPts val="0"/>
                </a:spcBef>
                <a:buNone/>
              </a:pPr>
              <a:t>‹#›</a:t>
            </a:fld>
            <a:endParaRPr lang="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11700" y="445025"/>
            <a:ext cx="8520600" cy="613200"/>
          </a:xfrm>
          <a:prstGeom prst="rect">
            <a:avLst/>
          </a:prstGeom>
          <a:noFill/>
          <a:ln>
            <a:noFill/>
          </a:ln>
        </p:spPr>
        <p:txBody>
          <a:bodyPr lIns="91425" tIns="91425" rIns="91425" bIns="91425" anchor="t" anchorCtr="0"/>
          <a:lstStyle>
            <a:lvl1pPr lvl="0" rtl="0">
              <a:spcBef>
                <a:spcPts val="0"/>
              </a:spcBef>
              <a:buClr>
                <a:schemeClr val="dk1"/>
              </a:buClr>
              <a:buSzPct val="100000"/>
              <a:buFont typeface="Calibri"/>
              <a:buNone/>
              <a:defRPr sz="3000">
                <a:solidFill>
                  <a:schemeClr val="dk1"/>
                </a:solidFill>
                <a:latin typeface="Calibri"/>
                <a:ea typeface="Calibri"/>
                <a:cs typeface="Calibri"/>
                <a:sym typeface="Calibri"/>
              </a:defRPr>
            </a:lvl1pPr>
            <a:lvl2pPr lvl="1" rtl="0">
              <a:spcBef>
                <a:spcPts val="0"/>
              </a:spcBef>
              <a:buClr>
                <a:schemeClr val="dk1"/>
              </a:buClr>
              <a:buSzPct val="100000"/>
              <a:buFont typeface="Calibri"/>
              <a:buNone/>
              <a:defRPr sz="3000">
                <a:solidFill>
                  <a:schemeClr val="dk1"/>
                </a:solidFill>
                <a:latin typeface="Calibri"/>
                <a:ea typeface="Calibri"/>
                <a:cs typeface="Calibri"/>
                <a:sym typeface="Calibri"/>
              </a:defRPr>
            </a:lvl2pPr>
            <a:lvl3pPr lvl="2" rtl="0">
              <a:spcBef>
                <a:spcPts val="0"/>
              </a:spcBef>
              <a:buClr>
                <a:schemeClr val="dk1"/>
              </a:buClr>
              <a:buSzPct val="100000"/>
              <a:buFont typeface="Calibri"/>
              <a:buNone/>
              <a:defRPr sz="3000">
                <a:solidFill>
                  <a:schemeClr val="dk1"/>
                </a:solidFill>
                <a:latin typeface="Calibri"/>
                <a:ea typeface="Calibri"/>
                <a:cs typeface="Calibri"/>
                <a:sym typeface="Calibri"/>
              </a:defRPr>
            </a:lvl3pPr>
            <a:lvl4pPr lvl="3" rtl="0">
              <a:spcBef>
                <a:spcPts val="0"/>
              </a:spcBef>
              <a:buClr>
                <a:schemeClr val="dk1"/>
              </a:buClr>
              <a:buSzPct val="100000"/>
              <a:buFont typeface="Calibri"/>
              <a:buNone/>
              <a:defRPr sz="3000">
                <a:solidFill>
                  <a:schemeClr val="dk1"/>
                </a:solidFill>
                <a:latin typeface="Calibri"/>
                <a:ea typeface="Calibri"/>
                <a:cs typeface="Calibri"/>
                <a:sym typeface="Calibri"/>
              </a:defRPr>
            </a:lvl4pPr>
            <a:lvl5pPr lvl="4" rtl="0">
              <a:spcBef>
                <a:spcPts val="0"/>
              </a:spcBef>
              <a:buClr>
                <a:schemeClr val="dk1"/>
              </a:buClr>
              <a:buSzPct val="100000"/>
              <a:buFont typeface="Calibri"/>
              <a:buNone/>
              <a:defRPr sz="3000">
                <a:solidFill>
                  <a:schemeClr val="dk1"/>
                </a:solidFill>
                <a:latin typeface="Calibri"/>
                <a:ea typeface="Calibri"/>
                <a:cs typeface="Calibri"/>
                <a:sym typeface="Calibri"/>
              </a:defRPr>
            </a:lvl5pPr>
            <a:lvl6pPr lvl="5" rtl="0">
              <a:spcBef>
                <a:spcPts val="0"/>
              </a:spcBef>
              <a:buClr>
                <a:schemeClr val="dk1"/>
              </a:buClr>
              <a:buSzPct val="100000"/>
              <a:buFont typeface="Calibri"/>
              <a:buNone/>
              <a:defRPr sz="3000">
                <a:solidFill>
                  <a:schemeClr val="dk1"/>
                </a:solidFill>
                <a:latin typeface="Calibri"/>
                <a:ea typeface="Calibri"/>
                <a:cs typeface="Calibri"/>
                <a:sym typeface="Calibri"/>
              </a:defRPr>
            </a:lvl6pPr>
            <a:lvl7pPr lvl="6" rtl="0">
              <a:spcBef>
                <a:spcPts val="0"/>
              </a:spcBef>
              <a:buClr>
                <a:schemeClr val="dk1"/>
              </a:buClr>
              <a:buSzPct val="100000"/>
              <a:buFont typeface="Calibri"/>
              <a:buNone/>
              <a:defRPr sz="3000">
                <a:solidFill>
                  <a:schemeClr val="dk1"/>
                </a:solidFill>
                <a:latin typeface="Calibri"/>
                <a:ea typeface="Calibri"/>
                <a:cs typeface="Calibri"/>
                <a:sym typeface="Calibri"/>
              </a:defRPr>
            </a:lvl7pPr>
            <a:lvl8pPr lvl="7" rtl="0">
              <a:spcBef>
                <a:spcPts val="0"/>
              </a:spcBef>
              <a:buClr>
                <a:schemeClr val="dk1"/>
              </a:buClr>
              <a:buSzPct val="100000"/>
              <a:buFont typeface="Calibri"/>
              <a:buNone/>
              <a:defRPr sz="3000">
                <a:solidFill>
                  <a:schemeClr val="dk1"/>
                </a:solidFill>
                <a:latin typeface="Calibri"/>
                <a:ea typeface="Calibri"/>
                <a:cs typeface="Calibri"/>
                <a:sym typeface="Calibri"/>
              </a:defRPr>
            </a:lvl8pPr>
            <a:lvl9pPr lvl="8" rtl="0">
              <a:spcBef>
                <a:spcPts val="0"/>
              </a:spcBef>
              <a:buClr>
                <a:schemeClr val="dk1"/>
              </a:buClr>
              <a:buSzPct val="100000"/>
              <a:buFont typeface="Calibri"/>
              <a:buNone/>
              <a:defRPr sz="3000">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1"/>
          </p:nvPr>
        </p:nvSpPr>
        <p:spPr>
          <a:xfrm>
            <a:off x="311700" y="1171600"/>
            <a:ext cx="8520600" cy="33972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Calibri"/>
              <a:defRPr sz="1800">
                <a:solidFill>
                  <a:schemeClr val="dk1"/>
                </a:solidFill>
                <a:latin typeface="Calibri"/>
                <a:ea typeface="Calibri"/>
                <a:cs typeface="Calibri"/>
                <a:sym typeface="Calibri"/>
              </a:defRPr>
            </a:lvl1pPr>
            <a:lvl2pPr lvl="1" rtl="0">
              <a:lnSpc>
                <a:spcPct val="115000"/>
              </a:lnSpc>
              <a:spcBef>
                <a:spcPts val="0"/>
              </a:spcBef>
              <a:spcAft>
                <a:spcPts val="1600"/>
              </a:spcAft>
              <a:buClr>
                <a:schemeClr val="dk1"/>
              </a:buClr>
              <a:buFont typeface="Calibri"/>
              <a:defRPr>
                <a:solidFill>
                  <a:schemeClr val="dk1"/>
                </a:solidFill>
                <a:latin typeface="Calibri"/>
                <a:ea typeface="Calibri"/>
                <a:cs typeface="Calibri"/>
                <a:sym typeface="Calibri"/>
              </a:defRPr>
            </a:lvl2pPr>
            <a:lvl3pPr lvl="2" rtl="0">
              <a:lnSpc>
                <a:spcPct val="115000"/>
              </a:lnSpc>
              <a:spcBef>
                <a:spcPts val="0"/>
              </a:spcBef>
              <a:spcAft>
                <a:spcPts val="1600"/>
              </a:spcAft>
              <a:buClr>
                <a:schemeClr val="dk1"/>
              </a:buClr>
              <a:buFont typeface="Calibri"/>
              <a:defRPr>
                <a:solidFill>
                  <a:schemeClr val="dk1"/>
                </a:solidFill>
                <a:latin typeface="Calibri"/>
                <a:ea typeface="Calibri"/>
                <a:cs typeface="Calibri"/>
                <a:sym typeface="Calibri"/>
              </a:defRPr>
            </a:lvl3pPr>
            <a:lvl4pPr lvl="3" rtl="0">
              <a:lnSpc>
                <a:spcPct val="115000"/>
              </a:lnSpc>
              <a:spcBef>
                <a:spcPts val="0"/>
              </a:spcBef>
              <a:spcAft>
                <a:spcPts val="1600"/>
              </a:spcAft>
              <a:buClr>
                <a:schemeClr val="dk1"/>
              </a:buClr>
              <a:buFont typeface="Calibri"/>
              <a:defRPr>
                <a:solidFill>
                  <a:schemeClr val="dk1"/>
                </a:solidFill>
                <a:latin typeface="Calibri"/>
                <a:ea typeface="Calibri"/>
                <a:cs typeface="Calibri"/>
                <a:sym typeface="Calibri"/>
              </a:defRPr>
            </a:lvl4pPr>
            <a:lvl5pPr lvl="4" rtl="0">
              <a:lnSpc>
                <a:spcPct val="115000"/>
              </a:lnSpc>
              <a:spcBef>
                <a:spcPts val="0"/>
              </a:spcBef>
              <a:spcAft>
                <a:spcPts val="1600"/>
              </a:spcAft>
              <a:buClr>
                <a:schemeClr val="dk1"/>
              </a:buClr>
              <a:buFont typeface="Calibri"/>
              <a:defRPr>
                <a:solidFill>
                  <a:schemeClr val="dk1"/>
                </a:solidFill>
                <a:latin typeface="Calibri"/>
                <a:ea typeface="Calibri"/>
                <a:cs typeface="Calibri"/>
                <a:sym typeface="Calibri"/>
              </a:defRPr>
            </a:lvl5pPr>
            <a:lvl6pPr lvl="5" rtl="0">
              <a:lnSpc>
                <a:spcPct val="115000"/>
              </a:lnSpc>
              <a:spcBef>
                <a:spcPts val="0"/>
              </a:spcBef>
              <a:spcAft>
                <a:spcPts val="1600"/>
              </a:spcAft>
              <a:buClr>
                <a:schemeClr val="dk1"/>
              </a:buClr>
              <a:buFont typeface="Calibri"/>
              <a:defRPr>
                <a:solidFill>
                  <a:schemeClr val="dk1"/>
                </a:solidFill>
                <a:latin typeface="Calibri"/>
                <a:ea typeface="Calibri"/>
                <a:cs typeface="Calibri"/>
                <a:sym typeface="Calibri"/>
              </a:defRPr>
            </a:lvl6pPr>
            <a:lvl7pPr lvl="6" rtl="0">
              <a:lnSpc>
                <a:spcPct val="115000"/>
              </a:lnSpc>
              <a:spcBef>
                <a:spcPts val="0"/>
              </a:spcBef>
              <a:spcAft>
                <a:spcPts val="1600"/>
              </a:spcAft>
              <a:buClr>
                <a:schemeClr val="dk1"/>
              </a:buClr>
              <a:buFont typeface="Calibri"/>
              <a:defRPr>
                <a:solidFill>
                  <a:schemeClr val="dk1"/>
                </a:solidFill>
                <a:latin typeface="Calibri"/>
                <a:ea typeface="Calibri"/>
                <a:cs typeface="Calibri"/>
                <a:sym typeface="Calibri"/>
              </a:defRPr>
            </a:lvl7pPr>
            <a:lvl8pPr lvl="7" rtl="0">
              <a:lnSpc>
                <a:spcPct val="115000"/>
              </a:lnSpc>
              <a:spcBef>
                <a:spcPts val="0"/>
              </a:spcBef>
              <a:spcAft>
                <a:spcPts val="1600"/>
              </a:spcAft>
              <a:buClr>
                <a:schemeClr val="dk1"/>
              </a:buClr>
              <a:buFont typeface="Calibri"/>
              <a:defRPr>
                <a:solidFill>
                  <a:schemeClr val="dk1"/>
                </a:solidFill>
                <a:latin typeface="Calibri"/>
                <a:ea typeface="Calibri"/>
                <a:cs typeface="Calibri"/>
                <a:sym typeface="Calibri"/>
              </a:defRPr>
            </a:lvl8pPr>
            <a:lvl9pPr lvl="8" rtl="0">
              <a:lnSpc>
                <a:spcPct val="115000"/>
              </a:lnSpc>
              <a:spcBef>
                <a:spcPts val="0"/>
              </a:spcBef>
              <a:spcAft>
                <a:spcPts val="1600"/>
              </a:spcAft>
              <a:buClr>
                <a:schemeClr val="dk1"/>
              </a:buClr>
              <a:buFont typeface="Calibri"/>
              <a:defRPr>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cs" sz="1000">
                <a:solidFill>
                  <a:schemeClr val="dk1"/>
                </a:solidFill>
                <a:latin typeface="Calibri"/>
                <a:ea typeface="Calibri"/>
                <a:cs typeface="Calibri"/>
                <a:sym typeface="Calibri"/>
              </a:rPr>
              <a:pPr lvl="0" algn="r" rtl="0">
                <a:spcBef>
                  <a:spcPts val="0"/>
                </a:spcBef>
                <a:buNone/>
              </a:pPr>
              <a:t>‹#›</a:t>
            </a:fld>
            <a:endParaRPr lang="cs" sz="10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apt.securelist.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0" y="0"/>
            <a:ext cx="9144000" cy="1692300"/>
          </a:xfrm>
          <a:prstGeom prst="rect">
            <a:avLst/>
          </a:prstGeom>
        </p:spPr>
        <p:txBody>
          <a:bodyPr lIns="91425" tIns="91425" rIns="91425" bIns="91425" anchor="ctr" anchorCtr="0">
            <a:noAutofit/>
          </a:bodyPr>
          <a:lstStyle/>
          <a:p>
            <a:pPr lvl="0" algn="ctr" rtl="0">
              <a:spcBef>
                <a:spcPts val="0"/>
              </a:spcBef>
              <a:buNone/>
            </a:pPr>
            <a:r>
              <a:rPr lang="en-GB" sz="4800" dirty="0">
                <a:latin typeface="Arial"/>
                <a:ea typeface="Arial"/>
                <a:cs typeface="Arial"/>
                <a:sym typeface="Arial"/>
              </a:rPr>
              <a:t>Cybersecurity</a:t>
            </a:r>
            <a:endParaRPr lang="cs" sz="4800" dirty="0">
              <a:latin typeface="Arial"/>
              <a:ea typeface="Arial"/>
              <a:cs typeface="Arial"/>
              <a:sym typeface="Arial"/>
            </a:endParaRPr>
          </a:p>
        </p:txBody>
      </p:sp>
      <p:sp>
        <p:nvSpPr>
          <p:cNvPr id="110" name="Shape 110"/>
          <p:cNvSpPr txBox="1">
            <a:spLocks noGrp="1"/>
          </p:cNvSpPr>
          <p:nvPr>
            <p:ph type="subTitle" idx="1"/>
          </p:nvPr>
        </p:nvSpPr>
        <p:spPr>
          <a:xfrm>
            <a:off x="623400" y="4350900"/>
            <a:ext cx="8520600" cy="792600"/>
          </a:xfrm>
          <a:prstGeom prst="rect">
            <a:avLst/>
          </a:prstGeom>
        </p:spPr>
        <p:txBody>
          <a:bodyPr lIns="91425" tIns="91425" rIns="91425" bIns="91425" anchor="b" anchorCtr="0">
            <a:noAutofit/>
          </a:bodyPr>
          <a:lstStyle/>
          <a:p>
            <a:pPr lvl="0" algn="r" rtl="0">
              <a:spcBef>
                <a:spcPts val="0"/>
              </a:spcBef>
              <a:buNone/>
            </a:pPr>
            <a:r>
              <a:rPr lang="cs" dirty="0">
                <a:latin typeface="Arial"/>
                <a:ea typeface="Arial"/>
                <a:cs typeface="Arial"/>
                <a:sym typeface="Arial"/>
              </a:rPr>
              <a:t>Jakub Drmola</a:t>
            </a:r>
          </a:p>
        </p:txBody>
      </p:sp>
      <p:sp>
        <p:nvSpPr>
          <p:cNvPr id="111" name="Shape 111"/>
          <p:cNvSpPr txBox="1"/>
          <p:nvPr/>
        </p:nvSpPr>
        <p:spPr>
          <a:xfrm>
            <a:off x="623400" y="2731525"/>
            <a:ext cx="8279400" cy="894300"/>
          </a:xfrm>
          <a:prstGeom prst="rect">
            <a:avLst/>
          </a:prstGeom>
          <a:noFill/>
          <a:ln>
            <a:noFill/>
          </a:ln>
        </p:spPr>
        <p:txBody>
          <a:bodyPr lIns="91425" tIns="91425" rIns="91425" bIns="91425" anchor="b" anchorCtr="0">
            <a:noAutofit/>
          </a:bodyPr>
          <a:lstStyle/>
          <a:p>
            <a:pPr lvl="0" rtl="0">
              <a:spcBef>
                <a:spcPts val="0"/>
              </a:spcBef>
              <a:buNone/>
            </a:pPr>
            <a:r>
              <a:rPr lang="en-GB" sz="3600" dirty="0">
                <a:solidFill>
                  <a:srgbClr val="F3F3F3"/>
                </a:solidFill>
              </a:rPr>
              <a:t>Part 1 – overview and state activities</a:t>
            </a:r>
            <a:endParaRPr lang="cs" sz="3600" dirty="0">
              <a:solidFill>
                <a:srgbClr val="F3F3F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71500" y="-38100"/>
            <a:ext cx="8001000" cy="5143500"/>
          </a:xfrm>
          <a:prstGeom prst="rect">
            <a:avLst/>
          </a:prstGeom>
          <a:blipFill dpi="0" rotWithShape="0">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Tree>
    <p:extLst>
      <p:ext uri="{BB962C8B-B14F-4D97-AF65-F5344CB8AC3E}">
        <p14:creationId xmlns:p14="http://schemas.microsoft.com/office/powerpoint/2010/main" val="189346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idx="1"/>
          </p:nvPr>
        </p:nvSpPr>
        <p:spPr/>
        <p:txBody>
          <a:bodyPr/>
          <a:lstStyle/>
          <a:p>
            <a:endParaRPr lang="cs-CZ"/>
          </a:p>
        </p:txBody>
      </p:sp>
      <p:sp>
        <p:nvSpPr>
          <p:cNvPr id="4" name="Rectangle 1"/>
          <p:cNvSpPr>
            <a:spLocks noChangeArrowheads="1"/>
          </p:cNvSpPr>
          <p:nvPr/>
        </p:nvSpPr>
        <p:spPr bwMode="auto">
          <a:xfrm>
            <a:off x="0" y="228600"/>
            <a:ext cx="9142413" cy="4759325"/>
          </a:xfrm>
          <a:prstGeom prst="rect">
            <a:avLst/>
          </a:prstGeom>
          <a:blipFill dpi="0" rotWithShape="0">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Tree>
    <p:extLst>
      <p:ext uri="{BB962C8B-B14F-4D97-AF65-F5344CB8AC3E}">
        <p14:creationId xmlns:p14="http://schemas.microsoft.com/office/powerpoint/2010/main" val="4101141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C7A84-B4B3-41A8-8039-630924375509}"/>
              </a:ext>
            </a:extLst>
          </p:cNvPr>
          <p:cNvSpPr>
            <a:spLocks noGrp="1"/>
          </p:cNvSpPr>
          <p:nvPr>
            <p:ph type="title"/>
          </p:nvPr>
        </p:nvSpPr>
        <p:spPr/>
        <p:txBody>
          <a:bodyPr/>
          <a:lstStyle/>
          <a:p>
            <a:endParaRPr lang="cs-CZ"/>
          </a:p>
        </p:txBody>
      </p:sp>
      <p:sp>
        <p:nvSpPr>
          <p:cNvPr id="3" name="Text Placeholder 2">
            <a:extLst>
              <a:ext uri="{FF2B5EF4-FFF2-40B4-BE49-F238E27FC236}">
                <a16:creationId xmlns:a16="http://schemas.microsoft.com/office/drawing/2014/main" id="{0EEB6816-2402-4008-ABA3-AE29624C88DC}"/>
              </a:ext>
            </a:extLst>
          </p:cNvPr>
          <p:cNvSpPr>
            <a:spLocks noGrp="1"/>
          </p:cNvSpPr>
          <p:nvPr>
            <p:ph type="body" idx="1"/>
          </p:nvPr>
        </p:nvSpPr>
        <p:spPr/>
        <p:txBody>
          <a:bodyPr/>
          <a:lstStyle/>
          <a:p>
            <a:endParaRPr lang="cs-CZ"/>
          </a:p>
        </p:txBody>
      </p:sp>
      <p:pic>
        <p:nvPicPr>
          <p:cNvPr id="1026" name="Picture 2" descr="Related image">
            <a:extLst>
              <a:ext uri="{FF2B5EF4-FFF2-40B4-BE49-F238E27FC236}">
                <a16:creationId xmlns:a16="http://schemas.microsoft.com/office/drawing/2014/main" id="{5F631788-3552-4DC9-9F1E-EFF037FC4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600" cy="456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06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idx="1"/>
          </p:nvPr>
        </p:nvSpPr>
        <p:spPr/>
        <p:txBody>
          <a:bodyPr/>
          <a:lstStyle/>
          <a:p>
            <a:endParaRPr lang="cs-CZ"/>
          </a:p>
        </p:txBody>
      </p:sp>
      <p:pic>
        <p:nvPicPr>
          <p:cNvPr id="4098" name="Picture 2" descr="Image result for security wrench co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50"/>
            <a:ext cx="921063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48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idx="1"/>
          </p:nvPr>
        </p:nvSpPr>
        <p:spPr/>
        <p:txBody>
          <a:bodyPr/>
          <a:lstStyle/>
          <a:p>
            <a:endParaRPr lang="cs-CZ"/>
          </a:p>
        </p:txBody>
      </p:sp>
      <p:sp>
        <p:nvSpPr>
          <p:cNvPr id="4" name="Rectangle 1"/>
          <p:cNvSpPr>
            <a:spLocks noChangeArrowheads="1"/>
          </p:cNvSpPr>
          <p:nvPr/>
        </p:nvSpPr>
        <p:spPr bwMode="auto">
          <a:xfrm>
            <a:off x="0" y="152400"/>
            <a:ext cx="9142413" cy="5065713"/>
          </a:xfrm>
          <a:prstGeom prst="rect">
            <a:avLst/>
          </a:prstGeom>
          <a:blipFill dpi="0" rotWithShape="0">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Tree>
    <p:extLst>
      <p:ext uri="{BB962C8B-B14F-4D97-AF65-F5344CB8AC3E}">
        <p14:creationId xmlns:p14="http://schemas.microsoft.com/office/powerpoint/2010/main" val="20436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mbc-comics.com/comics/201202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0"/>
            <a:ext cx="3782341"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32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F7C2-BDBD-4833-8C30-F7C01B2DDB22}"/>
              </a:ext>
            </a:extLst>
          </p:cNvPr>
          <p:cNvSpPr>
            <a:spLocks noGrp="1"/>
          </p:cNvSpPr>
          <p:nvPr>
            <p:ph type="title"/>
          </p:nvPr>
        </p:nvSpPr>
        <p:spPr/>
        <p:txBody>
          <a:bodyPr/>
          <a:lstStyle/>
          <a:p>
            <a:endParaRPr lang="cs-CZ"/>
          </a:p>
        </p:txBody>
      </p:sp>
      <p:sp>
        <p:nvSpPr>
          <p:cNvPr id="3" name="Text Placeholder 2">
            <a:extLst>
              <a:ext uri="{FF2B5EF4-FFF2-40B4-BE49-F238E27FC236}">
                <a16:creationId xmlns:a16="http://schemas.microsoft.com/office/drawing/2014/main" id="{AD321EC7-CC80-4521-80A2-FF9DF6122D5B}"/>
              </a:ext>
            </a:extLst>
          </p:cNvPr>
          <p:cNvSpPr>
            <a:spLocks noGrp="1"/>
          </p:cNvSpPr>
          <p:nvPr>
            <p:ph type="body" idx="1"/>
          </p:nvPr>
        </p:nvSpPr>
        <p:spPr/>
        <p:txBody>
          <a:bodyPr/>
          <a:lstStyle/>
          <a:p>
            <a:endParaRPr lang="cs-CZ"/>
          </a:p>
        </p:txBody>
      </p:sp>
      <p:pic>
        <p:nvPicPr>
          <p:cNvPr id="2050" name="Picture 2" descr="Image result for phishing">
            <a:extLst>
              <a:ext uri="{FF2B5EF4-FFF2-40B4-BE49-F238E27FC236}">
                <a16:creationId xmlns:a16="http://schemas.microsoft.com/office/drawing/2014/main" id="{10510F58-1EEA-421D-AA23-152A7F566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0"/>
            <a:ext cx="73961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81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97D2-B9CE-4FC9-BF8F-B6A2F5EE9D33}"/>
              </a:ext>
            </a:extLst>
          </p:cNvPr>
          <p:cNvSpPr>
            <a:spLocks noGrp="1"/>
          </p:cNvSpPr>
          <p:nvPr>
            <p:ph type="title"/>
          </p:nvPr>
        </p:nvSpPr>
        <p:spPr/>
        <p:txBody>
          <a:bodyPr/>
          <a:lstStyle/>
          <a:p>
            <a:endParaRPr lang="cs-CZ"/>
          </a:p>
        </p:txBody>
      </p:sp>
      <p:sp>
        <p:nvSpPr>
          <p:cNvPr id="3" name="Text Placeholder 2">
            <a:extLst>
              <a:ext uri="{FF2B5EF4-FFF2-40B4-BE49-F238E27FC236}">
                <a16:creationId xmlns:a16="http://schemas.microsoft.com/office/drawing/2014/main" id="{CBCC8440-72BA-4C3F-A188-F6086B8D3E1F}"/>
              </a:ext>
            </a:extLst>
          </p:cNvPr>
          <p:cNvSpPr>
            <a:spLocks noGrp="1"/>
          </p:cNvSpPr>
          <p:nvPr>
            <p:ph type="body" idx="1"/>
          </p:nvPr>
        </p:nvSpPr>
        <p:spPr/>
        <p:txBody>
          <a:bodyPr/>
          <a:lstStyle/>
          <a:p>
            <a:endParaRPr lang="cs-CZ"/>
          </a:p>
        </p:txBody>
      </p:sp>
      <p:pic>
        <p:nvPicPr>
          <p:cNvPr id="4" name="Picture 3">
            <a:extLst>
              <a:ext uri="{FF2B5EF4-FFF2-40B4-BE49-F238E27FC236}">
                <a16:creationId xmlns:a16="http://schemas.microsoft.com/office/drawing/2014/main" id="{3A4617EF-8148-4B77-9F3A-FC203BF90900}"/>
              </a:ext>
            </a:extLst>
          </p:cNvPr>
          <p:cNvPicPr>
            <a:picLocks noChangeAspect="1"/>
          </p:cNvPicPr>
          <p:nvPr/>
        </p:nvPicPr>
        <p:blipFill rotWithShape="1">
          <a:blip r:embed="rId2"/>
          <a:srcRect l="51283" t="17205" r="2499" b="5492"/>
          <a:stretch/>
        </p:blipFill>
        <p:spPr>
          <a:xfrm>
            <a:off x="311700" y="46960"/>
            <a:ext cx="8565124" cy="5096540"/>
          </a:xfrm>
          <a:prstGeom prst="rect">
            <a:avLst/>
          </a:prstGeom>
        </p:spPr>
      </p:pic>
    </p:spTree>
    <p:extLst>
      <p:ext uri="{BB962C8B-B14F-4D97-AF65-F5344CB8AC3E}">
        <p14:creationId xmlns:p14="http://schemas.microsoft.com/office/powerpoint/2010/main" val="2257003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Rectangle 2"/>
          <p:cNvSpPr>
            <a:spLocks noChangeArrowheads="1"/>
          </p:cNvSpPr>
          <p:nvPr/>
        </p:nvSpPr>
        <p:spPr bwMode="auto">
          <a:xfrm>
            <a:off x="1587" y="751625"/>
            <a:ext cx="9142413" cy="2909888"/>
          </a:xfrm>
          <a:prstGeom prst="rect">
            <a:avLst/>
          </a:prstGeom>
          <a:blipFill dpi="0" rotWithShape="0">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Tree>
    <p:extLst>
      <p:ext uri="{BB962C8B-B14F-4D97-AF65-F5344CB8AC3E}">
        <p14:creationId xmlns:p14="http://schemas.microsoft.com/office/powerpoint/2010/main" val="3761459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5" name="Group 1"/>
          <p:cNvGraphicFramePr>
            <a:graphicFrameLocks noGrp="1"/>
          </p:cNvGraphicFramePr>
          <p:nvPr/>
        </p:nvGraphicFramePr>
        <p:xfrm>
          <a:off x="1143000" y="0"/>
          <a:ext cx="6858000" cy="5462429"/>
        </p:xfrm>
        <a:graphic>
          <a:graphicData uri="http://schemas.openxmlformats.org/drawingml/2006/table">
            <a:tbl>
              <a:tblPr/>
              <a:tblGrid>
                <a:gridCol w="2286000">
                  <a:extLst>
                    <a:ext uri="{9D8B030D-6E8A-4147-A177-3AD203B41FA5}">
                      <a16:colId xmlns:a16="http://schemas.microsoft.com/office/drawing/2014/main" val="20000"/>
                    </a:ext>
                  </a:extLst>
                </a:gridCol>
                <a:gridCol w="2287191">
                  <a:extLst>
                    <a:ext uri="{9D8B030D-6E8A-4147-A177-3AD203B41FA5}">
                      <a16:colId xmlns:a16="http://schemas.microsoft.com/office/drawing/2014/main" val="20001"/>
                    </a:ext>
                  </a:extLst>
                </a:gridCol>
                <a:gridCol w="2284809">
                  <a:extLst>
                    <a:ext uri="{9D8B030D-6E8A-4147-A177-3AD203B41FA5}">
                      <a16:colId xmlns:a16="http://schemas.microsoft.com/office/drawing/2014/main" val="20002"/>
                    </a:ext>
                  </a:extLst>
                </a:gridCol>
              </a:tblGrid>
              <a:tr h="463239">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GB" sz="1400" b="0" i="0" u="none" strike="noStrike" cap="none" normalizeH="0" baseline="0">
                        <a:ln>
                          <a:noFill/>
                        </a:ln>
                        <a:solidFill>
                          <a:srgbClr val="000000"/>
                        </a:solidFill>
                        <a:effectLst/>
                        <a:latin typeface="Arial" charset="0"/>
                        <a:ea typeface="Microsoft YaHei" charset="-122"/>
                      </a:endParaRPr>
                    </a:p>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GB" sz="1400" b="0" i="0" u="none" strike="noStrike" cap="none" normalizeH="0" baseline="0">
                        <a:ln>
                          <a:noFill/>
                        </a:ln>
                        <a:solidFill>
                          <a:srgbClr val="000000"/>
                        </a:solidFill>
                        <a:effectLst/>
                        <a:latin typeface="Arial" charset="0"/>
                        <a:ea typeface="Microsoft YaHei" charset="-122"/>
                      </a:endParaRPr>
                    </a:p>
                  </a:txBody>
                  <a:tcPr marL="68580" marR="68580" marT="46201"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1" i="0" u="none" strike="noStrike" cap="none" normalizeH="0" baseline="0">
                          <a:ln>
                            <a:noFill/>
                          </a:ln>
                          <a:solidFill>
                            <a:srgbClr val="000000"/>
                          </a:solidFill>
                          <a:effectLst/>
                          <a:latin typeface="Arial" charset="0"/>
                          <a:ea typeface="Microsoft YaHei" charset="-122"/>
                          <a:cs typeface="Arial" charset="0"/>
                        </a:rPr>
                        <a:t>PIN</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1" i="0" u="none" strike="noStrike" cap="none" normalizeH="0" baseline="0">
                          <a:ln>
                            <a:noFill/>
                          </a:ln>
                          <a:solidFill>
                            <a:srgbClr val="000000"/>
                          </a:solidFill>
                          <a:effectLst/>
                          <a:latin typeface="Arial" charset="0"/>
                          <a:ea typeface="Microsoft YaHei" charset="-122"/>
                          <a:cs typeface="Arial" charset="0"/>
                        </a:rPr>
                        <a:t>Freq</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00"/>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1234</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10.713%</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01"/>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#2</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1111</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6.016%</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02"/>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#3</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0000</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1.881%</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03"/>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#4</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1212</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1.197%</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04"/>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#5</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7777</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0.745%</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05"/>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#6</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1004</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0.616%</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06"/>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#7</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2000</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0.613%</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07"/>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#8</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4444</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0.526%</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08"/>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#9</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2222</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0.516%</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09"/>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#10</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6969</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0.512%</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10"/>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#11</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9999</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0.451%</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11"/>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#12</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3333</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0.419%</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12"/>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#13</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5555</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0.395%</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13"/>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#14</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6666</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0.391%</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14"/>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#15</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1122</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0.366%</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15"/>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#16</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1313</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0.304%</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16"/>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#17</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8888</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0.303%</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17"/>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#18</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4321</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0.293%</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18"/>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#19</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2001</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0.290%</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19"/>
                  </a:ext>
                </a:extLst>
              </a:tr>
              <a:tr h="2492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#20</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1010</a:t>
                      </a:r>
                    </a:p>
                  </a:txBody>
                  <a:tcPr marL="68580" marR="68580" marT="44878" marB="34293" horzOverflow="overflow">
                    <a:lnL>
                      <a:noFill/>
                    </a:lnL>
                    <a:lnR>
                      <a:noFill/>
                    </a:lnR>
                    <a:lnT>
                      <a:noFill/>
                    </a:lnT>
                    <a:lnB>
                      <a:noFill/>
                    </a:lnB>
                    <a:lnTlToBr>
                      <a:noFill/>
                    </a:lnTlToBr>
                    <a:lnBlToTr>
                      <a:noFill/>
                    </a:lnBlToTr>
                    <a:solidFill>
                      <a:srgbClr val="CFE7F5"/>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GB" sz="1200" b="0" i="0" u="none" strike="noStrike" cap="none" normalizeH="0" baseline="0">
                          <a:ln>
                            <a:noFill/>
                          </a:ln>
                          <a:solidFill>
                            <a:srgbClr val="000000"/>
                          </a:solidFill>
                          <a:effectLst/>
                          <a:latin typeface="Arial" charset="0"/>
                          <a:ea typeface="Microsoft YaHei" charset="-122"/>
                          <a:cs typeface="Arial" charset="0"/>
                        </a:rPr>
                        <a:t>0.285%</a:t>
                      </a:r>
                    </a:p>
                  </a:txBody>
                  <a:tcPr marL="68580" marR="68580" marT="44878" marB="34293" horzOverflow="overflow">
                    <a:lnL>
                      <a:noFill/>
                    </a:lnL>
                    <a:lnR>
                      <a:noFill/>
                    </a:lnR>
                    <a:lnT>
                      <a:noFill/>
                    </a:lnT>
                    <a:lnB>
                      <a:noFill/>
                    </a:lnB>
                    <a:lnTlToBr>
                      <a:noFill/>
                    </a:lnTlToBr>
                    <a:lnBlToTr>
                      <a:noFill/>
                    </a:lnBlToTr>
                    <a:solidFill>
                      <a:srgbClr val="CFE7F5"/>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6773673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Cybersecurity is hard</a:t>
            </a:r>
          </a:p>
        </p:txBody>
      </p:sp>
    </p:spTree>
    <p:extLst>
      <p:ext uri="{BB962C8B-B14F-4D97-AF65-F5344CB8AC3E}">
        <p14:creationId xmlns:p14="http://schemas.microsoft.com/office/powerpoint/2010/main" val="5275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idx="1"/>
          </p:nvPr>
        </p:nvSpPr>
        <p:spPr/>
        <p:txBody>
          <a:bodyPr/>
          <a:lstStyle/>
          <a:p>
            <a:endParaRPr lang="cs-CZ"/>
          </a:p>
        </p:txBody>
      </p:sp>
      <p:sp>
        <p:nvSpPr>
          <p:cNvPr id="4" name="Rectangle 1"/>
          <p:cNvSpPr>
            <a:spLocks noChangeArrowheads="1"/>
          </p:cNvSpPr>
          <p:nvPr/>
        </p:nvSpPr>
        <p:spPr bwMode="auto">
          <a:xfrm>
            <a:off x="152400" y="0"/>
            <a:ext cx="8832300" cy="5162550"/>
          </a:xfrm>
          <a:prstGeom prst="rect">
            <a:avLst/>
          </a:prstGeom>
          <a:blipFill dpi="0" rotWithShape="0">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Tree>
    <p:extLst>
      <p:ext uri="{BB962C8B-B14F-4D97-AF65-F5344CB8AC3E}">
        <p14:creationId xmlns:p14="http://schemas.microsoft.com/office/powerpoint/2010/main" val="329103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1C18-F94A-4E14-BD01-71EACBD072ED}"/>
              </a:ext>
            </a:extLst>
          </p:cNvPr>
          <p:cNvSpPr>
            <a:spLocks noGrp="1"/>
          </p:cNvSpPr>
          <p:nvPr>
            <p:ph type="title"/>
          </p:nvPr>
        </p:nvSpPr>
        <p:spPr/>
        <p:txBody>
          <a:bodyPr/>
          <a:lstStyle/>
          <a:p>
            <a:endParaRPr lang="cs-CZ"/>
          </a:p>
        </p:txBody>
      </p:sp>
      <p:sp>
        <p:nvSpPr>
          <p:cNvPr id="3" name="Text Placeholder 2">
            <a:extLst>
              <a:ext uri="{FF2B5EF4-FFF2-40B4-BE49-F238E27FC236}">
                <a16:creationId xmlns:a16="http://schemas.microsoft.com/office/drawing/2014/main" id="{22AB8B4A-58B8-4019-A137-E698DEB68F73}"/>
              </a:ext>
            </a:extLst>
          </p:cNvPr>
          <p:cNvSpPr>
            <a:spLocks noGrp="1"/>
          </p:cNvSpPr>
          <p:nvPr>
            <p:ph type="body" idx="1"/>
          </p:nvPr>
        </p:nvSpPr>
        <p:spPr/>
        <p:txBody>
          <a:bodyPr/>
          <a:lstStyle/>
          <a:p>
            <a:endParaRPr lang="cs-CZ"/>
          </a:p>
        </p:txBody>
      </p:sp>
      <p:pic>
        <p:nvPicPr>
          <p:cNvPr id="4" name="Picture 2" descr="http://misbiometrics.wikidot.com/local--files/start/Biometrics_traits_classification%5b1%5d.png">
            <a:extLst>
              <a:ext uri="{FF2B5EF4-FFF2-40B4-BE49-F238E27FC236}">
                <a16:creationId xmlns:a16="http://schemas.microsoft.com/office/drawing/2014/main" id="{D5613878-56F4-43A0-BFE7-9805CA54E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1569"/>
            <a:ext cx="6688458" cy="48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37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242" y="0"/>
            <a:ext cx="396359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732593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910"/>
            <a:ext cx="6858000" cy="460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9969448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592" y="34528"/>
            <a:ext cx="3887390" cy="510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5474822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485900" y="205979"/>
            <a:ext cx="6171010" cy="114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z="1050"/>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681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448851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0241"/>
            <a:ext cx="6885385" cy="406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183061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0241"/>
            <a:ext cx="6800851" cy="464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8501073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1485900" y="205979"/>
            <a:ext cx="6171010" cy="114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z="1050"/>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0"/>
            <a:ext cx="688538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8609714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0" y="0"/>
            <a:ext cx="9144000" cy="1692300"/>
          </a:xfrm>
          <a:prstGeom prst="rect">
            <a:avLst/>
          </a:prstGeom>
        </p:spPr>
        <p:txBody>
          <a:bodyPr lIns="91425" tIns="91425" rIns="91425" bIns="91425" anchor="ctr" anchorCtr="0">
            <a:noAutofit/>
          </a:bodyPr>
          <a:lstStyle/>
          <a:p>
            <a:pPr lvl="0" algn="ctr" rtl="0">
              <a:spcBef>
                <a:spcPts val="0"/>
              </a:spcBef>
              <a:buNone/>
            </a:pPr>
            <a:r>
              <a:rPr lang="en-GB" sz="4800" dirty="0">
                <a:latin typeface="Arial"/>
                <a:ea typeface="Arial"/>
                <a:cs typeface="Arial"/>
                <a:sym typeface="Arial"/>
              </a:rPr>
              <a:t>Cybersecurity</a:t>
            </a:r>
            <a:endParaRPr lang="cs" sz="4800" dirty="0">
              <a:latin typeface="Arial"/>
              <a:ea typeface="Arial"/>
              <a:cs typeface="Arial"/>
              <a:sym typeface="Arial"/>
            </a:endParaRPr>
          </a:p>
        </p:txBody>
      </p:sp>
      <p:sp>
        <p:nvSpPr>
          <p:cNvPr id="111" name="Shape 111"/>
          <p:cNvSpPr txBox="1"/>
          <p:nvPr/>
        </p:nvSpPr>
        <p:spPr>
          <a:xfrm>
            <a:off x="623400" y="2731525"/>
            <a:ext cx="8279400" cy="894300"/>
          </a:xfrm>
          <a:prstGeom prst="rect">
            <a:avLst/>
          </a:prstGeom>
          <a:noFill/>
          <a:ln>
            <a:noFill/>
          </a:ln>
        </p:spPr>
        <p:txBody>
          <a:bodyPr lIns="91425" tIns="91425" rIns="91425" bIns="91425" anchor="b" anchorCtr="0">
            <a:noAutofit/>
          </a:bodyPr>
          <a:lstStyle/>
          <a:p>
            <a:pPr lvl="0" rtl="0">
              <a:spcBef>
                <a:spcPts val="0"/>
              </a:spcBef>
              <a:buNone/>
            </a:pPr>
            <a:r>
              <a:rPr lang="en-GB" sz="3600" dirty="0">
                <a:solidFill>
                  <a:srgbClr val="F3F3F3"/>
                </a:solidFill>
              </a:rPr>
              <a:t>State activities and APTs</a:t>
            </a:r>
            <a:endParaRPr lang="cs" sz="3600" dirty="0">
              <a:solidFill>
                <a:srgbClr val="F3F3F3"/>
              </a:solidFill>
            </a:endParaRPr>
          </a:p>
        </p:txBody>
      </p:sp>
    </p:spTree>
    <p:extLst>
      <p:ext uri="{BB962C8B-B14F-4D97-AF65-F5344CB8AC3E}">
        <p14:creationId xmlns:p14="http://schemas.microsoft.com/office/powerpoint/2010/main" val="165287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Characteristics to note when attack occurs</a:t>
            </a:r>
          </a:p>
        </p:txBody>
      </p:sp>
      <p:sp>
        <p:nvSpPr>
          <p:cNvPr id="4" name="Text Placeholder 3"/>
          <p:cNvSpPr>
            <a:spLocks noGrp="1"/>
          </p:cNvSpPr>
          <p:nvPr>
            <p:ph type="body" idx="1"/>
          </p:nvPr>
        </p:nvSpPr>
        <p:spPr>
          <a:noFill/>
        </p:spPr>
        <p:style>
          <a:lnRef idx="2">
            <a:schemeClr val="accent1"/>
          </a:lnRef>
          <a:fillRef idx="1">
            <a:schemeClr val="lt1"/>
          </a:fillRef>
          <a:effectRef idx="0">
            <a:schemeClr val="accent1"/>
          </a:effectRef>
          <a:fontRef idx="minor">
            <a:schemeClr val="dk1"/>
          </a:fontRef>
        </p:style>
        <p:txBody>
          <a:bodyPr/>
          <a:lstStyle/>
          <a:p>
            <a:pPr marL="285750" indent="-285750">
              <a:spcAft>
                <a:spcPts val="0"/>
              </a:spcAft>
              <a:buFont typeface="Arial" panose="020B0604020202020204" pitchFamily="34" charset="0"/>
              <a:buChar char="•"/>
            </a:pPr>
            <a:r>
              <a:rPr lang="en-GB" sz="2400" dirty="0"/>
              <a:t>actors involved</a:t>
            </a:r>
          </a:p>
          <a:p>
            <a:pPr marL="534988" lvl="2" indent="-285750">
              <a:spcAft>
                <a:spcPts val="0"/>
              </a:spcAft>
              <a:buFont typeface="Arial" panose="020B0604020202020204" pitchFamily="34" charset="0"/>
              <a:buChar char="•"/>
              <a:tabLst>
                <a:tab pos="0" algn="l"/>
              </a:tabLst>
            </a:pPr>
            <a:r>
              <a:rPr lang="en-GB" sz="1800" dirty="0"/>
              <a:t>who did it? who is the target? states/companies/teenagers in basement?</a:t>
            </a:r>
          </a:p>
          <a:p>
            <a:pPr marL="285750" indent="-285750">
              <a:spcAft>
                <a:spcPts val="0"/>
              </a:spcAft>
              <a:buFont typeface="Arial" panose="020B0604020202020204" pitchFamily="34" charset="0"/>
              <a:buChar char="•"/>
            </a:pPr>
            <a:r>
              <a:rPr lang="en-GB" sz="2400" dirty="0"/>
              <a:t>methods used</a:t>
            </a:r>
          </a:p>
          <a:p>
            <a:pPr marL="534988" lvl="1" indent="-285750">
              <a:spcAft>
                <a:spcPts val="0"/>
              </a:spcAft>
              <a:buFont typeface="Arial" panose="020B0604020202020204" pitchFamily="34" charset="0"/>
              <a:buChar char="•"/>
            </a:pPr>
            <a:r>
              <a:rPr lang="en-GB" sz="1800" dirty="0"/>
              <a:t>how did they do it? what type of attack? what was really lost or damaged?</a:t>
            </a:r>
          </a:p>
          <a:p>
            <a:pPr marL="285750" indent="-285750">
              <a:spcAft>
                <a:spcPts val="0"/>
              </a:spcAft>
              <a:buFont typeface="Arial" panose="020B0604020202020204" pitchFamily="34" charset="0"/>
              <a:buChar char="•"/>
            </a:pPr>
            <a:r>
              <a:rPr lang="en-GB" sz="2400" dirty="0"/>
              <a:t>motivation</a:t>
            </a:r>
          </a:p>
          <a:p>
            <a:pPr marL="534988" lvl="1" indent="-285750">
              <a:spcAft>
                <a:spcPts val="0"/>
              </a:spcAft>
              <a:buFont typeface="Arial" panose="020B0604020202020204" pitchFamily="34" charset="0"/>
              <a:buChar char="•"/>
            </a:pPr>
            <a:r>
              <a:rPr lang="en-GB" sz="1800" dirty="0"/>
              <a:t>why did they do it? what was their goal? what did they really accomplish?</a:t>
            </a:r>
          </a:p>
          <a:p>
            <a:pPr marL="534988" lvl="1" indent="-285750">
              <a:spcAft>
                <a:spcPts val="0"/>
              </a:spcAft>
              <a:buFont typeface="Arial" panose="020B0604020202020204" pitchFamily="34" charset="0"/>
              <a:buChar char="•"/>
            </a:pPr>
            <a:endParaRPr lang="en-GB" sz="1800" dirty="0"/>
          </a:p>
          <a:p>
            <a:pPr marL="285750" indent="-285750">
              <a:spcAft>
                <a:spcPts val="0"/>
              </a:spcAft>
              <a:buFont typeface="Arial" panose="020B0604020202020204" pitchFamily="34" charset="0"/>
              <a:buChar char="•"/>
            </a:pPr>
            <a:endParaRPr lang="en-GB" sz="2200" dirty="0"/>
          </a:p>
          <a:p>
            <a:pPr marL="285750" indent="-285750">
              <a:spcAft>
                <a:spcPts val="0"/>
              </a:spcAft>
              <a:buFont typeface="Arial" panose="020B0604020202020204" pitchFamily="34" charset="0"/>
              <a:buChar char="•"/>
            </a:pPr>
            <a:r>
              <a:rPr lang="en-GB" sz="2200" dirty="0"/>
              <a:t>which are easy/hard to know and why?</a:t>
            </a:r>
          </a:p>
        </p:txBody>
      </p:sp>
    </p:spTree>
    <p:extLst>
      <p:ext uri="{BB962C8B-B14F-4D97-AF65-F5344CB8AC3E}">
        <p14:creationId xmlns:p14="http://schemas.microsoft.com/office/powerpoint/2010/main" val="50453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r>
              <a:rPr lang="en-GB" dirty="0"/>
              <a:t>E</a:t>
            </a:r>
            <a:r>
              <a:rPr lang="en-GB" sz="3200" dirty="0"/>
              <a:t>spionage</a:t>
            </a:r>
            <a:endParaRPr lang="cs" dirty="0"/>
          </a:p>
        </p:txBody>
      </p:sp>
      <p:sp>
        <p:nvSpPr>
          <p:cNvPr id="135" name="Shape 135"/>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marL="457200" lvl="0" indent="-228600">
              <a:spcAft>
                <a:spcPts val="0"/>
              </a:spcAft>
              <a:buChar char="-"/>
            </a:pPr>
            <a:r>
              <a:rPr lang="en-GB" sz="2000" dirty="0"/>
              <a:t>attack on confidentiality</a:t>
            </a:r>
          </a:p>
          <a:p>
            <a:pPr marL="457200" lvl="0" indent="-228600">
              <a:spcAft>
                <a:spcPts val="0"/>
              </a:spcAft>
              <a:buChar char="-"/>
            </a:pPr>
            <a:r>
              <a:rPr lang="en-GB" sz="2000" dirty="0"/>
              <a:t>Flame, Red October</a:t>
            </a:r>
          </a:p>
          <a:p>
            <a:pPr marL="457200" lvl="0" indent="-228600">
              <a:spcAft>
                <a:spcPts val="0"/>
              </a:spcAft>
              <a:buChar char="-"/>
            </a:pPr>
            <a:endParaRPr lang="en-GB" sz="2000" dirty="0"/>
          </a:p>
          <a:p>
            <a:pPr marL="457200" lvl="0" indent="-228600">
              <a:spcAft>
                <a:spcPts val="0"/>
              </a:spcAft>
              <a:buChar char="-"/>
            </a:pPr>
            <a:r>
              <a:rPr lang="en-GB" sz="2000" dirty="0"/>
              <a:t>Purpose:</a:t>
            </a:r>
          </a:p>
          <a:p>
            <a:pPr marL="723900" lvl="1" indent="-228600">
              <a:spcAft>
                <a:spcPts val="0"/>
              </a:spcAft>
              <a:buChar char="-"/>
              <a:tabLst>
                <a:tab pos="901700" algn="l"/>
              </a:tabLst>
            </a:pPr>
            <a:r>
              <a:rPr lang="en-GB" sz="1600" dirty="0"/>
              <a:t>Economic espionage</a:t>
            </a:r>
          </a:p>
          <a:p>
            <a:pPr marL="723900" lvl="1" indent="-228600">
              <a:spcAft>
                <a:spcPts val="0"/>
              </a:spcAft>
              <a:buChar char="-"/>
              <a:tabLst>
                <a:tab pos="901700" algn="l"/>
              </a:tabLst>
            </a:pPr>
            <a:r>
              <a:rPr lang="en-GB" sz="1600" dirty="0"/>
              <a:t>Strategic espionage</a:t>
            </a:r>
          </a:p>
          <a:p>
            <a:pPr marL="723900" lvl="1" indent="-228600">
              <a:spcAft>
                <a:spcPts val="0"/>
              </a:spcAft>
              <a:buChar char="-"/>
              <a:tabLst>
                <a:tab pos="901700" algn="l"/>
              </a:tabLst>
            </a:pPr>
            <a:r>
              <a:rPr lang="en-GB" sz="1600" dirty="0"/>
              <a:t>Tactical espionage</a:t>
            </a:r>
          </a:p>
          <a:p>
            <a:pPr marL="457200" lvl="0" indent="-228600">
              <a:spcAft>
                <a:spcPts val="0"/>
              </a:spcAft>
              <a:buChar char="-"/>
            </a:pPr>
            <a:endParaRPr lang="en-GB" sz="2000" dirty="0"/>
          </a:p>
          <a:p>
            <a:pPr marL="457200" lvl="0" indent="-228600">
              <a:spcAft>
                <a:spcPts val="0"/>
              </a:spcAft>
              <a:buChar char="-"/>
            </a:pPr>
            <a:r>
              <a:rPr lang="cs-CZ" sz="2000" dirty="0">
                <a:hlinkClick r:id="rId3"/>
              </a:rPr>
              <a:t>https://apt.securelist.com/#secondPage</a:t>
            </a:r>
            <a:endParaRPr lang="cs-CZ" sz="1600" dirty="0"/>
          </a:p>
          <a:p>
            <a:pPr marL="457200" lvl="0" indent="-228600">
              <a:spcBef>
                <a:spcPts val="0"/>
              </a:spcBef>
              <a:spcAft>
                <a:spcPts val="0"/>
              </a:spcAft>
              <a:buChar char="-"/>
            </a:pPr>
            <a:endParaRPr lang="cs-CZ"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2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2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5">
                                            <p:txEl>
                                              <p:pRg st="3" end="3"/>
                                            </p:txEl>
                                          </p:spTgt>
                                        </p:tgtEl>
                                        <p:attrNameLst>
                                          <p:attrName>style.visibility</p:attrName>
                                        </p:attrNameLst>
                                      </p:cBhvr>
                                      <p:to>
                                        <p:strVal val="visible"/>
                                      </p:to>
                                    </p:set>
                                    <p:animEffect transition="in" filter="fade">
                                      <p:cBhvr>
                                        <p:cTn id="17" dur="2000"/>
                                        <p:tgtEl>
                                          <p:spTgt spid="135">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5">
                                            <p:txEl>
                                              <p:pRg st="4" end="4"/>
                                            </p:txEl>
                                          </p:spTgt>
                                        </p:tgtEl>
                                        <p:attrNameLst>
                                          <p:attrName>style.visibility</p:attrName>
                                        </p:attrNameLst>
                                      </p:cBhvr>
                                      <p:to>
                                        <p:strVal val="visible"/>
                                      </p:to>
                                    </p:set>
                                    <p:animEffect transition="in" filter="fade">
                                      <p:cBhvr>
                                        <p:cTn id="20" dur="2000"/>
                                        <p:tgtEl>
                                          <p:spTgt spid="135">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5">
                                            <p:txEl>
                                              <p:pRg st="5" end="5"/>
                                            </p:txEl>
                                          </p:spTgt>
                                        </p:tgtEl>
                                        <p:attrNameLst>
                                          <p:attrName>style.visibility</p:attrName>
                                        </p:attrNameLst>
                                      </p:cBhvr>
                                      <p:to>
                                        <p:strVal val="visible"/>
                                      </p:to>
                                    </p:set>
                                    <p:animEffect transition="in" filter="fade">
                                      <p:cBhvr>
                                        <p:cTn id="23" dur="2000"/>
                                        <p:tgtEl>
                                          <p:spTgt spid="135">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5">
                                            <p:txEl>
                                              <p:pRg st="6" end="6"/>
                                            </p:txEl>
                                          </p:spTgt>
                                        </p:tgtEl>
                                        <p:attrNameLst>
                                          <p:attrName>style.visibility</p:attrName>
                                        </p:attrNameLst>
                                      </p:cBhvr>
                                      <p:to>
                                        <p:strVal val="visible"/>
                                      </p:to>
                                    </p:set>
                                    <p:animEffect transition="in" filter="fade">
                                      <p:cBhvr>
                                        <p:cTn id="26" dur="2000"/>
                                        <p:tgtEl>
                                          <p:spTgt spid="13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5">
                                            <p:txEl>
                                              <p:pRg st="8" end="8"/>
                                            </p:txEl>
                                          </p:spTgt>
                                        </p:tgtEl>
                                        <p:attrNameLst>
                                          <p:attrName>style.visibility</p:attrName>
                                        </p:attrNameLst>
                                      </p:cBhvr>
                                      <p:to>
                                        <p:strVal val="visible"/>
                                      </p:to>
                                    </p:set>
                                    <p:animEffect transition="in" filter="fade">
                                      <p:cBhvr>
                                        <p:cTn id="31" dur="2000"/>
                                        <p:tgtEl>
                                          <p:spTgt spid="1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Shape 135"/>
          <p:cNvPicPr preferRelativeResize="0"/>
          <p:nvPr/>
        </p:nvPicPr>
        <p:blipFill>
          <a:blip r:embed="rId2">
            <a:alphaModFix/>
          </a:blip>
          <a:stretch>
            <a:fillRect/>
          </a:stretch>
        </p:blipFill>
        <p:spPr>
          <a:xfrm>
            <a:off x="0" y="228125"/>
            <a:ext cx="9143999" cy="524255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r>
              <a:rPr lang="en-GB" dirty="0"/>
              <a:t>Domestic surveillance</a:t>
            </a:r>
            <a:endParaRPr lang="cs" dirty="0"/>
          </a:p>
        </p:txBody>
      </p:sp>
      <p:sp>
        <p:nvSpPr>
          <p:cNvPr id="135" name="Shape 135"/>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marL="457200" lvl="0" indent="-228600">
              <a:spcAft>
                <a:spcPts val="0"/>
              </a:spcAft>
              <a:buChar char="-"/>
            </a:pPr>
            <a:r>
              <a:rPr lang="en-GB" sz="2000" dirty="0"/>
              <a:t>also attack on confidentiality (but targeted inward)</a:t>
            </a:r>
          </a:p>
          <a:p>
            <a:pPr marL="457200" lvl="0" indent="-228600">
              <a:spcAft>
                <a:spcPts val="0"/>
              </a:spcAft>
              <a:buChar char="-"/>
            </a:pPr>
            <a:r>
              <a:rPr lang="en-GB" sz="2000" dirty="0"/>
              <a:t>Prism</a:t>
            </a:r>
          </a:p>
          <a:p>
            <a:pPr marL="457200" lvl="0" indent="-228600">
              <a:spcAft>
                <a:spcPts val="0"/>
              </a:spcAft>
              <a:buChar char="-"/>
            </a:pPr>
            <a:endParaRPr lang="en-GB" sz="2000" dirty="0"/>
          </a:p>
          <a:p>
            <a:pPr marL="457200" lvl="0" indent="-228600">
              <a:spcAft>
                <a:spcPts val="0"/>
              </a:spcAft>
              <a:buChar char="-"/>
            </a:pPr>
            <a:r>
              <a:rPr lang="en-GB" sz="2000" dirty="0"/>
              <a:t>law enforcement, population control</a:t>
            </a:r>
          </a:p>
          <a:p>
            <a:pPr marL="457200" lvl="0" indent="-228600">
              <a:spcAft>
                <a:spcPts val="0"/>
              </a:spcAft>
              <a:buChar char="-"/>
            </a:pPr>
            <a:endParaRPr lang="en-GB" sz="2000" dirty="0"/>
          </a:p>
          <a:p>
            <a:pPr marL="457200" lvl="0" indent="-228600">
              <a:spcAft>
                <a:spcPts val="0"/>
              </a:spcAft>
              <a:buChar char="-"/>
            </a:pPr>
            <a:r>
              <a:rPr lang="en-GB" sz="2000" dirty="0"/>
              <a:t>efforts to limit cryptography - </a:t>
            </a:r>
            <a:r>
              <a:rPr lang="en-GB" sz="2000" dirty="0" err="1"/>
              <a:t>CryptoWar</a:t>
            </a:r>
            <a:endParaRPr lang="cs-CZ" sz="2000" dirty="0"/>
          </a:p>
          <a:p>
            <a:pPr marL="457200" lvl="0" indent="-228600">
              <a:spcBef>
                <a:spcPts val="0"/>
              </a:spcBef>
              <a:spcAft>
                <a:spcPts val="0"/>
              </a:spcAft>
              <a:buChar char="-"/>
            </a:pPr>
            <a:endParaRPr lang="cs-CZ"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2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2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5">
                                            <p:txEl>
                                              <p:pRg st="3" end="3"/>
                                            </p:txEl>
                                          </p:spTgt>
                                        </p:tgtEl>
                                        <p:attrNameLst>
                                          <p:attrName>style.visibility</p:attrName>
                                        </p:attrNameLst>
                                      </p:cBhvr>
                                      <p:to>
                                        <p:strVal val="visible"/>
                                      </p:to>
                                    </p:set>
                                    <p:animEffect transition="in" filter="fade">
                                      <p:cBhvr>
                                        <p:cTn id="17" dur="2000"/>
                                        <p:tgtEl>
                                          <p:spTgt spid="1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5">
                                            <p:txEl>
                                              <p:pRg st="5" end="5"/>
                                            </p:txEl>
                                          </p:spTgt>
                                        </p:tgtEl>
                                        <p:attrNameLst>
                                          <p:attrName>style.visibility</p:attrName>
                                        </p:attrNameLst>
                                      </p:cBhvr>
                                      <p:to>
                                        <p:strVal val="visible"/>
                                      </p:to>
                                    </p:set>
                                    <p:animEffect transition="in" filter="fade">
                                      <p:cBhvr>
                                        <p:cTn id="22" dur="2000"/>
                                        <p:tgtEl>
                                          <p:spTgt spid="1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idx="1"/>
          </p:nvPr>
        </p:nvSpPr>
        <p:spPr/>
        <p:txBody>
          <a:bodyPr/>
          <a:lstStyle/>
          <a:p>
            <a:endParaRPr lang="cs-CZ"/>
          </a:p>
        </p:txBody>
      </p:sp>
      <p:pic>
        <p:nvPicPr>
          <p:cNvPr id="4" name="Obrázek 3"/>
          <p:cNvPicPr>
            <a:picLocks noChangeAspect="1"/>
          </p:cNvPicPr>
          <p:nvPr/>
        </p:nvPicPr>
        <p:blipFill rotWithShape="1">
          <a:blip r:embed="rId2"/>
          <a:srcRect l="12857" t="6572" r="38096" b="3524"/>
          <a:stretch/>
        </p:blipFill>
        <p:spPr>
          <a:xfrm>
            <a:off x="0" y="0"/>
            <a:ext cx="4389894" cy="5029200"/>
          </a:xfrm>
          <a:prstGeom prst="rect">
            <a:avLst/>
          </a:prstGeom>
        </p:spPr>
      </p:pic>
      <p:pic>
        <p:nvPicPr>
          <p:cNvPr id="5" name="Obrázek 4"/>
          <p:cNvPicPr>
            <a:picLocks noChangeAspect="1"/>
          </p:cNvPicPr>
          <p:nvPr/>
        </p:nvPicPr>
        <p:blipFill rotWithShape="1">
          <a:blip r:embed="rId3"/>
          <a:srcRect l="25714" t="11904" r="41429" b="32294"/>
          <a:stretch/>
        </p:blipFill>
        <p:spPr>
          <a:xfrm>
            <a:off x="4389894" y="1"/>
            <a:ext cx="4720070" cy="5010149"/>
          </a:xfrm>
          <a:prstGeom prst="rect">
            <a:avLst/>
          </a:prstGeom>
        </p:spPr>
      </p:pic>
    </p:spTree>
    <p:extLst>
      <p:ext uri="{BB962C8B-B14F-4D97-AF65-F5344CB8AC3E}">
        <p14:creationId xmlns:p14="http://schemas.microsoft.com/office/powerpoint/2010/main" val="2070783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Censorship</a:t>
            </a:r>
          </a:p>
        </p:txBody>
      </p:sp>
      <p:sp>
        <p:nvSpPr>
          <p:cNvPr id="3" name="Text Placeholder 2"/>
          <p:cNvSpPr>
            <a:spLocks noGrp="1"/>
          </p:cNvSpPr>
          <p:nvPr>
            <p:ph type="body" idx="1"/>
          </p:nvPr>
        </p:nvSpPr>
        <p:spPr/>
        <p:txBody>
          <a:bodyPr/>
          <a:lstStyle/>
          <a:p>
            <a:pPr marL="285750" indent="-285750">
              <a:buFontTx/>
              <a:buChar char="-"/>
            </a:pPr>
            <a:r>
              <a:rPr lang="en-GB" sz="2400" dirty="0"/>
              <a:t>attack on availability</a:t>
            </a:r>
          </a:p>
          <a:p>
            <a:pPr marL="285750" indent="-285750">
              <a:buFontTx/>
              <a:buChar char="-"/>
            </a:pPr>
            <a:r>
              <a:rPr lang="en-GB" sz="2400" dirty="0"/>
              <a:t>Great Firewall of China</a:t>
            </a:r>
          </a:p>
          <a:p>
            <a:pPr marL="285750" indent="-285750">
              <a:buFontTx/>
              <a:buChar char="-"/>
            </a:pPr>
            <a:r>
              <a:rPr lang="en-GB" sz="2400" dirty="0"/>
              <a:t>content control (porn? drugs? IP piracy? dissent?)</a:t>
            </a:r>
          </a:p>
          <a:p>
            <a:pPr marL="285750" indent="-285750">
              <a:buFontTx/>
              <a:buChar char="-"/>
            </a:pPr>
            <a:r>
              <a:rPr lang="en-GB" sz="2400" dirty="0"/>
              <a:t>quite common, often via blacklists</a:t>
            </a:r>
          </a:p>
        </p:txBody>
      </p:sp>
    </p:spTree>
    <p:extLst>
      <p:ext uri="{BB962C8B-B14F-4D97-AF65-F5344CB8AC3E}">
        <p14:creationId xmlns:p14="http://schemas.microsoft.com/office/powerpoint/2010/main" val="397777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2203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95083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GB" dirty="0"/>
              <a:t>Sabotage</a:t>
            </a:r>
            <a:endParaRPr lang="cs" dirty="0"/>
          </a:p>
        </p:txBody>
      </p:sp>
      <p:sp>
        <p:nvSpPr>
          <p:cNvPr id="135" name="Shape 135"/>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marL="457200" lvl="0" indent="-228600">
              <a:spcAft>
                <a:spcPts val="0"/>
              </a:spcAft>
              <a:buChar char="-"/>
            </a:pPr>
            <a:r>
              <a:rPr lang="en-GB" sz="2400" dirty="0"/>
              <a:t>attack against data integrity</a:t>
            </a:r>
          </a:p>
          <a:p>
            <a:pPr marL="457200" lvl="0" indent="-228600">
              <a:spcAft>
                <a:spcPts val="0"/>
              </a:spcAft>
              <a:buChar char="-"/>
            </a:pPr>
            <a:r>
              <a:rPr lang="en-GB" sz="2400" dirty="0"/>
              <a:t>destruction of something, usually data</a:t>
            </a:r>
          </a:p>
          <a:p>
            <a:pPr marL="457200" lvl="0" indent="-228600">
              <a:spcAft>
                <a:spcPts val="0"/>
              </a:spcAft>
              <a:buChar char="-"/>
            </a:pPr>
            <a:r>
              <a:rPr lang="en-GB" sz="2400" dirty="0" err="1"/>
              <a:t>Stuxnet</a:t>
            </a:r>
            <a:r>
              <a:rPr lang="en-GB" sz="2400" dirty="0"/>
              <a:t>, </a:t>
            </a:r>
            <a:r>
              <a:rPr lang="en-GB" sz="2400" dirty="0" err="1"/>
              <a:t>Shamoon</a:t>
            </a:r>
            <a:endParaRPr lang="en-GB" sz="2400" dirty="0"/>
          </a:p>
          <a:p>
            <a:pPr marL="457200" lvl="0" indent="-228600">
              <a:spcAft>
                <a:spcPts val="0"/>
              </a:spcAft>
              <a:buChar char="-"/>
            </a:pPr>
            <a:endParaRPr lang="en-GB" sz="2400" dirty="0"/>
          </a:p>
          <a:p>
            <a:pPr marL="457200" lvl="0" indent="-228600">
              <a:spcAft>
                <a:spcPts val="0"/>
              </a:spcAft>
              <a:buChar char="-"/>
            </a:pPr>
            <a:r>
              <a:rPr lang="en-GB" sz="2400" dirty="0"/>
              <a:t>still quite rare</a:t>
            </a:r>
          </a:p>
          <a:p>
            <a:pPr marL="457200" lvl="0" indent="-228600">
              <a:spcAft>
                <a:spcPts val="0"/>
              </a:spcAft>
              <a:buChar char="-"/>
            </a:pPr>
            <a:r>
              <a:rPr lang="en-GB" sz="2400" dirty="0"/>
              <a:t>“kinetic barrier”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20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
                                            <p:txEl>
                                              <p:pRg st="1" end="1"/>
                                            </p:txEl>
                                          </p:spTgt>
                                        </p:tgtEl>
                                        <p:attrNameLst>
                                          <p:attrName>style.visibility</p:attrName>
                                        </p:attrNameLst>
                                      </p:cBhvr>
                                      <p:to>
                                        <p:strVal val="visible"/>
                                      </p:to>
                                    </p:set>
                                    <p:animEffect transition="in" filter="fade">
                                      <p:cBhvr>
                                        <p:cTn id="12" dur="2000"/>
                                        <p:tgtEl>
                                          <p:spTgt spid="1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5">
                                            <p:txEl>
                                              <p:pRg st="2" end="2"/>
                                            </p:txEl>
                                          </p:spTgt>
                                        </p:tgtEl>
                                        <p:attrNameLst>
                                          <p:attrName>style.visibility</p:attrName>
                                        </p:attrNameLst>
                                      </p:cBhvr>
                                      <p:to>
                                        <p:strVal val="visible"/>
                                      </p:to>
                                    </p:set>
                                    <p:animEffect transition="in" filter="fade">
                                      <p:cBhvr>
                                        <p:cTn id="17" dur="2000"/>
                                        <p:tgtEl>
                                          <p:spTgt spid="1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5">
                                            <p:txEl>
                                              <p:pRg st="4" end="4"/>
                                            </p:txEl>
                                          </p:spTgt>
                                        </p:tgtEl>
                                        <p:attrNameLst>
                                          <p:attrName>style.visibility</p:attrName>
                                        </p:attrNameLst>
                                      </p:cBhvr>
                                      <p:to>
                                        <p:strVal val="visible"/>
                                      </p:to>
                                    </p:set>
                                    <p:animEffect transition="in" filter="fade">
                                      <p:cBhvr>
                                        <p:cTn id="22" dur="2000"/>
                                        <p:tgtEl>
                                          <p:spTgt spid="1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5">
                                            <p:txEl>
                                              <p:pRg st="5" end="5"/>
                                            </p:txEl>
                                          </p:spTgt>
                                        </p:tgtEl>
                                        <p:attrNameLst>
                                          <p:attrName>style.visibility</p:attrName>
                                        </p:attrNameLst>
                                      </p:cBhvr>
                                      <p:to>
                                        <p:strVal val="visible"/>
                                      </p:to>
                                    </p:set>
                                    <p:animEffect transition="in" filter="fade">
                                      <p:cBhvr>
                                        <p:cTn id="27" dur="2000"/>
                                        <p:tgtEl>
                                          <p:spTgt spid="1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050" name="Picture 2" descr="The Stuxnet Attack On Iran's Nuclear Plant Was 'Far More Dangerous' Than  Previously Thought | Business Insider India">
            <a:extLst>
              <a:ext uri="{FF2B5EF4-FFF2-40B4-BE49-F238E27FC236}">
                <a16:creationId xmlns:a16="http://schemas.microsoft.com/office/drawing/2014/main" id="{C35BBA79-6AC5-264F-4FE8-CBFA5536F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6082" name="Picture 2" descr="https://support.cloudflare.com/hc/en-us/article_attachments/201814387/error522.png"/>
          <p:cNvPicPr>
            <a:picLocks noChangeAspect="1" noChangeArrowheads="1"/>
          </p:cNvPicPr>
          <p:nvPr/>
        </p:nvPicPr>
        <p:blipFill>
          <a:blip r:embed="rId2"/>
          <a:srcRect/>
          <a:stretch>
            <a:fillRect/>
          </a:stretch>
        </p:blipFill>
        <p:spPr bwMode="auto">
          <a:xfrm>
            <a:off x="914400" y="0"/>
            <a:ext cx="7320198" cy="514349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73227630"/>
              </p:ext>
            </p:extLst>
          </p:nvPr>
        </p:nvGraphicFramePr>
        <p:xfrm>
          <a:off x="0" y="0"/>
          <a:ext cx="9144000" cy="5143500"/>
        </p:xfrm>
        <a:graphic>
          <a:graphicData uri="http://schemas.openxmlformats.org/drawingml/2006/table">
            <a:tbl>
              <a:tblPr firstRow="1" bandRow="1">
                <a:tableStyleId>{7E9639D4-E3E2-4D34-9284-5A2195B3D0D7}</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714500">
                <a:tc>
                  <a:txBody>
                    <a:bodyPr/>
                    <a:lstStyle/>
                    <a:p>
                      <a:pPr algn="ctr"/>
                      <a:endParaRPr lang="en-GB"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t>confidentiality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integrity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t>availability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14500">
                <a:tc>
                  <a:txBody>
                    <a:bodyPr/>
                    <a:lstStyle/>
                    <a:p>
                      <a:pPr algn="ctr"/>
                      <a:r>
                        <a:rPr lang="en-GB" sz="2400" b="1" dirty="0">
                          <a:solidFill>
                            <a:schemeClr val="bg1"/>
                          </a:solidFill>
                        </a:rPr>
                        <a:t>internal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2800" dirty="0"/>
                        <a:t>surveillance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dirty="0"/>
                        <a:t>censorship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14500">
                <a:tc>
                  <a:txBody>
                    <a:bodyPr/>
                    <a:lstStyle/>
                    <a:p>
                      <a:pPr algn="ctr"/>
                      <a:r>
                        <a:rPr lang="en-GB" sz="2400" b="1" dirty="0">
                          <a:solidFill>
                            <a:schemeClr val="bg1"/>
                          </a:solidFill>
                        </a:rPr>
                        <a:t>external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2800" dirty="0"/>
                        <a:t>espionage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dirty="0"/>
                        <a:t>sabotage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dirty="0"/>
                        <a:t>suppression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9126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6" name="Oval 25"/>
          <p:cNvSpPr/>
          <p:nvPr/>
        </p:nvSpPr>
        <p:spPr>
          <a:xfrm>
            <a:off x="1905000" y="514350"/>
            <a:ext cx="44196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29400" y="1581150"/>
            <a:ext cx="1447800" cy="228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143000" y="3638550"/>
            <a:ext cx="35814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hape 116"/>
          <p:cNvSpPr txBox="1">
            <a:spLocks noGrp="1"/>
          </p:cNvSpPr>
          <p:nvPr>
            <p:ph type="title"/>
          </p:nvPr>
        </p:nvSpPr>
        <p:spPr>
          <a:xfrm>
            <a:off x="0" y="0"/>
            <a:ext cx="2590800" cy="613200"/>
          </a:xfrm>
          <a:prstGeom prst="rect">
            <a:avLst/>
          </a:prstGeom>
        </p:spPr>
        <p:txBody>
          <a:bodyPr lIns="91425" tIns="91425" rIns="91425" bIns="91425" anchor="t" anchorCtr="0">
            <a:noAutofit/>
          </a:bodyPr>
          <a:lstStyle/>
          <a:p>
            <a:pPr lvl="0">
              <a:spcBef>
                <a:spcPts val="0"/>
              </a:spcBef>
              <a:buNone/>
            </a:pPr>
            <a:r>
              <a:rPr lang="en-GB" dirty="0"/>
              <a:t>Actor types</a:t>
            </a:r>
            <a:endParaRPr lang="cs" dirty="0"/>
          </a:p>
        </p:txBody>
      </p:sp>
      <p:sp>
        <p:nvSpPr>
          <p:cNvPr id="6" name="Rectangle 4"/>
          <p:cNvSpPr>
            <a:spLocks noChangeArrowheads="1"/>
          </p:cNvSpPr>
          <p:nvPr/>
        </p:nvSpPr>
        <p:spPr bwMode="auto">
          <a:xfrm>
            <a:off x="304800" y="2647950"/>
            <a:ext cx="1028143"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individual</a:t>
            </a:r>
          </a:p>
        </p:txBody>
      </p:sp>
      <p:sp>
        <p:nvSpPr>
          <p:cNvPr id="7" name="Rectangle 5"/>
          <p:cNvSpPr>
            <a:spLocks noChangeArrowheads="1"/>
          </p:cNvSpPr>
          <p:nvPr/>
        </p:nvSpPr>
        <p:spPr bwMode="auto">
          <a:xfrm>
            <a:off x="8062912" y="2643187"/>
            <a:ext cx="606554"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state</a:t>
            </a:r>
          </a:p>
        </p:txBody>
      </p:sp>
      <p:sp>
        <p:nvSpPr>
          <p:cNvPr id="8" name="Rectangle 6"/>
          <p:cNvSpPr>
            <a:spLocks noChangeArrowheads="1"/>
          </p:cNvSpPr>
          <p:nvPr/>
        </p:nvSpPr>
        <p:spPr bwMode="auto">
          <a:xfrm>
            <a:off x="4495800" y="133350"/>
            <a:ext cx="923949"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ideology</a:t>
            </a:r>
          </a:p>
        </p:txBody>
      </p:sp>
      <p:sp>
        <p:nvSpPr>
          <p:cNvPr id="9" name="Rectangle 7"/>
          <p:cNvSpPr>
            <a:spLocks noChangeArrowheads="1"/>
          </p:cNvSpPr>
          <p:nvPr/>
        </p:nvSpPr>
        <p:spPr bwMode="auto">
          <a:xfrm>
            <a:off x="4495800" y="4476750"/>
            <a:ext cx="662659"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latin typeface="Lucida Sans Unicode" charset="0"/>
              </a:rPr>
              <a:t>profit</a:t>
            </a:r>
            <a:endParaRPr lang="en-GB" dirty="0">
              <a:solidFill>
                <a:srgbClr val="000000"/>
              </a:solidFill>
              <a:latin typeface="Lucida Sans Unicode" charset="0"/>
            </a:endParaRPr>
          </a:p>
        </p:txBody>
      </p:sp>
      <p:sp>
        <p:nvSpPr>
          <p:cNvPr id="10" name="Rectangle 8"/>
          <p:cNvSpPr>
            <a:spLocks noChangeArrowheads="1"/>
          </p:cNvSpPr>
          <p:nvPr/>
        </p:nvSpPr>
        <p:spPr bwMode="auto">
          <a:xfrm>
            <a:off x="2667000" y="666750"/>
            <a:ext cx="2626658" cy="737210"/>
          </a:xfrm>
          <a:prstGeom prst="rect">
            <a:avLst/>
          </a:prstGeom>
          <a:noFill/>
          <a:ln w="9360">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hacktivism</a:t>
            </a:r>
            <a:r>
              <a:rPr lang="cs-CZ" dirty="0">
                <a:solidFill>
                  <a:srgbClr val="000000"/>
                </a:solidFill>
                <a:latin typeface="Lucida Sans Unicode" charset="0"/>
              </a:rPr>
              <a:t>		</a:t>
            </a:r>
            <a:r>
              <a:rPr lang="cs-CZ" dirty="0" err="1">
                <a:solidFill>
                  <a:srgbClr val="000000"/>
                </a:solidFill>
                <a:latin typeface="Lucida Sans Unicode" charset="0"/>
              </a:rPr>
              <a:t>mili</a:t>
            </a:r>
            <a:r>
              <a:rPr lang="en-GB" dirty="0" err="1">
                <a:latin typeface="Lucida Sans Unicode" charset="0"/>
              </a:rPr>
              <a:t>tias</a:t>
            </a:r>
            <a:endParaRPr lang="cs-CZ" dirty="0">
              <a:solidFill>
                <a:srgbClr val="000000"/>
              </a:solidFill>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cyberterrorism</a:t>
            </a:r>
          </a:p>
        </p:txBody>
      </p:sp>
      <p:sp>
        <p:nvSpPr>
          <p:cNvPr id="12" name="Rectangle 10"/>
          <p:cNvSpPr>
            <a:spLocks noChangeArrowheads="1"/>
          </p:cNvSpPr>
          <p:nvPr/>
        </p:nvSpPr>
        <p:spPr bwMode="auto">
          <a:xfrm>
            <a:off x="2057400" y="3790950"/>
            <a:ext cx="1905000" cy="737210"/>
          </a:xfrm>
          <a:prstGeom prst="rect">
            <a:avLst/>
          </a:prstGeom>
          <a:noFill/>
          <a:ln w="9360">
            <a:noFill/>
            <a:round/>
            <a:headEnd/>
            <a:tailEnd/>
          </a:ln>
        </p:spPr>
        <p:txBody>
          <a:bodyPr wrap="squar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latin typeface="Lucida Sans Unicode" charset="0"/>
              </a:rPr>
              <a:t>identity</a:t>
            </a:r>
            <a:r>
              <a:rPr lang="en-GB" dirty="0">
                <a:solidFill>
                  <a:srgbClr val="000000"/>
                </a:solidFill>
                <a:latin typeface="Lucida Sans Unicode" charset="0"/>
              </a:rPr>
              <a:t> theft</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financial crime</a:t>
            </a:r>
          </a:p>
        </p:txBody>
      </p:sp>
      <p:sp>
        <p:nvSpPr>
          <p:cNvPr id="13" name="Rectangle 11"/>
          <p:cNvSpPr>
            <a:spLocks noChangeArrowheads="1"/>
          </p:cNvSpPr>
          <p:nvPr/>
        </p:nvSpPr>
        <p:spPr bwMode="auto">
          <a:xfrm>
            <a:off x="6853468" y="2126945"/>
            <a:ext cx="1069821" cy="737210"/>
          </a:xfrm>
          <a:prstGeom prst="rect">
            <a:avLst/>
          </a:prstGeom>
          <a:noFill/>
          <a:ln w="9360">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espionage</a:t>
            </a:r>
            <a:endParaRPr lang="cs-CZ" dirty="0">
              <a:solidFill>
                <a:srgbClr val="000000"/>
              </a:solidFill>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a:latin typeface="Lucida Sans Unicode" charset="0"/>
              </a:rPr>
              <a:t>sabo</a:t>
            </a:r>
            <a:r>
              <a:rPr lang="en-GB" dirty="0" err="1">
                <a:latin typeface="Lucida Sans Unicode" charset="0"/>
              </a:rPr>
              <a:t>tage</a:t>
            </a:r>
            <a:endParaRPr lang="en-GB" dirty="0">
              <a:solidFill>
                <a:srgbClr val="000000"/>
              </a:solidFill>
              <a:latin typeface="Lucida Sans Unicode" charset="0"/>
            </a:endParaRPr>
          </a:p>
        </p:txBody>
      </p:sp>
      <p:cxnSp>
        <p:nvCxnSpPr>
          <p:cNvPr id="16" name="Straight Arrow Connector 15"/>
          <p:cNvCxnSpPr/>
          <p:nvPr/>
        </p:nvCxnSpPr>
        <p:spPr>
          <a:xfrm>
            <a:off x="4419600" y="285750"/>
            <a:ext cx="0" cy="45720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495550"/>
            <a:ext cx="73914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26516-4CF4-F458-2FF1-F4A1B55C65E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599F0325-F3F6-932D-4992-A0398C3C7650}"/>
              </a:ext>
            </a:extLst>
          </p:cNvPr>
          <p:cNvSpPr>
            <a:spLocks noGrp="1"/>
          </p:cNvSpPr>
          <p:nvPr>
            <p:ph type="body" idx="1"/>
          </p:nvPr>
        </p:nvSpPr>
        <p:spPr/>
        <p:txBody>
          <a:bodyPr/>
          <a:lstStyle/>
          <a:p>
            <a:endParaRPr lang="en-GB" dirty="0"/>
          </a:p>
        </p:txBody>
      </p:sp>
      <p:pic>
        <p:nvPicPr>
          <p:cNvPr id="1028" name="Picture 4" descr="Cyber War – HarperCollins">
            <a:extLst>
              <a:ext uri="{FF2B5EF4-FFF2-40B4-BE49-F238E27FC236}">
                <a16:creationId xmlns:a16="http://schemas.microsoft.com/office/drawing/2014/main" id="{37F31C0C-D90E-94D2-9864-2CE34BB36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15" y="-312"/>
            <a:ext cx="340518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yber War Will Not Take Place">
            <a:extLst>
              <a:ext uri="{FF2B5EF4-FFF2-40B4-BE49-F238E27FC236}">
                <a16:creationId xmlns:a16="http://schemas.microsoft.com/office/drawing/2014/main" id="{5C383EB2-C974-F25C-E036-D19414664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437" y="-312"/>
            <a:ext cx="38528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593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010B-0097-43D0-B9B8-94009DF8FF35}"/>
              </a:ext>
            </a:extLst>
          </p:cNvPr>
          <p:cNvSpPr>
            <a:spLocks noGrp="1"/>
          </p:cNvSpPr>
          <p:nvPr>
            <p:ph type="title"/>
          </p:nvPr>
        </p:nvSpPr>
        <p:spPr/>
        <p:txBody>
          <a:bodyPr/>
          <a:lstStyle/>
          <a:p>
            <a:r>
              <a:rPr lang="cs-CZ"/>
              <a:t>Cyberwar?</a:t>
            </a:r>
            <a:endParaRPr lang="cs-CZ" dirty="0"/>
          </a:p>
        </p:txBody>
      </p:sp>
      <p:sp>
        <p:nvSpPr>
          <p:cNvPr id="3" name="Text Placeholder 2">
            <a:extLst>
              <a:ext uri="{FF2B5EF4-FFF2-40B4-BE49-F238E27FC236}">
                <a16:creationId xmlns:a16="http://schemas.microsoft.com/office/drawing/2014/main" id="{A40112F4-A6C1-4460-A350-B00DADD6B707}"/>
              </a:ext>
            </a:extLst>
          </p:cNvPr>
          <p:cNvSpPr>
            <a:spLocks noGrp="1"/>
          </p:cNvSpPr>
          <p:nvPr>
            <p:ph type="body" idx="1"/>
          </p:nvPr>
        </p:nvSpPr>
        <p:spPr/>
        <p:txBody>
          <a:bodyPr/>
          <a:lstStyle/>
          <a:p>
            <a:pPr marL="485775" indent="-342900">
              <a:buFontTx/>
              <a:buChar char="-"/>
            </a:pPr>
            <a:r>
              <a:rPr lang="en-GB" sz="2000" dirty="0"/>
              <a:t>Controversial concept
A watered-down concept?
A question of real impacts and severity
"The use of computers and the Internet to wage war in cyberspace. A set of large-scale, often politically or strategically motivated, related and mutually provoked organised cyberattacks and counterattacks.” (</a:t>
            </a:r>
            <a:r>
              <a:rPr lang="en-GB" sz="2000" dirty="0" err="1"/>
              <a:t>Jirásek</a:t>
            </a:r>
            <a:r>
              <a:rPr lang="en-GB" sz="2000" dirty="0"/>
              <a:t>, Novák and </a:t>
            </a:r>
            <a:r>
              <a:rPr lang="en-GB" sz="2000" dirty="0" err="1"/>
              <a:t>Požár</a:t>
            </a:r>
            <a:r>
              <a:rPr lang="en-GB" sz="2000" dirty="0"/>
              <a:t> 2013)</a:t>
            </a:r>
            <a:endParaRPr lang="cs-CZ" sz="2400" dirty="0"/>
          </a:p>
        </p:txBody>
      </p:sp>
    </p:spTree>
    <p:extLst>
      <p:ext uri="{BB962C8B-B14F-4D97-AF65-F5344CB8AC3E}">
        <p14:creationId xmlns:p14="http://schemas.microsoft.com/office/powerpoint/2010/main" val="398220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2787-ABDB-4582-BE47-CC3074A18945}"/>
              </a:ext>
            </a:extLst>
          </p:cNvPr>
          <p:cNvSpPr>
            <a:spLocks noGrp="1"/>
          </p:cNvSpPr>
          <p:nvPr>
            <p:ph type="title"/>
          </p:nvPr>
        </p:nvSpPr>
        <p:spPr/>
        <p:txBody>
          <a:bodyPr/>
          <a:lstStyle/>
          <a:p>
            <a:r>
              <a:rPr lang="cs-CZ"/>
              <a:t>What is War?</a:t>
            </a:r>
            <a:endParaRPr lang="cs-CZ" dirty="0"/>
          </a:p>
        </p:txBody>
      </p:sp>
      <p:sp>
        <p:nvSpPr>
          <p:cNvPr id="3" name="Text Placeholder 2">
            <a:extLst>
              <a:ext uri="{FF2B5EF4-FFF2-40B4-BE49-F238E27FC236}">
                <a16:creationId xmlns:a16="http://schemas.microsoft.com/office/drawing/2014/main" id="{629440D2-6DB0-4616-88FE-91CBC08BB4FF}"/>
              </a:ext>
            </a:extLst>
          </p:cNvPr>
          <p:cNvSpPr>
            <a:spLocks noGrp="1"/>
          </p:cNvSpPr>
          <p:nvPr>
            <p:ph type="body" idx="1"/>
          </p:nvPr>
        </p:nvSpPr>
        <p:spPr/>
        <p:txBody>
          <a:bodyPr/>
          <a:lstStyle/>
          <a:p>
            <a:r>
              <a:rPr lang="en-GB" sz="2000" dirty="0" err="1"/>
              <a:t>e.g</a:t>
            </a:r>
            <a:r>
              <a:rPr lang="en-GB" sz="2000" dirty="0"/>
              <a:t>: At least 2 armed forces (at least one regular) 
Organization in battle, organization of </a:t>
            </a:r>
            <a:r>
              <a:rPr lang="en-GB" sz="2000" dirty="0" err="1"/>
              <a:t>defense</a:t>
            </a:r>
            <a:r>
              <a:rPr lang="en-GB" sz="2000" dirty="0"/>
              <a:t>, strategically planned attacks 
A certain level of continuity of armed operations 
War from 1,000 casualties/calendar year
</a:t>
            </a:r>
          </a:p>
          <a:p>
            <a:r>
              <a:rPr lang="en-GB" sz="2000" dirty="0"/>
              <a:t>should cyberwar  be a subset of this?</a:t>
            </a:r>
            <a:endParaRPr lang="cs-CZ" sz="2000" dirty="0"/>
          </a:p>
        </p:txBody>
      </p:sp>
    </p:spTree>
    <p:extLst>
      <p:ext uri="{BB962C8B-B14F-4D97-AF65-F5344CB8AC3E}">
        <p14:creationId xmlns:p14="http://schemas.microsoft.com/office/powerpoint/2010/main" val="42769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596C-3DA7-44C2-B141-DF40850C9CD7}"/>
              </a:ext>
            </a:extLst>
          </p:cNvPr>
          <p:cNvSpPr>
            <a:spLocks noGrp="1"/>
          </p:cNvSpPr>
          <p:nvPr>
            <p:ph type="title"/>
          </p:nvPr>
        </p:nvSpPr>
        <p:spPr/>
        <p:txBody>
          <a:bodyPr/>
          <a:lstStyle/>
          <a:p>
            <a:r>
              <a:rPr lang="cs-CZ" dirty="0" err="1"/>
              <a:t>Violence</a:t>
            </a:r>
            <a:r>
              <a:rPr lang="en-GB" dirty="0"/>
              <a:t>?</a:t>
            </a:r>
            <a:endParaRPr lang="cs-CZ" dirty="0"/>
          </a:p>
        </p:txBody>
      </p:sp>
      <p:sp>
        <p:nvSpPr>
          <p:cNvPr id="3" name="Text Placeholder 2">
            <a:extLst>
              <a:ext uri="{FF2B5EF4-FFF2-40B4-BE49-F238E27FC236}">
                <a16:creationId xmlns:a16="http://schemas.microsoft.com/office/drawing/2014/main" id="{3CB1DFE0-4827-40FF-A0AC-5F26D4700B52}"/>
              </a:ext>
            </a:extLst>
          </p:cNvPr>
          <p:cNvSpPr>
            <a:spLocks noGrp="1"/>
          </p:cNvSpPr>
          <p:nvPr>
            <p:ph type="body" idx="1"/>
          </p:nvPr>
        </p:nvSpPr>
        <p:spPr/>
        <p:txBody>
          <a:bodyPr/>
          <a:lstStyle/>
          <a:p>
            <a:pPr marL="485775" indent="-342900">
              <a:buFontTx/>
              <a:buChar char="-"/>
            </a:pPr>
            <a:r>
              <a:rPr lang="en-GB" sz="2400" dirty="0"/>
              <a:t>Clausewitz's concept of war?
Is instrumental violence with a political aim present? 
"A war in which no one risked his life would be a tournament, a game..." (</a:t>
            </a:r>
            <a:r>
              <a:rPr lang="en-GB" sz="2400" dirty="0" err="1"/>
              <a:t>Huyghe</a:t>
            </a:r>
            <a:r>
              <a:rPr lang="en-GB" sz="2400" dirty="0"/>
              <a:t> 2011) 
Cyber attacks as a manifestation of secondary violence (RID 2013)</a:t>
            </a:r>
            <a:endParaRPr lang="cs-CZ" sz="2400" dirty="0"/>
          </a:p>
        </p:txBody>
      </p:sp>
    </p:spTree>
    <p:extLst>
      <p:ext uri="{BB962C8B-B14F-4D97-AF65-F5344CB8AC3E}">
        <p14:creationId xmlns:p14="http://schemas.microsoft.com/office/powerpoint/2010/main" val="2518707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5DBB-1B10-44D7-BDCF-920865C690CC}"/>
              </a:ext>
            </a:extLst>
          </p:cNvPr>
          <p:cNvSpPr>
            <a:spLocks noGrp="1"/>
          </p:cNvSpPr>
          <p:nvPr>
            <p:ph type="title"/>
          </p:nvPr>
        </p:nvSpPr>
        <p:spPr/>
        <p:txBody>
          <a:bodyPr/>
          <a:lstStyle/>
          <a:p>
            <a:r>
              <a:rPr lang="cs-CZ"/>
              <a:t>The attribution problem</a:t>
            </a:r>
            <a:endParaRPr lang="cs-CZ" dirty="0"/>
          </a:p>
        </p:txBody>
      </p:sp>
      <p:sp>
        <p:nvSpPr>
          <p:cNvPr id="3" name="Text Placeholder 2">
            <a:extLst>
              <a:ext uri="{FF2B5EF4-FFF2-40B4-BE49-F238E27FC236}">
                <a16:creationId xmlns:a16="http://schemas.microsoft.com/office/drawing/2014/main" id="{B3B70ED3-EDC3-4797-93D6-FECCED045AE7}"/>
              </a:ext>
            </a:extLst>
          </p:cNvPr>
          <p:cNvSpPr>
            <a:spLocks noGrp="1"/>
          </p:cNvSpPr>
          <p:nvPr>
            <p:ph type="body" idx="1"/>
          </p:nvPr>
        </p:nvSpPr>
        <p:spPr/>
        <p:txBody>
          <a:bodyPr/>
          <a:lstStyle/>
          <a:p>
            <a:pPr marL="485775" indent="-342900">
              <a:buFontTx/>
              <a:buChar char="-"/>
            </a:pPr>
            <a:r>
              <a:rPr lang="en-GB" sz="2400" dirty="0"/>
              <a:t>Cyberattacks are currently problematic to attribute to actors 
Attribution to State actors 
Rid: "History knows no unattributed wars" 
Gartzke: “Politically motivated conflict will be attributed”</a:t>
            </a:r>
            <a:endParaRPr lang="cs-CZ" sz="2400" dirty="0"/>
          </a:p>
        </p:txBody>
      </p:sp>
    </p:spTree>
    <p:extLst>
      <p:ext uri="{BB962C8B-B14F-4D97-AF65-F5344CB8AC3E}">
        <p14:creationId xmlns:p14="http://schemas.microsoft.com/office/powerpoint/2010/main" val="2124740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6423-E7DE-4DCD-8B11-6582E0B66331}"/>
              </a:ext>
            </a:extLst>
          </p:cNvPr>
          <p:cNvSpPr>
            <a:spLocks noGrp="1"/>
          </p:cNvSpPr>
          <p:nvPr>
            <p:ph type="title"/>
          </p:nvPr>
        </p:nvSpPr>
        <p:spPr/>
        <p:txBody>
          <a:bodyPr/>
          <a:lstStyle/>
          <a:p>
            <a:r>
              <a:rPr lang="cs-CZ"/>
              <a:t>Continuity</a:t>
            </a:r>
            <a:endParaRPr lang="cs-CZ" dirty="0"/>
          </a:p>
        </p:txBody>
      </p:sp>
      <p:sp>
        <p:nvSpPr>
          <p:cNvPr id="3" name="Text Placeholder 2">
            <a:extLst>
              <a:ext uri="{FF2B5EF4-FFF2-40B4-BE49-F238E27FC236}">
                <a16:creationId xmlns:a16="http://schemas.microsoft.com/office/drawing/2014/main" id="{A42249FA-1129-4FB3-B8B4-CF0245A0474D}"/>
              </a:ext>
            </a:extLst>
          </p:cNvPr>
          <p:cNvSpPr>
            <a:spLocks noGrp="1"/>
          </p:cNvSpPr>
          <p:nvPr>
            <p:ph type="body" idx="1"/>
          </p:nvPr>
        </p:nvSpPr>
        <p:spPr/>
        <p:txBody>
          <a:bodyPr/>
          <a:lstStyle/>
          <a:p>
            <a:pPr marL="485775" indent="-342900">
              <a:buFontTx/>
              <a:buChar char="-"/>
            </a:pPr>
            <a:r>
              <a:rPr lang="en-GB" sz="2400" dirty="0"/>
              <a:t>War is not an isolated phenomenon! 
The requirement for a long-term organized strategy </a:t>
            </a:r>
          </a:p>
          <a:p>
            <a:pPr marL="142875"/>
            <a:r>
              <a:rPr lang="en-GB" sz="2400" dirty="0"/>
              <a:t>
-   Is long-term cyber warfare possible?</a:t>
            </a:r>
          </a:p>
          <a:p>
            <a:pPr marL="485775" indent="-342900">
              <a:buFontTx/>
              <a:buChar char="-"/>
            </a:pPr>
            <a:r>
              <a:rPr lang="en-GB" sz="2400" dirty="0"/>
              <a:t>Is it possible to win a war through cyber means?</a:t>
            </a:r>
            <a:endParaRPr lang="cs-CZ" sz="2400" dirty="0"/>
          </a:p>
        </p:txBody>
      </p:sp>
    </p:spTree>
    <p:extLst>
      <p:ext uri="{BB962C8B-B14F-4D97-AF65-F5344CB8AC3E}">
        <p14:creationId xmlns:p14="http://schemas.microsoft.com/office/powerpoint/2010/main" val="3276469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8E1E-A467-4630-9F48-3D3ECB4F3F0B}"/>
              </a:ext>
            </a:extLst>
          </p:cNvPr>
          <p:cNvSpPr>
            <a:spLocks noGrp="1"/>
          </p:cNvSpPr>
          <p:nvPr>
            <p:ph type="title"/>
          </p:nvPr>
        </p:nvSpPr>
        <p:spPr/>
        <p:txBody>
          <a:bodyPr/>
          <a:lstStyle/>
          <a:p>
            <a:r>
              <a:rPr lang="cs-CZ"/>
              <a:t>Cyber weapons?</a:t>
            </a:r>
            <a:endParaRPr lang="cs-CZ" dirty="0"/>
          </a:p>
        </p:txBody>
      </p:sp>
      <p:sp>
        <p:nvSpPr>
          <p:cNvPr id="3" name="Text Placeholder 2">
            <a:extLst>
              <a:ext uri="{FF2B5EF4-FFF2-40B4-BE49-F238E27FC236}">
                <a16:creationId xmlns:a16="http://schemas.microsoft.com/office/drawing/2014/main" id="{E5377D34-F68D-40D8-8642-D49D567C3109}"/>
              </a:ext>
            </a:extLst>
          </p:cNvPr>
          <p:cNvSpPr>
            <a:spLocks noGrp="1"/>
          </p:cNvSpPr>
          <p:nvPr>
            <p:ph type="body" idx="1"/>
          </p:nvPr>
        </p:nvSpPr>
        <p:spPr/>
        <p:txBody>
          <a:bodyPr/>
          <a:lstStyle/>
          <a:p>
            <a:pPr marL="485775" indent="-342900">
              <a:buFontTx/>
              <a:buChar char="-"/>
            </a:pPr>
            <a:r>
              <a:rPr lang="en-GB" sz="2400"/>
              <a:t>Not bullets and shrapnel, but ones and zeros 
Weapons of Mass Disruption 
(In)ability to cause permanent damage, to subjugate, to conquer? 
Limited capabilities by target type  
Gartzke's "perishable nature of CW"</a:t>
            </a:r>
            <a:endParaRPr lang="cs-CZ" sz="2400" dirty="0"/>
          </a:p>
        </p:txBody>
      </p:sp>
    </p:spTree>
    <p:extLst>
      <p:ext uri="{BB962C8B-B14F-4D97-AF65-F5344CB8AC3E}">
        <p14:creationId xmlns:p14="http://schemas.microsoft.com/office/powerpoint/2010/main" val="3847452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5501-1C5B-0160-730E-CC39DCA59741}"/>
              </a:ext>
            </a:extLst>
          </p:cNvPr>
          <p:cNvSpPr>
            <a:spLocks noGrp="1"/>
          </p:cNvSpPr>
          <p:nvPr>
            <p:ph type="title"/>
          </p:nvPr>
        </p:nvSpPr>
        <p:spPr/>
        <p:txBody>
          <a:bodyPr/>
          <a:lstStyle/>
          <a:p>
            <a:r>
              <a:rPr lang="cs-CZ" dirty="0" err="1"/>
              <a:t>Forms</a:t>
            </a:r>
            <a:r>
              <a:rPr lang="cs-CZ" dirty="0"/>
              <a:t> </a:t>
            </a:r>
            <a:r>
              <a:rPr lang="cs-CZ" dirty="0" err="1"/>
              <a:t>of</a:t>
            </a:r>
            <a:r>
              <a:rPr lang="cs-CZ" dirty="0"/>
              <a:t> </a:t>
            </a:r>
            <a:r>
              <a:rPr lang="cs-CZ" dirty="0" err="1"/>
              <a:t>cyber</a:t>
            </a:r>
            <a:r>
              <a:rPr lang="cs-CZ" dirty="0"/>
              <a:t> </a:t>
            </a:r>
            <a:r>
              <a:rPr lang="cs-CZ" dirty="0" err="1"/>
              <a:t>operations</a:t>
            </a:r>
            <a:r>
              <a:rPr lang="cs-CZ" dirty="0"/>
              <a:t> (E. </a:t>
            </a:r>
            <a:r>
              <a:rPr lang="cs-CZ" dirty="0" err="1"/>
              <a:t>Gartzke</a:t>
            </a:r>
            <a:r>
              <a:rPr lang="cs-CZ" dirty="0"/>
              <a:t>)</a:t>
            </a:r>
            <a:endParaRPr lang="en-GB" dirty="0"/>
          </a:p>
        </p:txBody>
      </p:sp>
      <p:sp>
        <p:nvSpPr>
          <p:cNvPr id="3" name="Text Placeholder 2">
            <a:extLst>
              <a:ext uri="{FF2B5EF4-FFF2-40B4-BE49-F238E27FC236}">
                <a16:creationId xmlns:a16="http://schemas.microsoft.com/office/drawing/2014/main" id="{5956D48A-4576-7649-41AB-2E4D69BBDE0A}"/>
              </a:ext>
            </a:extLst>
          </p:cNvPr>
          <p:cNvSpPr>
            <a:spLocks noGrp="1"/>
          </p:cNvSpPr>
          <p:nvPr>
            <p:ph type="body" idx="1"/>
          </p:nvPr>
        </p:nvSpPr>
        <p:spPr/>
        <p:txBody>
          <a:bodyPr/>
          <a:lstStyle/>
          <a:p>
            <a:pPr>
              <a:spcAft>
                <a:spcPts val="0"/>
              </a:spcAft>
            </a:pPr>
            <a:r>
              <a:rPr lang="cs-CZ" sz="2400" dirty="0"/>
              <a:t>as a Substitute</a:t>
            </a:r>
          </a:p>
          <a:p>
            <a:pPr>
              <a:spcAft>
                <a:spcPts val="0"/>
              </a:spcAft>
            </a:pPr>
            <a:r>
              <a:rPr lang="cs-CZ" sz="2400" dirty="0"/>
              <a:t>	- tak</a:t>
            </a:r>
            <a:r>
              <a:rPr lang="en-GB" sz="2400" dirty="0"/>
              <a:t>es place instead of a conventional one</a:t>
            </a:r>
          </a:p>
          <a:p>
            <a:pPr>
              <a:spcAft>
                <a:spcPts val="0"/>
              </a:spcAft>
            </a:pPr>
            <a:endParaRPr lang="cs-CZ" sz="2400" dirty="0"/>
          </a:p>
          <a:p>
            <a:pPr>
              <a:spcAft>
                <a:spcPts val="0"/>
              </a:spcAft>
            </a:pPr>
            <a:r>
              <a:rPr lang="cs-CZ" sz="2400" dirty="0"/>
              <a:t>as a </a:t>
            </a:r>
            <a:r>
              <a:rPr lang="cs-CZ" sz="2400" dirty="0" err="1"/>
              <a:t>Complement</a:t>
            </a:r>
            <a:endParaRPr lang="en-GB" sz="2400" dirty="0"/>
          </a:p>
          <a:p>
            <a:pPr>
              <a:spcAft>
                <a:spcPts val="0"/>
              </a:spcAft>
            </a:pPr>
            <a:r>
              <a:rPr lang="en-GB" sz="2400" dirty="0"/>
              <a:t>	- in support and in conjunction of a conventional one</a:t>
            </a:r>
          </a:p>
          <a:p>
            <a:pPr>
              <a:spcAft>
                <a:spcPts val="0"/>
              </a:spcAft>
            </a:pPr>
            <a:endParaRPr lang="cs-CZ" sz="2400" dirty="0"/>
          </a:p>
          <a:p>
            <a:pPr>
              <a:spcAft>
                <a:spcPts val="0"/>
              </a:spcAft>
            </a:pPr>
            <a:r>
              <a:rPr lang="cs-CZ" sz="2400" dirty="0"/>
              <a:t>as </a:t>
            </a:r>
            <a:r>
              <a:rPr lang="cs-CZ" sz="2400" dirty="0" err="1"/>
              <a:t>an</a:t>
            </a:r>
            <a:r>
              <a:rPr lang="cs-CZ" sz="2400" dirty="0"/>
              <a:t> Independent </a:t>
            </a:r>
            <a:r>
              <a:rPr lang="cs-CZ" sz="2400" dirty="0" err="1"/>
              <a:t>tool</a:t>
            </a:r>
            <a:endParaRPr lang="en-GB" sz="2400" dirty="0"/>
          </a:p>
          <a:p>
            <a:pPr>
              <a:spcAft>
                <a:spcPts val="0"/>
              </a:spcAft>
            </a:pPr>
            <a:r>
              <a:rPr lang="en-GB" sz="2400" dirty="0"/>
              <a:t>	- to achieve completely separate results</a:t>
            </a:r>
          </a:p>
        </p:txBody>
      </p:sp>
    </p:spTree>
    <p:extLst>
      <p:ext uri="{BB962C8B-B14F-4D97-AF65-F5344CB8AC3E}">
        <p14:creationId xmlns:p14="http://schemas.microsoft.com/office/powerpoint/2010/main" val="346727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291B-243D-2356-8CFE-076155D0E798}"/>
              </a:ext>
            </a:extLst>
          </p:cNvPr>
          <p:cNvSpPr>
            <a:spLocks noGrp="1"/>
          </p:cNvSpPr>
          <p:nvPr>
            <p:ph type="title"/>
          </p:nvPr>
        </p:nvSpPr>
        <p:spPr/>
        <p:txBody>
          <a:bodyPr/>
          <a:lstStyle/>
          <a:p>
            <a:r>
              <a:rPr lang="cs-CZ" dirty="0" err="1"/>
              <a:t>Types</a:t>
            </a:r>
            <a:r>
              <a:rPr lang="cs-CZ" dirty="0"/>
              <a:t> </a:t>
            </a:r>
            <a:r>
              <a:rPr lang="cs-CZ" dirty="0" err="1"/>
              <a:t>of</a:t>
            </a:r>
            <a:r>
              <a:rPr lang="cs-CZ" dirty="0"/>
              <a:t> </a:t>
            </a:r>
            <a:r>
              <a:rPr lang="cs-CZ" dirty="0" err="1"/>
              <a:t>cyberattack</a:t>
            </a:r>
            <a:r>
              <a:rPr lang="cs-CZ" dirty="0"/>
              <a:t> (by T. </a:t>
            </a:r>
            <a:r>
              <a:rPr lang="cs-CZ" dirty="0" err="1"/>
              <a:t>Rid</a:t>
            </a:r>
            <a:r>
              <a:rPr lang="cs-CZ" dirty="0"/>
              <a:t>)</a:t>
            </a:r>
            <a:endParaRPr lang="en-GB" dirty="0"/>
          </a:p>
        </p:txBody>
      </p:sp>
      <p:sp>
        <p:nvSpPr>
          <p:cNvPr id="3" name="Text Placeholder 2">
            <a:extLst>
              <a:ext uri="{FF2B5EF4-FFF2-40B4-BE49-F238E27FC236}">
                <a16:creationId xmlns:a16="http://schemas.microsoft.com/office/drawing/2014/main" id="{23AF2556-FA40-5C94-23B0-09C1E021DC68}"/>
              </a:ext>
            </a:extLst>
          </p:cNvPr>
          <p:cNvSpPr>
            <a:spLocks noGrp="1"/>
          </p:cNvSpPr>
          <p:nvPr>
            <p:ph type="body" idx="1"/>
          </p:nvPr>
        </p:nvSpPr>
        <p:spPr>
          <a:xfrm>
            <a:off x="457200" y="1205257"/>
            <a:ext cx="7162800" cy="3397200"/>
          </a:xfrm>
        </p:spPr>
        <p:txBody>
          <a:bodyPr/>
          <a:lstStyle/>
          <a:p>
            <a:r>
              <a:rPr lang="en-GB" sz="2800" dirty="0"/>
              <a:t>- </a:t>
            </a:r>
            <a:r>
              <a:rPr lang="cs-CZ" sz="2800" dirty="0" err="1"/>
              <a:t>Sabotage</a:t>
            </a:r>
            <a:endParaRPr lang="cs-CZ" sz="2800" dirty="0"/>
          </a:p>
          <a:p>
            <a:r>
              <a:rPr lang="en-GB" sz="2800" dirty="0"/>
              <a:t>- </a:t>
            </a:r>
            <a:r>
              <a:rPr lang="cs-CZ" sz="2800" dirty="0" err="1"/>
              <a:t>Espionage</a:t>
            </a:r>
            <a:endParaRPr lang="cs-CZ" sz="2800" dirty="0"/>
          </a:p>
          <a:p>
            <a:r>
              <a:rPr lang="en-GB" sz="2800" dirty="0"/>
              <a:t>- </a:t>
            </a:r>
            <a:r>
              <a:rPr lang="cs-CZ" sz="2800" dirty="0" err="1"/>
              <a:t>Subversion</a:t>
            </a:r>
            <a:endParaRPr lang="cs-CZ" sz="2800" dirty="0"/>
          </a:p>
          <a:p>
            <a:endParaRPr lang="cs-CZ" sz="2800" dirty="0"/>
          </a:p>
          <a:p>
            <a:r>
              <a:rPr lang="cs-CZ" sz="2800" dirty="0" err="1"/>
              <a:t>is</a:t>
            </a:r>
            <a:r>
              <a:rPr lang="cs-CZ" sz="2800" dirty="0"/>
              <a:t> any </a:t>
            </a:r>
            <a:r>
              <a:rPr lang="cs-CZ" sz="2800" dirty="0" err="1"/>
              <a:t>of</a:t>
            </a:r>
            <a:r>
              <a:rPr lang="cs-CZ" sz="2800" dirty="0"/>
              <a:t> </a:t>
            </a:r>
            <a:r>
              <a:rPr lang="cs-CZ" sz="2800" dirty="0" err="1"/>
              <a:t>that</a:t>
            </a:r>
            <a:r>
              <a:rPr lang="cs-CZ" sz="2800" dirty="0"/>
              <a:t> </a:t>
            </a:r>
            <a:r>
              <a:rPr lang="cs-CZ" sz="2800" dirty="0" err="1"/>
              <a:t>war</a:t>
            </a:r>
            <a:r>
              <a:rPr lang="cs-CZ" sz="2800" dirty="0"/>
              <a:t>?</a:t>
            </a:r>
            <a:endParaRPr lang="en-GB" sz="2800" dirty="0"/>
          </a:p>
        </p:txBody>
      </p:sp>
    </p:spTree>
    <p:extLst>
      <p:ext uri="{BB962C8B-B14F-4D97-AF65-F5344CB8AC3E}">
        <p14:creationId xmlns:p14="http://schemas.microsoft.com/office/powerpoint/2010/main" val="5102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CAEB-CBC0-462A-8695-72A5D9A1506C}"/>
              </a:ext>
            </a:extLst>
          </p:cNvPr>
          <p:cNvSpPr>
            <a:spLocks noGrp="1"/>
          </p:cNvSpPr>
          <p:nvPr>
            <p:ph type="title"/>
          </p:nvPr>
        </p:nvSpPr>
        <p:spPr/>
        <p:txBody>
          <a:bodyPr/>
          <a:lstStyle/>
          <a:p>
            <a:r>
              <a:rPr lang="cs-CZ"/>
              <a:t>Cyberwar?</a:t>
            </a:r>
            <a:endParaRPr lang="cs-CZ" dirty="0"/>
          </a:p>
        </p:txBody>
      </p:sp>
      <p:sp>
        <p:nvSpPr>
          <p:cNvPr id="3" name="Text Placeholder 2">
            <a:extLst>
              <a:ext uri="{FF2B5EF4-FFF2-40B4-BE49-F238E27FC236}">
                <a16:creationId xmlns:a16="http://schemas.microsoft.com/office/drawing/2014/main" id="{848B1032-02C6-4FF8-9205-377CAE276787}"/>
              </a:ext>
            </a:extLst>
          </p:cNvPr>
          <p:cNvSpPr>
            <a:spLocks noGrp="1"/>
          </p:cNvSpPr>
          <p:nvPr>
            <p:ph type="body" idx="1"/>
          </p:nvPr>
        </p:nvSpPr>
        <p:spPr/>
        <p:txBody>
          <a:bodyPr/>
          <a:lstStyle/>
          <a:p>
            <a:pPr marL="485775" indent="-342900">
              <a:buFontTx/>
              <a:buChar char="-"/>
            </a:pPr>
            <a:r>
              <a:rPr lang="en-GB" sz="2400" dirty="0"/>
              <a:t>So what is cyber warfare?
Is it possible to win a war through cyber means? 
Are espionage and sabotage acts of war?</a:t>
            </a:r>
            <a:endParaRPr lang="cs-CZ" sz="2400" dirty="0"/>
          </a:p>
        </p:txBody>
      </p:sp>
    </p:spTree>
    <p:extLst>
      <p:ext uri="{BB962C8B-B14F-4D97-AF65-F5344CB8AC3E}">
        <p14:creationId xmlns:p14="http://schemas.microsoft.com/office/powerpoint/2010/main" val="212018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6" name="Oval 25"/>
          <p:cNvSpPr/>
          <p:nvPr/>
        </p:nvSpPr>
        <p:spPr>
          <a:xfrm>
            <a:off x="1905000" y="514350"/>
            <a:ext cx="44196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29400" y="1581150"/>
            <a:ext cx="1447800" cy="228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143000" y="3638550"/>
            <a:ext cx="35814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hape 116"/>
          <p:cNvSpPr txBox="1">
            <a:spLocks noGrp="1"/>
          </p:cNvSpPr>
          <p:nvPr>
            <p:ph type="title"/>
          </p:nvPr>
        </p:nvSpPr>
        <p:spPr>
          <a:xfrm>
            <a:off x="0" y="0"/>
            <a:ext cx="2590800" cy="613200"/>
          </a:xfrm>
          <a:prstGeom prst="rect">
            <a:avLst/>
          </a:prstGeom>
        </p:spPr>
        <p:txBody>
          <a:bodyPr lIns="91425" tIns="91425" rIns="91425" bIns="91425" anchor="t" anchorCtr="0">
            <a:noAutofit/>
          </a:bodyPr>
          <a:lstStyle/>
          <a:p>
            <a:pPr lvl="0">
              <a:spcBef>
                <a:spcPts val="0"/>
              </a:spcBef>
              <a:buNone/>
            </a:pPr>
            <a:r>
              <a:rPr lang="en-GB" dirty="0"/>
              <a:t>Examples</a:t>
            </a:r>
            <a:endParaRPr lang="cs" dirty="0"/>
          </a:p>
        </p:txBody>
      </p:sp>
      <p:sp>
        <p:nvSpPr>
          <p:cNvPr id="6" name="Rectangle 4"/>
          <p:cNvSpPr>
            <a:spLocks noChangeArrowheads="1"/>
          </p:cNvSpPr>
          <p:nvPr/>
        </p:nvSpPr>
        <p:spPr bwMode="auto">
          <a:xfrm>
            <a:off x="304800" y="2647950"/>
            <a:ext cx="1028143"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individual</a:t>
            </a:r>
          </a:p>
        </p:txBody>
      </p:sp>
      <p:sp>
        <p:nvSpPr>
          <p:cNvPr id="7" name="Rectangle 5"/>
          <p:cNvSpPr>
            <a:spLocks noChangeArrowheads="1"/>
          </p:cNvSpPr>
          <p:nvPr/>
        </p:nvSpPr>
        <p:spPr bwMode="auto">
          <a:xfrm>
            <a:off x="8062912" y="2643187"/>
            <a:ext cx="606554"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state</a:t>
            </a:r>
          </a:p>
        </p:txBody>
      </p:sp>
      <p:sp>
        <p:nvSpPr>
          <p:cNvPr id="8" name="Rectangle 6"/>
          <p:cNvSpPr>
            <a:spLocks noChangeArrowheads="1"/>
          </p:cNvSpPr>
          <p:nvPr/>
        </p:nvSpPr>
        <p:spPr bwMode="auto">
          <a:xfrm>
            <a:off x="4495800" y="133350"/>
            <a:ext cx="923949"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ideology</a:t>
            </a:r>
          </a:p>
        </p:txBody>
      </p:sp>
      <p:sp>
        <p:nvSpPr>
          <p:cNvPr id="9" name="Rectangle 7"/>
          <p:cNvSpPr>
            <a:spLocks noChangeArrowheads="1"/>
          </p:cNvSpPr>
          <p:nvPr/>
        </p:nvSpPr>
        <p:spPr bwMode="auto">
          <a:xfrm>
            <a:off x="4495800" y="4476750"/>
            <a:ext cx="662659"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profit</a:t>
            </a:r>
          </a:p>
        </p:txBody>
      </p:sp>
      <p:sp>
        <p:nvSpPr>
          <p:cNvPr id="10" name="Rectangle 8"/>
          <p:cNvSpPr>
            <a:spLocks noChangeArrowheads="1"/>
          </p:cNvSpPr>
          <p:nvPr/>
        </p:nvSpPr>
        <p:spPr bwMode="auto">
          <a:xfrm>
            <a:off x="2667000" y="666750"/>
            <a:ext cx="2765799" cy="737210"/>
          </a:xfrm>
          <a:prstGeom prst="rect">
            <a:avLst/>
          </a:prstGeom>
          <a:noFill/>
          <a:ln w="9360">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a:solidFill>
                  <a:srgbClr val="000000"/>
                </a:solidFill>
                <a:latin typeface="Lucida Sans Unicode" charset="0"/>
              </a:rPr>
              <a:t>Anonymous</a:t>
            </a:r>
            <a:r>
              <a:rPr lang="cs-CZ" dirty="0">
                <a:solidFill>
                  <a:srgbClr val="000000"/>
                </a:solidFill>
                <a:latin typeface="Lucida Sans Unicode" charset="0"/>
              </a:rPr>
              <a:t>			</a:t>
            </a:r>
            <a:r>
              <a:rPr lang="en-GB" dirty="0">
                <a:solidFill>
                  <a:srgbClr val="000000"/>
                </a:solidFill>
                <a:latin typeface="Lucida Sans Unicode" charset="0"/>
              </a:rPr>
              <a:t>SEA</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latin typeface="Lucida Sans Unicode" charset="0"/>
              </a:rPr>
              <a:t>		???</a:t>
            </a:r>
            <a:endParaRPr lang="en-GB" dirty="0">
              <a:solidFill>
                <a:srgbClr val="000000"/>
              </a:solidFill>
              <a:latin typeface="Lucida Sans Unicode" charset="0"/>
            </a:endParaRPr>
          </a:p>
        </p:txBody>
      </p:sp>
      <p:sp>
        <p:nvSpPr>
          <p:cNvPr id="12" name="Rectangle 10"/>
          <p:cNvSpPr>
            <a:spLocks noChangeArrowheads="1"/>
          </p:cNvSpPr>
          <p:nvPr/>
        </p:nvSpPr>
        <p:spPr bwMode="auto">
          <a:xfrm>
            <a:off x="2057400" y="3867150"/>
            <a:ext cx="1905000" cy="521766"/>
          </a:xfrm>
          <a:prstGeom prst="rect">
            <a:avLst/>
          </a:prstGeom>
          <a:noFill/>
          <a:ln w="9360">
            <a:noFill/>
            <a:round/>
            <a:headEnd/>
            <a:tailEnd/>
          </a:ln>
        </p:spPr>
        <p:txBody>
          <a:bodyPr wrap="squar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a:latin typeface="Lucida Sans Unicode" charset="0"/>
              </a:rPr>
              <a:t>Russian</a:t>
            </a:r>
            <a:r>
              <a:rPr lang="cs-CZ" dirty="0">
                <a:latin typeface="Lucida Sans Unicode" charset="0"/>
              </a:rPr>
              <a:t> </a:t>
            </a:r>
            <a:r>
              <a:rPr lang="cs-CZ" dirty="0" err="1">
                <a:latin typeface="Lucida Sans Unicode" charset="0"/>
              </a:rPr>
              <a:t>Bussiness</a:t>
            </a:r>
            <a:r>
              <a:rPr lang="cs-CZ" dirty="0">
                <a:latin typeface="Lucida Sans Unicode" charset="0"/>
              </a:rPr>
              <a:t> Network, </a:t>
            </a:r>
            <a:r>
              <a:rPr lang="cs-CZ" dirty="0" err="1">
                <a:latin typeface="Lucida Sans Unicode" charset="0"/>
              </a:rPr>
              <a:t>vDOS</a:t>
            </a:r>
            <a:endParaRPr lang="en-GB" dirty="0">
              <a:solidFill>
                <a:srgbClr val="000000"/>
              </a:solidFill>
              <a:latin typeface="Lucida Sans Unicode" charset="0"/>
            </a:endParaRPr>
          </a:p>
        </p:txBody>
      </p:sp>
      <p:sp>
        <p:nvSpPr>
          <p:cNvPr id="13" name="Rectangle 11"/>
          <p:cNvSpPr>
            <a:spLocks noChangeArrowheads="1"/>
          </p:cNvSpPr>
          <p:nvPr/>
        </p:nvSpPr>
        <p:spPr bwMode="auto">
          <a:xfrm>
            <a:off x="6781800" y="2190750"/>
            <a:ext cx="1125927" cy="952653"/>
          </a:xfrm>
          <a:prstGeom prst="rect">
            <a:avLst/>
          </a:prstGeom>
          <a:noFill/>
          <a:ln w="9360">
            <a:noFill/>
            <a:round/>
            <a:headEnd/>
            <a:tailEnd/>
          </a:ln>
        </p:spPr>
        <p:txBody>
          <a:bodyPr wrap="none" lIns="90000" tIns="45000" rIns="90000" bIns="450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latin typeface="Lucida Sans Unicode" charset="0"/>
              </a:rPr>
              <a:t>PLA 61398</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a:latin typeface="Lucida Sans Unicode" charset="0"/>
              </a:rPr>
              <a:t>Equation</a:t>
            </a:r>
            <a:r>
              <a:rPr lang="cs-CZ" dirty="0">
                <a:latin typeface="Lucida Sans Unicode" charset="0"/>
              </a:rPr>
              <a:t> </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a:latin typeface="Lucida Sans Unicode" charset="0"/>
              </a:rPr>
              <a:t>Group</a:t>
            </a:r>
            <a:endParaRPr lang="en-GB" dirty="0">
              <a:solidFill>
                <a:srgbClr val="000000"/>
              </a:solidFill>
              <a:latin typeface="Lucida Sans Unicode" charset="0"/>
            </a:endParaRPr>
          </a:p>
        </p:txBody>
      </p:sp>
      <p:cxnSp>
        <p:nvCxnSpPr>
          <p:cNvPr id="16" name="Straight Arrow Connector 15"/>
          <p:cNvCxnSpPr/>
          <p:nvPr/>
        </p:nvCxnSpPr>
        <p:spPr>
          <a:xfrm>
            <a:off x="4419600" y="285750"/>
            <a:ext cx="0" cy="45720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495550"/>
            <a:ext cx="73914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6" name="Oval 25"/>
          <p:cNvSpPr/>
          <p:nvPr/>
        </p:nvSpPr>
        <p:spPr>
          <a:xfrm>
            <a:off x="1905000" y="514350"/>
            <a:ext cx="44196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29400" y="1581150"/>
            <a:ext cx="1447800" cy="2286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143000" y="3638550"/>
            <a:ext cx="3581400" cy="990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hape 116"/>
          <p:cNvSpPr txBox="1">
            <a:spLocks noGrp="1"/>
          </p:cNvSpPr>
          <p:nvPr>
            <p:ph type="title"/>
          </p:nvPr>
        </p:nvSpPr>
        <p:spPr>
          <a:xfrm>
            <a:off x="0" y="0"/>
            <a:ext cx="2590800" cy="613200"/>
          </a:xfrm>
          <a:prstGeom prst="rect">
            <a:avLst/>
          </a:prstGeom>
        </p:spPr>
        <p:txBody>
          <a:bodyPr lIns="91425" tIns="91425" rIns="91425" bIns="91425" anchor="t" anchorCtr="0">
            <a:noAutofit/>
          </a:bodyPr>
          <a:lstStyle/>
          <a:p>
            <a:pPr lvl="0">
              <a:spcBef>
                <a:spcPts val="0"/>
              </a:spcBef>
              <a:buNone/>
            </a:pPr>
            <a:r>
              <a:rPr lang="en-GB" dirty="0"/>
              <a:t>Attacks</a:t>
            </a:r>
            <a:endParaRPr lang="cs" dirty="0"/>
          </a:p>
        </p:txBody>
      </p:sp>
      <p:sp>
        <p:nvSpPr>
          <p:cNvPr id="6" name="Rectangle 4"/>
          <p:cNvSpPr>
            <a:spLocks noChangeArrowheads="1"/>
          </p:cNvSpPr>
          <p:nvPr/>
        </p:nvSpPr>
        <p:spPr bwMode="auto">
          <a:xfrm>
            <a:off x="304800" y="2647950"/>
            <a:ext cx="1028143"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individual</a:t>
            </a:r>
          </a:p>
        </p:txBody>
      </p:sp>
      <p:sp>
        <p:nvSpPr>
          <p:cNvPr id="7" name="Rectangle 5"/>
          <p:cNvSpPr>
            <a:spLocks noChangeArrowheads="1"/>
          </p:cNvSpPr>
          <p:nvPr/>
        </p:nvSpPr>
        <p:spPr bwMode="auto">
          <a:xfrm>
            <a:off x="8062912" y="2643187"/>
            <a:ext cx="606554"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state</a:t>
            </a:r>
          </a:p>
        </p:txBody>
      </p:sp>
      <p:sp>
        <p:nvSpPr>
          <p:cNvPr id="8" name="Rectangle 6"/>
          <p:cNvSpPr>
            <a:spLocks noChangeArrowheads="1"/>
          </p:cNvSpPr>
          <p:nvPr/>
        </p:nvSpPr>
        <p:spPr bwMode="auto">
          <a:xfrm>
            <a:off x="4495800" y="133350"/>
            <a:ext cx="923949"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latin typeface="Lucida Sans Unicode" charset="0"/>
              </a:rPr>
              <a:t>ideolog</a:t>
            </a:r>
            <a:r>
              <a:rPr lang="en-GB" dirty="0">
                <a:solidFill>
                  <a:srgbClr val="000000"/>
                </a:solidFill>
                <a:latin typeface="Lucida Sans Unicode" charset="0"/>
              </a:rPr>
              <a:t>y</a:t>
            </a:r>
          </a:p>
        </p:txBody>
      </p:sp>
      <p:sp>
        <p:nvSpPr>
          <p:cNvPr id="9" name="Rectangle 7"/>
          <p:cNvSpPr>
            <a:spLocks noChangeArrowheads="1"/>
          </p:cNvSpPr>
          <p:nvPr/>
        </p:nvSpPr>
        <p:spPr bwMode="auto">
          <a:xfrm>
            <a:off x="4495800" y="4476750"/>
            <a:ext cx="662659" cy="306323"/>
          </a:xfrm>
          <a:prstGeom prst="rect">
            <a:avLst/>
          </a:prstGeom>
          <a:noFill/>
          <a:ln w="9525">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Lucida Sans Unicode" charset="0"/>
              </a:rPr>
              <a:t>profit</a:t>
            </a:r>
          </a:p>
        </p:txBody>
      </p:sp>
      <p:sp>
        <p:nvSpPr>
          <p:cNvPr id="10" name="Rectangle 8"/>
          <p:cNvSpPr>
            <a:spLocks noChangeArrowheads="1"/>
          </p:cNvSpPr>
          <p:nvPr/>
        </p:nvSpPr>
        <p:spPr bwMode="auto">
          <a:xfrm>
            <a:off x="2667000" y="666750"/>
            <a:ext cx="3078385" cy="737210"/>
          </a:xfrm>
          <a:prstGeom prst="rect">
            <a:avLst/>
          </a:prstGeom>
          <a:noFill/>
          <a:ln w="9360">
            <a:noFill/>
            <a:round/>
            <a:headEnd/>
            <a:tailEnd/>
          </a:ln>
        </p:spPr>
        <p:txBody>
          <a:bodyPr wrap="non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latin typeface="Lucida Sans Unicode" charset="0"/>
              </a:rPr>
              <a:t>#OP </a:t>
            </a:r>
            <a:r>
              <a:rPr lang="cs-CZ" dirty="0" err="1">
                <a:solidFill>
                  <a:srgbClr val="000000"/>
                </a:solidFill>
                <a:latin typeface="Lucida Sans Unicode" charset="0"/>
              </a:rPr>
              <a:t>Payback</a:t>
            </a:r>
            <a:r>
              <a:rPr lang="cs-CZ" dirty="0">
                <a:solidFill>
                  <a:srgbClr val="000000"/>
                </a:solidFill>
                <a:latin typeface="Lucida Sans Unicode" charset="0"/>
              </a:rPr>
              <a:t>		</a:t>
            </a:r>
            <a:r>
              <a:rPr lang="en-US" dirty="0">
                <a:solidFill>
                  <a:srgbClr val="000000"/>
                </a:solidFill>
                <a:latin typeface="Lucida Sans Unicode" charset="0"/>
              </a:rPr>
              <a:t>	</a:t>
            </a:r>
            <a:r>
              <a:rPr lang="cs-CZ" dirty="0" err="1">
                <a:solidFill>
                  <a:srgbClr val="000000"/>
                </a:solidFill>
                <a:latin typeface="Lucida Sans Unicode" charset="0"/>
              </a:rPr>
              <a:t>Eston</a:t>
            </a:r>
            <a:r>
              <a:rPr lang="en-GB" dirty="0" err="1">
                <a:solidFill>
                  <a:srgbClr val="000000"/>
                </a:solidFill>
                <a:latin typeface="Lucida Sans Unicode" charset="0"/>
              </a:rPr>
              <a:t>ia</a:t>
            </a:r>
            <a:endParaRPr lang="cs-CZ" dirty="0">
              <a:solidFill>
                <a:srgbClr val="000000"/>
              </a:solidFill>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latin typeface="Lucida Sans Unicode" charset="0"/>
              </a:rPr>
              <a:t>						2007</a:t>
            </a:r>
            <a:endParaRPr lang="cs-CZ" dirty="0">
              <a:solidFill>
                <a:srgbClr val="000000"/>
              </a:solidFill>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latin typeface="Lucida Sans Unicode" charset="0"/>
              </a:rPr>
              <a:t>		???</a:t>
            </a:r>
            <a:endParaRPr lang="en-GB" dirty="0">
              <a:solidFill>
                <a:srgbClr val="000000"/>
              </a:solidFill>
              <a:latin typeface="Lucida Sans Unicode" charset="0"/>
            </a:endParaRPr>
          </a:p>
        </p:txBody>
      </p:sp>
      <p:sp>
        <p:nvSpPr>
          <p:cNvPr id="12" name="Rectangle 10"/>
          <p:cNvSpPr>
            <a:spLocks noChangeArrowheads="1"/>
          </p:cNvSpPr>
          <p:nvPr/>
        </p:nvSpPr>
        <p:spPr bwMode="auto">
          <a:xfrm>
            <a:off x="2057400" y="3790950"/>
            <a:ext cx="2209800" cy="737210"/>
          </a:xfrm>
          <a:prstGeom prst="rect">
            <a:avLst/>
          </a:prstGeom>
          <a:noFill/>
          <a:ln w="9360">
            <a:noFill/>
            <a:round/>
            <a:headEnd/>
            <a:tailEnd/>
          </a:ln>
        </p:spPr>
        <p:txBody>
          <a:bodyPr wrap="square" lIns="90000" tIns="45000" rIns="90000" bIns="450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a:latin typeface="Lucida Sans Unicode" charset="0"/>
              </a:rPr>
              <a:t>DDoS</a:t>
            </a:r>
            <a:r>
              <a:rPr lang="cs-CZ" dirty="0">
                <a:latin typeface="Lucida Sans Unicode" charset="0"/>
              </a:rPr>
              <a:t> </a:t>
            </a:r>
            <a:r>
              <a:rPr lang="cs-CZ" dirty="0" err="1">
                <a:latin typeface="Lucida Sans Unicode" charset="0"/>
              </a:rPr>
              <a:t>for</a:t>
            </a:r>
            <a:r>
              <a:rPr lang="cs-CZ" dirty="0">
                <a:latin typeface="Lucida Sans Unicode" charset="0"/>
              </a:rPr>
              <a:t> </a:t>
            </a:r>
            <a:r>
              <a:rPr lang="cs-CZ" dirty="0" err="1">
                <a:latin typeface="Lucida Sans Unicode" charset="0"/>
              </a:rPr>
              <a:t>hire</a:t>
            </a:r>
            <a:endParaRPr lang="en-GB" dirty="0">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latin typeface="Lucida Sans Unicode" charset="0"/>
              </a:rPr>
              <a:t>scams</a:t>
            </a: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a:latin typeface="Lucida Sans Unicode" charset="0"/>
              </a:rPr>
              <a:t>ransomware</a:t>
            </a:r>
            <a:endParaRPr lang="en-GB" dirty="0">
              <a:solidFill>
                <a:srgbClr val="000000"/>
              </a:solidFill>
              <a:latin typeface="Lucida Sans Unicode" charset="0"/>
            </a:endParaRPr>
          </a:p>
        </p:txBody>
      </p:sp>
      <p:sp>
        <p:nvSpPr>
          <p:cNvPr id="13" name="Rectangle 11"/>
          <p:cNvSpPr>
            <a:spLocks noChangeArrowheads="1"/>
          </p:cNvSpPr>
          <p:nvPr/>
        </p:nvSpPr>
        <p:spPr bwMode="auto">
          <a:xfrm>
            <a:off x="6781800" y="2190750"/>
            <a:ext cx="1125927" cy="737210"/>
          </a:xfrm>
          <a:prstGeom prst="rect">
            <a:avLst/>
          </a:prstGeom>
          <a:noFill/>
          <a:ln w="9360">
            <a:noFill/>
            <a:round/>
            <a:headEnd/>
            <a:tailEnd/>
          </a:ln>
        </p:spPr>
        <p:txBody>
          <a:bodyPr wrap="square" lIns="90000" tIns="45000" rIns="90000" bIns="450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a:latin typeface="Lucida Sans Unicode" charset="0"/>
              </a:rPr>
              <a:t>Flame</a:t>
            </a:r>
            <a:endParaRPr lang="en-GB" dirty="0">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latin typeface="Lucida Sans Unicode"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err="1">
                <a:latin typeface="Lucida Sans Unicode" charset="0"/>
              </a:rPr>
              <a:t>Stuxnet</a:t>
            </a:r>
            <a:endParaRPr lang="en-GB" dirty="0">
              <a:solidFill>
                <a:srgbClr val="000000"/>
              </a:solidFill>
              <a:latin typeface="Lucida Sans Unicode" charset="0"/>
            </a:endParaRPr>
          </a:p>
        </p:txBody>
      </p:sp>
      <p:cxnSp>
        <p:nvCxnSpPr>
          <p:cNvPr id="16" name="Straight Arrow Connector 15"/>
          <p:cNvCxnSpPr/>
          <p:nvPr/>
        </p:nvCxnSpPr>
        <p:spPr>
          <a:xfrm>
            <a:off x="4419600" y="285750"/>
            <a:ext cx="0" cy="45720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495550"/>
            <a:ext cx="73914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cs" dirty="0"/>
              <a:t>C</a:t>
            </a:r>
            <a:r>
              <a:rPr lang="en-GB" dirty="0"/>
              <a:t>-</a:t>
            </a:r>
            <a:r>
              <a:rPr lang="cs" dirty="0"/>
              <a:t>I</a:t>
            </a:r>
            <a:r>
              <a:rPr lang="en-GB" dirty="0"/>
              <a:t>-</a:t>
            </a:r>
            <a:r>
              <a:rPr lang="cs" dirty="0"/>
              <a:t>A</a:t>
            </a:r>
            <a:r>
              <a:rPr lang="en-GB" dirty="0"/>
              <a:t> triad of what is actually being attacked</a:t>
            </a:r>
            <a:endParaRPr lang="cs" dirty="0"/>
          </a:p>
        </p:txBody>
      </p:sp>
      <p:sp>
        <p:nvSpPr>
          <p:cNvPr id="129" name="Shape 129"/>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marL="457200" lvl="0" indent="-228600" rtl="0">
              <a:spcBef>
                <a:spcPts val="0"/>
              </a:spcBef>
              <a:spcAft>
                <a:spcPts val="0"/>
              </a:spcAft>
              <a:buChar char="-"/>
            </a:pPr>
            <a:r>
              <a:rPr lang="en-GB" sz="2400" b="1" dirty="0"/>
              <a:t>C</a:t>
            </a:r>
            <a:r>
              <a:rPr lang="cs" sz="2400" dirty="0"/>
              <a:t>onfidentiality</a:t>
            </a:r>
            <a:endParaRPr lang="cs" sz="2000" dirty="0"/>
          </a:p>
          <a:p>
            <a:pPr marL="457200" lvl="0" indent="-228600" rtl="0">
              <a:spcBef>
                <a:spcPts val="0"/>
              </a:spcBef>
              <a:spcAft>
                <a:spcPts val="0"/>
              </a:spcAft>
              <a:buChar char="-"/>
            </a:pPr>
            <a:r>
              <a:rPr lang="en-GB" sz="2400" b="1" dirty="0"/>
              <a:t>I</a:t>
            </a:r>
            <a:r>
              <a:rPr lang="cs" sz="2400" dirty="0"/>
              <a:t>ntegrity</a:t>
            </a:r>
          </a:p>
          <a:p>
            <a:pPr marL="457200" lvl="0" indent="-228600">
              <a:spcBef>
                <a:spcPts val="0"/>
              </a:spcBef>
              <a:spcAft>
                <a:spcPts val="0"/>
              </a:spcAft>
              <a:buChar char="-"/>
            </a:pPr>
            <a:r>
              <a:rPr lang="en-GB" sz="2400" b="1" dirty="0"/>
              <a:t>A</a:t>
            </a:r>
            <a:r>
              <a:rPr lang="cs" sz="2400" dirty="0"/>
              <a:t>vailability</a:t>
            </a:r>
            <a:endParaRPr lang="en-GB" sz="2400" dirty="0"/>
          </a:p>
          <a:p>
            <a:pPr marL="457200" lvl="0" indent="-228600">
              <a:spcBef>
                <a:spcPts val="0"/>
              </a:spcBef>
              <a:spcAft>
                <a:spcPts val="0"/>
              </a:spcAft>
              <a:buChar char="-"/>
            </a:pPr>
            <a:endParaRPr lang="en-GB" sz="2400" dirty="0"/>
          </a:p>
          <a:p>
            <a:pPr marL="457200" lvl="0" indent="-228600">
              <a:spcBef>
                <a:spcPts val="0"/>
              </a:spcBef>
              <a:spcAft>
                <a:spcPts val="0"/>
              </a:spcAft>
              <a:buChar char="-"/>
            </a:pPr>
            <a:r>
              <a:rPr lang="en-GB" sz="2400" dirty="0"/>
              <a:t>examples?</a:t>
            </a:r>
            <a:endParaRPr lang="c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20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9">
                                            <p:txEl>
                                              <p:pRg st="1" end="1"/>
                                            </p:txEl>
                                          </p:spTgt>
                                        </p:tgtEl>
                                        <p:attrNameLst>
                                          <p:attrName>style.visibility</p:attrName>
                                        </p:attrNameLst>
                                      </p:cBhvr>
                                      <p:to>
                                        <p:strVal val="visible"/>
                                      </p:to>
                                    </p:set>
                                    <p:animEffect transition="in" filter="fade">
                                      <p:cBhvr>
                                        <p:cTn id="12" dur="2000"/>
                                        <p:tgtEl>
                                          <p:spTgt spid="1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animEffect transition="in" filter="fade">
                                      <p:cBhvr>
                                        <p:cTn id="17" dur="2000"/>
                                        <p:tgtEl>
                                          <p:spTgt spid="1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9">
                                            <p:txEl>
                                              <p:pRg st="4" end="4"/>
                                            </p:txEl>
                                          </p:spTgt>
                                        </p:tgtEl>
                                        <p:attrNameLst>
                                          <p:attrName>style.visibility</p:attrName>
                                        </p:attrNameLst>
                                      </p:cBhvr>
                                      <p:to>
                                        <p:strVal val="visible"/>
                                      </p:to>
                                    </p:set>
                                    <p:animEffect transition="in" filter="fade">
                                      <p:cBhvr>
                                        <p:cTn id="22" dur="2000"/>
                                        <p:tgtEl>
                                          <p:spTgt spid="1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distinctions</a:t>
            </a:r>
          </a:p>
        </p:txBody>
      </p:sp>
      <p:sp>
        <p:nvSpPr>
          <p:cNvPr id="3" name="Text Placeholder 2"/>
          <p:cNvSpPr>
            <a:spLocks noGrp="1"/>
          </p:cNvSpPr>
          <p:nvPr>
            <p:ph type="body" idx="1"/>
          </p:nvPr>
        </p:nvSpPr>
        <p:spPr/>
        <p:txBody>
          <a:bodyPr/>
          <a:lstStyle/>
          <a:p>
            <a:pPr marL="285750" indent="-285750">
              <a:buFontTx/>
              <a:buChar char="-"/>
            </a:pPr>
            <a:r>
              <a:rPr lang="en-GB" sz="2400" dirty="0"/>
              <a:t>attack for profit or politics?</a:t>
            </a:r>
          </a:p>
          <a:p>
            <a:pPr marL="285750" indent="-285750">
              <a:buFontTx/>
              <a:buChar char="-"/>
            </a:pPr>
            <a:r>
              <a:rPr lang="en-GB" sz="2400" dirty="0"/>
              <a:t>executed/planned as covert or overt?</a:t>
            </a:r>
          </a:p>
          <a:p>
            <a:pPr marL="285750" indent="-285750">
              <a:buFontTx/>
              <a:buChar char="-"/>
            </a:pPr>
            <a:r>
              <a:rPr lang="en-GB" sz="2400" dirty="0"/>
              <a:t>what is target losing/what is the attacker gaining?</a:t>
            </a:r>
          </a:p>
          <a:p>
            <a:pPr marL="285750" indent="-285750">
              <a:buFontTx/>
              <a:buChar char="-"/>
            </a:pPr>
            <a:endParaRPr lang="en-GB" sz="2400" dirty="0"/>
          </a:p>
          <a:p>
            <a:pPr marL="285750" indent="-285750">
              <a:buFontTx/>
              <a:buChar char="-"/>
            </a:pPr>
            <a:endParaRPr lang="en-GB" sz="2400" dirty="0"/>
          </a:p>
        </p:txBody>
      </p:sp>
    </p:spTree>
    <p:extLst>
      <p:ext uri="{BB962C8B-B14F-4D97-AF65-F5344CB8AC3E}">
        <p14:creationId xmlns:p14="http://schemas.microsoft.com/office/powerpoint/2010/main" val="264989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problems</a:t>
            </a:r>
          </a:p>
        </p:txBody>
      </p:sp>
      <p:sp>
        <p:nvSpPr>
          <p:cNvPr id="3" name="Text Placeholder 2"/>
          <p:cNvSpPr>
            <a:spLocks noGrp="1"/>
          </p:cNvSpPr>
          <p:nvPr>
            <p:ph type="body" idx="1"/>
          </p:nvPr>
        </p:nvSpPr>
        <p:spPr/>
        <p:txBody>
          <a:bodyPr/>
          <a:lstStyle/>
          <a:p>
            <a:pPr marL="285750" indent="-285750">
              <a:spcAft>
                <a:spcPts val="0"/>
              </a:spcAft>
              <a:buFontTx/>
              <a:buChar char="-"/>
            </a:pPr>
            <a:r>
              <a:rPr lang="en-GB" sz="2400" dirty="0"/>
              <a:t>attribution of attacks</a:t>
            </a:r>
          </a:p>
          <a:p>
            <a:pPr marL="534988" lvl="1" indent="-285750" defTabSz="893763">
              <a:spcAft>
                <a:spcPts val="0"/>
              </a:spcAft>
              <a:buFontTx/>
              <a:buChar char="-"/>
            </a:pPr>
            <a:r>
              <a:rPr lang="en-GB" sz="1800" dirty="0"/>
              <a:t>and therefore deterrence</a:t>
            </a:r>
          </a:p>
          <a:p>
            <a:pPr marL="268288" indent="-268288" defTabSz="893763">
              <a:spcAft>
                <a:spcPts val="0"/>
              </a:spcAft>
              <a:buFontTx/>
              <a:buChar char="-"/>
            </a:pPr>
            <a:r>
              <a:rPr lang="en-GB" sz="2400" dirty="0"/>
              <a:t>non-territoriality</a:t>
            </a:r>
          </a:p>
          <a:p>
            <a:pPr marL="534988" lvl="1" indent="-268288" defTabSz="893763">
              <a:spcAft>
                <a:spcPts val="0"/>
              </a:spcAft>
              <a:buFontTx/>
              <a:buChar char="-"/>
            </a:pPr>
            <a:r>
              <a:rPr lang="en-GB" sz="1800" dirty="0"/>
              <a:t>and therefore law enforcement</a:t>
            </a:r>
          </a:p>
          <a:p>
            <a:pPr marL="268288" indent="-268288" defTabSz="893763">
              <a:spcAft>
                <a:spcPts val="0"/>
              </a:spcAft>
              <a:buFontTx/>
              <a:buChar char="-"/>
            </a:pPr>
            <a:r>
              <a:rPr lang="en-GB" sz="2400" dirty="0"/>
              <a:t>asymmetry</a:t>
            </a:r>
          </a:p>
          <a:p>
            <a:pPr marL="534988" lvl="1" indent="-268288" defTabSz="893763">
              <a:spcAft>
                <a:spcPts val="0"/>
              </a:spcAft>
              <a:buFontTx/>
              <a:buChar char="-"/>
            </a:pPr>
            <a:r>
              <a:rPr lang="en-GB" sz="1800" dirty="0"/>
              <a:t>of actors</a:t>
            </a:r>
          </a:p>
          <a:p>
            <a:pPr marL="534988" lvl="1" indent="-268288" defTabSz="893763">
              <a:spcAft>
                <a:spcPts val="0"/>
              </a:spcAft>
              <a:buFontTx/>
              <a:buChar char="-"/>
            </a:pPr>
            <a:r>
              <a:rPr lang="en-GB" sz="1800" dirty="0"/>
              <a:t>of defence/offense</a:t>
            </a:r>
          </a:p>
          <a:p>
            <a:pPr marL="285750" indent="-285750">
              <a:buFontTx/>
              <a:buChar char="-"/>
            </a:pPr>
            <a:endParaRPr lang="en-GB" sz="2400" dirty="0"/>
          </a:p>
          <a:p>
            <a:pPr marL="285750" indent="-285750">
              <a:buFontTx/>
              <a:buChar char="-"/>
            </a:pPr>
            <a:endParaRPr lang="en-GB" sz="2400" dirty="0"/>
          </a:p>
        </p:txBody>
      </p:sp>
    </p:spTree>
    <p:extLst>
      <p:ext uri="{BB962C8B-B14F-4D97-AF65-F5344CB8AC3E}">
        <p14:creationId xmlns:p14="http://schemas.microsoft.com/office/powerpoint/2010/main" val="288166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350</TotalTime>
  <Words>835</Words>
  <Application>Microsoft Office PowerPoint</Application>
  <PresentationFormat>On-screen Show (16:9)</PresentationFormat>
  <Paragraphs>219</Paragraphs>
  <Slides>49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Times New Roman</vt:lpstr>
      <vt:lpstr>Arial</vt:lpstr>
      <vt:lpstr>Calibri</vt:lpstr>
      <vt:lpstr>Lucida Sans Unicode</vt:lpstr>
      <vt:lpstr>paperback</vt:lpstr>
      <vt:lpstr>Cybersecurity</vt:lpstr>
      <vt:lpstr>Cybersecurity is hard</vt:lpstr>
      <vt:lpstr>Characteristics to note when attack occurs</vt:lpstr>
      <vt:lpstr>Actor types</vt:lpstr>
      <vt:lpstr>Examples</vt:lpstr>
      <vt:lpstr>Attacks</vt:lpstr>
      <vt:lpstr>C-I-A triad of what is actually being attacked</vt:lpstr>
      <vt:lpstr>Key distinctions</vt:lpstr>
      <vt:lpstr>Main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Cybersecurity</vt:lpstr>
      <vt:lpstr>Espionage</vt:lpstr>
      <vt:lpstr>PowerPoint Presentation</vt:lpstr>
      <vt:lpstr>Domestic surveillance</vt:lpstr>
      <vt:lpstr>PowerPoint Presentation</vt:lpstr>
      <vt:lpstr>Censorship</vt:lpstr>
      <vt:lpstr>PowerPoint Presentation</vt:lpstr>
      <vt:lpstr>Sabotage</vt:lpstr>
      <vt:lpstr>PowerPoint Presentation</vt:lpstr>
      <vt:lpstr>PowerPoint Presentation</vt:lpstr>
      <vt:lpstr>PowerPoint Presentation</vt:lpstr>
      <vt:lpstr>PowerPoint Presentation</vt:lpstr>
      <vt:lpstr>Cyberwar?</vt:lpstr>
      <vt:lpstr>What is War?</vt:lpstr>
      <vt:lpstr>Violence?</vt:lpstr>
      <vt:lpstr>The attribution problem</vt:lpstr>
      <vt:lpstr>Continuity</vt:lpstr>
      <vt:lpstr>Cyber weapons?</vt:lpstr>
      <vt:lpstr>Forms of cyber operations (E. Gartzke)</vt:lpstr>
      <vt:lpstr>Types of cyberattack (by T. Rid)</vt:lpstr>
      <vt:lpstr>Cyberwar?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Moderní technologie a bezpečnost</dc:title>
  <dc:creator>cloth</dc:creator>
  <cp:lastModifiedBy>dr mola</cp:lastModifiedBy>
  <cp:revision>38</cp:revision>
  <dcterms:modified xsi:type="dcterms:W3CDTF">2024-11-20T09:51:57Z</dcterms:modified>
</cp:coreProperties>
</file>