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63" r:id="rId3"/>
    <p:sldId id="264" r:id="rId4"/>
    <p:sldId id="265" r:id="rId5"/>
    <p:sldId id="260" r:id="rId6"/>
    <p:sldId id="258" r:id="rId7"/>
    <p:sldId id="261" r:id="rId8"/>
    <p:sldId id="262" r:id="rId9"/>
    <p:sldId id="278" r:id="rId10"/>
    <p:sldId id="280" r:id="rId11"/>
    <p:sldId id="281" r:id="rId12"/>
    <p:sldId id="282" r:id="rId13"/>
    <p:sldId id="270" r:id="rId14"/>
    <p:sldId id="266" r:id="rId15"/>
    <p:sldId id="267" r:id="rId16"/>
    <p:sldId id="268" r:id="rId17"/>
    <p:sldId id="269" r:id="rId18"/>
    <p:sldId id="271" r:id="rId19"/>
    <p:sldId id="276" r:id="rId20"/>
    <p:sldId id="277" r:id="rId21"/>
    <p:sldId id="283"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1" d="100"/>
          <a:sy n="61" d="100"/>
        </p:scale>
        <p:origin x="42"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0D485-A365-4F1E-A716-886CFE2A601F}" type="datetimeFigureOut">
              <a:rPr lang="cs-CZ" smtClean="0"/>
              <a:t>08.10.2024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B4300-0FFA-4288-AD64-9DA80338DDCF}" type="slidenum">
              <a:rPr lang="cs-CZ" smtClean="0"/>
              <a:t>‹#›</a:t>
            </a:fld>
            <a:endParaRPr lang="cs-CZ"/>
          </a:p>
        </p:txBody>
      </p:sp>
    </p:spTree>
    <p:extLst>
      <p:ext uri="{BB962C8B-B14F-4D97-AF65-F5344CB8AC3E}">
        <p14:creationId xmlns:p14="http://schemas.microsoft.com/office/powerpoint/2010/main" val="199956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41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655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841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2568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699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2101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2097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08.10.2024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72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08.10.2024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38130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08.10.2024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57066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21" name="Shape 21"/>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61178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08.10.2024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208854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3F64EC0-2E87-42F2-9217-1BBA1AF6A8D3}" type="datetimeFigureOut">
              <a:rPr lang="cs-CZ" smtClean="0"/>
              <a:t>08.10.2024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4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3F64EC0-2E87-42F2-9217-1BBA1AF6A8D3}" type="datetimeFigureOut">
              <a:rPr lang="cs-CZ" smtClean="0"/>
              <a:t>08.10.2024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202740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5"/>
            <a:ext cx="493776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3F64EC0-2E87-42F2-9217-1BBA1AF6A8D3}" type="datetimeFigureOut">
              <a:rPr lang="cs-CZ" smtClean="0"/>
              <a:t>08.10.2024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55989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3F64EC0-2E87-42F2-9217-1BBA1AF6A8D3}" type="datetimeFigureOut">
              <a:rPr lang="cs-CZ" smtClean="0"/>
              <a:t>08.10.2024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41436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F64EC0-2E87-42F2-9217-1BBA1AF6A8D3}" type="datetimeFigureOut">
              <a:rPr lang="cs-CZ" smtClean="0"/>
              <a:t>08.10.2024</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84705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F64EC0-2E87-42F2-9217-1BBA1AF6A8D3}" type="datetimeFigureOut">
              <a:rPr lang="cs-CZ" smtClean="0"/>
              <a:t>08.10.2024</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6B02C5-6A90-48B1-905A-7D5611A950AC}" type="slidenum">
              <a:rPr lang="cs-CZ" smtClean="0"/>
              <a:t>‹#›</a:t>
            </a:fld>
            <a:endParaRPr lang="cs-CZ"/>
          </a:p>
        </p:txBody>
      </p:sp>
    </p:spTree>
    <p:extLst>
      <p:ext uri="{BB962C8B-B14F-4D97-AF65-F5344CB8AC3E}">
        <p14:creationId xmlns:p14="http://schemas.microsoft.com/office/powerpoint/2010/main" val="123987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3F64EC0-2E87-42F2-9217-1BBA1AF6A8D3}" type="datetimeFigureOut">
              <a:rPr lang="cs-CZ" smtClean="0"/>
              <a:t>08.10.2024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111060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F64EC0-2E87-42F2-9217-1BBA1AF6A8D3}" type="datetimeFigureOut">
              <a:rPr lang="cs-CZ" smtClean="0"/>
              <a:t>08.10.2024</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6B02C5-6A90-48B1-905A-7D5611A950AC}"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91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4iKHwHPpIKQ?t=228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bbc.co.uk/programmes/p00txp2s/" TargetMode="External"/><Relationship Id="rId3" Type="http://schemas.openxmlformats.org/officeDocument/2006/relationships/hyperlink" Target="http://www.bbc.co.uk/programmes/p00txp61/" TargetMode="External"/><Relationship Id="rId7" Type="http://schemas.openxmlformats.org/officeDocument/2006/relationships/hyperlink" Target="http://www.bbc.co.uk/programmes/p00txnyc/player" TargetMode="External"/><Relationship Id="rId12" Type="http://schemas.openxmlformats.org/officeDocument/2006/relationships/hyperlink" Target="http://www.bbc.co.uk/programmes/p00txqj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www.bbc.co.uk/programmes/p00txnyc/" TargetMode="External"/><Relationship Id="rId11" Type="http://schemas.openxmlformats.org/officeDocument/2006/relationships/hyperlink" Target="http://www.bbc.co.uk/programmes/p00txnwv/player" TargetMode="External"/><Relationship Id="rId5" Type="http://schemas.openxmlformats.org/officeDocument/2006/relationships/hyperlink" Target="http://www.bbc.co.uk/programmes/p00txp44/" TargetMode="External"/><Relationship Id="rId10" Type="http://schemas.openxmlformats.org/officeDocument/2006/relationships/hyperlink" Target="http://www.bbc.co.uk/programmes/p00txnwv/" TargetMode="External"/><Relationship Id="rId4" Type="http://schemas.openxmlformats.org/officeDocument/2006/relationships/hyperlink" Target="http://www.bbc.co.uk/programmes/p00txp61/player" TargetMode="External"/><Relationship Id="rId9" Type="http://schemas.openxmlformats.org/officeDocument/2006/relationships/hyperlink" Target="http://www.bbc.co.uk/programmes/p00txp2s/play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The kinetic part of “hybrid” warfare</a:t>
            </a:r>
            <a:endParaRPr lang="cs-CZ" dirty="0"/>
          </a:p>
        </p:txBody>
      </p:sp>
      <p:sp>
        <p:nvSpPr>
          <p:cNvPr id="3" name="Podnadpis 2"/>
          <p:cNvSpPr>
            <a:spLocks noGrp="1"/>
          </p:cNvSpPr>
          <p:nvPr>
            <p:ph type="subTitle" idx="1"/>
          </p:nvPr>
        </p:nvSpPr>
        <p:spPr/>
        <p:txBody>
          <a:bodyPr/>
          <a:lstStyle/>
          <a:p>
            <a:pPr algn="r"/>
            <a:r>
              <a:rPr lang="en-US" dirty="0"/>
              <a:t>Jakub Drmola</a:t>
            </a:r>
          </a:p>
        </p:txBody>
      </p:sp>
    </p:spTree>
    <p:extLst>
      <p:ext uri="{BB962C8B-B14F-4D97-AF65-F5344CB8AC3E}">
        <p14:creationId xmlns:p14="http://schemas.microsoft.com/office/powerpoint/2010/main" val="418693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10" y="1"/>
            <a:ext cx="8949445" cy="6857999"/>
          </a:xfrm>
          <a:prstGeom prst="rect">
            <a:avLst/>
          </a:prstGeom>
          <a:noFill/>
          <a:ln>
            <a:noFill/>
          </a:ln>
        </p:spPr>
      </p:pic>
      <p:sp>
        <p:nvSpPr>
          <p:cNvPr id="107" name="Shape 107"/>
          <p:cNvSpPr txBox="1"/>
          <p:nvPr/>
        </p:nvSpPr>
        <p:spPr>
          <a:xfrm>
            <a:off x="8986100" y="2"/>
            <a:ext cx="3205900" cy="6857998"/>
          </a:xfrm>
          <a:prstGeom prst="rect">
            <a:avLst/>
          </a:prstGeom>
          <a:noFill/>
          <a:ln>
            <a:noFill/>
          </a:ln>
        </p:spPr>
        <p:txBody>
          <a:bodyPr lIns="121900" tIns="121900" rIns="121900" bIns="121900" anchor="t" anchorCtr="0">
            <a:noAutofit/>
          </a:bodyPr>
          <a:lstStyle/>
          <a:p>
            <a:pPr defTabSz="1219170"/>
            <a:r>
              <a:rPr lang="en" sz="2000" b="1" kern="0" dirty="0">
                <a:solidFill>
                  <a:srgbClr val="F3F3F3"/>
                </a:solidFill>
                <a:latin typeface="Arial"/>
                <a:cs typeface="Arial"/>
                <a:sym typeface="Arial"/>
              </a:rPr>
              <a:t>Napoleon’</a:t>
            </a:r>
            <a:r>
              <a:rPr lang="en-GB" sz="2000" b="1" kern="0" dirty="0">
                <a:solidFill>
                  <a:srgbClr val="F3F3F3"/>
                </a:solidFill>
                <a:latin typeface="Arial"/>
                <a:cs typeface="Arial"/>
                <a:sym typeface="Arial"/>
              </a:rPr>
              <a:t>s</a:t>
            </a:r>
            <a:r>
              <a:rPr lang="en" sz="2000" b="1" kern="0" dirty="0">
                <a:solidFill>
                  <a:srgbClr val="F3F3F3"/>
                </a:solidFill>
                <a:latin typeface="Arial"/>
                <a:cs typeface="Arial"/>
                <a:sym typeface="Arial"/>
              </a:rPr>
              <a:t> </a:t>
            </a:r>
            <a:r>
              <a:rPr lang="en-GB" sz="2000" b="1" kern="0" dirty="0">
                <a:solidFill>
                  <a:srgbClr val="F3F3F3"/>
                </a:solidFill>
                <a:latin typeface="Arial"/>
                <a:cs typeface="Arial"/>
                <a:sym typeface="Arial"/>
              </a:rPr>
              <a:t>Spanish </a:t>
            </a:r>
            <a:r>
              <a:rPr lang="en" sz="2000" b="1" kern="0" dirty="0">
                <a:solidFill>
                  <a:srgbClr val="F3F3F3"/>
                </a:solidFill>
                <a:latin typeface="Arial"/>
                <a:cs typeface="Arial"/>
                <a:sym typeface="Arial"/>
              </a:rPr>
              <a:t>“</a:t>
            </a:r>
            <a:r>
              <a:rPr lang="en-GB" sz="2000" b="1" kern="0" dirty="0">
                <a:solidFill>
                  <a:srgbClr val="F3F3F3"/>
                </a:solidFill>
                <a:latin typeface="Arial"/>
                <a:cs typeface="Arial"/>
                <a:sym typeface="Arial"/>
              </a:rPr>
              <a:t>ulcer</a:t>
            </a:r>
            <a:r>
              <a:rPr lang="en" sz="2000" b="1" kern="0" dirty="0">
                <a:solidFill>
                  <a:srgbClr val="F3F3F3"/>
                </a:solidFill>
                <a:latin typeface="Arial"/>
                <a:cs typeface="Arial"/>
                <a:sym typeface="Arial"/>
              </a:rPr>
              <a:t>“ (1807-1814)</a:t>
            </a:r>
          </a:p>
          <a:p>
            <a:pPr defTabSz="1219170"/>
            <a:endParaRPr sz="1867" b="1" kern="0" dirty="0">
              <a:solidFill>
                <a:srgbClr val="F3F3F3"/>
              </a:solidFill>
              <a:latin typeface="Arial"/>
              <a:cs typeface="Arial"/>
              <a:sym typeface="Arial"/>
            </a:endParaRPr>
          </a:p>
          <a:p>
            <a:pPr defTabSz="1219170"/>
            <a:r>
              <a:rPr lang="en" sz="1100" i="1" kern="0" dirty="0">
                <a:solidFill>
                  <a:srgbClr val="F3F3F3"/>
                </a:solidFill>
                <a:latin typeface="Arial"/>
                <a:cs typeface="Arial"/>
                <a:sym typeface="Arial"/>
              </a:rPr>
              <a:t>"It is manifest that, though a great army may easily defeat or disperse another army, less or greater, yet it is not in a like degree formidable to a determined people, nor efficient in a like degree to subdue them, or to keep them in subjugation–much less if this people, like those of Spain in the present instance, be numerous, and, like them, inhabit a territory extensive and strong by nature. For a great army, and even several great armies, cannot accomplish this by marching about the country, unbroken, but each must split itself into many portions, and the several detachments become weak accordingly, not merely as they are small in size, but because the soldiery, acting thus, necessarily relinquish much of that part of their superiority, which lies in what may be called the engineer of war; and far more, because they lose, in proportion as they are broken, the power of profiting by the military skill of the Commanders, or by their own military habits. The experienced soldier is thus brought down nearer to the plain ground of the inexperienced, man to the level of man: and it is then, that the truly brave man rises, the man of good hopes and purposes; and superiority in moral brings with it superiority in physical power." </a:t>
            </a:r>
          </a:p>
          <a:p>
            <a:pPr defTabSz="1219170"/>
            <a:r>
              <a:rPr lang="en" sz="1100" i="1" kern="0" dirty="0">
                <a:solidFill>
                  <a:srgbClr val="F3F3F3"/>
                </a:solidFill>
                <a:latin typeface="Arial"/>
                <a:cs typeface="Arial"/>
                <a:sym typeface="Arial"/>
              </a:rPr>
              <a:t>	- William Wordsworth</a:t>
            </a:r>
          </a:p>
        </p:txBody>
      </p:sp>
    </p:spTree>
    <p:extLst>
      <p:ext uri="{BB962C8B-B14F-4D97-AF65-F5344CB8AC3E}">
        <p14:creationId xmlns:p14="http://schemas.microsoft.com/office/powerpoint/2010/main" val="28977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8F91-720E-4AE0-9190-55CB688E3A4E}"/>
              </a:ext>
            </a:extLst>
          </p:cNvPr>
          <p:cNvSpPr>
            <a:spLocks noGrp="1"/>
          </p:cNvSpPr>
          <p:nvPr>
            <p:ph type="title"/>
          </p:nvPr>
        </p:nvSpPr>
        <p:spPr/>
        <p:txBody>
          <a:bodyPr/>
          <a:lstStyle/>
          <a:p>
            <a:r>
              <a:rPr lang="en-GB" dirty="0"/>
              <a:t>Modern Era</a:t>
            </a:r>
          </a:p>
        </p:txBody>
      </p:sp>
      <p:pic>
        <p:nvPicPr>
          <p:cNvPr id="4" name="Shape 120">
            <a:extLst>
              <a:ext uri="{FF2B5EF4-FFF2-40B4-BE49-F238E27FC236}">
                <a16:creationId xmlns:a16="http://schemas.microsoft.com/office/drawing/2014/main" id="{244FB2ED-1933-41DD-9EF3-0E23DC26925E}"/>
              </a:ext>
            </a:extLst>
          </p:cNvPr>
          <p:cNvPicPr preferRelativeResize="0">
            <a:picLocks noChangeAspect="1"/>
          </p:cNvPicPr>
          <p:nvPr/>
        </p:nvPicPr>
        <p:blipFill>
          <a:blip r:embed="rId2">
            <a:alphaModFix/>
          </a:blip>
          <a:stretch>
            <a:fillRect/>
          </a:stretch>
        </p:blipFill>
        <p:spPr>
          <a:xfrm>
            <a:off x="7110484" y="655091"/>
            <a:ext cx="5081516" cy="5362327"/>
          </a:xfrm>
          <a:prstGeom prst="rect">
            <a:avLst/>
          </a:prstGeom>
          <a:noFill/>
          <a:ln>
            <a:noFill/>
          </a:ln>
        </p:spPr>
      </p:pic>
      <p:sp>
        <p:nvSpPr>
          <p:cNvPr id="5" name="Shape 119">
            <a:extLst>
              <a:ext uri="{FF2B5EF4-FFF2-40B4-BE49-F238E27FC236}">
                <a16:creationId xmlns:a16="http://schemas.microsoft.com/office/drawing/2014/main" id="{1BC06D8A-D2D1-4618-B38B-022DDB73DFBD}"/>
              </a:ext>
            </a:extLst>
          </p:cNvPr>
          <p:cNvSpPr txBox="1">
            <a:spLocks/>
          </p:cNvSpPr>
          <p:nvPr/>
        </p:nvSpPr>
        <p:spPr>
          <a:xfrm>
            <a:off x="1097280" y="1737360"/>
            <a:ext cx="6013204" cy="4649792"/>
          </a:xfrm>
          <a:prstGeom prst="rect">
            <a:avLst/>
          </a:prstGeom>
        </p:spPr>
        <p:txBody>
          <a:bodyPr vert="horz" lIns="91425" tIns="91425" rIns="91425" bIns="91425"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8600">
              <a:spcBef>
                <a:spcPts val="0"/>
              </a:spcBef>
              <a:spcAft>
                <a:spcPts val="0"/>
              </a:spcAft>
              <a:buFont typeface="Calibri" panose="020F0502020204030204" pitchFamily="34" charset="0"/>
              <a:buChar char="-"/>
            </a:pPr>
            <a:r>
              <a:rPr lang="en-GB" dirty="0"/>
              <a:t>American Civil War (1861-1865)</a:t>
            </a:r>
          </a:p>
          <a:p>
            <a:pPr marL="914400" lvl="1" indent="-228600">
              <a:spcBef>
                <a:spcPts val="0"/>
              </a:spcBef>
              <a:spcAft>
                <a:spcPts val="0"/>
              </a:spcAft>
              <a:buFont typeface="Calibri" pitchFamily="34" charset="0"/>
              <a:buChar char="-"/>
            </a:pPr>
            <a:r>
              <a:rPr lang="en-GB" dirty="0"/>
              <a:t>both sides legitimized local </a:t>
            </a:r>
            <a:r>
              <a:rPr lang="en-GB" dirty="0" err="1"/>
              <a:t>guerillas</a:t>
            </a:r>
            <a:endParaRPr lang="en-GB" dirty="0"/>
          </a:p>
          <a:p>
            <a:pPr marL="914400" lvl="1" indent="-228600">
              <a:spcBef>
                <a:spcPts val="0"/>
              </a:spcBef>
              <a:spcAft>
                <a:spcPts val="0"/>
              </a:spcAft>
              <a:buFont typeface="Calibri" pitchFamily="34" charset="0"/>
              <a:buChar char="-"/>
            </a:pPr>
            <a:r>
              <a:rPr lang="en-GB" dirty="0"/>
              <a:t>option to prolong the war</a:t>
            </a:r>
          </a:p>
          <a:p>
            <a:pPr>
              <a:spcBef>
                <a:spcPts val="0"/>
              </a:spcBef>
              <a:spcAft>
                <a:spcPts val="0"/>
              </a:spcAft>
              <a:buFont typeface="Calibri" panose="020F0502020204030204" pitchFamily="34" charset="0"/>
              <a:buNone/>
            </a:pPr>
            <a:endParaRPr lang="en-GB" dirty="0"/>
          </a:p>
          <a:p>
            <a:pPr marL="457200" indent="-228600">
              <a:spcBef>
                <a:spcPts val="0"/>
              </a:spcBef>
              <a:spcAft>
                <a:spcPts val="0"/>
              </a:spcAft>
              <a:buFont typeface="Calibri" panose="020F0502020204030204" pitchFamily="34" charset="0"/>
              <a:buChar char="-"/>
            </a:pPr>
            <a:r>
              <a:rPr lang="en-GB" dirty="0"/>
              <a:t>Franco-Prussian War (1870-1871)</a:t>
            </a:r>
          </a:p>
          <a:p>
            <a:pPr marL="914400" lvl="1" indent="-228600">
              <a:spcBef>
                <a:spcPts val="0"/>
              </a:spcBef>
              <a:spcAft>
                <a:spcPts val="0"/>
              </a:spcAft>
              <a:buFont typeface="Calibri" pitchFamily="34" charset="0"/>
              <a:buChar char="-"/>
            </a:pPr>
            <a:r>
              <a:rPr lang="en-GB" dirty="0"/>
              <a:t>“francs-</a:t>
            </a:r>
            <a:r>
              <a:rPr lang="en-GB" dirty="0" err="1"/>
              <a:t>tireurs</a:t>
            </a:r>
            <a:r>
              <a:rPr lang="en-GB" dirty="0"/>
              <a:t>” – French anti-Prussian guerrillas in captured territory</a:t>
            </a:r>
          </a:p>
          <a:p>
            <a:pPr marL="914400" lvl="1" indent="-228600">
              <a:spcBef>
                <a:spcPts val="0"/>
              </a:spcBef>
              <a:spcAft>
                <a:spcPts val="0"/>
              </a:spcAft>
              <a:buFont typeface="Calibri" pitchFamily="34" charset="0"/>
              <a:buChar char="-"/>
            </a:pPr>
            <a:endParaRPr lang="en-GB" dirty="0"/>
          </a:p>
          <a:p>
            <a:pPr marL="457200" indent="-228600">
              <a:spcBef>
                <a:spcPts val="0"/>
              </a:spcBef>
              <a:spcAft>
                <a:spcPts val="0"/>
              </a:spcAft>
              <a:buFont typeface="Calibri" panose="020F0502020204030204" pitchFamily="34" charset="0"/>
              <a:buChar char="-"/>
            </a:pPr>
            <a:r>
              <a:rPr lang="en-GB" dirty="0"/>
              <a:t>Boer Wars (1880-1881, 1899-1902)</a:t>
            </a:r>
          </a:p>
          <a:p>
            <a:pPr marL="914400" lvl="1" indent="-228600">
              <a:spcBef>
                <a:spcPts val="0"/>
              </a:spcBef>
              <a:spcAft>
                <a:spcPts val="0"/>
              </a:spcAft>
              <a:buFont typeface="Calibri" pitchFamily="34" charset="0"/>
              <a:buChar char="-"/>
            </a:pPr>
            <a:r>
              <a:rPr lang="en-GB" dirty="0"/>
              <a:t>both wars highly asymmetrical</a:t>
            </a:r>
          </a:p>
          <a:p>
            <a:pPr marL="914400" lvl="1" indent="-228600">
              <a:spcBef>
                <a:spcPts val="0"/>
              </a:spcBef>
              <a:spcAft>
                <a:spcPts val="0"/>
              </a:spcAft>
              <a:buFont typeface="Calibri" pitchFamily="34" charset="0"/>
              <a:buChar char="-"/>
            </a:pPr>
            <a:r>
              <a:rPr lang="en-GB" dirty="0"/>
              <a:t>Boers very effective “mobile snipers”</a:t>
            </a:r>
          </a:p>
          <a:p>
            <a:pPr marL="914400" lvl="1" indent="-228600">
              <a:spcBef>
                <a:spcPts val="0"/>
              </a:spcBef>
              <a:spcAft>
                <a:spcPts val="0"/>
              </a:spcAft>
              <a:buFont typeface="Calibri" pitchFamily="34" charset="0"/>
              <a:buChar char="-"/>
            </a:pPr>
            <a:r>
              <a:rPr lang="en-GB" dirty="0"/>
              <a:t>British army adapted well (camouflage, fortifications, protected supply routes, razing enemy supplies, concentration camps, pursuit units, armoured trains)</a:t>
            </a:r>
          </a:p>
          <a:p>
            <a:pPr marL="914400" lvl="1" indent="-228600">
              <a:spcBef>
                <a:spcPts val="0"/>
              </a:spcBef>
              <a:spcAft>
                <a:spcPts val="0"/>
              </a:spcAft>
              <a:buFont typeface="Calibri" pitchFamily="34" charset="0"/>
              <a:buChar char="-"/>
            </a:pPr>
            <a:r>
              <a:rPr lang="en-GB" dirty="0"/>
              <a:t>decent conditions of surrender</a:t>
            </a:r>
          </a:p>
          <a:p>
            <a:pPr>
              <a:spcBef>
                <a:spcPts val="0"/>
              </a:spcBef>
              <a:spcAft>
                <a:spcPts val="0"/>
              </a:spcAft>
              <a:buFont typeface="Calibri" panose="020F0502020204030204" pitchFamily="34" charset="0"/>
              <a:buNone/>
            </a:pPr>
            <a:endParaRPr lang="en-GB" dirty="0"/>
          </a:p>
        </p:txBody>
      </p:sp>
    </p:spTree>
    <p:extLst>
      <p:ext uri="{BB962C8B-B14F-4D97-AF65-F5344CB8AC3E}">
        <p14:creationId xmlns:p14="http://schemas.microsoft.com/office/powerpoint/2010/main" val="41776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20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2000"/>
                                        <p:tgtEl>
                                          <p:spTgt spid="5">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2000"/>
                                        <p:tgtEl>
                                          <p:spTgt spid="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2000"/>
                                        <p:tgtEl>
                                          <p:spTgt spid="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2000"/>
                                        <p:tgtEl>
                                          <p:spTgt spid="5">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2BD6-5FCA-4FBF-8524-2D300F91A67A}"/>
              </a:ext>
            </a:extLst>
          </p:cNvPr>
          <p:cNvSpPr>
            <a:spLocks noGrp="1"/>
          </p:cNvSpPr>
          <p:nvPr>
            <p:ph type="title"/>
          </p:nvPr>
        </p:nvSpPr>
        <p:spPr>
          <a:xfrm>
            <a:off x="4462818" y="286603"/>
            <a:ext cx="6692862" cy="1450757"/>
          </a:xfrm>
        </p:spPr>
        <p:txBody>
          <a:bodyPr/>
          <a:lstStyle/>
          <a:p>
            <a:r>
              <a:rPr lang="en-GB" dirty="0"/>
              <a:t>The Great War</a:t>
            </a:r>
          </a:p>
        </p:txBody>
      </p:sp>
      <p:sp>
        <p:nvSpPr>
          <p:cNvPr id="3" name="Content Placeholder 2">
            <a:extLst>
              <a:ext uri="{FF2B5EF4-FFF2-40B4-BE49-F238E27FC236}">
                <a16:creationId xmlns:a16="http://schemas.microsoft.com/office/drawing/2014/main" id="{5016ADE6-03F6-41A3-9CA6-CCA6611836C0}"/>
              </a:ext>
            </a:extLst>
          </p:cNvPr>
          <p:cNvSpPr>
            <a:spLocks noGrp="1"/>
          </p:cNvSpPr>
          <p:nvPr>
            <p:ph idx="1"/>
          </p:nvPr>
        </p:nvSpPr>
        <p:spPr>
          <a:xfrm>
            <a:off x="4462817" y="1845734"/>
            <a:ext cx="7506269" cy="5012266"/>
          </a:xfrm>
        </p:spPr>
        <p:txBody>
          <a:bodyPr>
            <a:normAutofit/>
          </a:bodyPr>
          <a:lstStyle/>
          <a:p>
            <a:pPr marL="457200" lvl="0" indent="-342900">
              <a:lnSpc>
                <a:spcPct val="115000"/>
              </a:lnSpc>
              <a:spcBef>
                <a:spcPts val="0"/>
              </a:spcBef>
              <a:spcAft>
                <a:spcPts val="0"/>
              </a:spcAft>
              <a:buClr>
                <a:schemeClr val="dk1"/>
              </a:buClr>
              <a:buFont typeface="Old Standard TT"/>
              <a:buChar char="-"/>
            </a:pPr>
            <a:r>
              <a:rPr lang="en-GB" dirty="0"/>
              <a:t>T.E. Lawrence (and Gertrude Bell)</a:t>
            </a:r>
          </a:p>
          <a:p>
            <a:pPr marL="914400" lvl="1" indent="-228600">
              <a:lnSpc>
                <a:spcPct val="115000"/>
              </a:lnSpc>
              <a:spcBef>
                <a:spcPts val="0"/>
              </a:spcBef>
              <a:spcAft>
                <a:spcPts val="0"/>
              </a:spcAft>
              <a:buChar char="-"/>
            </a:pPr>
            <a:r>
              <a:rPr lang="en-GB" dirty="0"/>
              <a:t>tried to create anti-Ottoman Arab revolt</a:t>
            </a:r>
          </a:p>
          <a:p>
            <a:pPr marL="914400" lvl="1" indent="-228600">
              <a:lnSpc>
                <a:spcPct val="115000"/>
              </a:lnSpc>
              <a:spcBef>
                <a:spcPts val="0"/>
              </a:spcBef>
              <a:spcAft>
                <a:spcPts val="0"/>
              </a:spcAft>
              <a:buChar char="-"/>
            </a:pPr>
            <a:r>
              <a:rPr lang="en-GB" dirty="0"/>
              <a:t>“successful”, consequences still felt today (Sykes-Picot line)</a:t>
            </a:r>
          </a:p>
          <a:p>
            <a:pPr marL="914400" lvl="1" indent="-228600">
              <a:lnSpc>
                <a:spcPct val="115000"/>
              </a:lnSpc>
              <a:spcBef>
                <a:spcPts val="0"/>
              </a:spcBef>
              <a:spcAft>
                <a:spcPts val="0"/>
              </a:spcAft>
              <a:buChar char="-"/>
            </a:pPr>
            <a:r>
              <a:rPr lang="en-GB" dirty="0"/>
              <a:t>Germany tried the same thing against India (</a:t>
            </a:r>
            <a:r>
              <a:rPr lang="en-GB" dirty="0" err="1"/>
              <a:t>Niedermayer</a:t>
            </a:r>
            <a:r>
              <a:rPr lang="en-GB" dirty="0"/>
              <a:t> expedition)</a:t>
            </a:r>
          </a:p>
          <a:p>
            <a:pPr marL="457200" lvl="0" indent="0">
              <a:lnSpc>
                <a:spcPct val="115000"/>
              </a:lnSpc>
              <a:spcBef>
                <a:spcPts val="0"/>
              </a:spcBef>
              <a:spcAft>
                <a:spcPts val="0"/>
              </a:spcAft>
              <a:buNone/>
            </a:pPr>
            <a:endParaRPr lang="en-GB" dirty="0"/>
          </a:p>
          <a:p>
            <a:pPr marL="457200" lvl="0" indent="-228600">
              <a:lnSpc>
                <a:spcPct val="115000"/>
              </a:lnSpc>
              <a:spcBef>
                <a:spcPts val="0"/>
              </a:spcBef>
              <a:spcAft>
                <a:spcPts val="0"/>
              </a:spcAft>
              <a:buChar char="-"/>
            </a:pPr>
            <a:r>
              <a:rPr lang="en-GB" dirty="0"/>
              <a:t>Paul von </a:t>
            </a:r>
            <a:r>
              <a:rPr lang="en-GB" dirty="0" err="1"/>
              <a:t>Letow-Vorbeck</a:t>
            </a:r>
            <a:endParaRPr lang="en-GB" dirty="0"/>
          </a:p>
          <a:p>
            <a:pPr marL="914400" lvl="1" indent="-228600">
              <a:lnSpc>
                <a:spcPct val="115000"/>
              </a:lnSpc>
              <a:spcBef>
                <a:spcPts val="0"/>
              </a:spcBef>
              <a:spcAft>
                <a:spcPts val="0"/>
              </a:spcAft>
              <a:buChar char="-"/>
            </a:pPr>
            <a:r>
              <a:rPr lang="en-GB" dirty="0"/>
              <a:t>undefeated German colonel in Tanzania</a:t>
            </a:r>
          </a:p>
          <a:p>
            <a:pPr marL="914400" lvl="1" indent="-228600">
              <a:lnSpc>
                <a:spcPct val="115000"/>
              </a:lnSpc>
              <a:spcBef>
                <a:spcPts val="0"/>
              </a:spcBef>
              <a:spcAft>
                <a:spcPts val="0"/>
              </a:spcAft>
              <a:buChar char="-"/>
            </a:pPr>
            <a:r>
              <a:rPr lang="en-GB" dirty="0"/>
              <a:t>waged asymmetric war against much larger British army in Africa</a:t>
            </a:r>
          </a:p>
          <a:p>
            <a:pPr marL="914400" lvl="1" indent="-228600">
              <a:lnSpc>
                <a:spcPct val="115000"/>
              </a:lnSpc>
              <a:spcBef>
                <a:spcPts val="0"/>
              </a:spcBef>
              <a:spcAft>
                <a:spcPts val="0"/>
              </a:spcAft>
              <a:buChar char="-"/>
            </a:pPr>
            <a:r>
              <a:rPr lang="en-GB" dirty="0"/>
              <a:t>goal was to force Entente to keep forces in Africa</a:t>
            </a:r>
          </a:p>
          <a:p>
            <a:pPr marL="914400" lvl="1" indent="-228600">
              <a:lnSpc>
                <a:spcPct val="115000"/>
              </a:lnSpc>
              <a:spcBef>
                <a:spcPts val="0"/>
              </a:spcBef>
              <a:spcAft>
                <a:spcPts val="0"/>
              </a:spcAft>
              <a:buChar char="-"/>
            </a:pPr>
            <a:r>
              <a:rPr lang="en-GB" dirty="0"/>
              <a:t>no supplies, lived off the land</a:t>
            </a:r>
          </a:p>
          <a:p>
            <a:pPr marL="393192" indent="0">
              <a:lnSpc>
                <a:spcPct val="115000"/>
              </a:lnSpc>
              <a:spcBef>
                <a:spcPts val="0"/>
              </a:spcBef>
              <a:spcAft>
                <a:spcPts val="0"/>
              </a:spcAft>
              <a:buNone/>
            </a:pPr>
            <a:endParaRPr lang="en-GB" dirty="0"/>
          </a:p>
          <a:p>
            <a:pPr marL="393192" indent="0">
              <a:lnSpc>
                <a:spcPct val="115000"/>
              </a:lnSpc>
              <a:spcBef>
                <a:spcPts val="0"/>
              </a:spcBef>
              <a:spcAft>
                <a:spcPts val="0"/>
              </a:spcAft>
              <a:buNone/>
            </a:pPr>
            <a:r>
              <a:rPr lang="en-GB" sz="1400" dirty="0">
                <a:hlinkClick r:id="rId2"/>
              </a:rPr>
              <a:t>https://youtu.be/4iKHwHPpIKQ?t=2280</a:t>
            </a:r>
            <a:endParaRPr lang="en-GB" sz="1400" dirty="0"/>
          </a:p>
          <a:p>
            <a:pPr marL="393192" indent="0">
              <a:lnSpc>
                <a:spcPct val="115000"/>
              </a:lnSpc>
              <a:spcBef>
                <a:spcPts val="0"/>
              </a:spcBef>
              <a:spcAft>
                <a:spcPts val="0"/>
              </a:spcAft>
              <a:buNone/>
            </a:pPr>
            <a:endParaRPr lang="en-GB" sz="1400" dirty="0"/>
          </a:p>
        </p:txBody>
      </p:sp>
      <p:pic>
        <p:nvPicPr>
          <p:cNvPr id="6" name="Picture 5">
            <a:extLst>
              <a:ext uri="{FF2B5EF4-FFF2-40B4-BE49-F238E27FC236}">
                <a16:creationId xmlns:a16="http://schemas.microsoft.com/office/drawing/2014/main" id="{0B700C9A-1295-4B0F-B7B0-55456DBF9611}"/>
              </a:ext>
            </a:extLst>
          </p:cNvPr>
          <p:cNvPicPr>
            <a:picLocks noChangeAspect="1"/>
          </p:cNvPicPr>
          <p:nvPr/>
        </p:nvPicPr>
        <p:blipFill>
          <a:blip r:embed="rId3"/>
          <a:stretch>
            <a:fillRect/>
          </a:stretch>
        </p:blipFill>
        <p:spPr>
          <a:xfrm>
            <a:off x="0" y="0"/>
            <a:ext cx="4361195" cy="6858000"/>
          </a:xfrm>
          <a:prstGeom prst="rect">
            <a:avLst/>
          </a:prstGeom>
        </p:spPr>
      </p:pic>
    </p:spTree>
    <p:extLst>
      <p:ext uri="{BB962C8B-B14F-4D97-AF65-F5344CB8AC3E}">
        <p14:creationId xmlns:p14="http://schemas.microsoft.com/office/powerpoint/2010/main" val="398428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61632" cy="1024128"/>
          </a:xfrm>
        </p:spPr>
        <p:txBody>
          <a:bodyPr/>
          <a:lstStyle/>
          <a:p>
            <a:r>
              <a:rPr lang="en-US" dirty="0"/>
              <a:t>Thinkers and theoreticians</a:t>
            </a:r>
            <a:endParaRPr lang="cs-CZ" dirty="0"/>
          </a:p>
        </p:txBody>
      </p:sp>
      <p:sp>
        <p:nvSpPr>
          <p:cNvPr id="3" name="Zástupný symbol pro text 2"/>
          <p:cNvSpPr>
            <a:spLocks noGrp="1"/>
          </p:cNvSpPr>
          <p:nvPr>
            <p:ph type="body" idx="1"/>
          </p:nvPr>
        </p:nvSpPr>
        <p:spPr>
          <a:xfrm>
            <a:off x="0" y="1633727"/>
            <a:ext cx="6851904" cy="4998719"/>
          </a:xfrm>
        </p:spPr>
        <p:txBody>
          <a:bodyPr>
            <a:normAutofit/>
          </a:bodyPr>
          <a:lstStyle/>
          <a:p>
            <a:r>
              <a:rPr lang="en-US" sz="2400" dirty="0"/>
              <a:t>- T. E. Lawrence (1888-1935)</a:t>
            </a:r>
          </a:p>
          <a:p>
            <a:pPr lvl="1"/>
            <a:r>
              <a:rPr lang="en-US" dirty="0"/>
              <a:t>“War upon rebellion is messy and slow, like eating soup with a knife.”</a:t>
            </a:r>
          </a:p>
          <a:p>
            <a:pPr lvl="1"/>
            <a:r>
              <a:rPr lang="en-US" dirty="0"/>
              <a:t>“We were an influence, an idea, a thing invulnerable, intangible, without front or back, drifting about like a gas? Armies were like plants, immobile as a whole, firm-rooted, nourished through long stems to the head, we might be a vapor, blowing where we listed.”</a:t>
            </a:r>
          </a:p>
          <a:p>
            <a:r>
              <a:rPr lang="en-US" sz="2400" dirty="0"/>
              <a:t>- Mao Zedong (1893-1976)</a:t>
            </a:r>
          </a:p>
          <a:p>
            <a:pPr lvl="1"/>
            <a:r>
              <a:rPr lang="en-US" dirty="0"/>
              <a:t>“The people are the sea that the revolutionary swims in”</a:t>
            </a:r>
          </a:p>
          <a:p>
            <a:pPr lvl="1"/>
            <a:r>
              <a:rPr lang="en-US" dirty="0"/>
              <a:t>“The enemy advances, we retreat; the enemy camps, we harass; the enemy tires, we attack; the enemy retreats, we pursue.”</a:t>
            </a:r>
          </a:p>
          <a:p>
            <a:pPr lvl="1"/>
            <a:r>
              <a:rPr lang="en-US" dirty="0"/>
              <a:t>3 steps of revolutionary war</a:t>
            </a:r>
          </a:p>
          <a:p>
            <a:r>
              <a:rPr lang="en-US" sz="2400" dirty="0"/>
              <a:t>- </a:t>
            </a:r>
            <a:r>
              <a:rPr lang="en" sz="2400" dirty="0"/>
              <a:t>Ernesto ‘Che’ Guevara (1928-1967) “</a:t>
            </a:r>
            <a:r>
              <a:rPr lang="cs-CZ" sz="2400" dirty="0"/>
              <a:t>f</a:t>
            </a:r>
            <a:r>
              <a:rPr lang="en-US" sz="2400" dirty="0" err="1"/>
              <a:t>oco</a:t>
            </a:r>
            <a:r>
              <a:rPr lang="en" sz="2400" dirty="0"/>
              <a:t>”</a:t>
            </a:r>
            <a:endParaRPr lang="en-US" sz="2400" dirty="0"/>
          </a:p>
          <a:p>
            <a:pPr lvl="1"/>
            <a:r>
              <a:rPr lang="en-US" sz="2200" dirty="0"/>
              <a:t>“</a:t>
            </a:r>
            <a:r>
              <a:rPr lang="en-US" dirty="0"/>
              <a:t>Guerrilla warfare is used by the side which is supported by a majority but which possesses a much smaller number of arms for use in defense against oppression.</a:t>
            </a:r>
            <a:r>
              <a:rPr lang="en-US" sz="2200" dirty="0"/>
              <a:t>”</a:t>
            </a:r>
            <a:endParaRPr lang="en" sz="2200" dirty="0"/>
          </a:p>
        </p:txBody>
      </p:sp>
      <p:pic>
        <p:nvPicPr>
          <p:cNvPr id="6" name="Picture 5">
            <a:extLst>
              <a:ext uri="{FF2B5EF4-FFF2-40B4-BE49-F238E27FC236}">
                <a16:creationId xmlns:a16="http://schemas.microsoft.com/office/drawing/2014/main" id="{06B3A2DC-ADAE-4368-9BA4-3F551082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128" y="3301398"/>
            <a:ext cx="5071871" cy="3428585"/>
          </a:xfrm>
          <a:prstGeom prst="rect">
            <a:avLst/>
          </a:prstGeom>
        </p:spPr>
      </p:pic>
      <p:pic>
        <p:nvPicPr>
          <p:cNvPr id="8" name="Picture 7">
            <a:extLst>
              <a:ext uri="{FF2B5EF4-FFF2-40B4-BE49-F238E27FC236}">
                <a16:creationId xmlns:a16="http://schemas.microsoft.com/office/drawing/2014/main" id="{53796EFB-A76B-4722-AF35-58CFA2DC1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128" y="-1"/>
            <a:ext cx="5071871" cy="3656289"/>
          </a:xfrm>
          <a:prstGeom prst="rect">
            <a:avLst/>
          </a:prstGeom>
        </p:spPr>
      </p:pic>
    </p:spTree>
    <p:extLst>
      <p:ext uri="{BB962C8B-B14F-4D97-AF65-F5344CB8AC3E}">
        <p14:creationId xmlns:p14="http://schemas.microsoft.com/office/powerpoint/2010/main" val="88005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042416" y="1017716"/>
            <a:ext cx="10542136" cy="817600"/>
          </a:xfrm>
          <a:prstGeom prst="rect">
            <a:avLst/>
          </a:prstGeom>
        </p:spPr>
        <p:txBody>
          <a:bodyPr vert="horz" lIns="121900" tIns="121900" rIns="121900" bIns="121900" rtlCol="0" anchor="t" anchorCtr="0">
            <a:noAutofit/>
          </a:bodyPr>
          <a:lstStyle/>
          <a:p>
            <a:r>
              <a:rPr lang="en" dirty="0"/>
              <a:t>Role of terrain</a:t>
            </a:r>
          </a:p>
        </p:txBody>
      </p:sp>
      <p:sp>
        <p:nvSpPr>
          <p:cNvPr id="77" name="Shape 77"/>
          <p:cNvSpPr txBox="1">
            <a:spLocks noGrp="1"/>
          </p:cNvSpPr>
          <p:nvPr>
            <p:ph type="body" idx="1"/>
          </p:nvPr>
        </p:nvSpPr>
        <p:spPr>
          <a:xfrm>
            <a:off x="836400" y="1835316"/>
            <a:ext cx="5296065" cy="4529600"/>
          </a:xfrm>
          <a:prstGeom prst="rect">
            <a:avLst/>
          </a:prstGeom>
        </p:spPr>
        <p:txBody>
          <a:bodyPr vert="horz" lIns="121900" tIns="121900" rIns="121900" bIns="121900" rtlCol="0" anchor="t" anchorCtr="0">
            <a:noAutofit/>
          </a:bodyPr>
          <a:lstStyle/>
          <a:p>
            <a:pPr marL="609585" indent="-304792">
              <a:spcAft>
                <a:spcPts val="0"/>
              </a:spcAft>
              <a:buChar char="-"/>
            </a:pPr>
            <a:r>
              <a:rPr lang="en" sz="2400" dirty="0"/>
              <a:t>geography and climate</a:t>
            </a:r>
          </a:p>
          <a:p>
            <a:pPr marL="1219170" lvl="1" indent="-304792">
              <a:spcAft>
                <a:spcPts val="0"/>
              </a:spcAft>
              <a:buChar char="-"/>
            </a:pPr>
            <a:r>
              <a:rPr lang="en" dirty="0"/>
              <a:t>mountains, forests, swamps?</a:t>
            </a:r>
          </a:p>
          <a:p>
            <a:pPr marL="1219170" lvl="1" indent="-304792">
              <a:spcAft>
                <a:spcPts val="0"/>
              </a:spcAft>
              <a:buChar char="-"/>
            </a:pPr>
            <a:r>
              <a:rPr lang="en" dirty="0"/>
              <a:t>or deserts, islands, plains?</a:t>
            </a:r>
          </a:p>
          <a:p>
            <a:pPr marL="609585" indent="-304792">
              <a:spcAft>
                <a:spcPts val="0"/>
              </a:spcAft>
              <a:buChar char="-"/>
            </a:pPr>
            <a:r>
              <a:rPr lang="en" sz="2400" dirty="0"/>
              <a:t>international borders</a:t>
            </a:r>
          </a:p>
          <a:p>
            <a:pPr marL="1219170" lvl="1" indent="-304792">
              <a:spcAft>
                <a:spcPts val="0"/>
              </a:spcAft>
              <a:buChar char="-"/>
            </a:pPr>
            <a:r>
              <a:rPr lang="en" dirty="0"/>
              <a:t>where? how long? with whom?</a:t>
            </a:r>
          </a:p>
          <a:p>
            <a:pPr marL="1219170" lvl="1" indent="-304792">
              <a:spcAft>
                <a:spcPts val="0"/>
              </a:spcAft>
              <a:buChar char="-"/>
            </a:pPr>
            <a:r>
              <a:rPr lang="en" dirty="0"/>
              <a:t>what about coastline?</a:t>
            </a:r>
          </a:p>
          <a:p>
            <a:pPr marL="609585" indent="-304792">
              <a:spcAft>
                <a:spcPts val="0"/>
              </a:spcAft>
              <a:buChar char="-"/>
            </a:pPr>
            <a:r>
              <a:rPr lang="en" sz="2400" dirty="0"/>
              <a:t>population centers</a:t>
            </a:r>
          </a:p>
          <a:p>
            <a:pPr marL="895350" indent="363538">
              <a:spcAft>
                <a:spcPts val="0"/>
              </a:spcAft>
              <a:buFont typeface="Calibri" panose="020F0502020204030204" pitchFamily="34" charset="0"/>
              <a:buChar char="-"/>
            </a:pPr>
            <a:r>
              <a:rPr lang="en" sz="1800" dirty="0"/>
              <a:t>cities as a specific type of terrain</a:t>
            </a:r>
          </a:p>
          <a:p>
            <a:pPr marL="609585" indent="-304792">
              <a:spcAft>
                <a:spcPts val="0"/>
              </a:spcAft>
              <a:buChar char="-"/>
            </a:pPr>
            <a:r>
              <a:rPr lang="en" sz="2400" dirty="0"/>
              <a:t>type of economy</a:t>
            </a:r>
          </a:p>
          <a:p>
            <a:pPr marL="1219170" lvl="1" indent="-304792">
              <a:spcAft>
                <a:spcPts val="0"/>
              </a:spcAft>
              <a:buChar char="-"/>
            </a:pPr>
            <a:r>
              <a:rPr lang="en" dirty="0"/>
              <a:t>industrial/agrarian</a:t>
            </a:r>
          </a:p>
          <a:p>
            <a:pPr marL="1219170" lvl="1" indent="-304792">
              <a:spcAft>
                <a:spcPts val="0"/>
              </a:spcAft>
              <a:buChar char="-"/>
            </a:pPr>
            <a:r>
              <a:rPr lang="en" dirty="0"/>
              <a:t>concentrated/dispersed</a:t>
            </a:r>
          </a:p>
          <a:p>
            <a:pPr marL="1219170" lvl="1" indent="-304792">
              <a:spcAft>
                <a:spcPts val="0"/>
              </a:spcAft>
              <a:buChar char="-"/>
            </a:pPr>
            <a:r>
              <a:rPr lang="en" dirty="0"/>
              <a:t>modern/developing country</a:t>
            </a:r>
          </a:p>
        </p:txBody>
      </p:sp>
      <p:pic>
        <p:nvPicPr>
          <p:cNvPr id="3" name="Picture 2">
            <a:extLst>
              <a:ext uri="{FF2B5EF4-FFF2-40B4-BE49-F238E27FC236}">
                <a16:creationId xmlns:a16="http://schemas.microsoft.com/office/drawing/2014/main" id="{8639784D-BC6A-48B7-BE92-45C829810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213" y="743712"/>
            <a:ext cx="6791787" cy="4529600"/>
          </a:xfrm>
          <a:prstGeom prst="rect">
            <a:avLst/>
          </a:prstGeom>
        </p:spPr>
      </p:pic>
    </p:spTree>
    <p:extLst>
      <p:ext uri="{BB962C8B-B14F-4D97-AF65-F5344CB8AC3E}">
        <p14:creationId xmlns:p14="http://schemas.microsoft.com/office/powerpoint/2010/main" val="18279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2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2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2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20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Effect transition="in" filter="fade">
                                      <p:cBhvr>
                                        <p:cTn id="27" dur="2000"/>
                                        <p:tgtEl>
                                          <p:spTgt spid="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
                                            <p:txEl>
                                              <p:pRg st="5" end="5"/>
                                            </p:txEl>
                                          </p:spTgt>
                                        </p:tgtEl>
                                        <p:attrNameLst>
                                          <p:attrName>style.visibility</p:attrName>
                                        </p:attrNameLst>
                                      </p:cBhvr>
                                      <p:to>
                                        <p:strVal val="visible"/>
                                      </p:to>
                                    </p:set>
                                    <p:animEffect transition="in" filter="fade">
                                      <p:cBhvr>
                                        <p:cTn id="32" dur="2000"/>
                                        <p:tgtEl>
                                          <p:spTgt spid="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
                                            <p:txEl>
                                              <p:pRg st="6" end="6"/>
                                            </p:txEl>
                                          </p:spTgt>
                                        </p:tgtEl>
                                        <p:attrNameLst>
                                          <p:attrName>style.visibility</p:attrName>
                                        </p:attrNameLst>
                                      </p:cBhvr>
                                      <p:to>
                                        <p:strVal val="visible"/>
                                      </p:to>
                                    </p:set>
                                    <p:animEffect transition="in" filter="fade">
                                      <p:cBhvr>
                                        <p:cTn id="37" dur="2000"/>
                                        <p:tgtEl>
                                          <p:spTgt spid="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
                                            <p:txEl>
                                              <p:pRg st="7" end="7"/>
                                            </p:txEl>
                                          </p:spTgt>
                                        </p:tgtEl>
                                        <p:attrNameLst>
                                          <p:attrName>style.visibility</p:attrName>
                                        </p:attrNameLst>
                                      </p:cBhvr>
                                      <p:to>
                                        <p:strVal val="visible"/>
                                      </p:to>
                                    </p:set>
                                    <p:animEffect transition="in" filter="fade">
                                      <p:cBhvr>
                                        <p:cTn id="42" dur="2000"/>
                                        <p:tgtEl>
                                          <p:spTgt spid="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
                                            <p:txEl>
                                              <p:pRg st="8" end="8"/>
                                            </p:txEl>
                                          </p:spTgt>
                                        </p:tgtEl>
                                        <p:attrNameLst>
                                          <p:attrName>style.visibility</p:attrName>
                                        </p:attrNameLst>
                                      </p:cBhvr>
                                      <p:to>
                                        <p:strVal val="visible"/>
                                      </p:to>
                                    </p:set>
                                    <p:animEffect transition="in" filter="fade">
                                      <p:cBhvr>
                                        <p:cTn id="47" dur="2000"/>
                                        <p:tgtEl>
                                          <p:spTgt spid="7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
                                            <p:txEl>
                                              <p:pRg st="9" end="9"/>
                                            </p:txEl>
                                          </p:spTgt>
                                        </p:tgtEl>
                                        <p:attrNameLst>
                                          <p:attrName>style.visibility</p:attrName>
                                        </p:attrNameLst>
                                      </p:cBhvr>
                                      <p:to>
                                        <p:strVal val="visible"/>
                                      </p:to>
                                    </p:set>
                                    <p:animEffect transition="in" filter="fade">
                                      <p:cBhvr>
                                        <p:cTn id="52" dur="2000"/>
                                        <p:tgtEl>
                                          <p:spTgt spid="7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7">
                                            <p:txEl>
                                              <p:pRg st="10" end="10"/>
                                            </p:txEl>
                                          </p:spTgt>
                                        </p:tgtEl>
                                        <p:attrNameLst>
                                          <p:attrName>style.visibility</p:attrName>
                                        </p:attrNameLst>
                                      </p:cBhvr>
                                      <p:to>
                                        <p:strVal val="visible"/>
                                      </p:to>
                                    </p:set>
                                    <p:animEffect transition="in" filter="fade">
                                      <p:cBhvr>
                                        <p:cTn id="57" dur="2000"/>
                                        <p:tgtEl>
                                          <p:spTgt spid="7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7">
                                            <p:txEl>
                                              <p:pRg st="11" end="11"/>
                                            </p:txEl>
                                          </p:spTgt>
                                        </p:tgtEl>
                                        <p:attrNameLst>
                                          <p:attrName>style.visibility</p:attrName>
                                        </p:attrNameLst>
                                      </p:cBhvr>
                                      <p:to>
                                        <p:strVal val="visible"/>
                                      </p:to>
                                    </p:set>
                                    <p:animEffect transition="in" filter="fade">
                                      <p:cBhvr>
                                        <p:cTn id="62" dur="2000"/>
                                        <p:tgtEl>
                                          <p:spTgt spid="7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220272" y="905766"/>
            <a:ext cx="11360800" cy="817600"/>
          </a:xfrm>
          <a:prstGeom prst="rect">
            <a:avLst/>
          </a:prstGeom>
        </p:spPr>
        <p:txBody>
          <a:bodyPr vert="horz" lIns="121900" tIns="121900" rIns="121900" bIns="121900" rtlCol="0" anchor="t" anchorCtr="0">
            <a:noAutofit/>
          </a:bodyPr>
          <a:lstStyle/>
          <a:p>
            <a:r>
              <a:rPr lang="en" dirty="0"/>
              <a:t>Role of population</a:t>
            </a:r>
          </a:p>
        </p:txBody>
      </p:sp>
      <p:sp>
        <p:nvSpPr>
          <p:cNvPr id="85" name="Shape 85"/>
          <p:cNvSpPr txBox="1">
            <a:spLocks noGrp="1"/>
          </p:cNvSpPr>
          <p:nvPr>
            <p:ph type="body" idx="1"/>
          </p:nvPr>
        </p:nvSpPr>
        <p:spPr>
          <a:xfrm>
            <a:off x="583325" y="1854740"/>
            <a:ext cx="5360276" cy="4672183"/>
          </a:xfrm>
          <a:prstGeom prst="rect">
            <a:avLst/>
          </a:prstGeom>
        </p:spPr>
        <p:txBody>
          <a:bodyPr vert="horz" lIns="121900" tIns="121900" rIns="121900" bIns="121900" rtlCol="0" anchor="t" anchorCtr="0">
            <a:noAutofit/>
          </a:bodyPr>
          <a:lstStyle/>
          <a:p>
            <a:pPr marL="609585" indent="-304792">
              <a:buChar char="-"/>
            </a:pPr>
            <a:r>
              <a:rPr lang="en" sz="2400" dirty="0"/>
              <a:t>control of population is more important than control of territory</a:t>
            </a:r>
          </a:p>
          <a:p>
            <a:pPr marL="609585" indent="-304792">
              <a:buChar char="-"/>
            </a:pPr>
            <a:endParaRPr lang="en" sz="2400" dirty="0"/>
          </a:p>
          <a:p>
            <a:pPr marL="609585" indent="-304792">
              <a:buChar char="-"/>
            </a:pPr>
            <a:r>
              <a:rPr lang="en" sz="2400" dirty="0"/>
              <a:t>it is source of money, information, fighters, and any other kind of support</a:t>
            </a:r>
          </a:p>
          <a:p>
            <a:pPr marL="609585" indent="-304792">
              <a:buChar char="-"/>
            </a:pPr>
            <a:endParaRPr lang="en" sz="2400" dirty="0"/>
          </a:p>
          <a:p>
            <a:pPr marL="609585" indent="-304792">
              <a:buChar char="-"/>
            </a:pPr>
            <a:r>
              <a:rPr lang="en" sz="2400" dirty="0"/>
              <a:t>goal of the guerilla is to take control over the population at the detriment of government</a:t>
            </a:r>
          </a:p>
        </p:txBody>
      </p:sp>
      <p:pic>
        <p:nvPicPr>
          <p:cNvPr id="3" name="Picture 2">
            <a:extLst>
              <a:ext uri="{FF2B5EF4-FFF2-40B4-BE49-F238E27FC236}">
                <a16:creationId xmlns:a16="http://schemas.microsoft.com/office/drawing/2014/main" id="{8CEAAF97-2FF4-4E0C-8DB2-86D46DBC2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902" y="1723366"/>
            <a:ext cx="6405098" cy="4476097"/>
          </a:xfrm>
          <a:prstGeom prst="rect">
            <a:avLst/>
          </a:prstGeom>
        </p:spPr>
      </p:pic>
    </p:spTree>
    <p:extLst>
      <p:ext uri="{BB962C8B-B14F-4D97-AF65-F5344CB8AC3E}">
        <p14:creationId xmlns:p14="http://schemas.microsoft.com/office/powerpoint/2010/main" val="23671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20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xEl>
                                              <p:pRg st="2" end="2"/>
                                            </p:txEl>
                                          </p:spTgt>
                                        </p:tgtEl>
                                        <p:attrNameLst>
                                          <p:attrName>style.visibility</p:attrName>
                                        </p:attrNameLst>
                                      </p:cBhvr>
                                      <p:to>
                                        <p:strVal val="visible"/>
                                      </p:to>
                                    </p:set>
                                    <p:animEffect transition="in" filter="fade">
                                      <p:cBhvr>
                                        <p:cTn id="12" dur="2000"/>
                                        <p:tgtEl>
                                          <p:spTgt spid="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xEl>
                                              <p:pRg st="4" end="4"/>
                                            </p:txEl>
                                          </p:spTgt>
                                        </p:tgtEl>
                                        <p:attrNameLst>
                                          <p:attrName>style.visibility</p:attrName>
                                        </p:attrNameLst>
                                      </p:cBhvr>
                                      <p:to>
                                        <p:strVal val="visible"/>
                                      </p:to>
                                    </p:set>
                                    <p:animEffect transition="in" filter="fade">
                                      <p:cBhvr>
                                        <p:cTn id="17" dur="20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585644" y="977415"/>
            <a:ext cx="4971200" cy="817600"/>
          </a:xfrm>
          <a:prstGeom prst="rect">
            <a:avLst/>
          </a:prstGeom>
        </p:spPr>
        <p:txBody>
          <a:bodyPr vert="horz" lIns="121900" tIns="121900" rIns="121900" bIns="121900" rtlCol="0" anchor="t" anchorCtr="0">
            <a:noAutofit/>
          </a:bodyPr>
          <a:lstStyle/>
          <a:p>
            <a:r>
              <a:rPr lang="en" dirty="0"/>
              <a:t>Role of cause</a:t>
            </a:r>
          </a:p>
        </p:txBody>
      </p:sp>
      <p:sp>
        <p:nvSpPr>
          <p:cNvPr id="92" name="Shape 92"/>
          <p:cNvSpPr txBox="1">
            <a:spLocks noGrp="1"/>
          </p:cNvSpPr>
          <p:nvPr>
            <p:ph type="body" idx="1"/>
          </p:nvPr>
        </p:nvSpPr>
        <p:spPr>
          <a:xfrm>
            <a:off x="6444565" y="1887752"/>
            <a:ext cx="5647016" cy="5088000"/>
          </a:xfrm>
          <a:prstGeom prst="rect">
            <a:avLst/>
          </a:prstGeom>
        </p:spPr>
        <p:txBody>
          <a:bodyPr vert="horz" lIns="121900" tIns="121900" rIns="121900" bIns="121900" rtlCol="0" anchor="t" anchorCtr="0">
            <a:noAutofit/>
          </a:bodyPr>
          <a:lstStyle/>
          <a:p>
            <a:pPr marL="609585" indent="-304792">
              <a:spcAft>
                <a:spcPts val="0"/>
              </a:spcAft>
              <a:buChar char="-"/>
            </a:pPr>
            <a:r>
              <a:rPr lang="en" sz="2400" dirty="0"/>
              <a:t>what are they fighting for or against</a:t>
            </a:r>
          </a:p>
          <a:p>
            <a:pPr marL="609585" indent="-304792">
              <a:spcAft>
                <a:spcPts val="0"/>
              </a:spcAft>
              <a:buChar char="-"/>
            </a:pPr>
            <a:r>
              <a:rPr lang="en" sz="2400" dirty="0"/>
              <a:t>decisive factor regarding:</a:t>
            </a:r>
          </a:p>
          <a:p>
            <a:pPr marL="1219170" lvl="1" indent="-304792">
              <a:spcAft>
                <a:spcPts val="0"/>
              </a:spcAft>
              <a:buChar char="-"/>
            </a:pPr>
            <a:r>
              <a:rPr lang="en" dirty="0"/>
              <a:t>control of population</a:t>
            </a:r>
          </a:p>
          <a:p>
            <a:pPr marL="1219170" lvl="1" indent="-304792">
              <a:spcAft>
                <a:spcPts val="0"/>
              </a:spcAft>
              <a:buChar char="-"/>
            </a:pPr>
            <a:r>
              <a:rPr lang="en" dirty="0"/>
              <a:t>external support</a:t>
            </a:r>
          </a:p>
          <a:p>
            <a:pPr marL="1219170" lvl="1" indent="-304792">
              <a:spcAft>
                <a:spcPts val="0"/>
              </a:spcAft>
              <a:buChar char="-"/>
            </a:pPr>
            <a:r>
              <a:rPr lang="en" dirty="0"/>
              <a:t>internal resistance</a:t>
            </a:r>
          </a:p>
          <a:p>
            <a:pPr marL="609585" indent="-304792">
              <a:spcAft>
                <a:spcPts val="0"/>
              </a:spcAft>
              <a:buChar char="-"/>
            </a:pPr>
            <a:r>
              <a:rPr lang="en" sz="2400" dirty="0"/>
              <a:t>best cause is one that brings you maximum number of supporters and also weakens the enemy as much as possible</a:t>
            </a:r>
          </a:p>
          <a:p>
            <a:pPr marL="609585" indent="-304792">
              <a:spcAft>
                <a:spcPts val="0"/>
              </a:spcAft>
              <a:buChar char="-"/>
            </a:pPr>
            <a:r>
              <a:rPr lang="en" sz="2400" dirty="0"/>
              <a:t>it will differ case by case</a:t>
            </a:r>
          </a:p>
          <a:p>
            <a:pPr marL="609585" indent="-304792">
              <a:spcAft>
                <a:spcPts val="0"/>
              </a:spcAft>
              <a:buChar char="-"/>
            </a:pPr>
            <a:r>
              <a:rPr lang="en" sz="2400" dirty="0"/>
              <a:t>its importance declines with duration and escalation</a:t>
            </a:r>
          </a:p>
        </p:txBody>
      </p:sp>
      <p:pic>
        <p:nvPicPr>
          <p:cNvPr id="3" name="Picture 2">
            <a:extLst>
              <a:ext uri="{FF2B5EF4-FFF2-40B4-BE49-F238E27FC236}">
                <a16:creationId xmlns:a16="http://schemas.microsoft.com/office/drawing/2014/main" id="{1E175870-3AE1-478E-A3FF-74CD17ADC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 y="648235"/>
            <a:ext cx="6606503" cy="5232350"/>
          </a:xfrm>
          <a:prstGeom prst="rect">
            <a:avLst/>
          </a:prstGeom>
        </p:spPr>
      </p:pic>
    </p:spTree>
    <p:extLst>
      <p:ext uri="{BB962C8B-B14F-4D97-AF65-F5344CB8AC3E}">
        <p14:creationId xmlns:p14="http://schemas.microsoft.com/office/powerpoint/2010/main" val="420773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20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fade">
                                      <p:cBhvr>
                                        <p:cTn id="12" dur="2000"/>
                                        <p:tgtEl>
                                          <p:spTgt spid="9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animEffect transition="in" filter="fade">
                                      <p:cBhvr>
                                        <p:cTn id="15" dur="2000"/>
                                        <p:tgtEl>
                                          <p:spTgt spid="9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
                                            <p:txEl>
                                              <p:pRg st="3" end="3"/>
                                            </p:txEl>
                                          </p:spTgt>
                                        </p:tgtEl>
                                        <p:attrNameLst>
                                          <p:attrName>style.visibility</p:attrName>
                                        </p:attrNameLst>
                                      </p:cBhvr>
                                      <p:to>
                                        <p:strVal val="visible"/>
                                      </p:to>
                                    </p:set>
                                    <p:animEffect transition="in" filter="fade">
                                      <p:cBhvr>
                                        <p:cTn id="18" dur="2000"/>
                                        <p:tgtEl>
                                          <p:spTgt spid="9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
                                            <p:txEl>
                                              <p:pRg st="4" end="4"/>
                                            </p:txEl>
                                          </p:spTgt>
                                        </p:tgtEl>
                                        <p:attrNameLst>
                                          <p:attrName>style.visibility</p:attrName>
                                        </p:attrNameLst>
                                      </p:cBhvr>
                                      <p:to>
                                        <p:strVal val="visible"/>
                                      </p:to>
                                    </p:set>
                                    <p:animEffect transition="in" filter="fade">
                                      <p:cBhvr>
                                        <p:cTn id="21" dur="2000"/>
                                        <p:tgtEl>
                                          <p:spTgt spid="9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2">
                                            <p:txEl>
                                              <p:pRg st="5" end="5"/>
                                            </p:txEl>
                                          </p:spTgt>
                                        </p:tgtEl>
                                        <p:attrNameLst>
                                          <p:attrName>style.visibility</p:attrName>
                                        </p:attrNameLst>
                                      </p:cBhvr>
                                      <p:to>
                                        <p:strVal val="visible"/>
                                      </p:to>
                                    </p:set>
                                    <p:animEffect transition="in" filter="fade">
                                      <p:cBhvr>
                                        <p:cTn id="26" dur="2000"/>
                                        <p:tgtEl>
                                          <p:spTgt spid="9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animEffect transition="in" filter="fade">
                                      <p:cBhvr>
                                        <p:cTn id="31" dur="2000"/>
                                        <p:tgtEl>
                                          <p:spTgt spid="9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
                                            <p:txEl>
                                              <p:pRg st="7" end="7"/>
                                            </p:txEl>
                                          </p:spTgt>
                                        </p:tgtEl>
                                        <p:attrNameLst>
                                          <p:attrName>style.visibility</p:attrName>
                                        </p:attrNameLst>
                                      </p:cBhvr>
                                      <p:to>
                                        <p:strVal val="visible"/>
                                      </p:to>
                                    </p:set>
                                    <p:animEffect transition="in" filter="fade">
                                      <p:cBhvr>
                                        <p:cTn id="36" dur="2000"/>
                                        <p:tgtEl>
                                          <p:spTgt spid="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073968" y="952200"/>
            <a:ext cx="11360800" cy="817600"/>
          </a:xfrm>
          <a:prstGeom prst="rect">
            <a:avLst/>
          </a:prstGeom>
        </p:spPr>
        <p:txBody>
          <a:bodyPr vert="horz" lIns="121900" tIns="121900" rIns="121900" bIns="121900" rtlCol="0" anchor="t" anchorCtr="0">
            <a:noAutofit/>
          </a:bodyPr>
          <a:lstStyle/>
          <a:p>
            <a:r>
              <a:rPr lang="en" dirty="0"/>
              <a:t>Role of entropy</a:t>
            </a:r>
          </a:p>
        </p:txBody>
      </p:sp>
      <p:sp>
        <p:nvSpPr>
          <p:cNvPr id="99" name="Shape 99"/>
          <p:cNvSpPr txBox="1">
            <a:spLocks noGrp="1"/>
          </p:cNvSpPr>
          <p:nvPr>
            <p:ph type="body" idx="1"/>
          </p:nvPr>
        </p:nvSpPr>
        <p:spPr>
          <a:xfrm>
            <a:off x="42041" y="1695034"/>
            <a:ext cx="7232600" cy="4886055"/>
          </a:xfrm>
          <a:prstGeom prst="rect">
            <a:avLst/>
          </a:prstGeom>
        </p:spPr>
        <p:txBody>
          <a:bodyPr vert="horz" lIns="121900" tIns="121900" rIns="121900" bIns="121900" rtlCol="0" anchor="t" anchorCtr="0">
            <a:noAutofit/>
          </a:bodyPr>
          <a:lstStyle/>
          <a:p>
            <a:pPr marL="609585" indent="-457189">
              <a:lnSpc>
                <a:spcPct val="100000"/>
              </a:lnSpc>
              <a:spcAft>
                <a:spcPts val="0"/>
              </a:spcAft>
              <a:buClr>
                <a:schemeClr val="dk1"/>
              </a:buClr>
              <a:buFont typeface="Old Standard TT"/>
              <a:buChar char="-"/>
            </a:pPr>
            <a:r>
              <a:rPr lang="en" sz="2400" dirty="0"/>
              <a:t>laws of nature are helping the irregulars</a:t>
            </a:r>
          </a:p>
          <a:p>
            <a:pPr marL="609585" indent="-457189">
              <a:lnSpc>
                <a:spcPct val="100000"/>
              </a:lnSpc>
              <a:spcAft>
                <a:spcPts val="0"/>
              </a:spcAft>
              <a:buClr>
                <a:schemeClr val="dk1"/>
              </a:buClr>
              <a:buFont typeface="Old Standard TT"/>
              <a:buChar char="-"/>
            </a:pPr>
            <a:r>
              <a:rPr lang="en" sz="2400" dirty="0"/>
              <a:t>all systems and strucutres naturally tend towards decline and disorder (entropy increases over time, </a:t>
            </a:r>
            <a:r>
              <a:rPr lang="en-US" sz="2400" dirty="0"/>
              <a:t>s</a:t>
            </a:r>
            <a:r>
              <a:rPr lang="cs-CZ" sz="2400" dirty="0" err="1"/>
              <a:t>econd</a:t>
            </a:r>
            <a:r>
              <a:rPr lang="cs-CZ" sz="2400" dirty="0"/>
              <a:t> </a:t>
            </a:r>
            <a:r>
              <a:rPr lang="cs-CZ" sz="2400" dirty="0" err="1"/>
              <a:t>law</a:t>
            </a:r>
            <a:r>
              <a:rPr lang="cs-CZ" sz="2400" dirty="0"/>
              <a:t> </a:t>
            </a:r>
            <a:r>
              <a:rPr lang="cs-CZ" sz="2400" dirty="0" err="1"/>
              <a:t>of</a:t>
            </a:r>
            <a:r>
              <a:rPr lang="cs-CZ" sz="2400" dirty="0"/>
              <a:t> </a:t>
            </a:r>
            <a:r>
              <a:rPr lang="cs-CZ" sz="2400" dirty="0" err="1"/>
              <a:t>thermodynamics</a:t>
            </a:r>
            <a:r>
              <a:rPr lang="en" sz="2400" dirty="0"/>
              <a:t>)</a:t>
            </a:r>
          </a:p>
          <a:p>
            <a:pPr marL="609585" indent="-457189">
              <a:lnSpc>
                <a:spcPct val="100000"/>
              </a:lnSpc>
              <a:spcAft>
                <a:spcPts val="0"/>
              </a:spcAft>
              <a:buClr>
                <a:schemeClr val="dk1"/>
              </a:buClr>
              <a:buFont typeface="Old Standard TT"/>
              <a:buChar char="-"/>
            </a:pPr>
            <a:r>
              <a:rPr lang="en" sz="2400" dirty="0"/>
              <a:t>maintenance takes effort, resources and time</a:t>
            </a:r>
          </a:p>
          <a:p>
            <a:pPr marL="609585" indent="-457189">
              <a:lnSpc>
                <a:spcPct val="100000"/>
              </a:lnSpc>
              <a:spcAft>
                <a:spcPts val="0"/>
              </a:spcAft>
              <a:buClr>
                <a:schemeClr val="dk1"/>
              </a:buClr>
              <a:buFont typeface="Old Standard TT"/>
              <a:buChar char="-"/>
            </a:pPr>
            <a:r>
              <a:rPr lang="en" sz="2400" dirty="0"/>
              <a:t>therefore destroying things is cheaper and easier than building them or protecting them</a:t>
            </a:r>
          </a:p>
          <a:p>
            <a:pPr marL="609585" indent="-457189">
              <a:lnSpc>
                <a:spcPct val="100000"/>
              </a:lnSpc>
              <a:spcAft>
                <a:spcPts val="0"/>
              </a:spcAft>
              <a:buClr>
                <a:schemeClr val="dk1"/>
              </a:buClr>
              <a:buFont typeface="Old Standard TT"/>
              <a:buChar char="-"/>
            </a:pPr>
            <a:r>
              <a:rPr lang="en" sz="2400" dirty="0"/>
              <a:t>this makes war relatively easier for guerillas</a:t>
            </a:r>
          </a:p>
          <a:p>
            <a:pPr marL="609585" indent="-457189">
              <a:lnSpc>
                <a:spcPct val="100000"/>
              </a:lnSpc>
              <a:spcAft>
                <a:spcPts val="0"/>
              </a:spcAft>
              <a:buClr>
                <a:schemeClr val="dk1"/>
              </a:buClr>
              <a:buFont typeface="Old Standard TT"/>
              <a:buChar char="-"/>
            </a:pPr>
            <a:endParaRPr lang="en" sz="2400" dirty="0"/>
          </a:p>
          <a:p>
            <a:pPr marL="609585" indent="-457189">
              <a:lnSpc>
                <a:spcPct val="100000"/>
              </a:lnSpc>
              <a:spcAft>
                <a:spcPts val="0"/>
              </a:spcAft>
              <a:buClr>
                <a:schemeClr val="dk1"/>
              </a:buClr>
              <a:buFont typeface="Old Standard TT"/>
              <a:buChar char="-"/>
            </a:pPr>
            <a:r>
              <a:rPr lang="en" sz="2400" dirty="0"/>
              <a:t>the aim is to bleed out the government</a:t>
            </a:r>
          </a:p>
          <a:p>
            <a:pPr marL="609585" indent="-457189">
              <a:lnSpc>
                <a:spcPct val="100000"/>
              </a:lnSpc>
              <a:spcAft>
                <a:spcPts val="0"/>
              </a:spcAft>
              <a:buClr>
                <a:schemeClr val="dk1"/>
              </a:buClr>
              <a:buFont typeface="Old Standard TT"/>
              <a:buChar char="-"/>
            </a:pPr>
            <a:r>
              <a:rPr lang="en" sz="2400" dirty="0"/>
              <a:t>H. Kissinger: „</a:t>
            </a:r>
            <a:r>
              <a:rPr lang="en-US" sz="2400" dirty="0"/>
              <a:t>The conventional army loses if it does not win. The guerrilla wins if it does not lose.</a:t>
            </a:r>
            <a:r>
              <a:rPr lang="en" sz="2400" dirty="0"/>
              <a:t>“</a:t>
            </a:r>
          </a:p>
          <a:p>
            <a:pPr>
              <a:lnSpc>
                <a:spcPct val="100000"/>
              </a:lnSpc>
              <a:spcAft>
                <a:spcPts val="0"/>
              </a:spcAft>
              <a:buNone/>
            </a:pPr>
            <a:endParaRPr lang="en" sz="2400" dirty="0"/>
          </a:p>
        </p:txBody>
      </p:sp>
      <p:pic>
        <p:nvPicPr>
          <p:cNvPr id="3" name="Picture 2">
            <a:extLst>
              <a:ext uri="{FF2B5EF4-FFF2-40B4-BE49-F238E27FC236}">
                <a16:creationId xmlns:a16="http://schemas.microsoft.com/office/drawing/2014/main" id="{BB939605-0C92-4ED6-BE50-ED3A91ECCE9F}"/>
              </a:ext>
            </a:extLst>
          </p:cNvPr>
          <p:cNvPicPr>
            <a:picLocks noChangeAspect="1"/>
          </p:cNvPicPr>
          <p:nvPr/>
        </p:nvPicPr>
        <p:blipFill rotWithShape="1">
          <a:blip r:embed="rId3">
            <a:extLst>
              <a:ext uri="{28A0092B-C50C-407E-A947-70E740481C1C}">
                <a14:useLocalDpi xmlns:a14="http://schemas.microsoft.com/office/drawing/2010/main" val="0"/>
              </a:ext>
            </a:extLst>
          </a:blip>
          <a:srcRect l="18804" r="41272"/>
          <a:stretch/>
        </p:blipFill>
        <p:spPr>
          <a:xfrm>
            <a:off x="7756635" y="-9225"/>
            <a:ext cx="4435366" cy="6737222"/>
          </a:xfrm>
          <a:prstGeom prst="rect">
            <a:avLst/>
          </a:prstGeom>
        </p:spPr>
      </p:pic>
    </p:spTree>
    <p:extLst>
      <p:ext uri="{BB962C8B-B14F-4D97-AF65-F5344CB8AC3E}">
        <p14:creationId xmlns:p14="http://schemas.microsoft.com/office/powerpoint/2010/main" val="5803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20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20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fade">
                                      <p:cBhvr>
                                        <p:cTn id="17" dur="20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fade">
                                      <p:cBhvr>
                                        <p:cTn id="22" dur="20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fade">
                                      <p:cBhvr>
                                        <p:cTn id="27" dur="20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
                                            <p:txEl>
                                              <p:pRg st="6" end="6"/>
                                            </p:txEl>
                                          </p:spTgt>
                                        </p:tgtEl>
                                        <p:attrNameLst>
                                          <p:attrName>style.visibility</p:attrName>
                                        </p:attrNameLst>
                                      </p:cBhvr>
                                      <p:to>
                                        <p:strVal val="visible"/>
                                      </p:to>
                                    </p:set>
                                    <p:animEffect transition="in" filter="fade">
                                      <p:cBhvr>
                                        <p:cTn id="32" dur="2000"/>
                                        <p:tgtEl>
                                          <p:spTgt spid="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xEl>
                                              <p:pRg st="7" end="7"/>
                                            </p:txEl>
                                          </p:spTgt>
                                        </p:tgtEl>
                                        <p:attrNameLst>
                                          <p:attrName>style.visibility</p:attrName>
                                        </p:attrNameLst>
                                      </p:cBhvr>
                                      <p:to>
                                        <p:strVal val="visible"/>
                                      </p:to>
                                    </p:set>
                                    <p:animEffect transition="in" filter="fade">
                                      <p:cBhvr>
                                        <p:cTn id="37" dur="20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2310" y="998376"/>
            <a:ext cx="10554090" cy="746447"/>
          </a:xfrm>
        </p:spPr>
        <p:txBody>
          <a:bodyPr>
            <a:normAutofit fontScale="90000"/>
          </a:bodyPr>
          <a:lstStyle/>
          <a:p>
            <a:r>
              <a:rPr lang="en-US" dirty="0"/>
              <a:t>How to fight against it?</a:t>
            </a:r>
            <a:endParaRPr lang="cs-CZ" dirty="0"/>
          </a:p>
        </p:txBody>
      </p:sp>
      <p:sp>
        <p:nvSpPr>
          <p:cNvPr id="4" name="Shape 66"/>
          <p:cNvSpPr txBox="1">
            <a:spLocks noGrp="1"/>
          </p:cNvSpPr>
          <p:nvPr>
            <p:ph type="body" idx="1"/>
          </p:nvPr>
        </p:nvSpPr>
        <p:spPr>
          <a:xfrm>
            <a:off x="1222310" y="1744823"/>
            <a:ext cx="11360800" cy="4529600"/>
          </a:xfrm>
          <a:prstGeom prst="rect">
            <a:avLst/>
          </a:prstGeom>
        </p:spPr>
        <p:txBody>
          <a:bodyPr vert="horz" lIns="121900" tIns="121900" rIns="121900" bIns="121900" rtlCol="0" anchor="t" anchorCtr="0">
            <a:noAutofit/>
          </a:bodyPr>
          <a:lstStyle/>
          <a:p>
            <a:pPr marL="609585" indent="-457189">
              <a:lnSpc>
                <a:spcPct val="115000"/>
              </a:lnSpc>
              <a:spcAft>
                <a:spcPts val="0"/>
              </a:spcAft>
              <a:buClr>
                <a:schemeClr val="dk1"/>
              </a:buClr>
              <a:buFont typeface="Old Standard TT"/>
              <a:buChar char="-"/>
            </a:pPr>
            <a:r>
              <a:rPr lang="en" sz="2400" dirty="0"/>
              <a:t>in general, countermeasures are more effective in the beginning but also harder to justify</a:t>
            </a:r>
          </a:p>
          <a:p>
            <a:pPr marL="609585" indent="-457189">
              <a:lnSpc>
                <a:spcPct val="115000"/>
              </a:lnSpc>
              <a:spcAft>
                <a:spcPts val="0"/>
              </a:spcAft>
              <a:buClr>
                <a:schemeClr val="dk1"/>
              </a:buClr>
              <a:buFont typeface="Old Standard TT"/>
              <a:buChar char="-"/>
            </a:pPr>
            <a:r>
              <a:rPr lang="en" sz="2400" dirty="0"/>
              <a:t>once they can be justified, it might be too late</a:t>
            </a:r>
          </a:p>
          <a:p>
            <a:pPr marL="609585" indent="-457189">
              <a:lnSpc>
                <a:spcPct val="115000"/>
              </a:lnSpc>
              <a:spcAft>
                <a:spcPts val="0"/>
              </a:spcAft>
              <a:buClr>
                <a:schemeClr val="dk1"/>
              </a:buClr>
              <a:buFont typeface="Old Standard TT"/>
              <a:buChar char="-"/>
            </a:pPr>
            <a:endParaRPr lang="en" sz="2400" dirty="0"/>
          </a:p>
          <a:p>
            <a:pPr marL="609585" indent="-457189">
              <a:lnSpc>
                <a:spcPct val="115000"/>
              </a:lnSpc>
              <a:spcAft>
                <a:spcPts val="0"/>
              </a:spcAft>
              <a:buClr>
                <a:schemeClr val="dk1"/>
              </a:buClr>
              <a:buFont typeface="Old Standard TT"/>
              <a:buChar char="-"/>
            </a:pPr>
            <a:r>
              <a:rPr lang="en" sz="2400" dirty="0"/>
              <a:t>cannot do much with the terrain, but try to control key points</a:t>
            </a:r>
          </a:p>
          <a:p>
            <a:pPr marL="609585" indent="-457189">
              <a:lnSpc>
                <a:spcPct val="115000"/>
              </a:lnSpc>
              <a:spcAft>
                <a:spcPts val="0"/>
              </a:spcAft>
              <a:buClr>
                <a:schemeClr val="dk1"/>
              </a:buClr>
              <a:buFont typeface="Old Standard TT"/>
              <a:buChar char="-"/>
            </a:pPr>
            <a:r>
              <a:rPr lang="en" sz="2400" dirty="0"/>
              <a:t>chasing guerillas across forests and mountains with regular forces rarely works</a:t>
            </a:r>
          </a:p>
          <a:p>
            <a:pPr marL="902193" lvl="1" indent="-304792">
              <a:spcAft>
                <a:spcPts val="0"/>
              </a:spcAft>
              <a:buChar char="-"/>
            </a:pPr>
            <a:r>
              <a:rPr lang="en" dirty="0"/>
              <a:t>special operations can work, but depend on: intelligence, terrain and surprise, cooperation of local population</a:t>
            </a:r>
          </a:p>
          <a:p>
            <a:pPr marL="609585" indent="-457189">
              <a:lnSpc>
                <a:spcPct val="115000"/>
              </a:lnSpc>
              <a:spcAft>
                <a:spcPts val="0"/>
              </a:spcAft>
              <a:buClr>
                <a:schemeClr val="dk1"/>
              </a:buClr>
              <a:buFont typeface="Old Standard TT"/>
              <a:buChar char="-"/>
            </a:pPr>
            <a:r>
              <a:rPr lang="en" sz="2400" dirty="0"/>
              <a:t>control population </a:t>
            </a:r>
          </a:p>
          <a:p>
            <a:pPr marL="1085073" lvl="2" indent="-457189">
              <a:lnSpc>
                <a:spcPct val="115000"/>
              </a:lnSpc>
              <a:spcAft>
                <a:spcPts val="0"/>
              </a:spcAft>
              <a:buClr>
                <a:schemeClr val="dk1"/>
              </a:buClr>
              <a:buFont typeface="Old Standard TT"/>
              <a:buChar char="-"/>
            </a:pPr>
            <a:r>
              <a:rPr lang="en" sz="1800" dirty="0"/>
              <a:t>good</a:t>
            </a:r>
            <a:r>
              <a:rPr lang="en" sz="1800" dirty="0">
                <a:sym typeface="Wingdings" panose="05000000000000000000" pitchFamily="2" charset="2"/>
              </a:rPr>
              <a:t>&lt;---&gt; bad, build schools or execute people</a:t>
            </a:r>
            <a:endParaRPr lang="en" sz="1800" dirty="0"/>
          </a:p>
          <a:p>
            <a:pPr marL="1085073" lvl="2" indent="-457189">
              <a:lnSpc>
                <a:spcPct val="115000"/>
              </a:lnSpc>
              <a:spcAft>
                <a:spcPts val="0"/>
              </a:spcAft>
              <a:buClr>
                <a:schemeClr val="dk1"/>
              </a:buClr>
              <a:buFont typeface="Old Standard TT"/>
              <a:buChar char="-"/>
            </a:pPr>
            <a:r>
              <a:rPr lang="en" sz="1800" dirty="0"/>
              <a:t>isolate it from the guerillas, or even move it</a:t>
            </a:r>
          </a:p>
          <a:p>
            <a:pPr marL="1085073" lvl="2" indent="-457189">
              <a:lnSpc>
                <a:spcPct val="115000"/>
              </a:lnSpc>
              <a:spcAft>
                <a:spcPts val="0"/>
              </a:spcAft>
              <a:buClr>
                <a:schemeClr val="dk1"/>
              </a:buClr>
              <a:buFont typeface="Old Standard TT"/>
              <a:buChar char="-"/>
            </a:pPr>
            <a:r>
              <a:rPr lang="en" sz="1800" dirty="0"/>
              <a:t>it’s a competition for th</a:t>
            </a:r>
            <a:r>
              <a:rPr lang="cs-CZ" sz="1800" dirty="0" err="1"/>
              <a:t>ei</a:t>
            </a:r>
            <a:r>
              <a:rPr lang="en" sz="1800" dirty="0"/>
              <a:t>r support </a:t>
            </a:r>
          </a:p>
          <a:p>
            <a:pPr marL="1085073" lvl="2" indent="-457189">
              <a:lnSpc>
                <a:spcPct val="115000"/>
              </a:lnSpc>
              <a:spcAft>
                <a:spcPts val="0"/>
              </a:spcAft>
              <a:buClr>
                <a:schemeClr val="dk1"/>
              </a:buClr>
              <a:buFont typeface="Old Standard TT"/>
              <a:buChar char="-"/>
            </a:pPr>
            <a:r>
              <a:rPr lang="en" sz="1800" dirty="0"/>
              <a:t>mobilize your supporters</a:t>
            </a:r>
          </a:p>
          <a:p>
            <a:pPr marL="609585" indent="-457189">
              <a:lnSpc>
                <a:spcPct val="115000"/>
              </a:lnSpc>
              <a:spcAft>
                <a:spcPts val="0"/>
              </a:spcAft>
              <a:buClr>
                <a:schemeClr val="dk1"/>
              </a:buClr>
              <a:buFont typeface="Old Standard TT"/>
              <a:buChar char="-"/>
            </a:pPr>
            <a:endParaRPr lang="en" sz="2400" dirty="0"/>
          </a:p>
        </p:txBody>
      </p:sp>
    </p:spTree>
    <p:extLst>
      <p:ext uri="{BB962C8B-B14F-4D97-AF65-F5344CB8AC3E}">
        <p14:creationId xmlns:p14="http://schemas.microsoft.com/office/powerpoint/2010/main" val="379657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20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2000"/>
                                        <p:tgtEl>
                                          <p:spTgt spid="4">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2000"/>
                                        <p:tgtEl>
                                          <p:spTgt spid="4">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2000"/>
                                        <p:tgtEl>
                                          <p:spTgt spid="4">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2000"/>
                                        <p:tgtEl>
                                          <p:spTgt spid="4">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99371" y="917519"/>
            <a:ext cx="11360800" cy="817600"/>
          </a:xfrm>
          <a:prstGeom prst="rect">
            <a:avLst/>
          </a:prstGeom>
        </p:spPr>
        <p:txBody>
          <a:bodyPr vert="horz" lIns="121900" tIns="121900" rIns="121900" bIns="121900" rtlCol="0" anchor="t" anchorCtr="0">
            <a:noAutofit/>
          </a:bodyPr>
          <a:lstStyle/>
          <a:p>
            <a:r>
              <a:rPr lang="cs-CZ" dirty="0"/>
              <a:t>C</a:t>
            </a:r>
            <a:r>
              <a:rPr lang="en-US" dirty="0" err="1"/>
              <a:t>ounterinsurgency</a:t>
            </a:r>
            <a:r>
              <a:rPr lang="en-US" dirty="0"/>
              <a:t> theory</a:t>
            </a:r>
            <a:endParaRPr lang="en" dirty="0"/>
          </a:p>
        </p:txBody>
      </p:sp>
      <p:sp>
        <p:nvSpPr>
          <p:cNvPr id="93" name="Shape 93"/>
          <p:cNvSpPr txBox="1">
            <a:spLocks noGrp="1"/>
          </p:cNvSpPr>
          <p:nvPr>
            <p:ph type="body" idx="1"/>
          </p:nvPr>
        </p:nvSpPr>
        <p:spPr>
          <a:xfrm>
            <a:off x="409903" y="1796283"/>
            <a:ext cx="6877305" cy="4529600"/>
          </a:xfrm>
          <a:prstGeom prst="rect">
            <a:avLst/>
          </a:prstGeom>
        </p:spPr>
        <p:txBody>
          <a:bodyPr vert="horz" lIns="121900" tIns="121900" rIns="121900" bIns="121900" rtlCol="0" anchor="t" anchorCtr="0">
            <a:noAutofit/>
          </a:bodyPr>
          <a:lstStyle/>
          <a:p>
            <a:pPr>
              <a:spcAft>
                <a:spcPts val="0"/>
              </a:spcAft>
              <a:buNone/>
            </a:pPr>
            <a:r>
              <a:rPr lang="en" sz="2400" dirty="0"/>
              <a:t>1. Assume military control of the area</a:t>
            </a:r>
          </a:p>
          <a:p>
            <a:pPr>
              <a:spcAft>
                <a:spcPts val="0"/>
              </a:spcAft>
              <a:buNone/>
            </a:pPr>
            <a:r>
              <a:rPr lang="en" sz="2400" dirty="0"/>
              <a:t>2. Soldiers live with the people</a:t>
            </a:r>
          </a:p>
          <a:p>
            <a:pPr>
              <a:spcAft>
                <a:spcPts val="0"/>
              </a:spcAft>
              <a:buNone/>
            </a:pPr>
            <a:r>
              <a:rPr lang="en" sz="2400" dirty="0"/>
              <a:t>3. Control movement of population (census)</a:t>
            </a:r>
          </a:p>
          <a:p>
            <a:pPr>
              <a:spcAft>
                <a:spcPts val="0"/>
              </a:spcAft>
              <a:buNone/>
            </a:pPr>
            <a:r>
              <a:rPr lang="en" sz="2400" dirty="0"/>
              <a:t>4. Eliminate local supporters of the rebels</a:t>
            </a:r>
          </a:p>
          <a:p>
            <a:pPr>
              <a:spcAft>
                <a:spcPts val="0"/>
              </a:spcAft>
              <a:buNone/>
            </a:pPr>
            <a:r>
              <a:rPr lang="en" sz="2400" dirty="0"/>
              <a:t>5. Elect new, loyal local leaders</a:t>
            </a:r>
          </a:p>
          <a:p>
            <a:pPr>
              <a:spcAft>
                <a:spcPts val="0"/>
              </a:spcAft>
              <a:buNone/>
            </a:pPr>
            <a:r>
              <a:rPr lang="en" sz="2400" dirty="0"/>
              <a:t>6. Test their loyalty, organize home defence militias</a:t>
            </a:r>
          </a:p>
          <a:p>
            <a:pPr>
              <a:spcAft>
                <a:spcPts val="0"/>
              </a:spcAft>
              <a:buNone/>
            </a:pPr>
            <a:r>
              <a:rPr lang="en" sz="2400" dirty="0"/>
              <a:t>7. Educate and politicize locals</a:t>
            </a:r>
          </a:p>
          <a:p>
            <a:pPr>
              <a:spcAft>
                <a:spcPts val="0"/>
              </a:spcAft>
              <a:buNone/>
            </a:pPr>
            <a:r>
              <a:rPr lang="en" sz="2400" dirty="0"/>
              <a:t>8. Destroy rest of the guerillas</a:t>
            </a:r>
          </a:p>
          <a:p>
            <a:pPr>
              <a:spcAft>
                <a:spcPts val="0"/>
              </a:spcAft>
              <a:buNone/>
            </a:pPr>
            <a:endParaRPr sz="2400" dirty="0"/>
          </a:p>
          <a:p>
            <a:pPr marL="609585" indent="-304792">
              <a:spcAft>
                <a:spcPts val="0"/>
              </a:spcAft>
              <a:buChar char="-"/>
            </a:pPr>
            <a:r>
              <a:rPr lang="en" sz="2400" dirty="0"/>
              <a:t>it is order-sensitive and dependent on chosen area</a:t>
            </a:r>
          </a:p>
        </p:txBody>
      </p:sp>
      <p:pic>
        <p:nvPicPr>
          <p:cNvPr id="3" name="Picture 2">
            <a:extLst>
              <a:ext uri="{FF2B5EF4-FFF2-40B4-BE49-F238E27FC236}">
                <a16:creationId xmlns:a16="http://schemas.microsoft.com/office/drawing/2014/main" id="{809CAE49-768D-435B-B887-83AEBA258904}"/>
              </a:ext>
            </a:extLst>
          </p:cNvPr>
          <p:cNvPicPr>
            <a:picLocks noChangeAspect="1"/>
          </p:cNvPicPr>
          <p:nvPr/>
        </p:nvPicPr>
        <p:blipFill rotWithShape="1">
          <a:blip r:embed="rId3">
            <a:extLst>
              <a:ext uri="{28A0092B-C50C-407E-A947-70E740481C1C}">
                <a14:useLocalDpi xmlns:a14="http://schemas.microsoft.com/office/drawing/2010/main" val="0"/>
              </a:ext>
            </a:extLst>
          </a:blip>
          <a:srcRect l="17727" r="15305"/>
          <a:stretch/>
        </p:blipFill>
        <p:spPr>
          <a:xfrm>
            <a:off x="7287208" y="1749508"/>
            <a:ext cx="4904792" cy="4995014"/>
          </a:xfrm>
          <a:prstGeom prst="rect">
            <a:avLst/>
          </a:prstGeom>
        </p:spPr>
      </p:pic>
    </p:spTree>
    <p:extLst>
      <p:ext uri="{BB962C8B-B14F-4D97-AF65-F5344CB8AC3E}">
        <p14:creationId xmlns:p14="http://schemas.microsoft.com/office/powerpoint/2010/main" val="18557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2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2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20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2000"/>
                                        <p:tgtEl>
                                          <p:spTgt spid="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Effect transition="in" filter="fade">
                                      <p:cBhvr>
                                        <p:cTn id="27" dur="2000"/>
                                        <p:tgtEl>
                                          <p:spTgt spid="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3">
                                            <p:txEl>
                                              <p:pRg st="5" end="5"/>
                                            </p:txEl>
                                          </p:spTgt>
                                        </p:tgtEl>
                                        <p:attrNameLst>
                                          <p:attrName>style.visibility</p:attrName>
                                        </p:attrNameLst>
                                      </p:cBhvr>
                                      <p:to>
                                        <p:strVal val="visible"/>
                                      </p:to>
                                    </p:set>
                                    <p:animEffect transition="in" filter="fade">
                                      <p:cBhvr>
                                        <p:cTn id="32" dur="2000"/>
                                        <p:tgtEl>
                                          <p:spTgt spid="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animEffect transition="in" filter="fade">
                                      <p:cBhvr>
                                        <p:cTn id="37" dur="2000"/>
                                        <p:tgtEl>
                                          <p:spTgt spid="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
                                            <p:txEl>
                                              <p:pRg st="7" end="7"/>
                                            </p:txEl>
                                          </p:spTgt>
                                        </p:tgtEl>
                                        <p:attrNameLst>
                                          <p:attrName>style.visibility</p:attrName>
                                        </p:attrNameLst>
                                      </p:cBhvr>
                                      <p:to>
                                        <p:strVal val="visible"/>
                                      </p:to>
                                    </p:set>
                                    <p:animEffect transition="in" filter="fade">
                                      <p:cBhvr>
                                        <p:cTn id="42" dur="2000"/>
                                        <p:tgtEl>
                                          <p:spTgt spid="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3">
                                            <p:txEl>
                                              <p:pRg st="9" end="9"/>
                                            </p:txEl>
                                          </p:spTgt>
                                        </p:tgtEl>
                                        <p:attrNameLst>
                                          <p:attrName>style.visibility</p:attrName>
                                        </p:attrNameLst>
                                      </p:cBhvr>
                                      <p:to>
                                        <p:strVal val="visible"/>
                                      </p:to>
                                    </p:set>
                                    <p:animEffect transition="in" filter="fade">
                                      <p:cBhvr>
                                        <p:cTn id="47" dur="2000"/>
                                        <p:tgtEl>
                                          <p:spTgt spid="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Irregular warfare</a:t>
            </a:r>
            <a:endParaRPr lang="cs-CZ" dirty="0"/>
          </a:p>
        </p:txBody>
      </p:sp>
      <p:sp>
        <p:nvSpPr>
          <p:cNvPr id="3" name="Zástupný symbol pro obsah 2"/>
          <p:cNvSpPr>
            <a:spLocks noGrp="1"/>
          </p:cNvSpPr>
          <p:nvPr>
            <p:ph idx="1"/>
          </p:nvPr>
        </p:nvSpPr>
        <p:spPr/>
        <p:txBody>
          <a:bodyPr>
            <a:normAutofit/>
          </a:bodyPr>
          <a:lstStyle/>
          <a:p>
            <a:r>
              <a:rPr lang="en-US" sz="2400" dirty="0"/>
              <a:t>- or asymmetric warfare</a:t>
            </a:r>
          </a:p>
          <a:p>
            <a:r>
              <a:rPr lang="en-US" sz="2400" dirty="0"/>
              <a:t>- or guerilla warfare</a:t>
            </a:r>
          </a:p>
          <a:p>
            <a:r>
              <a:rPr lang="en-US" sz="2400" dirty="0"/>
              <a:t>- or insurgency</a:t>
            </a:r>
          </a:p>
          <a:p>
            <a:r>
              <a:rPr lang="en-US" sz="2400" dirty="0"/>
              <a:t>- or partisans</a:t>
            </a:r>
          </a:p>
          <a:p>
            <a:endParaRPr lang="en-US" sz="2400" dirty="0"/>
          </a:p>
        </p:txBody>
      </p:sp>
    </p:spTree>
    <p:extLst>
      <p:ext uri="{BB962C8B-B14F-4D97-AF65-F5344CB8AC3E}">
        <p14:creationId xmlns:p14="http://schemas.microsoft.com/office/powerpoint/2010/main" val="2044286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138334" y="933060"/>
            <a:ext cx="10638065" cy="802433"/>
          </a:xfrm>
          <a:prstGeom prst="rect">
            <a:avLst/>
          </a:prstGeom>
        </p:spPr>
        <p:txBody>
          <a:bodyPr vert="horz" lIns="121900" tIns="121900" rIns="121900" bIns="121900" rtlCol="0" anchor="t" anchorCtr="0">
            <a:noAutofit/>
          </a:bodyPr>
          <a:lstStyle/>
          <a:p>
            <a:r>
              <a:rPr lang="en" dirty="0"/>
              <a:t>Other things to note</a:t>
            </a:r>
          </a:p>
        </p:txBody>
      </p:sp>
      <p:sp>
        <p:nvSpPr>
          <p:cNvPr id="100" name="Shape 100"/>
          <p:cNvSpPr txBox="1">
            <a:spLocks noGrp="1"/>
          </p:cNvSpPr>
          <p:nvPr>
            <p:ph type="body" idx="1"/>
          </p:nvPr>
        </p:nvSpPr>
        <p:spPr>
          <a:xfrm>
            <a:off x="1138334" y="1735493"/>
            <a:ext cx="11360800" cy="4843197"/>
          </a:xfrm>
          <a:prstGeom prst="rect">
            <a:avLst/>
          </a:prstGeom>
        </p:spPr>
        <p:txBody>
          <a:bodyPr vert="horz" lIns="121900" tIns="121900" rIns="121900" bIns="121900" rtlCol="0" anchor="t" anchorCtr="0">
            <a:noAutofit/>
          </a:bodyPr>
          <a:lstStyle/>
          <a:p>
            <a:pPr marL="609585" indent="-304792">
              <a:buChar char="-"/>
            </a:pPr>
            <a:r>
              <a:rPr lang="en" sz="2400" dirty="0"/>
              <a:t>people’s actions align with their interests, but are not always rational</a:t>
            </a:r>
          </a:p>
          <a:p>
            <a:pPr marL="609585" indent="-304792">
              <a:buChar char="-"/>
            </a:pPr>
            <a:r>
              <a:rPr lang="en" sz="2400" dirty="0"/>
              <a:t>most will not openly support what they percieve to be the losing side</a:t>
            </a:r>
          </a:p>
          <a:p>
            <a:pPr marL="609585" indent="-304792">
              <a:buChar char="-"/>
            </a:pPr>
            <a:r>
              <a:rPr lang="en" sz="2400" dirty="0"/>
              <a:t>if guerillas cannot lay down their arms and get amnesty, they will just keep fighting</a:t>
            </a:r>
          </a:p>
          <a:p>
            <a:pPr marL="609585" indent="-304792">
              <a:spcAft>
                <a:spcPts val="0"/>
              </a:spcAft>
              <a:buChar char="-"/>
            </a:pPr>
            <a:r>
              <a:rPr lang="en-US" sz="2400" dirty="0"/>
              <a:t>population control can easily turn into counterproductive brutality</a:t>
            </a:r>
          </a:p>
          <a:p>
            <a:pPr marL="609585" indent="-304792">
              <a:spcAft>
                <a:spcPts val="0"/>
              </a:spcAft>
              <a:buChar char="-"/>
            </a:pPr>
            <a:r>
              <a:rPr lang="en-US" sz="2400" dirty="0"/>
              <a:t>there is huge difference between local and expeditionary counterinsurgency</a:t>
            </a:r>
          </a:p>
          <a:p>
            <a:pPr marL="609585" indent="-304792">
              <a:spcAft>
                <a:spcPts val="0"/>
              </a:spcAft>
              <a:buChar char="-"/>
            </a:pPr>
            <a:endParaRPr lang="cs-CZ" sz="2400" dirty="0"/>
          </a:p>
          <a:p>
            <a:pPr marL="609585" indent="-304792">
              <a:spcAft>
                <a:spcPts val="0"/>
              </a:spcAft>
              <a:buChar char="-"/>
            </a:pPr>
            <a:r>
              <a:rPr lang="en-US" sz="2400" dirty="0"/>
              <a:t>history lessons are always forgotten</a:t>
            </a:r>
            <a:r>
              <a:rPr lang="cs-CZ" sz="2400" dirty="0"/>
              <a:t>, </a:t>
            </a:r>
            <a:r>
              <a:rPr lang="en-US" sz="2400" dirty="0"/>
              <a:t>mistakes are always repeated</a:t>
            </a:r>
            <a:endParaRPr lang="cs-CZ" sz="2400" dirty="0"/>
          </a:p>
          <a:p>
            <a:pPr marL="1219170" lvl="1" indent="-304792">
              <a:spcAft>
                <a:spcPts val="0"/>
              </a:spcAft>
              <a:buChar char="-"/>
            </a:pPr>
            <a:r>
              <a:rPr lang="en-US" sz="2000" dirty="0"/>
              <a:t>because armies hate to fight like this</a:t>
            </a:r>
            <a:endParaRPr lang="cs-CZ" sz="2000" dirty="0"/>
          </a:p>
          <a:p>
            <a:pPr marL="1219170" lvl="1" indent="-304792">
              <a:spcAft>
                <a:spcPts val="0"/>
              </a:spcAft>
              <a:buChar char="-"/>
            </a:pPr>
            <a:r>
              <a:rPr lang="en-US" sz="2000" dirty="0"/>
              <a:t>they prefer conventional, symmetrical war</a:t>
            </a:r>
            <a:endParaRPr lang="cs-CZ" sz="2000" dirty="0"/>
          </a:p>
          <a:p>
            <a:pPr>
              <a:spcAft>
                <a:spcPts val="0"/>
              </a:spcAft>
              <a:buNone/>
            </a:pPr>
            <a:endParaRPr lang="cs-CZ" sz="2400" dirty="0"/>
          </a:p>
          <a:p>
            <a:pPr marL="609585" indent="-304792">
              <a:spcAft>
                <a:spcPts val="0"/>
              </a:spcAft>
              <a:buChar char="-"/>
            </a:pPr>
            <a:r>
              <a:rPr lang="en-US" sz="2400" dirty="0"/>
              <a:t>some “rebels” are not political but just profit-driven (warlords)</a:t>
            </a:r>
            <a:endParaRPr lang="cs-CZ" sz="2400" dirty="0"/>
          </a:p>
          <a:p>
            <a:pPr marL="609585" indent="-304792">
              <a:buChar char="-"/>
            </a:pPr>
            <a:endParaRPr lang="en" sz="2400" dirty="0"/>
          </a:p>
        </p:txBody>
      </p:sp>
    </p:spTree>
    <p:extLst>
      <p:ext uri="{BB962C8B-B14F-4D97-AF65-F5344CB8AC3E}">
        <p14:creationId xmlns:p14="http://schemas.microsoft.com/office/powerpoint/2010/main" val="12111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2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20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2000"/>
                                        <p:tgtEl>
                                          <p:spTgt spid="10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0">
                                            <p:txEl>
                                              <p:pRg st="3" end="3"/>
                                            </p:txEl>
                                          </p:spTgt>
                                        </p:tgtEl>
                                        <p:attrNameLst>
                                          <p:attrName>style.visibility</p:attrName>
                                        </p:attrNameLst>
                                      </p:cBhvr>
                                      <p:to>
                                        <p:strVal val="visible"/>
                                      </p:to>
                                    </p:set>
                                    <p:animEffect transition="in" filter="fade">
                                      <p:cBhvr>
                                        <p:cTn id="20" dur="2000"/>
                                        <p:tgtEl>
                                          <p:spTgt spid="10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0">
                                            <p:txEl>
                                              <p:pRg st="4" end="4"/>
                                            </p:txEl>
                                          </p:spTgt>
                                        </p:tgtEl>
                                        <p:attrNameLst>
                                          <p:attrName>style.visibility</p:attrName>
                                        </p:attrNameLst>
                                      </p:cBhvr>
                                      <p:to>
                                        <p:strVal val="visible"/>
                                      </p:to>
                                    </p:set>
                                    <p:animEffect transition="in" filter="fade">
                                      <p:cBhvr>
                                        <p:cTn id="23" dur="2000"/>
                                        <p:tgtEl>
                                          <p:spTgt spid="10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0">
                                            <p:txEl>
                                              <p:pRg st="6" end="6"/>
                                            </p:txEl>
                                          </p:spTgt>
                                        </p:tgtEl>
                                        <p:attrNameLst>
                                          <p:attrName>style.visibility</p:attrName>
                                        </p:attrNameLst>
                                      </p:cBhvr>
                                      <p:to>
                                        <p:strVal val="visible"/>
                                      </p:to>
                                    </p:set>
                                    <p:animEffect transition="in" filter="fade">
                                      <p:cBhvr>
                                        <p:cTn id="28" dur="2000"/>
                                        <p:tgtEl>
                                          <p:spTgt spid="100">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0">
                                            <p:txEl>
                                              <p:pRg st="7" end="7"/>
                                            </p:txEl>
                                          </p:spTgt>
                                        </p:tgtEl>
                                        <p:attrNameLst>
                                          <p:attrName>style.visibility</p:attrName>
                                        </p:attrNameLst>
                                      </p:cBhvr>
                                      <p:to>
                                        <p:strVal val="visible"/>
                                      </p:to>
                                    </p:set>
                                    <p:animEffect transition="in" filter="fade">
                                      <p:cBhvr>
                                        <p:cTn id="31" dur="2000"/>
                                        <p:tgtEl>
                                          <p:spTgt spid="100">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0">
                                            <p:txEl>
                                              <p:pRg st="8" end="8"/>
                                            </p:txEl>
                                          </p:spTgt>
                                        </p:tgtEl>
                                        <p:attrNameLst>
                                          <p:attrName>style.visibility</p:attrName>
                                        </p:attrNameLst>
                                      </p:cBhvr>
                                      <p:to>
                                        <p:strVal val="visible"/>
                                      </p:to>
                                    </p:set>
                                    <p:animEffect transition="in" filter="fade">
                                      <p:cBhvr>
                                        <p:cTn id="34" dur="2000"/>
                                        <p:tgtEl>
                                          <p:spTgt spid="100">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xEl>
                                              <p:pRg st="10" end="10"/>
                                            </p:txEl>
                                          </p:spTgt>
                                        </p:tgtEl>
                                        <p:attrNameLst>
                                          <p:attrName>style.visibility</p:attrName>
                                        </p:attrNameLst>
                                      </p:cBhvr>
                                      <p:to>
                                        <p:strVal val="visible"/>
                                      </p:to>
                                    </p:set>
                                    <p:animEffect transition="in" filter="fade">
                                      <p:cBhvr>
                                        <p:cTn id="37" dur="2000"/>
                                        <p:tgtEl>
                                          <p:spTgt spid="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BC9F-0364-4F67-BD6A-AEE593876D73}"/>
              </a:ext>
            </a:extLst>
          </p:cNvPr>
          <p:cNvSpPr>
            <a:spLocks noGrp="1"/>
          </p:cNvSpPr>
          <p:nvPr>
            <p:ph type="title"/>
          </p:nvPr>
        </p:nvSpPr>
        <p:spPr/>
        <p:txBody>
          <a:bodyPr/>
          <a:lstStyle/>
          <a:p>
            <a:r>
              <a:rPr lang="en-GB" dirty="0"/>
              <a:t>Further conflicts</a:t>
            </a:r>
          </a:p>
        </p:txBody>
      </p:sp>
      <p:sp>
        <p:nvSpPr>
          <p:cNvPr id="3" name="Content Placeholder 2">
            <a:extLst>
              <a:ext uri="{FF2B5EF4-FFF2-40B4-BE49-F238E27FC236}">
                <a16:creationId xmlns:a16="http://schemas.microsoft.com/office/drawing/2014/main" id="{E364DDA5-E147-4DBB-9F29-C2A4C0EE4A2D}"/>
              </a:ext>
            </a:extLst>
          </p:cNvPr>
          <p:cNvSpPr>
            <a:spLocks noGrp="1"/>
          </p:cNvSpPr>
          <p:nvPr>
            <p:ph idx="1"/>
          </p:nvPr>
        </p:nvSpPr>
        <p:spPr/>
        <p:txBody>
          <a:bodyPr>
            <a:normAutofit/>
          </a:bodyPr>
          <a:lstStyle/>
          <a:p>
            <a:r>
              <a:rPr lang="en-GB" sz="2400" dirty="0"/>
              <a:t>partisans and occupation resistance movements during WW2</a:t>
            </a:r>
          </a:p>
          <a:p>
            <a:pPr lvl="1"/>
            <a:r>
              <a:rPr lang="en-GB" sz="2200" dirty="0"/>
              <a:t>France, Poland, Yugoslavia, and many others</a:t>
            </a:r>
          </a:p>
          <a:p>
            <a:r>
              <a:rPr lang="en-GB" sz="2400" dirty="0"/>
              <a:t>Chinese revolution and Mao’s Long March</a:t>
            </a:r>
          </a:p>
          <a:p>
            <a:r>
              <a:rPr lang="en-GB" sz="2400" dirty="0"/>
              <a:t>de-colonization wars</a:t>
            </a:r>
          </a:p>
          <a:p>
            <a:pPr lvl="1"/>
            <a:r>
              <a:rPr lang="en-GB" sz="2200" dirty="0"/>
              <a:t>Africa and Asia</a:t>
            </a:r>
          </a:p>
          <a:p>
            <a:r>
              <a:rPr lang="en-GB" sz="2400" dirty="0"/>
              <a:t>Vietnam War</a:t>
            </a:r>
          </a:p>
          <a:p>
            <a:r>
              <a:rPr lang="en-GB" sz="2400" dirty="0"/>
              <a:t>Afghan War</a:t>
            </a:r>
          </a:p>
          <a:p>
            <a:endParaRPr lang="en-GB" sz="2400" dirty="0"/>
          </a:p>
          <a:p>
            <a:endParaRPr lang="en-GB" sz="2400" dirty="0"/>
          </a:p>
        </p:txBody>
      </p:sp>
    </p:spTree>
    <p:extLst>
      <p:ext uri="{BB962C8B-B14F-4D97-AF65-F5344CB8AC3E}">
        <p14:creationId xmlns:p14="http://schemas.microsoft.com/office/powerpoint/2010/main" val="919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15600" y="593367"/>
            <a:ext cx="11360800" cy="817600"/>
          </a:xfrm>
          <a:prstGeom prst="rect">
            <a:avLst/>
          </a:prstGeom>
        </p:spPr>
        <p:txBody>
          <a:bodyPr vert="horz" lIns="121900" tIns="121900" rIns="121900" bIns="121900" rtlCol="0" anchor="t" anchorCtr="0">
            <a:noAutofit/>
          </a:bodyPr>
          <a:lstStyle/>
          <a:p>
            <a:r>
              <a:rPr lang="en" dirty="0"/>
              <a:t>Vid</a:t>
            </a:r>
            <a:r>
              <a:rPr lang="en-US" dirty="0" err="1"/>
              <a:t>eos</a:t>
            </a:r>
            <a:endParaRPr lang="en" dirty="0"/>
          </a:p>
        </p:txBody>
      </p:sp>
      <p:sp>
        <p:nvSpPr>
          <p:cNvPr id="112" name="Shape 112"/>
          <p:cNvSpPr txBox="1">
            <a:spLocks noGrp="1"/>
          </p:cNvSpPr>
          <p:nvPr>
            <p:ph type="body" idx="1"/>
          </p:nvPr>
        </p:nvSpPr>
        <p:spPr>
          <a:xfrm>
            <a:off x="415600" y="1946181"/>
            <a:ext cx="11360800" cy="5171600"/>
          </a:xfrm>
          <a:prstGeom prst="rect">
            <a:avLst/>
          </a:prstGeom>
        </p:spPr>
        <p:txBody>
          <a:bodyPr vert="horz" lIns="121900" tIns="121900" rIns="121900" bIns="121900" rtlCol="0" anchor="t" anchorCtr="0">
            <a:noAutofit/>
          </a:bodyPr>
          <a:lstStyle/>
          <a:p>
            <a:pPr>
              <a:buNone/>
            </a:pPr>
            <a:r>
              <a:rPr lang="en" dirty="0"/>
              <a:t>Al</a:t>
            </a:r>
            <a:r>
              <a:rPr lang="cs-CZ" dirty="0"/>
              <a:t>g</a:t>
            </a:r>
            <a:r>
              <a:rPr lang="en-US" dirty="0" err="1"/>
              <a:t>iers</a:t>
            </a:r>
            <a:r>
              <a:rPr lang="en" dirty="0"/>
              <a:t> - </a:t>
            </a:r>
            <a:r>
              <a:rPr lang="en" u="sng" dirty="0">
                <a:solidFill>
                  <a:schemeClr val="hlink"/>
                </a:solidFill>
                <a:hlinkClick r:id="rId3"/>
              </a:rPr>
              <a:t>/p00txp61/</a:t>
            </a:r>
            <a:endParaRPr lang="en" u="sng" dirty="0">
              <a:solidFill>
                <a:schemeClr val="hlink"/>
              </a:solidFill>
              <a:hlinkClick r:id="rId4"/>
            </a:endParaRPr>
          </a:p>
          <a:p>
            <a:pPr>
              <a:buNone/>
            </a:pPr>
            <a:r>
              <a:rPr lang="en" dirty="0"/>
              <a:t>Pa</a:t>
            </a:r>
            <a:r>
              <a:rPr lang="cs-CZ" dirty="0"/>
              <a:t>r</a:t>
            </a:r>
            <a:r>
              <a:rPr lang="en-US" dirty="0"/>
              <a:t>is</a:t>
            </a:r>
            <a:r>
              <a:rPr lang="en" dirty="0"/>
              <a:t> - </a:t>
            </a:r>
            <a:r>
              <a:rPr lang="en" u="sng" dirty="0">
                <a:solidFill>
                  <a:schemeClr val="hlink"/>
                </a:solidFill>
                <a:hlinkClick r:id="rId5"/>
              </a:rPr>
              <a:t>/p00txp44/</a:t>
            </a:r>
            <a:r>
              <a:rPr lang="en" dirty="0"/>
              <a:t> (4:00)</a:t>
            </a:r>
          </a:p>
          <a:p>
            <a:pPr>
              <a:buNone/>
            </a:pPr>
            <a:r>
              <a:rPr lang="en" dirty="0"/>
              <a:t>Bin Hao - </a:t>
            </a:r>
            <a:r>
              <a:rPr lang="en" u="sng" dirty="0">
                <a:solidFill>
                  <a:schemeClr val="hlink"/>
                </a:solidFill>
                <a:hlinkClick r:id="rId6"/>
              </a:rPr>
              <a:t>/p00txnyc/</a:t>
            </a:r>
            <a:endParaRPr lang="en" u="sng" dirty="0">
              <a:solidFill>
                <a:schemeClr val="hlink"/>
              </a:solidFill>
              <a:hlinkClick r:id="rId7"/>
            </a:endParaRPr>
          </a:p>
          <a:p>
            <a:pPr>
              <a:buNone/>
            </a:pPr>
            <a:r>
              <a:rPr lang="en" dirty="0"/>
              <a:t>Vietnam 1 - </a:t>
            </a:r>
            <a:r>
              <a:rPr lang="en" u="sng" dirty="0">
                <a:solidFill>
                  <a:schemeClr val="hlink"/>
                </a:solidFill>
                <a:hlinkClick r:id="rId8"/>
              </a:rPr>
              <a:t>/p00txp2s/</a:t>
            </a:r>
            <a:endParaRPr lang="en" u="sng" dirty="0">
              <a:solidFill>
                <a:schemeClr val="hlink"/>
              </a:solidFill>
              <a:hlinkClick r:id="rId9"/>
            </a:endParaRPr>
          </a:p>
          <a:p>
            <a:pPr>
              <a:buNone/>
            </a:pPr>
            <a:r>
              <a:rPr lang="en" dirty="0"/>
              <a:t>Vietnam 2 - </a:t>
            </a:r>
            <a:r>
              <a:rPr lang="en" u="sng" dirty="0">
                <a:solidFill>
                  <a:schemeClr val="hlink"/>
                </a:solidFill>
                <a:hlinkClick r:id="rId10"/>
              </a:rPr>
              <a:t>/p00txnwv/</a:t>
            </a:r>
            <a:endParaRPr lang="en" u="sng" dirty="0">
              <a:solidFill>
                <a:schemeClr val="hlink"/>
              </a:solidFill>
              <a:hlinkClick r:id="rId11"/>
            </a:endParaRPr>
          </a:p>
          <a:p>
            <a:pPr>
              <a:buNone/>
            </a:pPr>
            <a:r>
              <a:rPr lang="en" dirty="0"/>
              <a:t>Ir</a:t>
            </a:r>
            <a:r>
              <a:rPr lang="cs-CZ" dirty="0"/>
              <a:t>a</a:t>
            </a:r>
            <a:r>
              <a:rPr lang="en-US" dirty="0"/>
              <a:t>q</a:t>
            </a:r>
            <a:r>
              <a:rPr lang="en" dirty="0"/>
              <a:t> - </a:t>
            </a:r>
            <a:r>
              <a:rPr lang="en" u="sng" dirty="0">
                <a:solidFill>
                  <a:schemeClr val="hlink"/>
                </a:solidFill>
                <a:hlinkClick r:id="rId12"/>
              </a:rPr>
              <a:t>/p00txqjt/</a:t>
            </a:r>
            <a:r>
              <a:rPr lang="en" dirty="0"/>
              <a:t> (2:00)</a:t>
            </a:r>
          </a:p>
          <a:p>
            <a:pPr>
              <a:buNone/>
            </a:pPr>
            <a:endParaRPr dirty="0"/>
          </a:p>
          <a:p>
            <a:pPr>
              <a:buNone/>
            </a:pPr>
            <a:endParaRPr dirty="0"/>
          </a:p>
          <a:p>
            <a:pPr>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 name="Content Placeholder 9">
            <a:extLst>
              <a:ext uri="{FF2B5EF4-FFF2-40B4-BE49-F238E27FC236}">
                <a16:creationId xmlns:a16="http://schemas.microsoft.com/office/drawing/2014/main" id="{6AA725AC-400B-4A20-9C53-E145F4652C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31" y="0"/>
            <a:ext cx="9101137" cy="6858000"/>
          </a:xfrm>
        </p:spPr>
      </p:pic>
    </p:spTree>
    <p:extLst>
      <p:ext uri="{BB962C8B-B14F-4D97-AF65-F5344CB8AC3E}">
        <p14:creationId xmlns:p14="http://schemas.microsoft.com/office/powerpoint/2010/main" val="138618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Features of irregular warfare</a:t>
            </a:r>
            <a:endParaRPr lang="cs-CZ" dirty="0"/>
          </a:p>
        </p:txBody>
      </p:sp>
      <p:sp>
        <p:nvSpPr>
          <p:cNvPr id="3" name="Zástupný symbol pro obsah 2"/>
          <p:cNvSpPr>
            <a:spLocks noGrp="1"/>
          </p:cNvSpPr>
          <p:nvPr>
            <p:ph idx="1"/>
          </p:nvPr>
        </p:nvSpPr>
        <p:spPr/>
        <p:txBody>
          <a:bodyPr>
            <a:normAutofit/>
          </a:bodyPr>
          <a:lstStyle/>
          <a:p>
            <a:r>
              <a:rPr lang="en-US" sz="2400" dirty="0"/>
              <a:t>Compared to conventional (regular, symmetrical, …) warfare:</a:t>
            </a:r>
          </a:p>
          <a:p>
            <a:pPr marL="914400" lvl="1" indent="-228600">
              <a:lnSpc>
                <a:spcPct val="100000"/>
              </a:lnSpc>
              <a:spcBef>
                <a:spcPts val="0"/>
              </a:spcBef>
              <a:spcAft>
                <a:spcPts val="0"/>
              </a:spcAft>
              <a:buChar char="-"/>
            </a:pPr>
            <a:r>
              <a:rPr lang="en" dirty="0"/>
              <a:t>mobility and flexibility, there is no front</a:t>
            </a:r>
          </a:p>
          <a:p>
            <a:pPr marL="914400" lvl="1" indent="-228600">
              <a:lnSpc>
                <a:spcPct val="100000"/>
              </a:lnSpc>
              <a:spcAft>
                <a:spcPts val="0"/>
              </a:spcAft>
              <a:buFont typeface="Old Standard TT"/>
              <a:buChar char="-"/>
            </a:pPr>
            <a:r>
              <a:rPr lang="en" dirty="0"/>
              <a:t>avoiding direct and open battle</a:t>
            </a:r>
          </a:p>
          <a:p>
            <a:pPr marL="914400" lvl="1" indent="-228600">
              <a:lnSpc>
                <a:spcPct val="100000"/>
              </a:lnSpc>
              <a:spcBef>
                <a:spcPts val="0"/>
              </a:spcBef>
              <a:spcAft>
                <a:spcPts val="0"/>
              </a:spcAft>
              <a:buChar char="-"/>
            </a:pPr>
            <a:r>
              <a:rPr lang="en-US" dirty="0"/>
              <a:t>poorly armed and equipped, dependent on external support and spoils</a:t>
            </a:r>
            <a:endParaRPr lang="en" dirty="0"/>
          </a:p>
          <a:p>
            <a:pPr marL="914400" lvl="1" indent="-228600">
              <a:lnSpc>
                <a:spcPct val="100000"/>
              </a:lnSpc>
              <a:spcBef>
                <a:spcPts val="0"/>
              </a:spcBef>
              <a:spcAft>
                <a:spcPts val="0"/>
              </a:spcAft>
              <a:buChar char="-"/>
            </a:pPr>
            <a:r>
              <a:rPr lang="en" dirty="0"/>
              <a:t>political, telluric</a:t>
            </a:r>
          </a:p>
          <a:p>
            <a:pPr marL="914400" lvl="1" indent="-228600">
              <a:lnSpc>
                <a:spcPct val="100000"/>
              </a:lnSpc>
              <a:spcBef>
                <a:spcPts val="0"/>
              </a:spcBef>
              <a:spcAft>
                <a:spcPts val="0"/>
              </a:spcAft>
              <a:buChar char="-"/>
            </a:pPr>
            <a:endParaRPr lang="en" dirty="0"/>
          </a:p>
          <a:p>
            <a:r>
              <a:rPr lang="en-US" sz="2400" dirty="0"/>
              <a:t>Compared to terrorism:</a:t>
            </a:r>
          </a:p>
          <a:p>
            <a:pPr marL="914400" lvl="1" indent="-228600">
              <a:lnSpc>
                <a:spcPct val="100000"/>
              </a:lnSpc>
              <a:spcBef>
                <a:spcPts val="0"/>
              </a:spcBef>
              <a:spcAft>
                <a:spcPts val="0"/>
              </a:spcAft>
              <a:buChar char="-"/>
            </a:pPr>
            <a:r>
              <a:rPr lang="en" dirty="0"/>
              <a:t>control of territory and population</a:t>
            </a:r>
          </a:p>
          <a:p>
            <a:pPr marL="914400" lvl="1" indent="-228600">
              <a:lnSpc>
                <a:spcPct val="100000"/>
              </a:lnSpc>
              <a:spcBef>
                <a:spcPts val="0"/>
              </a:spcBef>
              <a:spcAft>
                <a:spcPts val="0"/>
              </a:spcAft>
              <a:buChar char="-"/>
            </a:pPr>
            <a:r>
              <a:rPr lang="en" dirty="0"/>
              <a:t>targets enemy military and government</a:t>
            </a:r>
          </a:p>
          <a:p>
            <a:pPr marL="914400" lvl="1" indent="-228600">
              <a:lnSpc>
                <a:spcPct val="100000"/>
              </a:lnSpc>
              <a:spcBef>
                <a:spcPts val="0"/>
              </a:spcBef>
              <a:spcAft>
                <a:spcPts val="0"/>
              </a:spcAft>
              <a:buChar char="-"/>
            </a:pPr>
            <a:r>
              <a:rPr lang="en" dirty="0"/>
              <a:t>imitated military structure</a:t>
            </a:r>
          </a:p>
          <a:p>
            <a:pPr marL="914400" lvl="1" indent="-228600">
              <a:lnSpc>
                <a:spcPct val="100000"/>
              </a:lnSpc>
              <a:spcBef>
                <a:spcPts val="0"/>
              </a:spcBef>
              <a:spcAft>
                <a:spcPts val="0"/>
              </a:spcAft>
              <a:buChar char="-"/>
            </a:pPr>
            <a:r>
              <a:rPr lang="en" dirty="0"/>
              <a:t>willing to engage when advantegous</a:t>
            </a:r>
          </a:p>
          <a:p>
            <a:endParaRPr lang="cs-CZ" sz="2400" dirty="0"/>
          </a:p>
        </p:txBody>
      </p:sp>
    </p:spTree>
    <p:extLst>
      <p:ext uri="{BB962C8B-B14F-4D97-AF65-F5344CB8AC3E}">
        <p14:creationId xmlns:p14="http://schemas.microsoft.com/office/powerpoint/2010/main" val="224898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3F8858-E4BF-4BF2-9FB4-D83D3AB37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818" y="1737358"/>
            <a:ext cx="6697182" cy="4163569"/>
          </a:xfrm>
          <a:prstGeom prst="rect">
            <a:avLst/>
          </a:prstGeom>
        </p:spPr>
      </p:pic>
      <p:sp>
        <p:nvSpPr>
          <p:cNvPr id="2" name="Title 1">
            <a:extLst>
              <a:ext uri="{FF2B5EF4-FFF2-40B4-BE49-F238E27FC236}">
                <a16:creationId xmlns:a16="http://schemas.microsoft.com/office/drawing/2014/main" id="{D84665ED-6510-41C7-A122-0BAB520EDA26}"/>
              </a:ext>
            </a:extLst>
          </p:cNvPr>
          <p:cNvSpPr>
            <a:spLocks noGrp="1"/>
          </p:cNvSpPr>
          <p:nvPr>
            <p:ph type="title"/>
          </p:nvPr>
        </p:nvSpPr>
        <p:spPr>
          <a:xfrm>
            <a:off x="1097280" y="286603"/>
            <a:ext cx="10058400" cy="1005749"/>
          </a:xfrm>
        </p:spPr>
        <p:txBody>
          <a:bodyPr/>
          <a:lstStyle/>
          <a:p>
            <a:r>
              <a:rPr lang="en-GB" dirty="0"/>
              <a:t>Long term perspective</a:t>
            </a:r>
          </a:p>
        </p:txBody>
      </p:sp>
      <p:sp>
        <p:nvSpPr>
          <p:cNvPr id="3" name="Content Placeholder 2">
            <a:extLst>
              <a:ext uri="{FF2B5EF4-FFF2-40B4-BE49-F238E27FC236}">
                <a16:creationId xmlns:a16="http://schemas.microsoft.com/office/drawing/2014/main" id="{69022EFF-C1E6-45C7-B1B5-A88578F17D78}"/>
              </a:ext>
            </a:extLst>
          </p:cNvPr>
          <p:cNvSpPr>
            <a:spLocks noGrp="1"/>
          </p:cNvSpPr>
          <p:nvPr>
            <p:ph idx="1"/>
          </p:nvPr>
        </p:nvSpPr>
        <p:spPr>
          <a:xfrm>
            <a:off x="0" y="1737359"/>
            <a:ext cx="6181344" cy="4590289"/>
          </a:xfrm>
        </p:spPr>
        <p:txBody>
          <a:bodyPr>
            <a:normAutofit lnSpcReduction="10000"/>
          </a:bodyPr>
          <a:lstStyle/>
          <a:p>
            <a:pPr marL="269875" indent="-269875">
              <a:buFont typeface="Arial" panose="020B0604020202020204" pitchFamily="34" charset="0"/>
              <a:buChar char="•"/>
            </a:pPr>
            <a:r>
              <a:rPr lang="en-GB" sz="2400" dirty="0"/>
              <a:t>asymmetric/irregular warfare is actually the original, “normal” warfare</a:t>
            </a:r>
          </a:p>
          <a:p>
            <a:pPr marL="269875" indent="-269875">
              <a:buFont typeface="Arial" panose="020B0604020202020204" pitchFamily="34" charset="0"/>
              <a:buChar char="•"/>
            </a:pPr>
            <a:r>
              <a:rPr lang="en-GB" sz="2400" dirty="0"/>
              <a:t>characteristic for tribal conflicts and so is “counterinsurgency”</a:t>
            </a:r>
          </a:p>
          <a:p>
            <a:pPr marL="269875" indent="-269875">
              <a:buFont typeface="Arial" panose="020B0604020202020204" pitchFamily="34" charset="0"/>
              <a:buChar char="•"/>
            </a:pPr>
            <a:r>
              <a:rPr lang="en-GB" sz="2400" dirty="0"/>
              <a:t>it is referenced in the oldest records</a:t>
            </a:r>
          </a:p>
          <a:p>
            <a:endParaRPr lang="en-GB" sz="2400" dirty="0"/>
          </a:p>
          <a:p>
            <a:r>
              <a:rPr lang="en-GB" sz="2400" dirty="0"/>
              <a:t>conventional/regular warfare is comparatively recent invention</a:t>
            </a:r>
          </a:p>
          <a:p>
            <a:pPr lvl="1"/>
            <a:r>
              <a:rPr lang="en-GB" sz="2000" dirty="0"/>
              <a:t>it requires “civilization”</a:t>
            </a:r>
          </a:p>
          <a:p>
            <a:pPr lvl="1"/>
            <a:endParaRPr lang="en-GB" sz="2000" dirty="0"/>
          </a:p>
          <a:p>
            <a:r>
              <a:rPr lang="en-GB" sz="2400" dirty="0"/>
              <a:t>historically more visible and attractive</a:t>
            </a:r>
          </a:p>
        </p:txBody>
      </p:sp>
    </p:spTree>
    <p:extLst>
      <p:ext uri="{BB962C8B-B14F-4D97-AF65-F5344CB8AC3E}">
        <p14:creationId xmlns:p14="http://schemas.microsoft.com/office/powerpoint/2010/main" val="4201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F83AB-48FB-4F97-8825-857BBF476E6D}"/>
              </a:ext>
            </a:extLst>
          </p:cNvPr>
          <p:cNvSpPr>
            <a:spLocks noGrp="1"/>
          </p:cNvSpPr>
          <p:nvPr>
            <p:ph idx="4294967295"/>
          </p:nvPr>
        </p:nvSpPr>
        <p:spPr>
          <a:xfrm>
            <a:off x="195942" y="961054"/>
            <a:ext cx="6223519" cy="5367887"/>
          </a:xfrm>
        </p:spPr>
        <p:txBody>
          <a:bodyPr>
            <a:normAutofit/>
          </a:bodyPr>
          <a:lstStyle/>
          <a:p>
            <a:pPr algn="ctr"/>
            <a:r>
              <a:rPr lang="en-GB" sz="3600" dirty="0"/>
              <a:t>“They are very quick in their operations of exceeding speed and fond of surprising their enemies. They suddenly disperse and then reunite and again after having inflicted vast loss upon the enemy, scatter themselves over the whole plane in irregular formations, always avoiding a fort or an entrenchment.”</a:t>
            </a:r>
          </a:p>
        </p:txBody>
      </p:sp>
      <p:pic>
        <p:nvPicPr>
          <p:cNvPr id="6" name="Picture 5">
            <a:extLst>
              <a:ext uri="{FF2B5EF4-FFF2-40B4-BE49-F238E27FC236}">
                <a16:creationId xmlns:a16="http://schemas.microsoft.com/office/drawing/2014/main" id="{3B5266A9-7DD6-4AAF-8EE9-F695779AC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718" y="121920"/>
            <a:ext cx="5081138" cy="5522976"/>
          </a:xfrm>
          <a:prstGeom prst="rect">
            <a:avLst/>
          </a:prstGeom>
        </p:spPr>
      </p:pic>
      <p:sp>
        <p:nvSpPr>
          <p:cNvPr id="7" name="TextBox 6">
            <a:extLst>
              <a:ext uri="{FF2B5EF4-FFF2-40B4-BE49-F238E27FC236}">
                <a16:creationId xmlns:a16="http://schemas.microsoft.com/office/drawing/2014/main" id="{6712CB03-3B2C-45C8-8CD8-79E3BA7AB835}"/>
              </a:ext>
            </a:extLst>
          </p:cNvPr>
          <p:cNvSpPr txBox="1"/>
          <p:nvPr/>
        </p:nvSpPr>
        <p:spPr>
          <a:xfrm>
            <a:off x="7473696" y="5791200"/>
            <a:ext cx="3121304" cy="369332"/>
          </a:xfrm>
          <a:prstGeom prst="rect">
            <a:avLst/>
          </a:prstGeom>
          <a:noFill/>
        </p:spPr>
        <p:txBody>
          <a:bodyPr wrap="none" rtlCol="0">
            <a:spAutoFit/>
          </a:bodyPr>
          <a:lstStyle/>
          <a:p>
            <a:r>
              <a:rPr lang="cs-CZ" b="1" dirty="0" err="1"/>
              <a:t>Ammianus</a:t>
            </a:r>
            <a:r>
              <a:rPr lang="cs-CZ" b="1" dirty="0"/>
              <a:t> </a:t>
            </a:r>
            <a:r>
              <a:rPr lang="cs-CZ" b="1" dirty="0" err="1"/>
              <a:t>Marcellinus</a:t>
            </a:r>
            <a:r>
              <a:rPr lang="en-US" b="1" dirty="0"/>
              <a:t>, 375AD</a:t>
            </a:r>
            <a:endParaRPr lang="cs-CZ" dirty="0"/>
          </a:p>
        </p:txBody>
      </p:sp>
    </p:spTree>
    <p:extLst>
      <p:ext uri="{BB962C8B-B14F-4D97-AF65-F5344CB8AC3E}">
        <p14:creationId xmlns:p14="http://schemas.microsoft.com/office/powerpoint/2010/main" val="330331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DC16-5C7F-4757-9F77-13124758D5DC}"/>
              </a:ext>
            </a:extLst>
          </p:cNvPr>
          <p:cNvSpPr>
            <a:spLocks noGrp="1"/>
          </p:cNvSpPr>
          <p:nvPr>
            <p:ph type="title"/>
          </p:nvPr>
        </p:nvSpPr>
        <p:spPr>
          <a:xfrm>
            <a:off x="1097280" y="286603"/>
            <a:ext cx="10058400" cy="664373"/>
          </a:xfrm>
        </p:spPr>
        <p:txBody>
          <a:bodyPr>
            <a:normAutofit fontScale="90000"/>
          </a:bodyPr>
          <a:lstStyle/>
          <a:p>
            <a:r>
              <a:rPr lang="en-GB" dirty="0"/>
              <a:t>Oldest period</a:t>
            </a:r>
          </a:p>
        </p:txBody>
      </p:sp>
      <p:sp>
        <p:nvSpPr>
          <p:cNvPr id="3" name="Content Placeholder 2">
            <a:extLst>
              <a:ext uri="{FF2B5EF4-FFF2-40B4-BE49-F238E27FC236}">
                <a16:creationId xmlns:a16="http://schemas.microsoft.com/office/drawing/2014/main" id="{B28071DB-84E0-41CF-AE19-9C720435F15B}"/>
              </a:ext>
            </a:extLst>
          </p:cNvPr>
          <p:cNvSpPr>
            <a:spLocks noGrp="1"/>
          </p:cNvSpPr>
          <p:nvPr>
            <p:ph idx="1"/>
          </p:nvPr>
        </p:nvSpPr>
        <p:spPr>
          <a:xfrm>
            <a:off x="0" y="1755648"/>
            <a:ext cx="6672489" cy="4620768"/>
          </a:xfrm>
        </p:spPr>
        <p:txBody>
          <a:bodyPr>
            <a:normAutofit fontScale="92500"/>
          </a:bodyPr>
          <a:lstStyle/>
          <a:p>
            <a:r>
              <a:rPr lang="en-GB" sz="2400" dirty="0"/>
              <a:t>Sun Tzu (6</a:t>
            </a:r>
            <a:r>
              <a:rPr lang="en-GB" sz="2400" baseline="30000" dirty="0"/>
              <a:t>th</a:t>
            </a:r>
            <a:r>
              <a:rPr lang="en-GB" sz="2400" dirty="0"/>
              <a:t> century B.C.)</a:t>
            </a:r>
          </a:p>
          <a:p>
            <a:pPr lvl="1"/>
            <a:r>
              <a:rPr lang="en-GB" sz="2000" dirty="0"/>
              <a:t>“An army may be likened to water, for just as flowing water avoids the heights and hastens to the lowlands, so an army avoids strength and strikes weakness.”</a:t>
            </a:r>
          </a:p>
          <a:p>
            <a:pPr lvl="1"/>
            <a:r>
              <a:rPr lang="en-GB" sz="2000" dirty="0"/>
              <a:t>“The supreme art of war is to subdue the enemy without fighting.”</a:t>
            </a:r>
          </a:p>
          <a:p>
            <a:r>
              <a:rPr lang="en-GB" sz="2400" dirty="0"/>
              <a:t>Quintus </a:t>
            </a:r>
            <a:r>
              <a:rPr lang="en-GB" sz="2400" dirty="0" err="1"/>
              <a:t>Fabius</a:t>
            </a:r>
            <a:r>
              <a:rPr lang="en-GB" sz="2400" dirty="0"/>
              <a:t> Maximus </a:t>
            </a:r>
            <a:r>
              <a:rPr lang="en-GB" sz="2400" dirty="0" err="1"/>
              <a:t>Verrucosus</a:t>
            </a:r>
            <a:r>
              <a:rPr lang="en-GB" sz="2400" dirty="0"/>
              <a:t> (3</a:t>
            </a:r>
            <a:r>
              <a:rPr lang="en-GB" sz="2400" baseline="30000" dirty="0"/>
              <a:t>rd</a:t>
            </a:r>
            <a:r>
              <a:rPr lang="en-GB" sz="2400" dirty="0"/>
              <a:t> century B.C.)</a:t>
            </a:r>
          </a:p>
          <a:p>
            <a:pPr lvl="1"/>
            <a:r>
              <a:rPr lang="en-GB" sz="2000" dirty="0"/>
              <a:t>adopted “Fabian strategy” after initial Hannibal’s victories</a:t>
            </a:r>
          </a:p>
          <a:p>
            <a:pPr lvl="1"/>
            <a:r>
              <a:rPr lang="en-GB" sz="2000" dirty="0"/>
              <a:t>avoiding direct battle, attacking supply routes, war of attrition</a:t>
            </a:r>
          </a:p>
          <a:p>
            <a:pPr lvl="1"/>
            <a:r>
              <a:rPr lang="en-GB" sz="2000" dirty="0"/>
              <a:t>time must be on the side of defender</a:t>
            </a:r>
          </a:p>
          <a:p>
            <a:pPr lvl="1"/>
            <a:r>
              <a:rPr lang="en-GB" sz="2000" dirty="0"/>
              <a:t>military success, political disaster</a:t>
            </a:r>
          </a:p>
          <a:p>
            <a:r>
              <a:rPr lang="en-GB" sz="2400" dirty="0"/>
              <a:t>Zealots and Sicarii in Judea (1</a:t>
            </a:r>
            <a:r>
              <a:rPr lang="en-GB" sz="2400" baseline="30000" dirty="0"/>
              <a:t>st</a:t>
            </a:r>
            <a:r>
              <a:rPr lang="en-GB" sz="2400" dirty="0"/>
              <a:t> century A.D.)</a:t>
            </a:r>
          </a:p>
          <a:p>
            <a:pPr lvl="1"/>
            <a:r>
              <a:rPr lang="en-GB" sz="2000" dirty="0"/>
              <a:t>guerrilla warfare against Roman Empire</a:t>
            </a:r>
          </a:p>
        </p:txBody>
      </p:sp>
      <p:pic>
        <p:nvPicPr>
          <p:cNvPr id="8" name="Picture 7">
            <a:extLst>
              <a:ext uri="{FF2B5EF4-FFF2-40B4-BE49-F238E27FC236}">
                <a16:creationId xmlns:a16="http://schemas.microsoft.com/office/drawing/2014/main" id="{0A91BA8F-58F1-4FA3-8AFC-D4A9ED4ACA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6791" y="0"/>
            <a:ext cx="5575209" cy="6858000"/>
          </a:xfrm>
          <a:prstGeom prst="rect">
            <a:avLst/>
          </a:prstGeom>
        </p:spPr>
      </p:pic>
    </p:spTree>
    <p:extLst>
      <p:ext uri="{BB962C8B-B14F-4D97-AF65-F5344CB8AC3E}">
        <p14:creationId xmlns:p14="http://schemas.microsoft.com/office/powerpoint/2010/main" val="30865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2C8B-DC91-42B5-A6DA-C1B0409BEAB7}"/>
              </a:ext>
            </a:extLst>
          </p:cNvPr>
          <p:cNvSpPr>
            <a:spLocks noGrp="1"/>
          </p:cNvSpPr>
          <p:nvPr>
            <p:ph type="title"/>
          </p:nvPr>
        </p:nvSpPr>
        <p:spPr>
          <a:xfrm>
            <a:off x="5864352" y="286603"/>
            <a:ext cx="5291328" cy="1450757"/>
          </a:xfrm>
        </p:spPr>
        <p:txBody>
          <a:bodyPr/>
          <a:lstStyle/>
          <a:p>
            <a:r>
              <a:rPr lang="en-GB" dirty="0"/>
              <a:t>Middle ages</a:t>
            </a:r>
          </a:p>
        </p:txBody>
      </p:sp>
      <p:sp>
        <p:nvSpPr>
          <p:cNvPr id="3" name="Content Placeholder 2">
            <a:extLst>
              <a:ext uri="{FF2B5EF4-FFF2-40B4-BE49-F238E27FC236}">
                <a16:creationId xmlns:a16="http://schemas.microsoft.com/office/drawing/2014/main" id="{72644F11-BCFC-448A-A0E4-29669B26AF64}"/>
              </a:ext>
            </a:extLst>
          </p:cNvPr>
          <p:cNvSpPr>
            <a:spLocks noGrp="1"/>
          </p:cNvSpPr>
          <p:nvPr>
            <p:ph idx="1"/>
          </p:nvPr>
        </p:nvSpPr>
        <p:spPr>
          <a:xfrm>
            <a:off x="5661920" y="1845734"/>
            <a:ext cx="5720312" cy="4023360"/>
          </a:xfrm>
        </p:spPr>
        <p:txBody>
          <a:bodyPr/>
          <a:lstStyle/>
          <a:p>
            <a:pPr marL="457200" lvl="0" indent="-228600">
              <a:spcBef>
                <a:spcPts val="0"/>
              </a:spcBef>
              <a:spcAft>
                <a:spcPts val="0"/>
              </a:spcAft>
              <a:buChar char="-"/>
            </a:pPr>
            <a:r>
              <a:rPr lang="en-GB" dirty="0"/>
              <a:t>some bits of asymmetric warfare can be seen during the Hundred Years’</a:t>
            </a:r>
            <a:r>
              <a:rPr lang="en" dirty="0"/>
              <a:t> </a:t>
            </a:r>
            <a:r>
              <a:rPr lang="en" sz="1000" dirty="0"/>
              <a:t>(1337-1453)</a:t>
            </a:r>
            <a:r>
              <a:rPr lang="en" dirty="0"/>
              <a:t> </a:t>
            </a:r>
            <a:r>
              <a:rPr lang="en-GB" dirty="0"/>
              <a:t>and</a:t>
            </a:r>
            <a:r>
              <a:rPr lang="en" dirty="0"/>
              <a:t> </a:t>
            </a:r>
            <a:r>
              <a:rPr lang="en-GB" dirty="0"/>
              <a:t>Thirty Year</a:t>
            </a:r>
            <a:r>
              <a:rPr lang="en" dirty="0"/>
              <a:t>s’ </a:t>
            </a:r>
            <a:r>
              <a:rPr lang="en" sz="1000" dirty="0"/>
              <a:t>(1618-1648)</a:t>
            </a:r>
            <a:r>
              <a:rPr lang="en" dirty="0"/>
              <a:t> </a:t>
            </a:r>
            <a:r>
              <a:rPr lang="en-GB" dirty="0"/>
              <a:t>wars</a:t>
            </a:r>
            <a:endParaRPr lang="en" dirty="0"/>
          </a:p>
          <a:p>
            <a:pPr marL="457200" lvl="0" indent="-228600">
              <a:spcBef>
                <a:spcPts val="0"/>
              </a:spcBef>
              <a:spcAft>
                <a:spcPts val="0"/>
              </a:spcAft>
              <a:buChar char="-"/>
            </a:pPr>
            <a:endParaRPr lang="en-GB" dirty="0"/>
          </a:p>
          <a:p>
            <a:pPr marL="457200" lvl="0" indent="-228600">
              <a:spcBef>
                <a:spcPts val="0"/>
              </a:spcBef>
              <a:spcAft>
                <a:spcPts val="0"/>
              </a:spcAft>
              <a:buChar char="-"/>
            </a:pPr>
            <a:endParaRPr lang="en-GB" dirty="0"/>
          </a:p>
          <a:p>
            <a:pPr marL="457200" lvl="0" indent="-228600">
              <a:spcBef>
                <a:spcPts val="0"/>
              </a:spcBef>
              <a:spcAft>
                <a:spcPts val="0"/>
              </a:spcAft>
              <a:buChar char="-"/>
            </a:pPr>
            <a:r>
              <a:rPr lang="en-GB" dirty="0"/>
              <a:t>anti-Ottoman resistance in the Balkans </a:t>
            </a:r>
          </a:p>
          <a:p>
            <a:pPr lvl="0">
              <a:spcBef>
                <a:spcPts val="0"/>
              </a:spcBef>
              <a:spcAft>
                <a:spcPts val="0"/>
              </a:spcAft>
              <a:buNone/>
            </a:pPr>
            <a:endParaRPr lang="en-GB" dirty="0"/>
          </a:p>
          <a:p>
            <a:pPr lvl="0">
              <a:spcBef>
                <a:spcPts val="0"/>
              </a:spcBef>
              <a:spcAft>
                <a:spcPts val="0"/>
              </a:spcAft>
              <a:buNone/>
            </a:pPr>
            <a:endParaRPr lang="en-GB" dirty="0"/>
          </a:p>
          <a:p>
            <a:pPr marL="457200" lvl="0" indent="-228600">
              <a:spcBef>
                <a:spcPts val="0"/>
              </a:spcBef>
              <a:spcAft>
                <a:spcPts val="0"/>
              </a:spcAft>
              <a:buChar char="-"/>
            </a:pPr>
            <a:r>
              <a:rPr lang="en-GB" dirty="0"/>
              <a:t>colonial wars</a:t>
            </a:r>
          </a:p>
          <a:p>
            <a:pPr marL="521208" lvl="1" indent="0">
              <a:spcBef>
                <a:spcPts val="0"/>
              </a:spcBef>
              <a:spcAft>
                <a:spcPts val="0"/>
              </a:spcAft>
              <a:buNone/>
            </a:pPr>
            <a:endParaRPr lang="en-GB" dirty="0"/>
          </a:p>
          <a:p>
            <a:pPr marL="521208" lvl="1" indent="0">
              <a:spcBef>
                <a:spcPts val="0"/>
              </a:spcBef>
              <a:spcAft>
                <a:spcPts val="0"/>
              </a:spcAft>
              <a:buNone/>
            </a:pPr>
            <a:endParaRPr lang="en-GB" dirty="0"/>
          </a:p>
          <a:p>
            <a:pPr marL="457200" indent="-228600">
              <a:spcBef>
                <a:spcPts val="0"/>
              </a:spcBef>
              <a:spcAft>
                <a:spcPts val="0"/>
              </a:spcAft>
              <a:buChar char="-"/>
            </a:pPr>
            <a:r>
              <a:rPr lang="en-GB" dirty="0"/>
              <a:t>Irish resistance 1594-1603</a:t>
            </a:r>
          </a:p>
          <a:p>
            <a:endParaRPr lang="en-GB" dirty="0"/>
          </a:p>
        </p:txBody>
      </p:sp>
      <p:pic>
        <p:nvPicPr>
          <p:cNvPr id="6" name="Picture 5">
            <a:extLst>
              <a:ext uri="{FF2B5EF4-FFF2-40B4-BE49-F238E27FC236}">
                <a16:creationId xmlns:a16="http://schemas.microsoft.com/office/drawing/2014/main" id="{54B766A5-D709-4525-B267-EFCE0394A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61920" cy="6858000"/>
          </a:xfrm>
          <a:prstGeom prst="rect">
            <a:avLst/>
          </a:prstGeom>
        </p:spPr>
      </p:pic>
    </p:spTree>
    <p:extLst>
      <p:ext uri="{BB962C8B-B14F-4D97-AF65-F5344CB8AC3E}">
        <p14:creationId xmlns:p14="http://schemas.microsoft.com/office/powerpoint/2010/main" val="182547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BBEAF-ADB5-43EC-A2D8-806FC341011A}"/>
              </a:ext>
            </a:extLst>
          </p:cNvPr>
          <p:cNvSpPr>
            <a:spLocks noGrp="1"/>
          </p:cNvSpPr>
          <p:nvPr>
            <p:ph idx="4294967295"/>
          </p:nvPr>
        </p:nvSpPr>
        <p:spPr>
          <a:xfrm>
            <a:off x="0" y="0"/>
            <a:ext cx="3048000" cy="6858000"/>
          </a:xfrm>
        </p:spPr>
        <p:txBody>
          <a:bodyPr>
            <a:normAutofit/>
          </a:bodyPr>
          <a:lstStyle/>
          <a:p>
            <a:r>
              <a:rPr lang="en-GB" sz="2400" dirty="0"/>
              <a:t>American War of Independence     (1775–1783)</a:t>
            </a:r>
          </a:p>
          <a:p>
            <a:endParaRPr lang="en-GB" sz="2400" dirty="0"/>
          </a:p>
          <a:p>
            <a:r>
              <a:rPr lang="en-GB" sz="2400" dirty="0"/>
              <a:t>almost perfect conditions for asymmetric warfare</a:t>
            </a:r>
          </a:p>
          <a:p>
            <a:endParaRPr lang="en-GB" sz="2400" dirty="0"/>
          </a:p>
          <a:p>
            <a:r>
              <a:rPr lang="en-GB" sz="2400" dirty="0"/>
              <a:t>attacks on supply routes, officers, etc.</a:t>
            </a:r>
          </a:p>
          <a:p>
            <a:endParaRPr lang="en-GB" sz="2400" dirty="0"/>
          </a:p>
          <a:p>
            <a:r>
              <a:rPr lang="en-GB" sz="2400" dirty="0"/>
              <a:t>war was eventually decided back in London due to lack of support</a:t>
            </a:r>
          </a:p>
        </p:txBody>
      </p:sp>
      <p:pic>
        <p:nvPicPr>
          <p:cNvPr id="4" name="Shape 113">
            <a:extLst>
              <a:ext uri="{FF2B5EF4-FFF2-40B4-BE49-F238E27FC236}">
                <a16:creationId xmlns:a16="http://schemas.microsoft.com/office/drawing/2014/main" id="{6CE3ABFB-2ACB-457A-B500-744EE5BD5D1C}"/>
              </a:ext>
            </a:extLst>
          </p:cNvPr>
          <p:cNvPicPr preferRelativeResize="0">
            <a:picLocks noChangeAspect="1"/>
          </p:cNvPicPr>
          <p:nvPr/>
        </p:nvPicPr>
        <p:blipFill>
          <a:blip r:embed="rId2">
            <a:alphaModFix/>
          </a:blip>
          <a:stretch>
            <a:fillRect/>
          </a:stretch>
        </p:blipFill>
        <p:spPr>
          <a:xfrm>
            <a:off x="3048000" y="0"/>
            <a:ext cx="9144000" cy="6858000"/>
          </a:xfrm>
          <a:prstGeom prst="rect">
            <a:avLst/>
          </a:prstGeom>
          <a:noFill/>
          <a:ln>
            <a:noFill/>
          </a:ln>
        </p:spPr>
      </p:pic>
    </p:spTree>
    <p:extLst>
      <p:ext uri="{BB962C8B-B14F-4D97-AF65-F5344CB8AC3E}">
        <p14:creationId xmlns:p14="http://schemas.microsoft.com/office/powerpoint/2010/main" val="1851298167"/>
      </p:ext>
    </p:extLst>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366</TotalTime>
  <Words>1605</Words>
  <Application>Microsoft Office PowerPoint</Application>
  <PresentationFormat>Widescreen</PresentationFormat>
  <Paragraphs>187</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Old Standard TT</vt:lpstr>
      <vt:lpstr>Wingdings</vt:lpstr>
      <vt:lpstr>Retrospektiva</vt:lpstr>
      <vt:lpstr>The kinetic part of “hybrid” warfare</vt:lpstr>
      <vt:lpstr>Irregular warfare</vt:lpstr>
      <vt:lpstr>PowerPoint Presentation</vt:lpstr>
      <vt:lpstr>Features of irregular warfare</vt:lpstr>
      <vt:lpstr>Long term perspective</vt:lpstr>
      <vt:lpstr>PowerPoint Presentation</vt:lpstr>
      <vt:lpstr>Oldest period</vt:lpstr>
      <vt:lpstr>Middle ages</vt:lpstr>
      <vt:lpstr>PowerPoint Presentation</vt:lpstr>
      <vt:lpstr>PowerPoint Presentation</vt:lpstr>
      <vt:lpstr>Modern Era</vt:lpstr>
      <vt:lpstr>The Great War</vt:lpstr>
      <vt:lpstr>Thinkers and theoreticians</vt:lpstr>
      <vt:lpstr>Role of terrain</vt:lpstr>
      <vt:lpstr>Role of population</vt:lpstr>
      <vt:lpstr>Role of cause</vt:lpstr>
      <vt:lpstr>Role of entropy</vt:lpstr>
      <vt:lpstr>How to fight against it?</vt:lpstr>
      <vt:lpstr>Counterinsurgency theory</vt:lpstr>
      <vt:lpstr>Other things to note</vt:lpstr>
      <vt:lpstr>Further conflicts</vt:lpstr>
      <vt:lpstr>Videos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Warfare</dc:title>
  <dc:creator>171810</dc:creator>
  <cp:lastModifiedBy>Jakub Drmola</cp:lastModifiedBy>
  <cp:revision>35</cp:revision>
  <dcterms:created xsi:type="dcterms:W3CDTF">2017-10-24T09:43:32Z</dcterms:created>
  <dcterms:modified xsi:type="dcterms:W3CDTF">2024-10-08T15:34:24Z</dcterms:modified>
</cp:coreProperties>
</file>