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8" r:id="rId7"/>
    <p:sldId id="261" r:id="rId8"/>
    <p:sldId id="259" r:id="rId9"/>
    <p:sldId id="260" r:id="rId10"/>
    <p:sldId id="266" r:id="rId11"/>
    <p:sldId id="264" r:id="rId12"/>
    <p:sldId id="262" r:id="rId13"/>
    <p:sldId id="265" r:id="rId14"/>
    <p:sldId id="263" r:id="rId15"/>
    <p:sldId id="269" r:id="rId16"/>
    <p:sldId id="268" r:id="rId17"/>
    <p:sldId id="272" r:id="rId18"/>
    <p:sldId id="270" r:id="rId19"/>
    <p:sldId id="271" r:id="rId20"/>
    <p:sldId id="273" r:id="rId21"/>
    <p:sldId id="274" r:id="rId22"/>
    <p:sldId id="276" r:id="rId23"/>
    <p:sldId id="278" r:id="rId24"/>
    <p:sldId id="277" r:id="rId25"/>
    <p:sldId id="267" r:id="rId26"/>
    <p:sldId id="275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20BB01-F957-4D4C-8320-9603D3040E49}" v="44" dt="2023-05-02T12:05:43.1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00F821-A45A-4D3E-8FCF-A024FDFAE0C6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2283C53-0015-4DB5-9E17-2EED39DB1E4D}">
      <dgm:prSet/>
      <dgm:spPr/>
      <dgm:t>
        <a:bodyPr/>
        <a:lstStyle/>
        <a:p>
          <a:r>
            <a:rPr lang="sk-SK"/>
            <a:t>1. FUNDAMENTAL PARTY INFORMATION</a:t>
          </a:r>
          <a:endParaRPr lang="en-US"/>
        </a:p>
      </dgm:t>
    </dgm:pt>
    <dgm:pt modelId="{4F36F079-2D4B-4B26-B9B5-5663C0E0E248}" type="parTrans" cxnId="{2830966B-3487-4B9B-BEF2-435ECF613095}">
      <dgm:prSet/>
      <dgm:spPr/>
      <dgm:t>
        <a:bodyPr/>
        <a:lstStyle/>
        <a:p>
          <a:endParaRPr lang="en-US"/>
        </a:p>
      </dgm:t>
    </dgm:pt>
    <dgm:pt modelId="{79C5A234-6F98-43E5-A04F-EF1F6D60DF9B}" type="sibTrans" cxnId="{2830966B-3487-4B9B-BEF2-435ECF613095}">
      <dgm:prSet/>
      <dgm:spPr/>
      <dgm:t>
        <a:bodyPr/>
        <a:lstStyle/>
        <a:p>
          <a:endParaRPr lang="en-US"/>
        </a:p>
      </dgm:t>
    </dgm:pt>
    <dgm:pt modelId="{487B9BBA-CE1B-45BF-BC84-7F6D6A520F09}">
      <dgm:prSet/>
      <dgm:spPr/>
      <dgm:t>
        <a:bodyPr/>
        <a:lstStyle/>
        <a:p>
          <a:r>
            <a:rPr lang="sk-SK"/>
            <a:t>2. PARTY HISTORY</a:t>
          </a:r>
          <a:endParaRPr lang="en-US"/>
        </a:p>
      </dgm:t>
    </dgm:pt>
    <dgm:pt modelId="{4BAC912C-9361-4BB3-B926-AFDADCC6573C}" type="parTrans" cxnId="{4EA94847-5DE3-4188-9415-27A4FC76F880}">
      <dgm:prSet/>
      <dgm:spPr/>
      <dgm:t>
        <a:bodyPr/>
        <a:lstStyle/>
        <a:p>
          <a:endParaRPr lang="en-US"/>
        </a:p>
      </dgm:t>
    </dgm:pt>
    <dgm:pt modelId="{1E2DCCE6-0E12-473B-9DD0-D3454BA76A5A}" type="sibTrans" cxnId="{4EA94847-5DE3-4188-9415-27A4FC76F880}">
      <dgm:prSet/>
      <dgm:spPr/>
      <dgm:t>
        <a:bodyPr/>
        <a:lstStyle/>
        <a:p>
          <a:endParaRPr lang="en-US"/>
        </a:p>
      </dgm:t>
    </dgm:pt>
    <dgm:pt modelId="{A0BDD3FA-5751-4D80-B115-7316DE7FD089}">
      <dgm:prSet/>
      <dgm:spPr/>
      <dgm:t>
        <a:bodyPr/>
        <a:lstStyle/>
        <a:p>
          <a:r>
            <a:rPr lang="sk-SK"/>
            <a:t>3. MAIN PERSONALITIES</a:t>
          </a:r>
          <a:endParaRPr lang="en-US"/>
        </a:p>
      </dgm:t>
    </dgm:pt>
    <dgm:pt modelId="{2A94923B-2C54-45B6-8DBD-2247F113A765}" type="parTrans" cxnId="{DAACF84C-B2A7-49AA-A243-4919FDDB6FAA}">
      <dgm:prSet/>
      <dgm:spPr/>
      <dgm:t>
        <a:bodyPr/>
        <a:lstStyle/>
        <a:p>
          <a:endParaRPr lang="en-US"/>
        </a:p>
      </dgm:t>
    </dgm:pt>
    <dgm:pt modelId="{8000F16C-6A0D-4B9B-B510-CB3E5E06898F}" type="sibTrans" cxnId="{DAACF84C-B2A7-49AA-A243-4919FDDB6FAA}">
      <dgm:prSet/>
      <dgm:spPr/>
      <dgm:t>
        <a:bodyPr/>
        <a:lstStyle/>
        <a:p>
          <a:endParaRPr lang="en-US"/>
        </a:p>
      </dgm:t>
    </dgm:pt>
    <dgm:pt modelId="{75CA5A41-078F-44F3-ABE1-AA22EDF6336B}">
      <dgm:prSet/>
      <dgm:spPr/>
      <dgm:t>
        <a:bodyPr/>
        <a:lstStyle/>
        <a:p>
          <a:r>
            <a:rPr lang="sk-SK"/>
            <a:t>4. EUROPEAN AFFILIATION</a:t>
          </a:r>
          <a:endParaRPr lang="en-US"/>
        </a:p>
      </dgm:t>
    </dgm:pt>
    <dgm:pt modelId="{7342ECFA-B558-47D6-A33E-BECE86432F04}" type="parTrans" cxnId="{2E7D2D9C-B4BB-48B2-844E-64FFD9BC4267}">
      <dgm:prSet/>
      <dgm:spPr/>
      <dgm:t>
        <a:bodyPr/>
        <a:lstStyle/>
        <a:p>
          <a:endParaRPr lang="en-US"/>
        </a:p>
      </dgm:t>
    </dgm:pt>
    <dgm:pt modelId="{70AA95E8-0B85-42A3-8AAA-C0D48A660FD3}" type="sibTrans" cxnId="{2E7D2D9C-B4BB-48B2-844E-64FFD9BC4267}">
      <dgm:prSet/>
      <dgm:spPr/>
      <dgm:t>
        <a:bodyPr/>
        <a:lstStyle/>
        <a:p>
          <a:endParaRPr lang="en-US"/>
        </a:p>
      </dgm:t>
    </dgm:pt>
    <dgm:pt modelId="{051BFA97-C305-4D1E-951F-FEF238C1E15F}">
      <dgm:prSet/>
      <dgm:spPr/>
      <dgm:t>
        <a:bodyPr/>
        <a:lstStyle/>
        <a:p>
          <a:r>
            <a:rPr lang="sk-SK"/>
            <a:t>5. POWER IN EUROPE</a:t>
          </a:r>
          <a:endParaRPr lang="en-US"/>
        </a:p>
      </dgm:t>
    </dgm:pt>
    <dgm:pt modelId="{8BAD198E-FD30-4DB9-97AC-412C10C61F8B}" type="parTrans" cxnId="{38ABB53E-13F4-453C-96E0-CC7BF897E7A9}">
      <dgm:prSet/>
      <dgm:spPr/>
      <dgm:t>
        <a:bodyPr/>
        <a:lstStyle/>
        <a:p>
          <a:endParaRPr lang="en-US"/>
        </a:p>
      </dgm:t>
    </dgm:pt>
    <dgm:pt modelId="{D4DF8768-FF5B-41F7-96D0-5E6B3098067F}" type="sibTrans" cxnId="{38ABB53E-13F4-453C-96E0-CC7BF897E7A9}">
      <dgm:prSet/>
      <dgm:spPr/>
      <dgm:t>
        <a:bodyPr/>
        <a:lstStyle/>
        <a:p>
          <a:endParaRPr lang="en-US"/>
        </a:p>
      </dgm:t>
    </dgm:pt>
    <dgm:pt modelId="{3AE0B8C0-6086-44D6-8CEC-94C5788EB81A}">
      <dgm:prSet/>
      <dgm:spPr/>
      <dgm:t>
        <a:bodyPr/>
        <a:lstStyle/>
        <a:p>
          <a:r>
            <a:rPr lang="sk-SK"/>
            <a:t>6. NATIONAL POLITICAL LANDSCAPE POWER</a:t>
          </a:r>
          <a:endParaRPr lang="en-US"/>
        </a:p>
      </dgm:t>
    </dgm:pt>
    <dgm:pt modelId="{473ABB64-CDAB-4857-A818-4431E56D14AA}" type="parTrans" cxnId="{F992641F-F7E3-4222-9A95-C0AAE09317A3}">
      <dgm:prSet/>
      <dgm:spPr/>
      <dgm:t>
        <a:bodyPr/>
        <a:lstStyle/>
        <a:p>
          <a:endParaRPr lang="en-US"/>
        </a:p>
      </dgm:t>
    </dgm:pt>
    <dgm:pt modelId="{0524CDC7-1ADB-46CC-86B6-045F3C48C1A8}" type="sibTrans" cxnId="{F992641F-F7E3-4222-9A95-C0AAE09317A3}">
      <dgm:prSet/>
      <dgm:spPr/>
      <dgm:t>
        <a:bodyPr/>
        <a:lstStyle/>
        <a:p>
          <a:endParaRPr lang="en-US"/>
        </a:p>
      </dgm:t>
    </dgm:pt>
    <dgm:pt modelId="{009D02B0-42B1-4A62-850A-22AF529756EE}">
      <dgm:prSet/>
      <dgm:spPr/>
      <dgm:t>
        <a:bodyPr/>
        <a:lstStyle/>
        <a:p>
          <a:r>
            <a:rPr lang="sk-SK"/>
            <a:t>7. PROGRAMME POINTS</a:t>
          </a:r>
          <a:endParaRPr lang="en-US"/>
        </a:p>
      </dgm:t>
    </dgm:pt>
    <dgm:pt modelId="{BD7C49D4-92CB-4E35-A903-B3B75EDBA577}" type="parTrans" cxnId="{B3A76744-F2BA-495B-BADF-5ED2F0A6CAE9}">
      <dgm:prSet/>
      <dgm:spPr/>
      <dgm:t>
        <a:bodyPr/>
        <a:lstStyle/>
        <a:p>
          <a:endParaRPr lang="en-US"/>
        </a:p>
      </dgm:t>
    </dgm:pt>
    <dgm:pt modelId="{0AD7C321-B2CA-4693-9CDC-C86D6E80F866}" type="sibTrans" cxnId="{B3A76744-F2BA-495B-BADF-5ED2F0A6CAE9}">
      <dgm:prSet/>
      <dgm:spPr/>
      <dgm:t>
        <a:bodyPr/>
        <a:lstStyle/>
        <a:p>
          <a:endParaRPr lang="en-US"/>
        </a:p>
      </dgm:t>
    </dgm:pt>
    <dgm:pt modelId="{CE8F4F24-E51B-4A6E-BA1D-33EB61A515AB}">
      <dgm:prSet/>
      <dgm:spPr/>
      <dgm:t>
        <a:bodyPr/>
        <a:lstStyle/>
        <a:p>
          <a:r>
            <a:rPr lang="sk-SK"/>
            <a:t>8. AN IDEOLOGICAL ANOMALY</a:t>
          </a:r>
          <a:endParaRPr lang="en-US"/>
        </a:p>
      </dgm:t>
    </dgm:pt>
    <dgm:pt modelId="{91509249-45DA-43EC-B881-504D7843F238}" type="parTrans" cxnId="{7DD610A2-5DA8-4B47-9D12-EA6DE965E033}">
      <dgm:prSet/>
      <dgm:spPr/>
      <dgm:t>
        <a:bodyPr/>
        <a:lstStyle/>
        <a:p>
          <a:endParaRPr lang="en-US"/>
        </a:p>
      </dgm:t>
    </dgm:pt>
    <dgm:pt modelId="{4E08E498-6376-484D-A545-DF397BB188FB}" type="sibTrans" cxnId="{7DD610A2-5DA8-4B47-9D12-EA6DE965E033}">
      <dgm:prSet/>
      <dgm:spPr/>
      <dgm:t>
        <a:bodyPr/>
        <a:lstStyle/>
        <a:p>
          <a:endParaRPr lang="en-US"/>
        </a:p>
      </dgm:t>
    </dgm:pt>
    <dgm:pt modelId="{2E77E952-833E-4F29-8211-B1B9BC2B4702}">
      <dgm:prSet/>
      <dgm:spPr/>
      <dgm:t>
        <a:bodyPr/>
        <a:lstStyle/>
        <a:p>
          <a:r>
            <a:rPr lang="sk-SK"/>
            <a:t>9. SOURCES</a:t>
          </a:r>
          <a:endParaRPr lang="en-US"/>
        </a:p>
      </dgm:t>
    </dgm:pt>
    <dgm:pt modelId="{2E9656B3-704E-461B-88F1-ECA447EC1485}" type="parTrans" cxnId="{ED046012-50B2-4348-8487-DB8E68A75527}">
      <dgm:prSet/>
      <dgm:spPr/>
      <dgm:t>
        <a:bodyPr/>
        <a:lstStyle/>
        <a:p>
          <a:endParaRPr lang="en-US"/>
        </a:p>
      </dgm:t>
    </dgm:pt>
    <dgm:pt modelId="{8EB85BCA-595E-43EC-85BA-7668315AFBD3}" type="sibTrans" cxnId="{ED046012-50B2-4348-8487-DB8E68A75527}">
      <dgm:prSet/>
      <dgm:spPr/>
      <dgm:t>
        <a:bodyPr/>
        <a:lstStyle/>
        <a:p>
          <a:endParaRPr lang="en-US"/>
        </a:p>
      </dgm:t>
    </dgm:pt>
    <dgm:pt modelId="{9F00FC30-1AF2-42BB-B1FE-9F8E1EFCEB05}" type="pres">
      <dgm:prSet presAssocID="{8100F821-A45A-4D3E-8FCF-A024FDFAE0C6}" presName="linear" presStyleCnt="0">
        <dgm:presLayoutVars>
          <dgm:animLvl val="lvl"/>
          <dgm:resizeHandles val="exact"/>
        </dgm:presLayoutVars>
      </dgm:prSet>
      <dgm:spPr/>
    </dgm:pt>
    <dgm:pt modelId="{9DA348E7-E547-4680-8E5F-21B40C2E71AF}" type="pres">
      <dgm:prSet presAssocID="{92283C53-0015-4DB5-9E17-2EED39DB1E4D}" presName="parentText" presStyleLbl="node1" presStyleIdx="0" presStyleCnt="9">
        <dgm:presLayoutVars>
          <dgm:chMax val="0"/>
          <dgm:bulletEnabled val="1"/>
        </dgm:presLayoutVars>
      </dgm:prSet>
      <dgm:spPr/>
    </dgm:pt>
    <dgm:pt modelId="{E7DBBA23-765D-4558-84EB-8BEFDF39E884}" type="pres">
      <dgm:prSet presAssocID="{79C5A234-6F98-43E5-A04F-EF1F6D60DF9B}" presName="spacer" presStyleCnt="0"/>
      <dgm:spPr/>
    </dgm:pt>
    <dgm:pt modelId="{8AA085AB-99D8-49A0-8526-F784775A6317}" type="pres">
      <dgm:prSet presAssocID="{487B9BBA-CE1B-45BF-BC84-7F6D6A520F09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6EA5092E-EA97-4DCF-A76A-0DBED8C3C698}" type="pres">
      <dgm:prSet presAssocID="{1E2DCCE6-0E12-473B-9DD0-D3454BA76A5A}" presName="spacer" presStyleCnt="0"/>
      <dgm:spPr/>
    </dgm:pt>
    <dgm:pt modelId="{A48A5D15-B3BB-4B64-BC08-83140F1BE2AA}" type="pres">
      <dgm:prSet presAssocID="{A0BDD3FA-5751-4D80-B115-7316DE7FD089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F322A1DE-0A7F-4675-B7EA-64FF553AD65F}" type="pres">
      <dgm:prSet presAssocID="{8000F16C-6A0D-4B9B-B510-CB3E5E06898F}" presName="spacer" presStyleCnt="0"/>
      <dgm:spPr/>
    </dgm:pt>
    <dgm:pt modelId="{6AE106D7-783E-4566-B1B8-2E69423FE375}" type="pres">
      <dgm:prSet presAssocID="{75CA5A41-078F-44F3-ABE1-AA22EDF6336B}" presName="parentText" presStyleLbl="node1" presStyleIdx="3" presStyleCnt="9">
        <dgm:presLayoutVars>
          <dgm:chMax val="0"/>
          <dgm:bulletEnabled val="1"/>
        </dgm:presLayoutVars>
      </dgm:prSet>
      <dgm:spPr/>
    </dgm:pt>
    <dgm:pt modelId="{3097E397-A3E1-495D-95A9-FB81C9A7DE0C}" type="pres">
      <dgm:prSet presAssocID="{70AA95E8-0B85-42A3-8AAA-C0D48A660FD3}" presName="spacer" presStyleCnt="0"/>
      <dgm:spPr/>
    </dgm:pt>
    <dgm:pt modelId="{0B476A26-DBDA-4E79-B463-7841EDF976BE}" type="pres">
      <dgm:prSet presAssocID="{051BFA97-C305-4D1E-951F-FEF238C1E15F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A406E1A7-AEA4-4CB2-ABF4-E28C723A3D64}" type="pres">
      <dgm:prSet presAssocID="{D4DF8768-FF5B-41F7-96D0-5E6B3098067F}" presName="spacer" presStyleCnt="0"/>
      <dgm:spPr/>
    </dgm:pt>
    <dgm:pt modelId="{B95BDF44-F295-45DC-987C-B3F862A9C8CC}" type="pres">
      <dgm:prSet presAssocID="{3AE0B8C0-6086-44D6-8CEC-94C5788EB81A}" presName="parentText" presStyleLbl="node1" presStyleIdx="5" presStyleCnt="9">
        <dgm:presLayoutVars>
          <dgm:chMax val="0"/>
          <dgm:bulletEnabled val="1"/>
        </dgm:presLayoutVars>
      </dgm:prSet>
      <dgm:spPr/>
    </dgm:pt>
    <dgm:pt modelId="{8A03C049-EC66-41F1-B6BD-082823235468}" type="pres">
      <dgm:prSet presAssocID="{0524CDC7-1ADB-46CC-86B6-045F3C48C1A8}" presName="spacer" presStyleCnt="0"/>
      <dgm:spPr/>
    </dgm:pt>
    <dgm:pt modelId="{D1BA6C46-B7B3-4B27-B0D4-547629B99C05}" type="pres">
      <dgm:prSet presAssocID="{009D02B0-42B1-4A62-850A-22AF529756EE}" presName="parentText" presStyleLbl="node1" presStyleIdx="6" presStyleCnt="9">
        <dgm:presLayoutVars>
          <dgm:chMax val="0"/>
          <dgm:bulletEnabled val="1"/>
        </dgm:presLayoutVars>
      </dgm:prSet>
      <dgm:spPr/>
    </dgm:pt>
    <dgm:pt modelId="{8BCCE2F3-4B8B-41A9-82CF-B3EE2F26F1F1}" type="pres">
      <dgm:prSet presAssocID="{0AD7C321-B2CA-4693-9CDC-C86D6E80F866}" presName="spacer" presStyleCnt="0"/>
      <dgm:spPr/>
    </dgm:pt>
    <dgm:pt modelId="{7B8B16C0-DC28-40D4-BE36-98E254E482AC}" type="pres">
      <dgm:prSet presAssocID="{CE8F4F24-E51B-4A6E-BA1D-33EB61A515AB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3A8955CA-EC32-4011-BA12-997E6F5FA77C}" type="pres">
      <dgm:prSet presAssocID="{4E08E498-6376-484D-A545-DF397BB188FB}" presName="spacer" presStyleCnt="0"/>
      <dgm:spPr/>
    </dgm:pt>
    <dgm:pt modelId="{5535C30B-8517-4A0B-8361-AC461739042A}" type="pres">
      <dgm:prSet presAssocID="{2E77E952-833E-4F29-8211-B1B9BC2B4702}" presName="parentText" presStyleLbl="node1" presStyleIdx="8" presStyleCnt="9">
        <dgm:presLayoutVars>
          <dgm:chMax val="0"/>
          <dgm:bulletEnabled val="1"/>
        </dgm:presLayoutVars>
      </dgm:prSet>
      <dgm:spPr/>
    </dgm:pt>
  </dgm:ptLst>
  <dgm:cxnLst>
    <dgm:cxn modelId="{EA871905-2D9D-4B4A-BB76-4289FC8EDAE1}" type="presOf" srcId="{75CA5A41-078F-44F3-ABE1-AA22EDF6336B}" destId="{6AE106D7-783E-4566-B1B8-2E69423FE375}" srcOrd="0" destOrd="0" presId="urn:microsoft.com/office/officeart/2005/8/layout/vList2"/>
    <dgm:cxn modelId="{ED046012-50B2-4348-8487-DB8E68A75527}" srcId="{8100F821-A45A-4D3E-8FCF-A024FDFAE0C6}" destId="{2E77E952-833E-4F29-8211-B1B9BC2B4702}" srcOrd="8" destOrd="0" parTransId="{2E9656B3-704E-461B-88F1-ECA447EC1485}" sibTransId="{8EB85BCA-595E-43EC-85BA-7668315AFBD3}"/>
    <dgm:cxn modelId="{449A7415-E2DA-4D35-90A4-63D82AE90495}" type="presOf" srcId="{3AE0B8C0-6086-44D6-8CEC-94C5788EB81A}" destId="{B95BDF44-F295-45DC-987C-B3F862A9C8CC}" srcOrd="0" destOrd="0" presId="urn:microsoft.com/office/officeart/2005/8/layout/vList2"/>
    <dgm:cxn modelId="{F992641F-F7E3-4222-9A95-C0AAE09317A3}" srcId="{8100F821-A45A-4D3E-8FCF-A024FDFAE0C6}" destId="{3AE0B8C0-6086-44D6-8CEC-94C5788EB81A}" srcOrd="5" destOrd="0" parTransId="{473ABB64-CDAB-4857-A818-4431E56D14AA}" sibTransId="{0524CDC7-1ADB-46CC-86B6-045F3C48C1A8}"/>
    <dgm:cxn modelId="{38ABB53E-13F4-453C-96E0-CC7BF897E7A9}" srcId="{8100F821-A45A-4D3E-8FCF-A024FDFAE0C6}" destId="{051BFA97-C305-4D1E-951F-FEF238C1E15F}" srcOrd="4" destOrd="0" parTransId="{8BAD198E-FD30-4DB9-97AC-412C10C61F8B}" sibTransId="{D4DF8768-FF5B-41F7-96D0-5E6B3098067F}"/>
    <dgm:cxn modelId="{EC9F1560-1022-4EB3-A184-6D9475304F80}" type="presOf" srcId="{487B9BBA-CE1B-45BF-BC84-7F6D6A520F09}" destId="{8AA085AB-99D8-49A0-8526-F784775A6317}" srcOrd="0" destOrd="0" presId="urn:microsoft.com/office/officeart/2005/8/layout/vList2"/>
    <dgm:cxn modelId="{B3A76744-F2BA-495B-BADF-5ED2F0A6CAE9}" srcId="{8100F821-A45A-4D3E-8FCF-A024FDFAE0C6}" destId="{009D02B0-42B1-4A62-850A-22AF529756EE}" srcOrd="6" destOrd="0" parTransId="{BD7C49D4-92CB-4E35-A903-B3B75EDBA577}" sibTransId="{0AD7C321-B2CA-4693-9CDC-C86D6E80F866}"/>
    <dgm:cxn modelId="{4EA94847-5DE3-4188-9415-27A4FC76F880}" srcId="{8100F821-A45A-4D3E-8FCF-A024FDFAE0C6}" destId="{487B9BBA-CE1B-45BF-BC84-7F6D6A520F09}" srcOrd="1" destOrd="0" parTransId="{4BAC912C-9361-4BB3-B926-AFDADCC6573C}" sibTransId="{1E2DCCE6-0E12-473B-9DD0-D3454BA76A5A}"/>
    <dgm:cxn modelId="{2830966B-3487-4B9B-BEF2-435ECF613095}" srcId="{8100F821-A45A-4D3E-8FCF-A024FDFAE0C6}" destId="{92283C53-0015-4DB5-9E17-2EED39DB1E4D}" srcOrd="0" destOrd="0" parTransId="{4F36F079-2D4B-4B26-B9B5-5663C0E0E248}" sibTransId="{79C5A234-6F98-43E5-A04F-EF1F6D60DF9B}"/>
    <dgm:cxn modelId="{DAACF84C-B2A7-49AA-A243-4919FDDB6FAA}" srcId="{8100F821-A45A-4D3E-8FCF-A024FDFAE0C6}" destId="{A0BDD3FA-5751-4D80-B115-7316DE7FD089}" srcOrd="2" destOrd="0" parTransId="{2A94923B-2C54-45B6-8DBD-2247F113A765}" sibTransId="{8000F16C-6A0D-4B9B-B510-CB3E5E06898F}"/>
    <dgm:cxn modelId="{3EB4C157-625F-4950-B913-86CA1F970176}" type="presOf" srcId="{CE8F4F24-E51B-4A6E-BA1D-33EB61A515AB}" destId="{7B8B16C0-DC28-40D4-BE36-98E254E482AC}" srcOrd="0" destOrd="0" presId="urn:microsoft.com/office/officeart/2005/8/layout/vList2"/>
    <dgm:cxn modelId="{A3E3D78A-94C8-4869-9499-B45C6FF2018F}" type="presOf" srcId="{92283C53-0015-4DB5-9E17-2EED39DB1E4D}" destId="{9DA348E7-E547-4680-8E5F-21B40C2E71AF}" srcOrd="0" destOrd="0" presId="urn:microsoft.com/office/officeart/2005/8/layout/vList2"/>
    <dgm:cxn modelId="{5C21218B-866F-4016-A1B9-E819D680A66F}" type="presOf" srcId="{2E77E952-833E-4F29-8211-B1B9BC2B4702}" destId="{5535C30B-8517-4A0B-8361-AC461739042A}" srcOrd="0" destOrd="0" presId="urn:microsoft.com/office/officeart/2005/8/layout/vList2"/>
    <dgm:cxn modelId="{951C2B98-8374-4ACE-9892-15157CCC7999}" type="presOf" srcId="{051BFA97-C305-4D1E-951F-FEF238C1E15F}" destId="{0B476A26-DBDA-4E79-B463-7841EDF976BE}" srcOrd="0" destOrd="0" presId="urn:microsoft.com/office/officeart/2005/8/layout/vList2"/>
    <dgm:cxn modelId="{2E7D2D9C-B4BB-48B2-844E-64FFD9BC4267}" srcId="{8100F821-A45A-4D3E-8FCF-A024FDFAE0C6}" destId="{75CA5A41-078F-44F3-ABE1-AA22EDF6336B}" srcOrd="3" destOrd="0" parTransId="{7342ECFA-B558-47D6-A33E-BECE86432F04}" sibTransId="{70AA95E8-0B85-42A3-8AAA-C0D48A660FD3}"/>
    <dgm:cxn modelId="{7DD610A2-5DA8-4B47-9D12-EA6DE965E033}" srcId="{8100F821-A45A-4D3E-8FCF-A024FDFAE0C6}" destId="{CE8F4F24-E51B-4A6E-BA1D-33EB61A515AB}" srcOrd="7" destOrd="0" parTransId="{91509249-45DA-43EC-B881-504D7843F238}" sibTransId="{4E08E498-6376-484D-A545-DF397BB188FB}"/>
    <dgm:cxn modelId="{5D275AAD-E539-4965-BD11-89BFC7DC9DEC}" type="presOf" srcId="{A0BDD3FA-5751-4D80-B115-7316DE7FD089}" destId="{A48A5D15-B3BB-4B64-BC08-83140F1BE2AA}" srcOrd="0" destOrd="0" presId="urn:microsoft.com/office/officeart/2005/8/layout/vList2"/>
    <dgm:cxn modelId="{1AD8E2AD-5C74-4E13-B46A-D98EA59DB051}" type="presOf" srcId="{009D02B0-42B1-4A62-850A-22AF529756EE}" destId="{D1BA6C46-B7B3-4B27-B0D4-547629B99C05}" srcOrd="0" destOrd="0" presId="urn:microsoft.com/office/officeart/2005/8/layout/vList2"/>
    <dgm:cxn modelId="{AAC0FBFE-4496-4566-8D76-72E717A10097}" type="presOf" srcId="{8100F821-A45A-4D3E-8FCF-A024FDFAE0C6}" destId="{9F00FC30-1AF2-42BB-B1FE-9F8E1EFCEB05}" srcOrd="0" destOrd="0" presId="urn:microsoft.com/office/officeart/2005/8/layout/vList2"/>
    <dgm:cxn modelId="{560D159A-A11B-4FC5-8E1F-AF39D450306F}" type="presParOf" srcId="{9F00FC30-1AF2-42BB-B1FE-9F8E1EFCEB05}" destId="{9DA348E7-E547-4680-8E5F-21B40C2E71AF}" srcOrd="0" destOrd="0" presId="urn:microsoft.com/office/officeart/2005/8/layout/vList2"/>
    <dgm:cxn modelId="{DE01E4EA-FC70-499D-95FD-B9715F9B360E}" type="presParOf" srcId="{9F00FC30-1AF2-42BB-B1FE-9F8E1EFCEB05}" destId="{E7DBBA23-765D-4558-84EB-8BEFDF39E884}" srcOrd="1" destOrd="0" presId="urn:microsoft.com/office/officeart/2005/8/layout/vList2"/>
    <dgm:cxn modelId="{9E51EEB1-5B3A-4FEE-BBB3-76FFD8E032C2}" type="presParOf" srcId="{9F00FC30-1AF2-42BB-B1FE-9F8E1EFCEB05}" destId="{8AA085AB-99D8-49A0-8526-F784775A6317}" srcOrd="2" destOrd="0" presId="urn:microsoft.com/office/officeart/2005/8/layout/vList2"/>
    <dgm:cxn modelId="{E3DC85E5-E55B-4EB3-A1C8-F4DCC5034DD4}" type="presParOf" srcId="{9F00FC30-1AF2-42BB-B1FE-9F8E1EFCEB05}" destId="{6EA5092E-EA97-4DCF-A76A-0DBED8C3C698}" srcOrd="3" destOrd="0" presId="urn:microsoft.com/office/officeart/2005/8/layout/vList2"/>
    <dgm:cxn modelId="{70337C73-30D9-478A-AE26-B878BEB8E9DF}" type="presParOf" srcId="{9F00FC30-1AF2-42BB-B1FE-9F8E1EFCEB05}" destId="{A48A5D15-B3BB-4B64-BC08-83140F1BE2AA}" srcOrd="4" destOrd="0" presId="urn:microsoft.com/office/officeart/2005/8/layout/vList2"/>
    <dgm:cxn modelId="{6B57D42A-9625-4F92-ABA8-98D68A32A83D}" type="presParOf" srcId="{9F00FC30-1AF2-42BB-B1FE-9F8E1EFCEB05}" destId="{F322A1DE-0A7F-4675-B7EA-64FF553AD65F}" srcOrd="5" destOrd="0" presId="urn:microsoft.com/office/officeart/2005/8/layout/vList2"/>
    <dgm:cxn modelId="{3161EFFC-A774-4893-9B37-0C9BDFBF4E2E}" type="presParOf" srcId="{9F00FC30-1AF2-42BB-B1FE-9F8E1EFCEB05}" destId="{6AE106D7-783E-4566-B1B8-2E69423FE375}" srcOrd="6" destOrd="0" presId="urn:microsoft.com/office/officeart/2005/8/layout/vList2"/>
    <dgm:cxn modelId="{F980CE72-B2B9-47F1-9516-CCE034F773DC}" type="presParOf" srcId="{9F00FC30-1AF2-42BB-B1FE-9F8E1EFCEB05}" destId="{3097E397-A3E1-495D-95A9-FB81C9A7DE0C}" srcOrd="7" destOrd="0" presId="urn:microsoft.com/office/officeart/2005/8/layout/vList2"/>
    <dgm:cxn modelId="{93C102D0-04F2-4EC3-86CA-EB64A4481C18}" type="presParOf" srcId="{9F00FC30-1AF2-42BB-B1FE-9F8E1EFCEB05}" destId="{0B476A26-DBDA-4E79-B463-7841EDF976BE}" srcOrd="8" destOrd="0" presId="urn:microsoft.com/office/officeart/2005/8/layout/vList2"/>
    <dgm:cxn modelId="{BB80010B-FC8E-468D-B2B9-8AB43FC128E8}" type="presParOf" srcId="{9F00FC30-1AF2-42BB-B1FE-9F8E1EFCEB05}" destId="{A406E1A7-AEA4-4CB2-ABF4-E28C723A3D64}" srcOrd="9" destOrd="0" presId="urn:microsoft.com/office/officeart/2005/8/layout/vList2"/>
    <dgm:cxn modelId="{96EC8934-C1FC-488E-8BBE-3E4EE4115F62}" type="presParOf" srcId="{9F00FC30-1AF2-42BB-B1FE-9F8E1EFCEB05}" destId="{B95BDF44-F295-45DC-987C-B3F862A9C8CC}" srcOrd="10" destOrd="0" presId="urn:microsoft.com/office/officeart/2005/8/layout/vList2"/>
    <dgm:cxn modelId="{516685F3-38E2-4824-8466-DB8D468B121E}" type="presParOf" srcId="{9F00FC30-1AF2-42BB-B1FE-9F8E1EFCEB05}" destId="{8A03C049-EC66-41F1-B6BD-082823235468}" srcOrd="11" destOrd="0" presId="urn:microsoft.com/office/officeart/2005/8/layout/vList2"/>
    <dgm:cxn modelId="{606E610B-E5BF-4627-B995-34AA79EAB1D9}" type="presParOf" srcId="{9F00FC30-1AF2-42BB-B1FE-9F8E1EFCEB05}" destId="{D1BA6C46-B7B3-4B27-B0D4-547629B99C05}" srcOrd="12" destOrd="0" presId="urn:microsoft.com/office/officeart/2005/8/layout/vList2"/>
    <dgm:cxn modelId="{877CBDC1-B8FC-44AC-BAC2-DF336249C66E}" type="presParOf" srcId="{9F00FC30-1AF2-42BB-B1FE-9F8E1EFCEB05}" destId="{8BCCE2F3-4B8B-41A9-82CF-B3EE2F26F1F1}" srcOrd="13" destOrd="0" presId="urn:microsoft.com/office/officeart/2005/8/layout/vList2"/>
    <dgm:cxn modelId="{E36F904D-A92D-4647-8FE2-84D80CE52593}" type="presParOf" srcId="{9F00FC30-1AF2-42BB-B1FE-9F8E1EFCEB05}" destId="{7B8B16C0-DC28-40D4-BE36-98E254E482AC}" srcOrd="14" destOrd="0" presId="urn:microsoft.com/office/officeart/2005/8/layout/vList2"/>
    <dgm:cxn modelId="{533B5127-8CB6-49FC-8696-10F47257D336}" type="presParOf" srcId="{9F00FC30-1AF2-42BB-B1FE-9F8E1EFCEB05}" destId="{3A8955CA-EC32-4011-BA12-997E6F5FA77C}" srcOrd="15" destOrd="0" presId="urn:microsoft.com/office/officeart/2005/8/layout/vList2"/>
    <dgm:cxn modelId="{793B211C-6D21-4AE4-BD3F-1AA7160012F5}" type="presParOf" srcId="{9F00FC30-1AF2-42BB-B1FE-9F8E1EFCEB05}" destId="{5535C30B-8517-4A0B-8361-AC461739042A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A348E7-E547-4680-8E5F-21B40C2E71AF}">
      <dsp:nvSpPr>
        <dsp:cNvPr id="0" name=""/>
        <dsp:cNvSpPr/>
      </dsp:nvSpPr>
      <dsp:spPr>
        <a:xfrm>
          <a:off x="0" y="98964"/>
          <a:ext cx="5913437" cy="4446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900" kern="1200"/>
            <a:t>1. FUNDAMENTAL PARTY INFORMATION</a:t>
          </a:r>
          <a:endParaRPr lang="en-US" sz="1900" kern="1200"/>
        </a:p>
      </dsp:txBody>
      <dsp:txXfrm>
        <a:off x="21704" y="120668"/>
        <a:ext cx="5870029" cy="401192"/>
      </dsp:txXfrm>
    </dsp:sp>
    <dsp:sp modelId="{8AA085AB-99D8-49A0-8526-F784775A6317}">
      <dsp:nvSpPr>
        <dsp:cNvPr id="0" name=""/>
        <dsp:cNvSpPr/>
      </dsp:nvSpPr>
      <dsp:spPr>
        <a:xfrm>
          <a:off x="0" y="598284"/>
          <a:ext cx="5913437" cy="444600"/>
        </a:xfrm>
        <a:prstGeom prst="roundRect">
          <a:avLst/>
        </a:prstGeom>
        <a:gradFill rotWithShape="0">
          <a:gsLst>
            <a:gs pos="0">
              <a:schemeClr val="accent2">
                <a:hueOff val="-424122"/>
                <a:satOff val="1398"/>
                <a:lumOff val="1495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424122"/>
                <a:satOff val="1398"/>
                <a:lumOff val="1495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424122"/>
                <a:satOff val="1398"/>
                <a:lumOff val="1495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900" kern="1200"/>
            <a:t>2. PARTY HISTORY</a:t>
          </a:r>
          <a:endParaRPr lang="en-US" sz="1900" kern="1200"/>
        </a:p>
      </dsp:txBody>
      <dsp:txXfrm>
        <a:off x="21704" y="619988"/>
        <a:ext cx="5870029" cy="401192"/>
      </dsp:txXfrm>
    </dsp:sp>
    <dsp:sp modelId="{A48A5D15-B3BB-4B64-BC08-83140F1BE2AA}">
      <dsp:nvSpPr>
        <dsp:cNvPr id="0" name=""/>
        <dsp:cNvSpPr/>
      </dsp:nvSpPr>
      <dsp:spPr>
        <a:xfrm>
          <a:off x="0" y="1097604"/>
          <a:ext cx="5913437" cy="444600"/>
        </a:xfrm>
        <a:prstGeom prst="roundRect">
          <a:avLst/>
        </a:prstGeom>
        <a:gradFill rotWithShape="0">
          <a:gsLst>
            <a:gs pos="0">
              <a:schemeClr val="accent2">
                <a:hueOff val="-848244"/>
                <a:satOff val="2796"/>
                <a:lumOff val="299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848244"/>
                <a:satOff val="2796"/>
                <a:lumOff val="299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848244"/>
                <a:satOff val="2796"/>
                <a:lumOff val="299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900" kern="1200"/>
            <a:t>3. MAIN PERSONALITIES</a:t>
          </a:r>
          <a:endParaRPr lang="en-US" sz="1900" kern="1200"/>
        </a:p>
      </dsp:txBody>
      <dsp:txXfrm>
        <a:off x="21704" y="1119308"/>
        <a:ext cx="5870029" cy="401192"/>
      </dsp:txXfrm>
    </dsp:sp>
    <dsp:sp modelId="{6AE106D7-783E-4566-B1B8-2E69423FE375}">
      <dsp:nvSpPr>
        <dsp:cNvPr id="0" name=""/>
        <dsp:cNvSpPr/>
      </dsp:nvSpPr>
      <dsp:spPr>
        <a:xfrm>
          <a:off x="0" y="1596924"/>
          <a:ext cx="5913437" cy="444600"/>
        </a:xfrm>
        <a:prstGeom prst="roundRect">
          <a:avLst/>
        </a:prstGeom>
        <a:gradFill rotWithShape="0">
          <a:gsLst>
            <a:gs pos="0">
              <a:schemeClr val="accent2">
                <a:hueOff val="-1272366"/>
                <a:satOff val="4194"/>
                <a:lumOff val="4485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1272366"/>
                <a:satOff val="4194"/>
                <a:lumOff val="4485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1272366"/>
                <a:satOff val="4194"/>
                <a:lumOff val="4485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900" kern="1200"/>
            <a:t>4. EUROPEAN AFFILIATION</a:t>
          </a:r>
          <a:endParaRPr lang="en-US" sz="1900" kern="1200"/>
        </a:p>
      </dsp:txBody>
      <dsp:txXfrm>
        <a:off x="21704" y="1618628"/>
        <a:ext cx="5870029" cy="401192"/>
      </dsp:txXfrm>
    </dsp:sp>
    <dsp:sp modelId="{0B476A26-DBDA-4E79-B463-7841EDF976BE}">
      <dsp:nvSpPr>
        <dsp:cNvPr id="0" name=""/>
        <dsp:cNvSpPr/>
      </dsp:nvSpPr>
      <dsp:spPr>
        <a:xfrm>
          <a:off x="0" y="2096244"/>
          <a:ext cx="5913437" cy="444600"/>
        </a:xfrm>
        <a:prstGeom prst="roundRect">
          <a:avLst/>
        </a:prstGeom>
        <a:gradFill rotWithShape="0">
          <a:gsLst>
            <a:gs pos="0">
              <a:schemeClr val="accent2">
                <a:hueOff val="-1696488"/>
                <a:satOff val="5592"/>
                <a:lumOff val="5981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1696488"/>
                <a:satOff val="5592"/>
                <a:lumOff val="5981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1696488"/>
                <a:satOff val="5592"/>
                <a:lumOff val="5981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900" kern="1200"/>
            <a:t>5. POWER IN EUROPE</a:t>
          </a:r>
          <a:endParaRPr lang="en-US" sz="1900" kern="1200"/>
        </a:p>
      </dsp:txBody>
      <dsp:txXfrm>
        <a:off x="21704" y="2117948"/>
        <a:ext cx="5870029" cy="401192"/>
      </dsp:txXfrm>
    </dsp:sp>
    <dsp:sp modelId="{B95BDF44-F295-45DC-987C-B3F862A9C8CC}">
      <dsp:nvSpPr>
        <dsp:cNvPr id="0" name=""/>
        <dsp:cNvSpPr/>
      </dsp:nvSpPr>
      <dsp:spPr>
        <a:xfrm>
          <a:off x="0" y="2595564"/>
          <a:ext cx="5913437" cy="444600"/>
        </a:xfrm>
        <a:prstGeom prst="roundRect">
          <a:avLst/>
        </a:prstGeom>
        <a:gradFill rotWithShape="0">
          <a:gsLst>
            <a:gs pos="0">
              <a:schemeClr val="accent2">
                <a:hueOff val="-2120610"/>
                <a:satOff val="6991"/>
                <a:lumOff val="7476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2120610"/>
                <a:satOff val="6991"/>
                <a:lumOff val="7476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2120610"/>
                <a:satOff val="6991"/>
                <a:lumOff val="7476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900" kern="1200"/>
            <a:t>6. NATIONAL POLITICAL LANDSCAPE POWER</a:t>
          </a:r>
          <a:endParaRPr lang="en-US" sz="1900" kern="1200"/>
        </a:p>
      </dsp:txBody>
      <dsp:txXfrm>
        <a:off x="21704" y="2617268"/>
        <a:ext cx="5870029" cy="401192"/>
      </dsp:txXfrm>
    </dsp:sp>
    <dsp:sp modelId="{D1BA6C46-B7B3-4B27-B0D4-547629B99C05}">
      <dsp:nvSpPr>
        <dsp:cNvPr id="0" name=""/>
        <dsp:cNvSpPr/>
      </dsp:nvSpPr>
      <dsp:spPr>
        <a:xfrm>
          <a:off x="0" y="3094883"/>
          <a:ext cx="5913437" cy="444600"/>
        </a:xfrm>
        <a:prstGeom prst="roundRect">
          <a:avLst/>
        </a:prstGeom>
        <a:gradFill rotWithShape="0">
          <a:gsLst>
            <a:gs pos="0">
              <a:schemeClr val="accent2">
                <a:hueOff val="-2544732"/>
                <a:satOff val="8389"/>
                <a:lumOff val="8971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2544732"/>
                <a:satOff val="8389"/>
                <a:lumOff val="8971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2544732"/>
                <a:satOff val="8389"/>
                <a:lumOff val="8971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900" kern="1200"/>
            <a:t>7. PROGRAMME POINTS</a:t>
          </a:r>
          <a:endParaRPr lang="en-US" sz="1900" kern="1200"/>
        </a:p>
      </dsp:txBody>
      <dsp:txXfrm>
        <a:off x="21704" y="3116587"/>
        <a:ext cx="5870029" cy="401192"/>
      </dsp:txXfrm>
    </dsp:sp>
    <dsp:sp modelId="{7B8B16C0-DC28-40D4-BE36-98E254E482AC}">
      <dsp:nvSpPr>
        <dsp:cNvPr id="0" name=""/>
        <dsp:cNvSpPr/>
      </dsp:nvSpPr>
      <dsp:spPr>
        <a:xfrm>
          <a:off x="0" y="3594204"/>
          <a:ext cx="5913437" cy="444600"/>
        </a:xfrm>
        <a:prstGeom prst="roundRect">
          <a:avLst/>
        </a:prstGeom>
        <a:gradFill rotWithShape="0">
          <a:gsLst>
            <a:gs pos="0">
              <a:schemeClr val="accent2">
                <a:hueOff val="-2968854"/>
                <a:satOff val="9787"/>
                <a:lumOff val="10466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2968854"/>
                <a:satOff val="9787"/>
                <a:lumOff val="10466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2968854"/>
                <a:satOff val="9787"/>
                <a:lumOff val="10466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900" kern="1200"/>
            <a:t>8. AN IDEOLOGICAL ANOMALY</a:t>
          </a:r>
          <a:endParaRPr lang="en-US" sz="1900" kern="1200"/>
        </a:p>
      </dsp:txBody>
      <dsp:txXfrm>
        <a:off x="21704" y="3615908"/>
        <a:ext cx="5870029" cy="401192"/>
      </dsp:txXfrm>
    </dsp:sp>
    <dsp:sp modelId="{5535C30B-8517-4A0B-8361-AC461739042A}">
      <dsp:nvSpPr>
        <dsp:cNvPr id="0" name=""/>
        <dsp:cNvSpPr/>
      </dsp:nvSpPr>
      <dsp:spPr>
        <a:xfrm>
          <a:off x="0" y="4093523"/>
          <a:ext cx="5913437" cy="444600"/>
        </a:xfrm>
        <a:prstGeom prst="roundRect">
          <a:avLst/>
        </a:prstGeom>
        <a:gradFill rotWithShape="0">
          <a:gsLst>
            <a:gs pos="0">
              <a:schemeClr val="accent2">
                <a:hueOff val="-3392975"/>
                <a:satOff val="11185"/>
                <a:lumOff val="11961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3392975"/>
                <a:satOff val="11185"/>
                <a:lumOff val="11961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3392975"/>
                <a:satOff val="11185"/>
                <a:lumOff val="11961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900" kern="1200"/>
            <a:t>9. SOURCES</a:t>
          </a:r>
          <a:endParaRPr lang="en-US" sz="1900" kern="1200"/>
        </a:p>
      </dsp:txBody>
      <dsp:txXfrm>
        <a:off x="21704" y="4115227"/>
        <a:ext cx="5870029" cy="4011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9/18/2023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gresivne.sk/o-nas/" TargetMode="External"/><Relationship Id="rId2" Type="http://schemas.openxmlformats.org/officeDocument/2006/relationships/hyperlink" Target="https://www.dasato.sk/sk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k.wikipedia.org/wiki/Progres%C3%ADvne_Slovensko" TargetMode="External"/><Relationship Id="rId4" Type="http://schemas.openxmlformats.org/officeDocument/2006/relationships/hyperlink" Target="https://www.reneweuropegroup.eu/parties/progres%C3%ADvne-slovensko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D0712110-0BC1-4B31-B3BB-63B44222E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4466B5F3-C053-4580-B04A-1EF949888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6A10FDF-A7E2-428D-0BC1-6A4314A100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2616" y="962902"/>
            <a:ext cx="4176384" cy="2380828"/>
          </a:xfrm>
        </p:spPr>
        <p:txBody>
          <a:bodyPr>
            <a:normAutofit/>
          </a:bodyPr>
          <a:lstStyle/>
          <a:p>
            <a:r>
              <a:rPr lang="sk-SK" sz="4800"/>
              <a:t>Progressive slovakia</a:t>
            </a:r>
          </a:p>
        </p:txBody>
      </p:sp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FA6123F2-4B61-414F-A7E5-5B7828EAC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2617" y="3528543"/>
            <a:ext cx="417147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ome - Progresívne Slovensko">
            <a:extLst>
              <a:ext uri="{FF2B5EF4-FFF2-40B4-BE49-F238E27FC236}">
                <a16:creationId xmlns:a16="http://schemas.microsoft.com/office/drawing/2014/main" id="{D28FE81A-061E-BAE0-0087-85A0A3ADE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4251" y="805583"/>
            <a:ext cx="4660762" cy="466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036">
            <a:extLst>
              <a:ext uri="{FF2B5EF4-FFF2-40B4-BE49-F238E27FC236}">
                <a16:creationId xmlns:a16="http://schemas.microsoft.com/office/drawing/2014/main" id="{25CED634-E2D0-4AB7-96DD-816C9B52C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039" name="Straight Connector 1038">
            <a:extLst>
              <a:ext uri="{FF2B5EF4-FFF2-40B4-BE49-F238E27FC236}">
                <a16:creationId xmlns:a16="http://schemas.microsoft.com/office/drawing/2014/main" id="{FCDDCDFB-696D-4FDF-9B58-24F71B7C3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ubtitle 4">
            <a:extLst>
              <a:ext uri="{FF2B5EF4-FFF2-40B4-BE49-F238E27FC236}">
                <a16:creationId xmlns:a16="http://schemas.microsoft.com/office/drawing/2014/main" id="{D2C44E3D-7C8C-403B-F92F-E343F4CAEF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954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75BFE1-A267-7FD9-A845-E6ECC2E04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sk-SK" dirty="0" err="1"/>
              <a:t>european</a:t>
            </a:r>
            <a:r>
              <a:rPr lang="sk-SK" dirty="0"/>
              <a:t> </a:t>
            </a:r>
            <a:r>
              <a:rPr lang="sk-SK" dirty="0" err="1"/>
              <a:t>affiliation</a:t>
            </a:r>
            <a:endParaRPr lang="en-US" dirty="0"/>
          </a:p>
        </p:txBody>
      </p:sp>
      <p:sp>
        <p:nvSpPr>
          <p:cNvPr id="9251" name="Content Placeholder 9250">
            <a:extLst>
              <a:ext uri="{FF2B5EF4-FFF2-40B4-BE49-F238E27FC236}">
                <a16:creationId xmlns:a16="http://schemas.microsoft.com/office/drawing/2014/main" id="{24BC387D-4932-5F17-3FCB-CA8402DD5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4"/>
            <a:ext cx="4169336" cy="3450613"/>
          </a:xfrm>
        </p:spPr>
        <p:txBody>
          <a:bodyPr>
            <a:normAutofit/>
          </a:bodyPr>
          <a:lstStyle/>
          <a:p>
            <a:r>
              <a:rPr lang="sk-SK" dirty="0"/>
              <a:t>3/14 </a:t>
            </a:r>
            <a:r>
              <a:rPr lang="sk-SK" dirty="0" err="1"/>
              <a:t>MEPs</a:t>
            </a:r>
            <a:endParaRPr lang="sk-SK" dirty="0"/>
          </a:p>
          <a:p>
            <a:r>
              <a:rPr lang="sk-SK" dirty="0"/>
              <a:t>Michal </a:t>
            </a:r>
            <a:r>
              <a:rPr lang="sk-SK" dirty="0" err="1"/>
              <a:t>Šimečka</a:t>
            </a:r>
            <a:r>
              <a:rPr lang="sk-SK" dirty="0"/>
              <a:t> - EP </a:t>
            </a:r>
            <a:r>
              <a:rPr lang="sk-SK" dirty="0" err="1"/>
              <a:t>Vice-President</a:t>
            </a:r>
            <a:endParaRPr lang="sk-SK" dirty="0"/>
          </a:p>
          <a:p>
            <a:r>
              <a:rPr lang="sk-SK" dirty="0"/>
              <a:t>Martin </a:t>
            </a:r>
            <a:r>
              <a:rPr lang="sk-SK" dirty="0" err="1"/>
              <a:t>Hojsík</a:t>
            </a:r>
            <a:r>
              <a:rPr lang="sk-SK" dirty="0"/>
              <a:t> – Party </a:t>
            </a:r>
            <a:r>
              <a:rPr lang="sk-SK" dirty="0" err="1"/>
              <a:t>Vice-President</a:t>
            </a:r>
            <a:endParaRPr lang="sk-SK" dirty="0"/>
          </a:p>
          <a:p>
            <a:r>
              <a:rPr lang="sk-SK" dirty="0"/>
              <a:t>Michal </a:t>
            </a:r>
            <a:r>
              <a:rPr lang="sk-SK" dirty="0" err="1"/>
              <a:t>Wiezik</a:t>
            </a:r>
            <a:endParaRPr lang="sk-SK" dirty="0"/>
          </a:p>
          <a:p>
            <a:endParaRPr lang="en-US" dirty="0"/>
          </a:p>
        </p:txBody>
      </p:sp>
      <p:pic>
        <p:nvPicPr>
          <p:cNvPr id="9222" name="Picture 6" descr="Michal Wiezik • Za zelenú Európu">
            <a:extLst>
              <a:ext uri="{FF2B5EF4-FFF2-40B4-BE49-F238E27FC236}">
                <a16:creationId xmlns:a16="http://schemas.microsoft.com/office/drawing/2014/main" id="{05FAA7AD-CAA1-99E0-63EF-E7C162C295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0" r="12426" b="1"/>
          <a:stretch/>
        </p:blipFill>
        <p:spPr bwMode="auto">
          <a:xfrm>
            <a:off x="6108443" y="2070985"/>
            <a:ext cx="2391342" cy="334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Michal Šimečka a Martin Hojsík patria medzi najtransparentnejších  europoslancov">
            <a:extLst>
              <a:ext uri="{FF2B5EF4-FFF2-40B4-BE49-F238E27FC236}">
                <a16:creationId xmlns:a16="http://schemas.microsoft.com/office/drawing/2014/main" id="{4B36519E-D409-3283-B34D-D1F316A6C8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6" r="6851" b="5"/>
          <a:stretch/>
        </p:blipFill>
        <p:spPr bwMode="auto">
          <a:xfrm>
            <a:off x="8664115" y="2043639"/>
            <a:ext cx="2390738" cy="1587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Obnova Evropy – Wikipedie">
            <a:extLst>
              <a:ext uri="{FF2B5EF4-FFF2-40B4-BE49-F238E27FC236}">
                <a16:creationId xmlns:a16="http://schemas.microsoft.com/office/drawing/2014/main" id="{F1AB7810-EB42-D2D6-7D6F-DC130DE2E4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2" r="14179" b="-1"/>
          <a:stretch/>
        </p:blipFill>
        <p:spPr bwMode="auto">
          <a:xfrm>
            <a:off x="8664115" y="3852949"/>
            <a:ext cx="2390738" cy="158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245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3" name="Rectangle 6150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6174" name="Picture 6152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6175" name="Straight Connector 6154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76" name="Rectangle 6156">
            <a:extLst>
              <a:ext uri="{FF2B5EF4-FFF2-40B4-BE49-F238E27FC236}">
                <a16:creationId xmlns:a16="http://schemas.microsoft.com/office/drawing/2014/main" id="{B6E6531A-0776-43BA-A852-5FB5C7753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56085" y="533400"/>
            <a:ext cx="9079832" cy="5077326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77" name="Rectangle 6158">
            <a:extLst>
              <a:ext uri="{FF2B5EF4-FFF2-40B4-BE49-F238E27FC236}">
                <a16:creationId xmlns:a16="http://schemas.microsoft.com/office/drawing/2014/main" id="{F8C5273F-2B84-46BF-A94F-1A20E13B3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84605" y="763203"/>
            <a:ext cx="8622792" cy="4617720"/>
          </a:xfrm>
          <a:prstGeom prst="rect">
            <a:avLst/>
          </a:prstGeom>
          <a:gradFill>
            <a:gsLst>
              <a:gs pos="0">
                <a:srgbClr val="DADADA"/>
              </a:gs>
              <a:gs pos="100000">
                <a:srgbClr val="FFFFFE"/>
              </a:gs>
            </a:gsLst>
            <a:lin ang="16200000" scaled="0"/>
          </a:gradFill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71DCBCAA-D115-E8EE-62E6-E810D5F84AF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3056" y="1247835"/>
            <a:ext cx="7125890" cy="364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186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F1176DA6-4BBF-42A4-9C94-E6613CCD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99AAB0AE-172B-4FB4-80C2-86CD6B82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8F75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Zástupný objekt pre obsah 14">
            <a:extLst>
              <a:ext uri="{FF2B5EF4-FFF2-40B4-BE49-F238E27FC236}">
                <a16:creationId xmlns:a16="http://schemas.microsoft.com/office/drawing/2014/main" id="{F92AB2B6-D178-44BA-A758-905082F7B2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35517" r="1" b="4345"/>
          <a:stretch/>
        </p:blipFill>
        <p:spPr>
          <a:xfrm>
            <a:off x="2622109" y="643467"/>
            <a:ext cx="694778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553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10246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0249" name="Picture 10248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0251" name="Straight Connector 10250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253" name="Rectangle 10252">
            <a:extLst>
              <a:ext uri="{FF2B5EF4-FFF2-40B4-BE49-F238E27FC236}">
                <a16:creationId xmlns:a16="http://schemas.microsoft.com/office/drawing/2014/main" id="{F1176DA6-4BBF-42A4-9C94-E6613CCD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5" name="Rectangle 10254">
            <a:extLst>
              <a:ext uri="{FF2B5EF4-FFF2-40B4-BE49-F238E27FC236}">
                <a16:creationId xmlns:a16="http://schemas.microsoft.com/office/drawing/2014/main" id="{99AAB0AE-172B-4FB4-80C2-86CD6B82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0BD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Volby na Slovensku: konec Fica i propad Kotleby. Vítězí Matovič - iDNES.cz">
            <a:extLst>
              <a:ext uri="{FF2B5EF4-FFF2-40B4-BE49-F238E27FC236}">
                <a16:creationId xmlns:a16="http://schemas.microsoft.com/office/drawing/2014/main" id="{86AC1431-7093-344C-6A36-8501DF8A903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3445" y="643467"/>
            <a:ext cx="9285110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347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12294">
            <a:extLst>
              <a:ext uri="{FF2B5EF4-FFF2-40B4-BE49-F238E27FC236}">
                <a16:creationId xmlns:a16="http://schemas.microsoft.com/office/drawing/2014/main" id="{6738F172-08B9-4BA5-B753-7D93472C0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2297" name="Picture 12296">
            <a:extLst>
              <a:ext uri="{FF2B5EF4-FFF2-40B4-BE49-F238E27FC236}">
                <a16:creationId xmlns:a16="http://schemas.microsoft.com/office/drawing/2014/main" id="{C900681B-C4FD-40B3-B5BC-C33231614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299" name="Straight Connector 12298">
            <a:extLst>
              <a:ext uri="{FF2B5EF4-FFF2-40B4-BE49-F238E27FC236}">
                <a16:creationId xmlns:a16="http://schemas.microsoft.com/office/drawing/2014/main" id="{FEAACD67-2FB5-4530-9B74-8D946F1CE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 descr="Taký hanebný pád ako PS/Spolu nepredviedol ani Procházka. Toto sú dôvody  ich skratu - SITA.sk">
            <a:extLst>
              <a:ext uri="{FF2B5EF4-FFF2-40B4-BE49-F238E27FC236}">
                <a16:creationId xmlns:a16="http://schemas.microsoft.com/office/drawing/2014/main" id="{C3F2D28F-14FE-D86B-BE8A-991FF71262A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075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333" name="Rectangle 11332">
            <a:extLst>
              <a:ext uri="{FF2B5EF4-FFF2-40B4-BE49-F238E27FC236}">
                <a16:creationId xmlns:a16="http://schemas.microsoft.com/office/drawing/2014/main" id="{021A4066-B261-49FE-952E-A0FE3EE75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35" name="Straight Connector 11334">
            <a:extLst>
              <a:ext uri="{FF2B5EF4-FFF2-40B4-BE49-F238E27FC236}">
                <a16:creationId xmlns:a16="http://schemas.microsoft.com/office/drawing/2014/main" id="{381B4579-E2EA-4BD7-94FF-0A0BEE135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BlokTextu 4">
            <a:extLst>
              <a:ext uri="{FF2B5EF4-FFF2-40B4-BE49-F238E27FC236}">
                <a16:creationId xmlns:a16="http://schemas.microsoft.com/office/drawing/2014/main" id="{05F78878-C54B-9686-CE33-7472F4E87950}"/>
              </a:ext>
            </a:extLst>
          </p:cNvPr>
          <p:cNvSpPr txBox="1"/>
          <p:nvPr/>
        </p:nvSpPr>
        <p:spPr>
          <a:xfrm>
            <a:off x="1451580" y="804520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500" cap="all" dirty="0">
                <a:latin typeface="+mj-lt"/>
                <a:ea typeface="+mj-ea"/>
                <a:cs typeface="+mj-cs"/>
              </a:rPr>
              <a:t>NEW PARTY PRESIDENT (2020-2022)</a:t>
            </a:r>
          </a:p>
        </p:txBody>
      </p:sp>
      <p:sp>
        <p:nvSpPr>
          <p:cNvPr id="11337" name="Rectangle 11336">
            <a:extLst>
              <a:ext uri="{FF2B5EF4-FFF2-40B4-BE49-F238E27FC236}">
                <a16:creationId xmlns:a16="http://schemas.microsoft.com/office/drawing/2014/main" id="{81958111-BC13-4D45-AB27-0C2C83F9B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EA65FBFD-A6F5-0A8A-23D9-BEE1023377D3}"/>
              </a:ext>
            </a:extLst>
          </p:cNvPr>
          <p:cNvSpPr txBox="1"/>
          <p:nvPr/>
        </p:nvSpPr>
        <p:spPr>
          <a:xfrm>
            <a:off x="1451581" y="2015732"/>
            <a:ext cx="3526523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/>
              <a:t>Irena Bihariová</a:t>
            </a:r>
          </a:p>
        </p:txBody>
      </p:sp>
      <p:grpSp>
        <p:nvGrpSpPr>
          <p:cNvPr id="11339" name="Group 11338">
            <a:extLst>
              <a:ext uri="{FF2B5EF4-FFF2-40B4-BE49-F238E27FC236}">
                <a16:creationId xmlns:a16="http://schemas.microsoft.com/office/drawing/2014/main" id="{82188758-E18A-4CE5-9D03-F4BF5D887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46003" y="583365"/>
            <a:chExt cx="6091790" cy="5181928"/>
          </a:xfrm>
        </p:grpSpPr>
        <p:sp>
          <p:nvSpPr>
            <p:cNvPr id="11340" name="Rectangle 11339">
              <a:extLst>
                <a:ext uri="{FF2B5EF4-FFF2-40B4-BE49-F238E27FC236}">
                  <a16:creationId xmlns:a16="http://schemas.microsoft.com/office/drawing/2014/main" id="{821513DD-C15F-4381-AEA6-ED9E5E218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41" name="Rectangle 11340">
              <a:extLst>
                <a:ext uri="{FF2B5EF4-FFF2-40B4-BE49-F238E27FC236}">
                  <a16:creationId xmlns:a16="http://schemas.microsoft.com/office/drawing/2014/main" id="{CED2DE01-7F43-4858-85FC-27022DA78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266" name="Picture 2" descr="Irena Bihariová: Byť ľavičiarkou pre mňa znamená, keď sa nevylučuje sloboda  s rovnosťou | Rozhovory | .týždeň - iný pohľad na spoločnosť">
            <a:extLst>
              <a:ext uri="{FF2B5EF4-FFF2-40B4-BE49-F238E27FC236}">
                <a16:creationId xmlns:a16="http://schemas.microsoft.com/office/drawing/2014/main" id="{8C8A31B0-B7DD-77EE-B9CF-0DD0FC82E1F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5" b="-2"/>
          <a:stretch/>
        </p:blipFill>
        <p:spPr bwMode="auto">
          <a:xfrm>
            <a:off x="6093926" y="1116345"/>
            <a:ext cx="4821551" cy="3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43" name="Picture 11342">
            <a:extLst>
              <a:ext uri="{FF2B5EF4-FFF2-40B4-BE49-F238E27FC236}">
                <a16:creationId xmlns:a16="http://schemas.microsoft.com/office/drawing/2014/main" id="{D42F4933-2ECF-4EE5-BCE4-F19E3CA60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1345" name="Straight Connector 11344">
            <a:extLst>
              <a:ext uri="{FF2B5EF4-FFF2-40B4-BE49-F238E27FC236}">
                <a16:creationId xmlns:a16="http://schemas.microsoft.com/office/drawing/2014/main" id="{C6FAC23C-014D-4AC5-AD1B-36F7D0E7E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004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72" name="Rectangle 13346">
            <a:extLst>
              <a:ext uri="{FF2B5EF4-FFF2-40B4-BE49-F238E27FC236}">
                <a16:creationId xmlns:a16="http://schemas.microsoft.com/office/drawing/2014/main" id="{DB11B611-1B79-4ABC-8D72-4DC85A2A5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373" name="Straight Connector 13348">
            <a:extLst>
              <a:ext uri="{FF2B5EF4-FFF2-40B4-BE49-F238E27FC236}">
                <a16:creationId xmlns:a16="http://schemas.microsoft.com/office/drawing/2014/main" id="{D9447CC7-2393-417B-A420-7853BF787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7" y="1847088"/>
            <a:ext cx="352371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56921EED-66F6-FE8F-64B3-C5CC9166B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19"/>
            <a:ext cx="3525184" cy="1049235"/>
          </a:xfrm>
        </p:spPr>
        <p:txBody>
          <a:bodyPr>
            <a:normAutofit/>
          </a:bodyPr>
          <a:lstStyle/>
          <a:p>
            <a:r>
              <a:rPr lang="sk-SK" sz="2700"/>
              <a:t>ADDITIONAL </a:t>
            </a:r>
            <a:r>
              <a:rPr lang="sk-SK" sz="2700" err="1"/>
              <a:t>Main</a:t>
            </a:r>
            <a:r>
              <a:rPr lang="sk-SK" sz="2700"/>
              <a:t> </a:t>
            </a:r>
            <a:r>
              <a:rPr lang="sk-SK" sz="2700" err="1"/>
              <a:t>personalities</a:t>
            </a:r>
            <a:endParaRPr lang="sk-SK" sz="2700"/>
          </a:p>
        </p:txBody>
      </p:sp>
      <p:sp>
        <p:nvSpPr>
          <p:cNvPr id="13374" name="Rectangle 13350">
            <a:extLst>
              <a:ext uri="{FF2B5EF4-FFF2-40B4-BE49-F238E27FC236}">
                <a16:creationId xmlns:a16="http://schemas.microsoft.com/office/drawing/2014/main" id="{49954531-3F27-4E48-83B1-1123C5BA4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0F338A4-B2C1-1106-8C8F-09E5D7DC69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3525184" cy="3450613"/>
          </a:xfrm>
        </p:spPr>
        <p:txBody>
          <a:bodyPr>
            <a:normAutofit/>
          </a:bodyPr>
          <a:lstStyle/>
          <a:p>
            <a:r>
              <a:rPr lang="sk-SK"/>
              <a:t>Lucia Plaváková – Party Chancellor and Vice-President</a:t>
            </a:r>
          </a:p>
          <a:p>
            <a:r>
              <a:rPr lang="sk-SK"/>
              <a:t>Tomáš Valášek – Party Vice-President</a:t>
            </a:r>
          </a:p>
          <a:p>
            <a:endParaRPr lang="sk-SK" dirty="0"/>
          </a:p>
        </p:txBody>
      </p:sp>
      <p:grpSp>
        <p:nvGrpSpPr>
          <p:cNvPr id="13375" name="Group 13352">
            <a:extLst>
              <a:ext uri="{FF2B5EF4-FFF2-40B4-BE49-F238E27FC236}">
                <a16:creationId xmlns:a16="http://schemas.microsoft.com/office/drawing/2014/main" id="{2C74BA31-6766-4A2B-9C20-5195543DD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46003" y="583365"/>
            <a:chExt cx="6091790" cy="5181928"/>
          </a:xfrm>
        </p:grpSpPr>
        <p:sp>
          <p:nvSpPr>
            <p:cNvPr id="13376" name="Rectangle 13353">
              <a:extLst>
                <a:ext uri="{FF2B5EF4-FFF2-40B4-BE49-F238E27FC236}">
                  <a16:creationId xmlns:a16="http://schemas.microsoft.com/office/drawing/2014/main" id="{C635B37E-B8F5-4D8A-ADB2-572417C00F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77" name="Rectangle 13354">
              <a:extLst>
                <a:ext uri="{FF2B5EF4-FFF2-40B4-BE49-F238E27FC236}">
                  <a16:creationId xmlns:a16="http://schemas.microsoft.com/office/drawing/2014/main" id="{BF36B717-38D8-434E-A5DF-D49C8F8071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314" name="Picture 2" descr="Tomas Valasek (@valasekt) / Twitter">
            <a:extLst>
              <a:ext uri="{FF2B5EF4-FFF2-40B4-BE49-F238E27FC236}">
                <a16:creationId xmlns:a16="http://schemas.microsoft.com/office/drawing/2014/main" id="{302BBF4E-E3BC-8C73-3DA9-6653A34D01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5" r="20378" b="2"/>
          <a:stretch/>
        </p:blipFill>
        <p:spPr bwMode="auto">
          <a:xfrm>
            <a:off x="6094411" y="1116346"/>
            <a:ext cx="2328669" cy="386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Tagy: Lucia Plaváková | RAILTARGET">
            <a:extLst>
              <a:ext uri="{FF2B5EF4-FFF2-40B4-BE49-F238E27FC236}">
                <a16:creationId xmlns:a16="http://schemas.microsoft.com/office/drawing/2014/main" id="{42C74F7E-6E78-AB86-B6A9-117EB2936C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9" r="38187" b="3"/>
          <a:stretch/>
        </p:blipFill>
        <p:spPr bwMode="auto">
          <a:xfrm>
            <a:off x="8586806" y="1116345"/>
            <a:ext cx="2328670" cy="386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78" name="Picture 13356">
            <a:extLst>
              <a:ext uri="{FF2B5EF4-FFF2-40B4-BE49-F238E27FC236}">
                <a16:creationId xmlns:a16="http://schemas.microsoft.com/office/drawing/2014/main" id="{9724DFD3-2F3F-4857-946B-042FDED8F4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379" name="Straight Connector 13358">
            <a:extLst>
              <a:ext uri="{FF2B5EF4-FFF2-40B4-BE49-F238E27FC236}">
                <a16:creationId xmlns:a16="http://schemas.microsoft.com/office/drawing/2014/main" id="{FB6E0628-52CF-4950-8D4E-43452026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9603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Rectangle 14342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4345" name="Picture 14344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347" name="Straight Connector 14346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49" name="Straight Connector 14348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4351" name="Rectangle 14350">
            <a:extLst>
              <a:ext uri="{FF2B5EF4-FFF2-40B4-BE49-F238E27FC236}">
                <a16:creationId xmlns:a16="http://schemas.microsoft.com/office/drawing/2014/main" id="{2FA7AD0A-1871-4DF8-9235-F49D0513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53" name="Rectangle 14352">
            <a:extLst>
              <a:ext uri="{FF2B5EF4-FFF2-40B4-BE49-F238E27FC236}">
                <a16:creationId xmlns:a16="http://schemas.microsoft.com/office/drawing/2014/main" id="{36B04CFB-FAE5-47DD-9B3E-4E9BA7A8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cxnSp>
        <p:nvCxnSpPr>
          <p:cNvPr id="14355" name="Straight Connector 14354">
            <a:extLst>
              <a:ext uri="{FF2B5EF4-FFF2-40B4-BE49-F238E27FC236}">
                <a16:creationId xmlns:a16="http://schemas.microsoft.com/office/drawing/2014/main" id="{EE68D41B-9286-479F-9AB7-678C8E348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4357" name="Group 14356">
            <a:extLst>
              <a:ext uri="{FF2B5EF4-FFF2-40B4-BE49-F238E27FC236}">
                <a16:creationId xmlns:a16="http://schemas.microsoft.com/office/drawing/2014/main" id="{E8ACF89C-CFC3-4D68-B3C4-2BEFB7BBE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3979389" y="482171"/>
            <a:chExt cx="7560115" cy="5149101"/>
          </a:xfrm>
        </p:grpSpPr>
        <p:sp>
          <p:nvSpPr>
            <p:cNvPr id="14358" name="Rectangle 14357">
              <a:extLst>
                <a:ext uri="{FF2B5EF4-FFF2-40B4-BE49-F238E27FC236}">
                  <a16:creationId xmlns:a16="http://schemas.microsoft.com/office/drawing/2014/main" id="{3B770B7D-3C5C-4682-8DF0-20783592F3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59" name="Rectangle 14358">
              <a:extLst>
                <a:ext uri="{FF2B5EF4-FFF2-40B4-BE49-F238E27FC236}">
                  <a16:creationId xmlns:a16="http://schemas.microsoft.com/office/drawing/2014/main" id="{A6893E11-7EC1-4EB6-A2A8-0B693F8FE5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361" name="Rectangle 14360">
            <a:extLst>
              <a:ext uri="{FF2B5EF4-FFF2-40B4-BE49-F238E27FC236}">
                <a16:creationId xmlns:a16="http://schemas.microsoft.com/office/drawing/2014/main" id="{622F7FD7-8884-4FD5-95AB-0B5C6033A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5487" y="977965"/>
            <a:ext cx="6615582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2" descr="Michal Šimečka • Progresívne Slovensko">
            <a:extLst>
              <a:ext uri="{FF2B5EF4-FFF2-40B4-BE49-F238E27FC236}">
                <a16:creationId xmlns:a16="http://schemas.microsoft.com/office/drawing/2014/main" id="{30DF0C37-0B1A-2323-A809-B1552C5851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26747" y="1116345"/>
            <a:ext cx="3866172" cy="3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63" name="Picture 14362">
            <a:extLst>
              <a:ext uri="{FF2B5EF4-FFF2-40B4-BE49-F238E27FC236}">
                <a16:creationId xmlns:a16="http://schemas.microsoft.com/office/drawing/2014/main" id="{16EFE474-4FE0-4E8F-8F09-5ED2C9E76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365" name="Straight Connector 14364">
            <a:extLst>
              <a:ext uri="{FF2B5EF4-FFF2-40B4-BE49-F238E27FC236}">
                <a16:creationId xmlns:a16="http://schemas.microsoft.com/office/drawing/2014/main" id="{CF8B8C81-54DC-4AF5-B682-3A2C70A6B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8385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96" name="Rectangle 15370">
            <a:extLst>
              <a:ext uri="{FF2B5EF4-FFF2-40B4-BE49-F238E27FC236}">
                <a16:creationId xmlns:a16="http://schemas.microsoft.com/office/drawing/2014/main" id="{E1EEADDE-5A0B-4669-AC30-1501E119D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397" name="Straight Connector 15372">
            <a:extLst>
              <a:ext uri="{FF2B5EF4-FFF2-40B4-BE49-F238E27FC236}">
                <a16:creationId xmlns:a16="http://schemas.microsoft.com/office/drawing/2014/main" id="{4E8D17F3-70C1-458A-8090-50C174EDC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8938" y="1847088"/>
            <a:ext cx="283152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305A42BA-B731-F4F5-0E24-9ECD46854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623" y="804520"/>
            <a:ext cx="2830940" cy="1049235"/>
          </a:xfrm>
        </p:spPr>
        <p:txBody>
          <a:bodyPr>
            <a:normAutofit/>
          </a:bodyPr>
          <a:lstStyle/>
          <a:p>
            <a:r>
              <a:rPr lang="sk-SK" sz="3000"/>
              <a:t>3 </a:t>
            </a:r>
            <a:r>
              <a:rPr lang="sk-SK" sz="3000" err="1"/>
              <a:t>Programme</a:t>
            </a:r>
            <a:r>
              <a:rPr lang="sk-SK" sz="3000"/>
              <a:t> </a:t>
            </a:r>
            <a:r>
              <a:rPr lang="sk-SK" sz="3000" err="1"/>
              <a:t>points</a:t>
            </a:r>
            <a:endParaRPr lang="sk-SK" sz="3000"/>
          </a:p>
        </p:txBody>
      </p:sp>
      <p:sp>
        <p:nvSpPr>
          <p:cNvPr id="15398" name="Rectangle 15374">
            <a:extLst>
              <a:ext uri="{FF2B5EF4-FFF2-40B4-BE49-F238E27FC236}">
                <a16:creationId xmlns:a16="http://schemas.microsoft.com/office/drawing/2014/main" id="{C04AA68D-B951-406F-82F5-5AE535157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744E462-8704-1A88-80BE-27FCD5AF4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624" y="2015732"/>
            <a:ext cx="2828026" cy="3287567"/>
          </a:xfrm>
        </p:spPr>
        <p:txBody>
          <a:bodyPr>
            <a:normAutofit/>
          </a:bodyPr>
          <a:lstStyle/>
          <a:p>
            <a:r>
              <a:rPr lang="sk-SK" dirty="0" err="1"/>
              <a:t>Registered</a:t>
            </a:r>
            <a:r>
              <a:rPr lang="sk-SK" dirty="0"/>
              <a:t> </a:t>
            </a:r>
            <a:r>
              <a:rPr lang="sk-SK" dirty="0" err="1"/>
              <a:t>partnerships</a:t>
            </a:r>
            <a:endParaRPr lang="sk-SK" dirty="0"/>
          </a:p>
          <a:p>
            <a:r>
              <a:rPr lang="sk-SK" dirty="0" err="1"/>
              <a:t>Marijuana</a:t>
            </a:r>
            <a:r>
              <a:rPr lang="sk-SK" dirty="0"/>
              <a:t> </a:t>
            </a:r>
            <a:r>
              <a:rPr lang="sk-SK" dirty="0" err="1"/>
              <a:t>decriminalisation</a:t>
            </a:r>
            <a:endParaRPr lang="sk-SK" dirty="0"/>
          </a:p>
          <a:p>
            <a:r>
              <a:rPr lang="sk-SK" dirty="0"/>
              <a:t>State of </a:t>
            </a:r>
            <a:r>
              <a:rPr lang="sk-SK" dirty="0" err="1"/>
              <a:t>climate</a:t>
            </a:r>
            <a:r>
              <a:rPr lang="sk-SK" dirty="0"/>
              <a:t> </a:t>
            </a:r>
            <a:r>
              <a:rPr lang="sk-SK" dirty="0" err="1"/>
              <a:t>crisis</a:t>
            </a:r>
            <a:r>
              <a:rPr lang="sk-SK" dirty="0"/>
              <a:t> </a:t>
            </a:r>
            <a:r>
              <a:rPr lang="sk-SK" dirty="0" err="1"/>
              <a:t>declaration</a:t>
            </a:r>
            <a:endParaRPr lang="sk-SK" dirty="0"/>
          </a:p>
          <a:p>
            <a:endParaRPr lang="sk-SK" dirty="0"/>
          </a:p>
        </p:txBody>
      </p:sp>
      <p:grpSp>
        <p:nvGrpSpPr>
          <p:cNvPr id="15399" name="Group 15376">
            <a:extLst>
              <a:ext uri="{FF2B5EF4-FFF2-40B4-BE49-F238E27FC236}">
                <a16:creationId xmlns:a16="http://schemas.microsoft.com/office/drawing/2014/main" id="{3986DC8C-B602-46ED-A6F5-BB2156B5A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7463258" y="583365"/>
            <a:chExt cx="7560115" cy="5181928"/>
          </a:xfrm>
        </p:grpSpPr>
        <p:sp>
          <p:nvSpPr>
            <p:cNvPr id="15378" name="Rectangle 15377">
              <a:extLst>
                <a:ext uri="{FF2B5EF4-FFF2-40B4-BE49-F238E27FC236}">
                  <a16:creationId xmlns:a16="http://schemas.microsoft.com/office/drawing/2014/main" id="{4259E990-C6A2-4E47-8AB2-91087E2594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79" name="Rectangle 15378">
              <a:extLst>
                <a:ext uri="{FF2B5EF4-FFF2-40B4-BE49-F238E27FC236}">
                  <a16:creationId xmlns:a16="http://schemas.microsoft.com/office/drawing/2014/main" id="{CCB4CC82-73CE-4B5C-BCE9-B27AF11326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366" name="Picture 6" descr="Tackling The Climate Crisis Requires Systemic Change, Not Just Individual  Action - Green Queen">
            <a:extLst>
              <a:ext uri="{FF2B5EF4-FFF2-40B4-BE49-F238E27FC236}">
                <a16:creationId xmlns:a16="http://schemas.microsoft.com/office/drawing/2014/main" id="{CECD1426-DAB1-CECF-EF2E-445B855971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3" r="34803" b="-2"/>
          <a:stretch/>
        </p:blipFill>
        <p:spPr bwMode="auto">
          <a:xfrm>
            <a:off x="4631927" y="1124557"/>
            <a:ext cx="1980590" cy="385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All you need to know about registered partnerships in the Netherlands |  DutchReview">
            <a:extLst>
              <a:ext uri="{FF2B5EF4-FFF2-40B4-BE49-F238E27FC236}">
                <a16:creationId xmlns:a16="http://schemas.microsoft.com/office/drawing/2014/main" id="{E64C371F-3E37-FACD-2A44-72B13E6CC9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7" r="43654" b="-2"/>
          <a:stretch/>
        </p:blipFill>
        <p:spPr bwMode="auto">
          <a:xfrm>
            <a:off x="6776243" y="1122808"/>
            <a:ext cx="1980590" cy="385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Decriminalization - NORML">
            <a:extLst>
              <a:ext uri="{FF2B5EF4-FFF2-40B4-BE49-F238E27FC236}">
                <a16:creationId xmlns:a16="http://schemas.microsoft.com/office/drawing/2014/main" id="{E5B64215-A1F3-64C0-849E-DA8E3B34AC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82" r="28854" b="1"/>
          <a:stretch/>
        </p:blipFill>
        <p:spPr bwMode="auto">
          <a:xfrm>
            <a:off x="8926749" y="1122808"/>
            <a:ext cx="1980590" cy="385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00" name="Picture 15380">
            <a:extLst>
              <a:ext uri="{FF2B5EF4-FFF2-40B4-BE49-F238E27FC236}">
                <a16:creationId xmlns:a16="http://schemas.microsoft.com/office/drawing/2014/main" id="{3ECB0CC5-B4EA-4C1C-AAD2-8ED22DF21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5401" name="Straight Connector 15382">
            <a:extLst>
              <a:ext uri="{FF2B5EF4-FFF2-40B4-BE49-F238E27FC236}">
                <a16:creationId xmlns:a16="http://schemas.microsoft.com/office/drawing/2014/main" id="{93B4925D-E266-4C63-AD33-0CD7702C9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63237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8">
            <a:extLst>
              <a:ext uri="{FF2B5EF4-FFF2-40B4-BE49-F238E27FC236}">
                <a16:creationId xmlns:a16="http://schemas.microsoft.com/office/drawing/2014/main" id="{C63C853E-3842-4594-86A9-051FFAF4D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0" name="Picture 10">
            <a:extLst>
              <a:ext uri="{FF2B5EF4-FFF2-40B4-BE49-F238E27FC236}">
                <a16:creationId xmlns:a16="http://schemas.microsoft.com/office/drawing/2014/main" id="{B591CDC5-6B61-4116-B3B5-0FF42B6E6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1" name="Straight Connector 12">
            <a:extLst>
              <a:ext uri="{FF2B5EF4-FFF2-40B4-BE49-F238E27FC236}">
                <a16:creationId xmlns:a16="http://schemas.microsoft.com/office/drawing/2014/main" id="{25B08984-5BEB-422F-A364-2B41E6A516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14">
            <a:extLst>
              <a:ext uri="{FF2B5EF4-FFF2-40B4-BE49-F238E27FC236}">
                <a16:creationId xmlns:a16="http://schemas.microsoft.com/office/drawing/2014/main" id="{A8F413B1-54E0-4B16-92AB-1CC5C7D64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3" name="Picture 4">
            <a:extLst>
              <a:ext uri="{FF2B5EF4-FFF2-40B4-BE49-F238E27FC236}">
                <a16:creationId xmlns:a16="http://schemas.microsoft.com/office/drawing/2014/main" id="{6D32DE0C-34B7-40C6-0A69-039752935E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52" r="-1" b="20445"/>
          <a:stretch/>
        </p:blipFill>
        <p:spPr>
          <a:xfrm>
            <a:off x="20" y="10"/>
            <a:ext cx="12191675" cy="6857990"/>
          </a:xfrm>
          <a:prstGeom prst="rect">
            <a:avLst/>
          </a:prstGeom>
        </p:spPr>
      </p:pic>
      <p:sp>
        <p:nvSpPr>
          <p:cNvPr id="34" name="Rectangle 16">
            <a:extLst>
              <a:ext uri="{FF2B5EF4-FFF2-40B4-BE49-F238E27FC236}">
                <a16:creationId xmlns:a16="http://schemas.microsoft.com/office/drawing/2014/main" id="{BE199D33-750D-40A3-927A-8D32B0600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397173"/>
            <a:ext cx="12192000" cy="1963346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F428D4D-D603-6EA1-F626-D9329133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101" y="4731477"/>
            <a:ext cx="9599967" cy="14644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>
                <a:solidFill>
                  <a:srgbClr val="FFFFFE"/>
                </a:solidFill>
              </a:rPr>
              <a:t>Anomaly?</a:t>
            </a:r>
          </a:p>
        </p:txBody>
      </p:sp>
      <p:cxnSp>
        <p:nvCxnSpPr>
          <p:cNvPr id="35" name="Straight Connector 18">
            <a:extLst>
              <a:ext uri="{FF2B5EF4-FFF2-40B4-BE49-F238E27FC236}">
                <a16:creationId xmlns:a16="http://schemas.microsoft.com/office/drawing/2014/main" id="{28B5C7E8-DD6D-40CB-A8DC-7056D20EB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6101" y="4564091"/>
            <a:ext cx="9601907" cy="0"/>
          </a:xfrm>
          <a:prstGeom prst="line">
            <a:avLst/>
          </a:prstGeom>
          <a:ln w="31750">
            <a:solidFill>
              <a:srgbClr val="2765A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5695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D32A60-013B-47A8-8833-D24240809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27932B-B694-4C4C-90D7-A0333A7C5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F63E8C1-A012-2226-7A99-ABD134A89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303047"/>
            <a:ext cx="3272093" cy="2674198"/>
          </a:xfrm>
        </p:spPr>
        <p:txBody>
          <a:bodyPr anchor="t">
            <a:normAutofit/>
          </a:bodyPr>
          <a:lstStyle/>
          <a:p>
            <a:r>
              <a:rPr lang="sk-SK"/>
              <a:t>contents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EBB0476-5CF0-4F44-8D68-5D42D7AEE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A9DA474E-6B91-4200-840F-0257B2358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F63C9AD-AE6E-4512-8171-91612E84C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E1A49CE-B63D-457A-A180-1C883E1A6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Zástupný objekt pre obsah 2">
            <a:extLst>
              <a:ext uri="{FF2B5EF4-FFF2-40B4-BE49-F238E27FC236}">
                <a16:creationId xmlns:a16="http://schemas.microsoft.com/office/drawing/2014/main" id="{0011413F-9939-C34D-254E-95C561E3D3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8145301"/>
              </p:ext>
            </p:extLst>
          </p:nvPr>
        </p:nvGraphicFramePr>
        <p:xfrm>
          <a:off x="5141913" y="803275"/>
          <a:ext cx="5913437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60000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FABB624F-BF77-4AE1-B71D-2D681D473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Fotka Martin Poliačik.">
            <a:extLst>
              <a:ext uri="{FF2B5EF4-FFF2-40B4-BE49-F238E27FC236}">
                <a16:creationId xmlns:a16="http://schemas.microsoft.com/office/drawing/2014/main" id="{677801B1-C11A-7616-7E03-E84AEE3ECC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8" r="3822"/>
          <a:stretch/>
        </p:blipFill>
        <p:spPr bwMode="auto">
          <a:xfrm>
            <a:off x="-1" y="10"/>
            <a:ext cx="737005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ellegrini: Tortoví opozičníci, nerobte si z NR SR nocľaháreň - Domáce -  Správy - Pravda">
            <a:extLst>
              <a:ext uri="{FF2B5EF4-FFF2-40B4-BE49-F238E27FC236}">
                <a16:creationId xmlns:a16="http://schemas.microsoft.com/office/drawing/2014/main" id="{8C2C136F-45E6-506F-7DD5-9742DDA7E6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8" r="8862" b="-2"/>
          <a:stretch/>
        </p:blipFill>
        <p:spPr bwMode="auto">
          <a:xfrm>
            <a:off x="7534656" y="1"/>
            <a:ext cx="4657344" cy="334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 sále pribudli rečnícke pulty, poslanci z PS/Spolu ukončili blokádu a  schôdza pokračovala (naživo) - SITA.sk">
            <a:extLst>
              <a:ext uri="{FF2B5EF4-FFF2-40B4-BE49-F238E27FC236}">
                <a16:creationId xmlns:a16="http://schemas.microsoft.com/office/drawing/2014/main" id="{19B932B9-53A6-0E0C-9301-658D509B46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6" r="250" b="4"/>
          <a:stretch/>
        </p:blipFill>
        <p:spPr bwMode="auto">
          <a:xfrm>
            <a:off x="7534654" y="3511296"/>
            <a:ext cx="4657346" cy="334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7163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4" descr="Illuminated San Francisco City Hall">
            <a:extLst>
              <a:ext uri="{FF2B5EF4-FFF2-40B4-BE49-F238E27FC236}">
                <a16:creationId xmlns:a16="http://schemas.microsoft.com/office/drawing/2014/main" id="{E663818C-A75A-D718-0B88-1BC687C8E1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t="23390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61" name="Rectangle 42">
            <a:extLst>
              <a:ext uri="{FF2B5EF4-FFF2-40B4-BE49-F238E27FC236}">
                <a16:creationId xmlns:a16="http://schemas.microsoft.com/office/drawing/2014/main" id="{368B8211-0B9F-4516-8771-3316E00DB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1643" y="636753"/>
            <a:ext cx="8299435" cy="5572811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C7EB869-705B-08DA-F65C-99A9AE44A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3421" y="804520"/>
            <a:ext cx="6815731" cy="1049235"/>
          </a:xfrm>
        </p:spPr>
        <p:txBody>
          <a:bodyPr>
            <a:normAutofit/>
          </a:bodyPr>
          <a:lstStyle/>
          <a:p>
            <a:r>
              <a:rPr lang="sk-SK">
                <a:solidFill>
                  <a:srgbClr val="FFFFFE"/>
                </a:solidFill>
              </a:rPr>
              <a:t>Discussion Questions </a:t>
            </a:r>
          </a:p>
        </p:txBody>
      </p:sp>
      <p:cxnSp>
        <p:nvCxnSpPr>
          <p:cNvPr id="62" name="Straight Connector 44">
            <a:extLst>
              <a:ext uri="{FF2B5EF4-FFF2-40B4-BE49-F238E27FC236}">
                <a16:creationId xmlns:a16="http://schemas.microsoft.com/office/drawing/2014/main" id="{B7582E73-8B46-4A0E-944E-58357C808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789" y="1847088"/>
            <a:ext cx="6813363" cy="0"/>
          </a:xfrm>
          <a:prstGeom prst="line">
            <a:avLst/>
          </a:prstGeom>
          <a:ln w="31750">
            <a:solidFill>
              <a:srgbClr val="86B7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7" name="Zástupný objekt pre obsah 2">
            <a:extLst>
              <a:ext uri="{FF2B5EF4-FFF2-40B4-BE49-F238E27FC236}">
                <a16:creationId xmlns:a16="http://schemas.microsoft.com/office/drawing/2014/main" id="{B2F60AF1-2CB1-0321-C2DE-45172DFC1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3421" y="2015733"/>
            <a:ext cx="6815731" cy="4021267"/>
          </a:xfrm>
        </p:spPr>
        <p:txBody>
          <a:bodyPr>
            <a:normAutofit lnSpcReduction="10000"/>
          </a:bodyPr>
          <a:lstStyle/>
          <a:p>
            <a:pPr>
              <a:buClr>
                <a:srgbClr val="86B7F0"/>
              </a:buClr>
            </a:pPr>
            <a:r>
              <a:rPr lang="sk-SK" sz="2800" dirty="0" err="1">
                <a:solidFill>
                  <a:srgbClr val="FFFFFE"/>
                </a:solidFill>
              </a:rPr>
              <a:t>Given</a:t>
            </a:r>
            <a:r>
              <a:rPr lang="sk-SK" sz="2800" dirty="0">
                <a:solidFill>
                  <a:srgbClr val="FFFFFE"/>
                </a:solidFill>
              </a:rPr>
              <a:t> </a:t>
            </a:r>
            <a:r>
              <a:rPr lang="sk-SK" sz="2800" dirty="0" err="1">
                <a:solidFill>
                  <a:srgbClr val="FFFFFE"/>
                </a:solidFill>
              </a:rPr>
              <a:t>the</a:t>
            </a:r>
            <a:r>
              <a:rPr lang="sk-SK" sz="2800" dirty="0">
                <a:solidFill>
                  <a:srgbClr val="FFFFFE"/>
                </a:solidFill>
              </a:rPr>
              <a:t> </a:t>
            </a:r>
            <a:r>
              <a:rPr lang="sk-SK" sz="2800" dirty="0" err="1">
                <a:solidFill>
                  <a:srgbClr val="FFFFFE"/>
                </a:solidFill>
              </a:rPr>
              <a:t>rise</a:t>
            </a:r>
            <a:r>
              <a:rPr lang="sk-SK" sz="2800" dirty="0">
                <a:solidFill>
                  <a:srgbClr val="FFFFFE"/>
                </a:solidFill>
              </a:rPr>
              <a:t> and </a:t>
            </a:r>
            <a:r>
              <a:rPr lang="sk-SK" sz="2800" dirty="0" err="1">
                <a:solidFill>
                  <a:srgbClr val="FFFFFE"/>
                </a:solidFill>
              </a:rPr>
              <a:t>strength</a:t>
            </a:r>
            <a:r>
              <a:rPr lang="sk-SK" sz="2800" dirty="0">
                <a:solidFill>
                  <a:srgbClr val="FFFFFE"/>
                </a:solidFill>
              </a:rPr>
              <a:t> of </a:t>
            </a:r>
            <a:r>
              <a:rPr lang="sk-SK" sz="2800" dirty="0" err="1">
                <a:solidFill>
                  <a:srgbClr val="FFFFFE"/>
                </a:solidFill>
              </a:rPr>
              <a:t>populist</a:t>
            </a:r>
            <a:r>
              <a:rPr lang="sk-SK" sz="2800" dirty="0">
                <a:solidFill>
                  <a:srgbClr val="FFFFFE"/>
                </a:solidFill>
              </a:rPr>
              <a:t>, </a:t>
            </a:r>
            <a:r>
              <a:rPr lang="sk-SK" sz="2800" dirty="0" err="1">
                <a:solidFill>
                  <a:srgbClr val="FFFFFE"/>
                </a:solidFill>
              </a:rPr>
              <a:t>not</a:t>
            </a:r>
            <a:r>
              <a:rPr lang="sk-SK" sz="2800" dirty="0">
                <a:solidFill>
                  <a:srgbClr val="FFFFFE"/>
                </a:solidFill>
              </a:rPr>
              <a:t>-</a:t>
            </a:r>
            <a:r>
              <a:rPr lang="sk-SK" sz="2800" dirty="0" err="1">
                <a:solidFill>
                  <a:srgbClr val="FFFFFE"/>
                </a:solidFill>
              </a:rPr>
              <a:t>really</a:t>
            </a:r>
            <a:r>
              <a:rPr lang="sk-SK" sz="2800" dirty="0">
                <a:solidFill>
                  <a:srgbClr val="FFFFFE"/>
                </a:solidFill>
              </a:rPr>
              <a:t>-pro-Western </a:t>
            </a:r>
            <a:r>
              <a:rPr lang="sk-SK" sz="2800" dirty="0" err="1">
                <a:solidFill>
                  <a:srgbClr val="FFFFFE"/>
                </a:solidFill>
              </a:rPr>
              <a:t>political</a:t>
            </a:r>
            <a:r>
              <a:rPr lang="sk-SK" sz="2800" dirty="0">
                <a:solidFill>
                  <a:srgbClr val="FFFFFE"/>
                </a:solidFill>
              </a:rPr>
              <a:t> </a:t>
            </a:r>
            <a:r>
              <a:rPr lang="sk-SK" sz="2800" dirty="0" err="1">
                <a:solidFill>
                  <a:srgbClr val="FFFFFE"/>
                </a:solidFill>
              </a:rPr>
              <a:t>parties</a:t>
            </a:r>
            <a:r>
              <a:rPr lang="sk-SK" sz="2800" dirty="0">
                <a:solidFill>
                  <a:srgbClr val="FFFFFE"/>
                </a:solidFill>
              </a:rPr>
              <a:t> in </a:t>
            </a:r>
            <a:r>
              <a:rPr lang="sk-SK" sz="2800" dirty="0" err="1">
                <a:solidFill>
                  <a:srgbClr val="FFFFFE"/>
                </a:solidFill>
              </a:rPr>
              <a:t>both</a:t>
            </a:r>
            <a:r>
              <a:rPr lang="sk-SK" sz="2800" dirty="0">
                <a:solidFill>
                  <a:srgbClr val="FFFFFE"/>
                </a:solidFill>
              </a:rPr>
              <a:t> Slovakia and </a:t>
            </a:r>
            <a:r>
              <a:rPr lang="sk-SK" sz="2800" dirty="0" err="1">
                <a:solidFill>
                  <a:srgbClr val="FFFFFE"/>
                </a:solidFill>
              </a:rPr>
              <a:t>the</a:t>
            </a:r>
            <a:r>
              <a:rPr lang="sk-SK" sz="2800" dirty="0">
                <a:solidFill>
                  <a:srgbClr val="FFFFFE"/>
                </a:solidFill>
              </a:rPr>
              <a:t> </a:t>
            </a:r>
            <a:r>
              <a:rPr lang="sk-SK" sz="2800" dirty="0" err="1">
                <a:solidFill>
                  <a:srgbClr val="FFFFFE"/>
                </a:solidFill>
              </a:rPr>
              <a:t>Czech</a:t>
            </a:r>
            <a:r>
              <a:rPr lang="sk-SK" sz="2800" dirty="0">
                <a:solidFill>
                  <a:srgbClr val="FFFFFE"/>
                </a:solidFill>
              </a:rPr>
              <a:t> </a:t>
            </a:r>
            <a:r>
              <a:rPr lang="sk-SK" sz="2800" dirty="0" err="1">
                <a:solidFill>
                  <a:srgbClr val="FFFFFE"/>
                </a:solidFill>
              </a:rPr>
              <a:t>Republic</a:t>
            </a:r>
            <a:r>
              <a:rPr lang="sk-SK" sz="2800" dirty="0">
                <a:solidFill>
                  <a:srgbClr val="FFFFFE"/>
                </a:solidFill>
              </a:rPr>
              <a:t> – do </a:t>
            </a:r>
            <a:r>
              <a:rPr lang="sk-SK" sz="2800" dirty="0" err="1">
                <a:solidFill>
                  <a:srgbClr val="FFFFFE"/>
                </a:solidFill>
              </a:rPr>
              <a:t>you</a:t>
            </a:r>
            <a:r>
              <a:rPr lang="sk-SK" sz="2800" dirty="0">
                <a:solidFill>
                  <a:srgbClr val="FFFFFE"/>
                </a:solidFill>
              </a:rPr>
              <a:t> </a:t>
            </a:r>
            <a:r>
              <a:rPr lang="sk-SK" sz="2800" dirty="0" err="1">
                <a:solidFill>
                  <a:srgbClr val="FFFFFE"/>
                </a:solidFill>
              </a:rPr>
              <a:t>think</a:t>
            </a:r>
            <a:r>
              <a:rPr lang="sk-SK" sz="2800" dirty="0">
                <a:solidFill>
                  <a:srgbClr val="FFFFFE"/>
                </a:solidFill>
              </a:rPr>
              <a:t> </a:t>
            </a:r>
            <a:r>
              <a:rPr lang="sk-SK" sz="2800" dirty="0" err="1">
                <a:solidFill>
                  <a:srgbClr val="FFFFFE"/>
                </a:solidFill>
              </a:rPr>
              <a:t>progressive</a:t>
            </a:r>
            <a:r>
              <a:rPr lang="sk-SK" sz="2800" dirty="0">
                <a:solidFill>
                  <a:srgbClr val="FFFFFE"/>
                </a:solidFill>
              </a:rPr>
              <a:t> </a:t>
            </a:r>
            <a:r>
              <a:rPr lang="sk-SK" sz="2800" dirty="0" err="1">
                <a:solidFill>
                  <a:srgbClr val="FFFFFE"/>
                </a:solidFill>
              </a:rPr>
              <a:t>politics</a:t>
            </a:r>
            <a:r>
              <a:rPr lang="sk-SK" sz="2800" dirty="0">
                <a:solidFill>
                  <a:srgbClr val="FFFFFE"/>
                </a:solidFill>
              </a:rPr>
              <a:t> </a:t>
            </a:r>
            <a:r>
              <a:rPr lang="sk-SK" sz="2800" dirty="0" err="1">
                <a:solidFill>
                  <a:srgbClr val="FFFFFE"/>
                </a:solidFill>
              </a:rPr>
              <a:t>have</a:t>
            </a:r>
            <a:r>
              <a:rPr lang="sk-SK" sz="2800" dirty="0">
                <a:solidFill>
                  <a:srgbClr val="FFFFFE"/>
                </a:solidFill>
              </a:rPr>
              <a:t> a </a:t>
            </a:r>
            <a:r>
              <a:rPr lang="sk-SK" sz="2800" dirty="0" err="1">
                <a:solidFill>
                  <a:srgbClr val="FFFFFE"/>
                </a:solidFill>
              </a:rPr>
              <a:t>place</a:t>
            </a:r>
            <a:r>
              <a:rPr lang="sk-SK" sz="2800" dirty="0">
                <a:solidFill>
                  <a:srgbClr val="FFFFFE"/>
                </a:solidFill>
              </a:rPr>
              <a:t> in </a:t>
            </a:r>
            <a:r>
              <a:rPr lang="sk-SK" sz="2800" dirty="0" err="1">
                <a:solidFill>
                  <a:srgbClr val="FFFFFE"/>
                </a:solidFill>
              </a:rPr>
              <a:t>our</a:t>
            </a:r>
            <a:r>
              <a:rPr lang="sk-SK" sz="2800" dirty="0">
                <a:solidFill>
                  <a:srgbClr val="FFFFFE"/>
                </a:solidFill>
              </a:rPr>
              <a:t> </a:t>
            </a:r>
            <a:r>
              <a:rPr lang="sk-SK" sz="2800" dirty="0" err="1">
                <a:solidFill>
                  <a:srgbClr val="FFFFFE"/>
                </a:solidFill>
              </a:rPr>
              <a:t>current</a:t>
            </a:r>
            <a:r>
              <a:rPr lang="sk-SK" sz="2800" dirty="0">
                <a:solidFill>
                  <a:srgbClr val="FFFFFE"/>
                </a:solidFill>
              </a:rPr>
              <a:t> </a:t>
            </a:r>
            <a:r>
              <a:rPr lang="sk-SK" sz="2800" dirty="0" err="1">
                <a:solidFill>
                  <a:srgbClr val="FFFFFE"/>
                </a:solidFill>
              </a:rPr>
              <a:t>political</a:t>
            </a:r>
            <a:r>
              <a:rPr lang="sk-SK" sz="2800" dirty="0">
                <a:solidFill>
                  <a:srgbClr val="FFFFFE"/>
                </a:solidFill>
              </a:rPr>
              <a:t> </a:t>
            </a:r>
            <a:r>
              <a:rPr lang="sk-SK" sz="2800" dirty="0" err="1">
                <a:solidFill>
                  <a:srgbClr val="FFFFFE"/>
                </a:solidFill>
              </a:rPr>
              <a:t>spectrum</a:t>
            </a:r>
            <a:r>
              <a:rPr lang="sk-SK" sz="2800" dirty="0">
                <a:solidFill>
                  <a:srgbClr val="FFFFFE"/>
                </a:solidFill>
              </a:rPr>
              <a:t> and </a:t>
            </a:r>
            <a:r>
              <a:rPr lang="sk-SK" sz="2800" dirty="0" err="1">
                <a:solidFill>
                  <a:srgbClr val="FFFFFE"/>
                </a:solidFill>
              </a:rPr>
              <a:t>why</a:t>
            </a:r>
            <a:r>
              <a:rPr lang="sk-SK" sz="2800" dirty="0">
                <a:solidFill>
                  <a:srgbClr val="FFFFFE"/>
                </a:solidFill>
              </a:rPr>
              <a:t>?</a:t>
            </a:r>
          </a:p>
          <a:p>
            <a:pPr>
              <a:buClr>
                <a:srgbClr val="86B7F0"/>
              </a:buClr>
            </a:pPr>
            <a:r>
              <a:rPr lang="sk-SK" sz="2800" dirty="0" err="1">
                <a:solidFill>
                  <a:srgbClr val="FFFFFE"/>
                </a:solidFill>
              </a:rPr>
              <a:t>Which</a:t>
            </a:r>
            <a:r>
              <a:rPr lang="sk-SK" sz="2800" dirty="0">
                <a:solidFill>
                  <a:srgbClr val="FFFFFE"/>
                </a:solidFill>
              </a:rPr>
              <a:t> of </a:t>
            </a:r>
            <a:r>
              <a:rPr lang="sk-SK" sz="2800" dirty="0" err="1">
                <a:solidFill>
                  <a:srgbClr val="FFFFFE"/>
                </a:solidFill>
              </a:rPr>
              <a:t>the</a:t>
            </a:r>
            <a:r>
              <a:rPr lang="sk-SK" sz="2800" dirty="0">
                <a:solidFill>
                  <a:srgbClr val="FFFFFE"/>
                </a:solidFill>
              </a:rPr>
              <a:t> </a:t>
            </a:r>
            <a:r>
              <a:rPr lang="sk-SK" sz="2800" dirty="0" err="1">
                <a:solidFill>
                  <a:srgbClr val="FFFFFE"/>
                </a:solidFill>
              </a:rPr>
              <a:t>mentioned</a:t>
            </a:r>
            <a:r>
              <a:rPr lang="sk-SK" sz="2800" dirty="0">
                <a:solidFill>
                  <a:srgbClr val="FFFFFE"/>
                </a:solidFill>
              </a:rPr>
              <a:t> </a:t>
            </a:r>
            <a:r>
              <a:rPr lang="sk-SK" sz="2800" dirty="0" err="1">
                <a:solidFill>
                  <a:srgbClr val="FFFFFE"/>
                </a:solidFill>
              </a:rPr>
              <a:t>programme</a:t>
            </a:r>
            <a:r>
              <a:rPr lang="sk-SK" sz="2800" dirty="0">
                <a:solidFill>
                  <a:srgbClr val="FFFFFE"/>
                </a:solidFill>
              </a:rPr>
              <a:t> </a:t>
            </a:r>
            <a:r>
              <a:rPr lang="sk-SK" sz="2800" dirty="0" err="1">
                <a:solidFill>
                  <a:srgbClr val="FFFFFE"/>
                </a:solidFill>
              </a:rPr>
              <a:t>points</a:t>
            </a:r>
            <a:r>
              <a:rPr lang="sk-SK" sz="2800" dirty="0">
                <a:solidFill>
                  <a:srgbClr val="FFFFFE"/>
                </a:solidFill>
              </a:rPr>
              <a:t> </a:t>
            </a:r>
            <a:r>
              <a:rPr lang="sk-SK" sz="2800" dirty="0" err="1">
                <a:solidFill>
                  <a:srgbClr val="FFFFFE"/>
                </a:solidFill>
              </a:rPr>
              <a:t>would</a:t>
            </a:r>
            <a:r>
              <a:rPr lang="sk-SK" sz="2800" dirty="0">
                <a:solidFill>
                  <a:srgbClr val="FFFFFE"/>
                </a:solidFill>
              </a:rPr>
              <a:t> </a:t>
            </a:r>
            <a:r>
              <a:rPr lang="sk-SK" sz="2800" dirty="0" err="1">
                <a:solidFill>
                  <a:srgbClr val="FFFFFE"/>
                </a:solidFill>
              </a:rPr>
              <a:t>you</a:t>
            </a:r>
            <a:r>
              <a:rPr lang="sk-SK" sz="2800" dirty="0">
                <a:solidFill>
                  <a:srgbClr val="FFFFFE"/>
                </a:solidFill>
              </a:rPr>
              <a:t> </a:t>
            </a:r>
            <a:r>
              <a:rPr lang="sk-SK" sz="2800" dirty="0" err="1">
                <a:solidFill>
                  <a:srgbClr val="FFFFFE"/>
                </a:solidFill>
              </a:rPr>
              <a:t>consider</a:t>
            </a:r>
            <a:r>
              <a:rPr lang="sk-SK" sz="2800" dirty="0">
                <a:solidFill>
                  <a:srgbClr val="FFFFFE"/>
                </a:solidFill>
              </a:rPr>
              <a:t> to </a:t>
            </a:r>
            <a:r>
              <a:rPr lang="sk-SK" sz="2800" dirty="0" err="1">
                <a:solidFill>
                  <a:srgbClr val="FFFFFE"/>
                </a:solidFill>
              </a:rPr>
              <a:t>be</a:t>
            </a:r>
            <a:r>
              <a:rPr lang="sk-SK" sz="2800" dirty="0">
                <a:solidFill>
                  <a:srgbClr val="FFFFFE"/>
                </a:solidFill>
              </a:rPr>
              <a:t> </a:t>
            </a:r>
            <a:r>
              <a:rPr lang="sk-SK" sz="2800" dirty="0" err="1">
                <a:solidFill>
                  <a:srgbClr val="FFFFFE"/>
                </a:solidFill>
              </a:rPr>
              <a:t>the</a:t>
            </a:r>
            <a:r>
              <a:rPr lang="sk-SK" sz="2800" dirty="0">
                <a:solidFill>
                  <a:srgbClr val="FFFFFE"/>
                </a:solidFill>
              </a:rPr>
              <a:t> most </a:t>
            </a:r>
            <a:r>
              <a:rPr lang="sk-SK" sz="2800" dirty="0" err="1">
                <a:solidFill>
                  <a:srgbClr val="FFFFFE"/>
                </a:solidFill>
              </a:rPr>
              <a:t>significant</a:t>
            </a:r>
            <a:r>
              <a:rPr lang="sk-SK" sz="2800" dirty="0">
                <a:solidFill>
                  <a:srgbClr val="FFFFFE"/>
                </a:solidFill>
              </a:rPr>
              <a:t> and </a:t>
            </a:r>
            <a:r>
              <a:rPr lang="sk-SK" sz="2800" dirty="0" err="1">
                <a:solidFill>
                  <a:srgbClr val="FFFFFE"/>
                </a:solidFill>
              </a:rPr>
              <a:t>why</a:t>
            </a:r>
            <a:r>
              <a:rPr lang="sk-SK" sz="2800" dirty="0">
                <a:solidFill>
                  <a:srgbClr val="FFFFFE"/>
                </a:solidFill>
              </a:rPr>
              <a:t>?</a:t>
            </a:r>
          </a:p>
          <a:p>
            <a:pPr marL="0" indent="0">
              <a:buClr>
                <a:srgbClr val="86B7F0"/>
              </a:buClr>
              <a:buNone/>
            </a:pPr>
            <a:endParaRPr lang="sk-SK" dirty="0">
              <a:solidFill>
                <a:srgbClr val="FFFF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0706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9A02F6-A692-195F-396A-73F4DC577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/>
              <a:t>Sources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2BE0219-139F-AE89-40D0-1F34F453E1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Progresívne Slovensko (2023). </a:t>
            </a:r>
            <a:r>
              <a:rPr lang="sk-SK" i="1" dirty="0"/>
              <a:t>Dá sa to.</a:t>
            </a:r>
            <a:r>
              <a:rPr lang="sk-SK" dirty="0"/>
              <a:t> </a:t>
            </a:r>
            <a:r>
              <a:rPr lang="sk-SK" dirty="0" err="1"/>
              <a:t>Accessed</a:t>
            </a:r>
            <a:r>
              <a:rPr lang="sk-SK" dirty="0"/>
              <a:t> </a:t>
            </a:r>
            <a:r>
              <a:rPr lang="sk-SK" dirty="0" err="1"/>
              <a:t>from</a:t>
            </a:r>
            <a:r>
              <a:rPr lang="sk-SK" dirty="0"/>
              <a:t>: </a:t>
            </a:r>
            <a:r>
              <a:rPr lang="sk-SK" dirty="0">
                <a:hlinkClick r:id="rId2"/>
              </a:rPr>
              <a:t>https://www.dasato.sk/sk/</a:t>
            </a:r>
            <a:r>
              <a:rPr lang="sk-SK" dirty="0"/>
              <a:t> (01.05.2023)</a:t>
            </a:r>
          </a:p>
          <a:p>
            <a:r>
              <a:rPr lang="sk-SK" dirty="0"/>
              <a:t>Progresívne Slovensko (2023). </a:t>
            </a:r>
            <a:r>
              <a:rPr lang="sk-SK" i="1" dirty="0"/>
              <a:t>O nás</a:t>
            </a:r>
            <a:r>
              <a:rPr lang="sk-SK" dirty="0"/>
              <a:t>.  </a:t>
            </a:r>
            <a:r>
              <a:rPr lang="sk-SK" dirty="0" err="1"/>
              <a:t>Accessed</a:t>
            </a:r>
            <a:r>
              <a:rPr lang="sk-SK" dirty="0"/>
              <a:t> </a:t>
            </a:r>
            <a:r>
              <a:rPr lang="sk-SK" dirty="0" err="1"/>
              <a:t>from</a:t>
            </a:r>
            <a:r>
              <a:rPr lang="sk-SK" dirty="0"/>
              <a:t>: </a:t>
            </a:r>
            <a:r>
              <a:rPr lang="sk-SK" dirty="0">
                <a:hlinkClick r:id="rId3"/>
              </a:rPr>
              <a:t>https://www.progresivne.sk/o-nas/</a:t>
            </a:r>
            <a:r>
              <a:rPr lang="sk-SK" dirty="0"/>
              <a:t> (01.05.2023)</a:t>
            </a:r>
          </a:p>
          <a:p>
            <a:r>
              <a:rPr lang="sk-SK" dirty="0" err="1"/>
              <a:t>Renew</a:t>
            </a:r>
            <a:r>
              <a:rPr lang="sk-SK" dirty="0"/>
              <a:t> </a:t>
            </a:r>
            <a:r>
              <a:rPr lang="sk-SK" dirty="0" err="1"/>
              <a:t>Europe</a:t>
            </a:r>
            <a:r>
              <a:rPr lang="sk-SK" dirty="0"/>
              <a:t> Group (2023). </a:t>
            </a:r>
            <a:r>
              <a:rPr lang="sk-SK" i="1" dirty="0" err="1"/>
              <a:t>Parties</a:t>
            </a:r>
            <a:r>
              <a:rPr lang="sk-SK" i="1" dirty="0"/>
              <a:t>: Progresívne Slovensko.</a:t>
            </a:r>
            <a:r>
              <a:rPr lang="sk-SK" dirty="0"/>
              <a:t> </a:t>
            </a:r>
            <a:r>
              <a:rPr lang="sk-SK" dirty="0" err="1"/>
              <a:t>Accessed</a:t>
            </a:r>
            <a:r>
              <a:rPr lang="sk-SK" dirty="0"/>
              <a:t> </a:t>
            </a:r>
            <a:r>
              <a:rPr lang="sk-SK" dirty="0" err="1"/>
              <a:t>from</a:t>
            </a:r>
            <a:r>
              <a:rPr lang="sk-SK" dirty="0"/>
              <a:t>: </a:t>
            </a:r>
            <a:r>
              <a:rPr lang="sk-SK" dirty="0">
                <a:hlinkClick r:id="rId4"/>
              </a:rPr>
              <a:t>https://www.reneweuropegroup.eu/parties/progres%C3%ADvne-slovensko</a:t>
            </a:r>
            <a:r>
              <a:rPr lang="sk-SK" dirty="0"/>
              <a:t> (01.05.2023)</a:t>
            </a:r>
          </a:p>
          <a:p>
            <a:r>
              <a:rPr lang="sk-SK" dirty="0" err="1"/>
              <a:t>Wikipedia</a:t>
            </a:r>
            <a:r>
              <a:rPr lang="sk-SK" dirty="0"/>
              <a:t> (2023). </a:t>
            </a:r>
            <a:r>
              <a:rPr lang="sk-SK" i="1" dirty="0"/>
              <a:t>Progresívne Slovensko</a:t>
            </a:r>
            <a:r>
              <a:rPr lang="sk-SK" dirty="0"/>
              <a:t>. </a:t>
            </a:r>
            <a:r>
              <a:rPr lang="sk-SK" dirty="0" err="1"/>
              <a:t>Accessed</a:t>
            </a:r>
            <a:r>
              <a:rPr lang="sk-SK" dirty="0"/>
              <a:t> </a:t>
            </a:r>
            <a:r>
              <a:rPr lang="sk-SK" dirty="0" err="1"/>
              <a:t>from</a:t>
            </a:r>
            <a:r>
              <a:rPr lang="sk-SK" dirty="0"/>
              <a:t>: </a:t>
            </a:r>
            <a:r>
              <a:rPr lang="sk-SK" dirty="0">
                <a:hlinkClick r:id="rId5"/>
              </a:rPr>
              <a:t>https://sk.wikipedia.org/wiki/Progres%C3%ADvne_Slovensko</a:t>
            </a:r>
            <a:r>
              <a:rPr lang="sk-SK" dirty="0"/>
              <a:t> (01.05.2023)</a:t>
            </a:r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33528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3" name="Rectangle 16394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6424" name="Picture 16396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6427" name="Straight Connector 16398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30" name="Straight Connector 16400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6431" name="Rectangle 16402">
            <a:extLst>
              <a:ext uri="{FF2B5EF4-FFF2-40B4-BE49-F238E27FC236}">
                <a16:creationId xmlns:a16="http://schemas.microsoft.com/office/drawing/2014/main" id="{EC17D08F-2133-44A9-B28C-CB29928FA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43" name="Rectangle 16404">
            <a:extLst>
              <a:ext uri="{FF2B5EF4-FFF2-40B4-BE49-F238E27FC236}">
                <a16:creationId xmlns:a16="http://schemas.microsoft.com/office/drawing/2014/main" id="{0CC36881-E309-4C41-8B5B-203AADC15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B38258B-35E4-0DDB-460B-6E9229405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01" y="1474969"/>
            <a:ext cx="2823919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300"/>
              <a:t>Thank you for your attention!</a:t>
            </a:r>
          </a:p>
        </p:txBody>
      </p:sp>
      <p:cxnSp>
        <p:nvCxnSpPr>
          <p:cNvPr id="16444" name="Straight Connector 16406">
            <a:extLst>
              <a:ext uri="{FF2B5EF4-FFF2-40B4-BE49-F238E27FC236}">
                <a16:creationId xmlns:a16="http://schemas.microsoft.com/office/drawing/2014/main" id="{84F2C6A8-7D46-49EA-860B-0F0B02084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6445" name="Group 16408">
            <a:extLst>
              <a:ext uri="{FF2B5EF4-FFF2-40B4-BE49-F238E27FC236}">
                <a16:creationId xmlns:a16="http://schemas.microsoft.com/office/drawing/2014/main" id="{AED92372-F778-4E96-9E90-4E63BAF3C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7463258" y="583365"/>
            <a:chExt cx="7560115" cy="5181928"/>
          </a:xfrm>
        </p:grpSpPr>
        <p:sp>
          <p:nvSpPr>
            <p:cNvPr id="16446" name="Rectangle 16409">
              <a:extLst>
                <a:ext uri="{FF2B5EF4-FFF2-40B4-BE49-F238E27FC236}">
                  <a16:creationId xmlns:a16="http://schemas.microsoft.com/office/drawing/2014/main" id="{EB4EC089-8B60-43F4-9BF5-1F0B0E398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47" name="Rectangle 16410">
              <a:extLst>
                <a:ext uri="{FF2B5EF4-FFF2-40B4-BE49-F238E27FC236}">
                  <a16:creationId xmlns:a16="http://schemas.microsoft.com/office/drawing/2014/main" id="{1C0BAC91-1725-4E5A-92CE-F5A2EB066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390" name="Picture 6" descr="Photo">
            <a:extLst>
              <a:ext uri="{FF2B5EF4-FFF2-40B4-BE49-F238E27FC236}">
                <a16:creationId xmlns:a16="http://schemas.microsoft.com/office/drawing/2014/main" id="{3DB7F012-45CA-28B9-83D5-D5DDA1B3584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1"/>
          <a:stretch/>
        </p:blipFill>
        <p:spPr bwMode="auto">
          <a:xfrm>
            <a:off x="4618374" y="1116345"/>
            <a:ext cx="6282919" cy="3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48" name="Picture 16412">
            <a:extLst>
              <a:ext uri="{FF2B5EF4-FFF2-40B4-BE49-F238E27FC236}">
                <a16:creationId xmlns:a16="http://schemas.microsoft.com/office/drawing/2014/main" id="{4B61EBEC-D0CA-456C-98A6-EDA1AC9FB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6449" name="Straight Connector 16414">
            <a:extLst>
              <a:ext uri="{FF2B5EF4-FFF2-40B4-BE49-F238E27FC236}">
                <a16:creationId xmlns:a16="http://schemas.microsoft.com/office/drawing/2014/main" id="{718A71EB-D327-4458-85FB-26336B2BA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0422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A76180-C41F-A719-D4C8-9236CBDB1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sk-SK"/>
              <a:t>Fundamental party information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AFA0842-F8B9-0E53-576A-4C661F3CA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4"/>
            <a:ext cx="4158849" cy="3450613"/>
          </a:xfrm>
        </p:spPr>
        <p:txBody>
          <a:bodyPr>
            <a:normAutofit/>
          </a:bodyPr>
          <a:lstStyle/>
          <a:p>
            <a:r>
              <a:rPr lang="sk-SK" dirty="0" err="1"/>
              <a:t>Social-liberal</a:t>
            </a:r>
            <a:r>
              <a:rPr lang="sk-SK" dirty="0"/>
              <a:t>; centre-</a:t>
            </a:r>
            <a:r>
              <a:rPr lang="sk-SK" dirty="0" err="1"/>
              <a:t>left</a:t>
            </a:r>
            <a:endParaRPr lang="sk-SK" dirty="0"/>
          </a:p>
          <a:p>
            <a:r>
              <a:rPr lang="sk-SK" dirty="0" err="1"/>
              <a:t>Progressive</a:t>
            </a:r>
            <a:r>
              <a:rPr lang="sk-SK" dirty="0"/>
              <a:t> </a:t>
            </a:r>
          </a:p>
          <a:p>
            <a:r>
              <a:rPr lang="sk-SK" dirty="0"/>
              <a:t>Slovakia </a:t>
            </a:r>
          </a:p>
          <a:p>
            <a:pPr marL="0" indent="0">
              <a:buNone/>
            </a:pPr>
            <a:endParaRPr lang="sk-SK" dirty="0"/>
          </a:p>
        </p:txBody>
      </p:sp>
      <p:grpSp>
        <p:nvGrpSpPr>
          <p:cNvPr id="1108" name="Group 1097">
            <a:extLst>
              <a:ext uri="{FF2B5EF4-FFF2-40B4-BE49-F238E27FC236}">
                <a16:creationId xmlns:a16="http://schemas.microsoft.com/office/drawing/2014/main" id="{93401815-9C3D-43EE-B4E4-2504090CE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9823" y="2012810"/>
            <a:ext cx="4948659" cy="3453535"/>
            <a:chOff x="7807230" y="2012810"/>
            <a:chExt cx="3251252" cy="3459865"/>
          </a:xfrm>
        </p:grpSpPr>
        <p:sp>
          <p:nvSpPr>
            <p:cNvPr id="1099" name="Rectangle 1098">
              <a:extLst>
                <a:ext uri="{FF2B5EF4-FFF2-40B4-BE49-F238E27FC236}">
                  <a16:creationId xmlns:a16="http://schemas.microsoft.com/office/drawing/2014/main" id="{CDC52205-72B7-41BE-99DF-6B24F25ED6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9" name="Rectangle 1099">
              <a:extLst>
                <a:ext uri="{FF2B5EF4-FFF2-40B4-BE49-F238E27FC236}">
                  <a16:creationId xmlns:a16="http://schemas.microsoft.com/office/drawing/2014/main" id="{298BFFC9-C8B3-41FE-B9CC-C492B0794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8" name="Picture 4" descr="Progresívne Slovensko chce v parlamente presadiť tri zákony, aj zavedenie  platených stáží - SITA.sk">
            <a:extLst>
              <a:ext uri="{FF2B5EF4-FFF2-40B4-BE49-F238E27FC236}">
                <a16:creationId xmlns:a16="http://schemas.microsoft.com/office/drawing/2014/main" id="{2D928B49-2357-A955-31C8-D4C31DED87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" r="178" b="3"/>
          <a:stretch/>
        </p:blipFill>
        <p:spPr bwMode="auto">
          <a:xfrm>
            <a:off x="6277257" y="2174242"/>
            <a:ext cx="4613872" cy="312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633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47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9" name="Picture 49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60" name="Straight Connector 51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1" name="Rectangle 53">
            <a:extLst>
              <a:ext uri="{FF2B5EF4-FFF2-40B4-BE49-F238E27FC236}">
                <a16:creationId xmlns:a16="http://schemas.microsoft.com/office/drawing/2014/main" id="{F1176DA6-4BBF-42A4-9C94-E6613CCD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55">
            <a:extLst>
              <a:ext uri="{FF2B5EF4-FFF2-40B4-BE49-F238E27FC236}">
                <a16:creationId xmlns:a16="http://schemas.microsoft.com/office/drawing/2014/main" id="{99AAB0AE-172B-4FB4-80C2-86CD6B82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049B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ACC0621C-B75B-BE2F-2FE1-18DAA7E285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/>
        </p:blipFill>
        <p:spPr>
          <a:xfrm>
            <a:off x="1143941" y="643467"/>
            <a:ext cx="990411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235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8">
            <a:extLst>
              <a:ext uri="{FF2B5EF4-FFF2-40B4-BE49-F238E27FC236}">
                <a16:creationId xmlns:a16="http://schemas.microsoft.com/office/drawing/2014/main" id="{C63C853E-3842-4594-86A9-051FFAF4D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40" name="Picture 10">
            <a:extLst>
              <a:ext uri="{FF2B5EF4-FFF2-40B4-BE49-F238E27FC236}">
                <a16:creationId xmlns:a16="http://schemas.microsoft.com/office/drawing/2014/main" id="{B591CDC5-6B61-4116-B3B5-0FF42B6E6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1" name="Straight Connector 12">
            <a:extLst>
              <a:ext uri="{FF2B5EF4-FFF2-40B4-BE49-F238E27FC236}">
                <a16:creationId xmlns:a16="http://schemas.microsoft.com/office/drawing/2014/main" id="{25B08984-5BEB-422F-A364-2B41E6A516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14">
            <a:extLst>
              <a:ext uri="{FF2B5EF4-FFF2-40B4-BE49-F238E27FC236}">
                <a16:creationId xmlns:a16="http://schemas.microsoft.com/office/drawing/2014/main" id="{A8F413B1-54E0-4B16-92AB-1CC5C7D64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Progresívne Slovensko odmieta staré nálepky, zvolilo si nového predsedu |  TA3">
            <a:extLst>
              <a:ext uri="{FF2B5EF4-FFF2-40B4-BE49-F238E27FC236}">
                <a16:creationId xmlns:a16="http://schemas.microsoft.com/office/drawing/2014/main" id="{92702D1A-DAFC-C719-24F0-0A5EE73B566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/>
          <a:stretch/>
        </p:blipFill>
        <p:spPr bwMode="auto">
          <a:xfrm>
            <a:off x="20" y="10"/>
            <a:ext cx="1219167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16">
            <a:extLst>
              <a:ext uri="{FF2B5EF4-FFF2-40B4-BE49-F238E27FC236}">
                <a16:creationId xmlns:a16="http://schemas.microsoft.com/office/drawing/2014/main" id="{2E67E8BF-E4B2-4098-9FB3-9E400BD86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30686" y="4905349"/>
            <a:ext cx="5610646" cy="1450464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3799E27-8950-E9AE-22F1-FFC70EF56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5239131"/>
            <a:ext cx="5279490" cy="9600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FFFFFE"/>
                </a:solidFill>
              </a:rPr>
              <a:t>Party history</a:t>
            </a:r>
          </a:p>
        </p:txBody>
      </p:sp>
      <p:cxnSp>
        <p:nvCxnSpPr>
          <p:cNvPr id="44" name="Straight Connector 18">
            <a:extLst>
              <a:ext uri="{FF2B5EF4-FFF2-40B4-BE49-F238E27FC236}">
                <a16:creationId xmlns:a16="http://schemas.microsoft.com/office/drawing/2014/main" id="{3781A10F-5DF6-4C9B-AE0B-5249E4399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1" y="5073596"/>
            <a:ext cx="5283196" cy="0"/>
          </a:xfrm>
          <a:prstGeom prst="line">
            <a:avLst/>
          </a:prstGeom>
          <a:ln w="31750">
            <a:solidFill>
              <a:srgbClr val="4A94E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4147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7" name="Rectangle 2069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108" name="Picture 2071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109" name="Straight Connector 2073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0" name="Rectangle 2075">
            <a:extLst>
              <a:ext uri="{FF2B5EF4-FFF2-40B4-BE49-F238E27FC236}">
                <a16:creationId xmlns:a16="http://schemas.microsoft.com/office/drawing/2014/main" id="{B6E6531A-0776-43BA-A852-5FB5C7753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56085" y="533400"/>
            <a:ext cx="9079832" cy="5077326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1" name="Rectangle 2077">
            <a:extLst>
              <a:ext uri="{FF2B5EF4-FFF2-40B4-BE49-F238E27FC236}">
                <a16:creationId xmlns:a16="http://schemas.microsoft.com/office/drawing/2014/main" id="{F8C5273F-2B84-46BF-A94F-1A20E13B3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84605" y="763203"/>
            <a:ext cx="8622792" cy="4617720"/>
          </a:xfrm>
          <a:prstGeom prst="rect">
            <a:avLst/>
          </a:prstGeom>
          <a:gradFill>
            <a:gsLst>
              <a:gs pos="0">
                <a:srgbClr val="DADADA"/>
              </a:gs>
              <a:gs pos="100000">
                <a:srgbClr val="FFFFFE"/>
              </a:gs>
            </a:gsLst>
            <a:lin ang="16200000" scaled="0"/>
          </a:gradFill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Výsledky voleb v souhrnu - 31. březen 2019 - Události | Česká televize">
            <a:extLst>
              <a:ext uri="{FF2B5EF4-FFF2-40B4-BE49-F238E27FC236}">
                <a16:creationId xmlns:a16="http://schemas.microsoft.com/office/drawing/2014/main" id="{82CA1836-14BD-FF9D-8CBE-77CE83E1BF3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2929" y="1247835"/>
            <a:ext cx="6486144" cy="364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481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0" name="Rectangle 8227">
            <a:extLst>
              <a:ext uri="{FF2B5EF4-FFF2-40B4-BE49-F238E27FC236}">
                <a16:creationId xmlns:a16="http://schemas.microsoft.com/office/drawing/2014/main" id="{6738F172-08B9-4BA5-B753-7D93472C0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8241" name="Picture 8229">
            <a:extLst>
              <a:ext uri="{FF2B5EF4-FFF2-40B4-BE49-F238E27FC236}">
                <a16:creationId xmlns:a16="http://schemas.microsoft.com/office/drawing/2014/main" id="{C900681B-C4FD-40B3-B5BC-C33231614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8242" name="Straight Connector 8231">
            <a:extLst>
              <a:ext uri="{FF2B5EF4-FFF2-40B4-BE49-F238E27FC236}">
                <a16:creationId xmlns:a16="http://schemas.microsoft.com/office/drawing/2014/main" id="{FEAACD67-2FB5-4530-9B74-8D946F1CE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6" name="Picture 4" descr="Obrázok, na ktorom je osoba, vnútri&#10;&#10;Automaticky generovaný popis">
            <a:extLst>
              <a:ext uri="{FF2B5EF4-FFF2-40B4-BE49-F238E27FC236}">
                <a16:creationId xmlns:a16="http://schemas.microsoft.com/office/drawing/2014/main" id="{C91ABA18-FBDF-B6F2-3BDF-F533F54525D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1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412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174">
            <a:extLst>
              <a:ext uri="{FF2B5EF4-FFF2-40B4-BE49-F238E27FC236}">
                <a16:creationId xmlns:a16="http://schemas.microsoft.com/office/drawing/2014/main" id="{6738F172-08B9-4BA5-B753-7D93472C0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7177" name="Picture 7176">
            <a:extLst>
              <a:ext uri="{FF2B5EF4-FFF2-40B4-BE49-F238E27FC236}">
                <a16:creationId xmlns:a16="http://schemas.microsoft.com/office/drawing/2014/main" id="{C900681B-C4FD-40B3-B5BC-C33231614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7179" name="Straight Connector 7178">
            <a:extLst>
              <a:ext uri="{FF2B5EF4-FFF2-40B4-BE49-F238E27FC236}">
                <a16:creationId xmlns:a16="http://schemas.microsoft.com/office/drawing/2014/main" id="{FEAACD67-2FB5-4530-9B74-8D946F1CE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Spojili sa a teraz sa rozídu: europoslanci PS a Spolu mieria do iných  frakcií, dilemu majú aj v SaS">
            <a:extLst>
              <a:ext uri="{FF2B5EF4-FFF2-40B4-BE49-F238E27FC236}">
                <a16:creationId xmlns:a16="http://schemas.microsoft.com/office/drawing/2014/main" id="{80D54EAE-9ECB-CAA2-E311-363D2B4A743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193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3" name="Rectangle 5126">
            <a:extLst>
              <a:ext uri="{FF2B5EF4-FFF2-40B4-BE49-F238E27FC236}">
                <a16:creationId xmlns:a16="http://schemas.microsoft.com/office/drawing/2014/main" id="{6738F172-08B9-4BA5-B753-7D93472C0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144" name="Picture 5128">
            <a:extLst>
              <a:ext uri="{FF2B5EF4-FFF2-40B4-BE49-F238E27FC236}">
                <a16:creationId xmlns:a16="http://schemas.microsoft.com/office/drawing/2014/main" id="{C900681B-C4FD-40B3-B5BC-C33231614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145" name="Straight Connector 5130">
            <a:extLst>
              <a:ext uri="{FF2B5EF4-FFF2-40B4-BE49-F238E27FC236}">
                <a16:creationId xmlns:a16="http://schemas.microsoft.com/office/drawing/2014/main" id="{FEAACD67-2FB5-4530-9B74-8D946F1CE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46" name="Rectangle 5132">
            <a:extLst>
              <a:ext uri="{FF2B5EF4-FFF2-40B4-BE49-F238E27FC236}">
                <a16:creationId xmlns:a16="http://schemas.microsoft.com/office/drawing/2014/main" id="{07DE5115-89C8-4B9C-B0E8-78A15C20C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56085" y="533400"/>
            <a:ext cx="9079832" cy="5077326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47" name="Rectangle 5134">
            <a:extLst>
              <a:ext uri="{FF2B5EF4-FFF2-40B4-BE49-F238E27FC236}">
                <a16:creationId xmlns:a16="http://schemas.microsoft.com/office/drawing/2014/main" id="{4A6402E2-72CC-4683-9B83-11265402E5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84605" y="763203"/>
            <a:ext cx="8622792" cy="4617720"/>
          </a:xfrm>
          <a:prstGeom prst="rect">
            <a:avLst/>
          </a:prstGeom>
          <a:gradFill>
            <a:gsLst>
              <a:gs pos="0">
                <a:srgbClr val="DADADA"/>
              </a:gs>
              <a:gs pos="100000">
                <a:srgbClr val="FFFFFE"/>
              </a:gs>
            </a:gsLst>
            <a:lin ang="16200000" scaled="0"/>
          </a:gradFill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V eurovoľbách 2019 na Slovensku uspelo 6 strán, v EP budú mať väčšinu  proeurópske strany">
            <a:extLst>
              <a:ext uri="{FF2B5EF4-FFF2-40B4-BE49-F238E27FC236}">
                <a16:creationId xmlns:a16="http://schemas.microsoft.com/office/drawing/2014/main" id="{63B58F71-5D30-39A4-6746-1FCFAB4CB79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7" r="1" b="3041"/>
          <a:stretch/>
        </p:blipFill>
        <p:spPr bwMode="auto">
          <a:xfrm>
            <a:off x="2269237" y="1247835"/>
            <a:ext cx="7653528" cy="364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396363"/>
      </p:ext>
    </p:extLst>
  </p:cSld>
  <p:clrMapOvr>
    <a:masterClrMapping/>
  </p:clrMapOvr>
</p:sld>
</file>

<file path=ppt/theme/theme1.xml><?xml version="1.0" encoding="utf-8"?>
<a:theme xmlns:a="http://schemas.openxmlformats.org/drawingml/2006/main" name="Galéria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1CFF5E6FC0A384491562D7648D99D1B" ma:contentTypeVersion="2" ma:contentTypeDescription="Vytvoří nový dokument" ma:contentTypeScope="" ma:versionID="2a02a658842c522e5d778acad46cc3c7">
  <xsd:schema xmlns:xsd="http://www.w3.org/2001/XMLSchema" xmlns:xs="http://www.w3.org/2001/XMLSchema" xmlns:p="http://schemas.microsoft.com/office/2006/metadata/properties" xmlns:ns3="a58768e6-243a-4370-8402-c877431d9be7" targetNamespace="http://schemas.microsoft.com/office/2006/metadata/properties" ma:root="true" ma:fieldsID="fd22827d7825e63a362a28e4fb1697a2" ns3:_="">
    <xsd:import namespace="a58768e6-243a-4370-8402-c877431d9be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8768e6-243a-4370-8402-c877431d9b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CD60984-CA24-407F-BADC-2295FD7816A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A280F05-F272-4EF9-8778-AB3EE37333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8768e6-243a-4370-8402-c877431d9b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899219C-AD98-4A30-8B21-E1EC88638B4D}">
  <ds:schemaRefs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2006/documentManagement/types"/>
    <ds:schemaRef ds:uri="a58768e6-243a-4370-8402-c877431d9be7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TM10001114[[fn=Galéria]]</Template>
  <TotalTime>353</TotalTime>
  <Words>278</Words>
  <Application>Microsoft Office PowerPoint</Application>
  <PresentationFormat>Widescreen</PresentationFormat>
  <Paragraphs>40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Gill Sans MT</vt:lpstr>
      <vt:lpstr>Galéria</vt:lpstr>
      <vt:lpstr>Progressive slovakia</vt:lpstr>
      <vt:lpstr>contents</vt:lpstr>
      <vt:lpstr>Fundamental party information</vt:lpstr>
      <vt:lpstr>PowerPoint Presentation</vt:lpstr>
      <vt:lpstr>Party history</vt:lpstr>
      <vt:lpstr>PowerPoint Presentation</vt:lpstr>
      <vt:lpstr>PowerPoint Presentation</vt:lpstr>
      <vt:lpstr>PowerPoint Presentation</vt:lpstr>
      <vt:lpstr>PowerPoint Presentation</vt:lpstr>
      <vt:lpstr>european affiliation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ADDITIONAL Main personalities</vt:lpstr>
      <vt:lpstr>PowerPoint Presentation</vt:lpstr>
      <vt:lpstr>3 Programme points</vt:lpstr>
      <vt:lpstr>Anomaly?</vt:lpstr>
      <vt:lpstr>PowerPoint Presentation</vt:lpstr>
      <vt:lpstr>Discussion Questions </vt:lpstr>
      <vt:lpstr>Sources</vt:lpstr>
      <vt:lpstr>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Progressive slovakia</dc:title>
  <dc:creator>Tomáš Buchel</dc:creator>
  <cp:lastModifiedBy>Merve AYDIN</cp:lastModifiedBy>
  <cp:revision>4</cp:revision>
  <dcterms:created xsi:type="dcterms:W3CDTF">2023-05-01T16:51:35Z</dcterms:created>
  <dcterms:modified xsi:type="dcterms:W3CDTF">2023-09-18T11:11:21Z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0x01010091CFF5E6FC0A384491562D7648D99D1B</vt:lpwstr>
  </property>
</Properties>
</file>