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Poppins"/>
      <p:regular r:id="rId26"/>
      <p:bold r:id="rId27"/>
      <p:italic r:id="rId28"/>
      <p:boldItalic r:id="rId29"/>
    </p:embeddedFont>
    <p:embeddedFont>
      <p:font typeface="Poppins SemiBold"/>
      <p:regular r:id="rId30"/>
      <p:bold r:id="rId31"/>
      <p:italic r:id="rId32"/>
      <p:boldItalic r:id="rId33"/>
    </p:embeddedFont>
    <p:embeddedFont>
      <p:font typeface="Poppins ExtraBold"/>
      <p:bold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oppins-regular.fntdata"/><Relationship Id="rId25" Type="http://schemas.openxmlformats.org/officeDocument/2006/relationships/slide" Target="slides/slide20.xml"/><Relationship Id="rId28" Type="http://schemas.openxmlformats.org/officeDocument/2006/relationships/font" Target="fonts/Poppins-italic.fntdata"/><Relationship Id="rId27" Type="http://schemas.openxmlformats.org/officeDocument/2006/relationships/font" Target="fonts/Poppi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oppins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oppinsSemiBold-bold.fntdata"/><Relationship Id="rId30" Type="http://schemas.openxmlformats.org/officeDocument/2006/relationships/font" Target="fonts/PoppinsSemiBold-regular.fntdata"/><Relationship Id="rId11" Type="http://schemas.openxmlformats.org/officeDocument/2006/relationships/slide" Target="slides/slide6.xml"/><Relationship Id="rId33" Type="http://schemas.openxmlformats.org/officeDocument/2006/relationships/font" Target="fonts/PoppinsSemiBold-boldItalic.fntdata"/><Relationship Id="rId10" Type="http://schemas.openxmlformats.org/officeDocument/2006/relationships/slide" Target="slides/slide5.xml"/><Relationship Id="rId32" Type="http://schemas.openxmlformats.org/officeDocument/2006/relationships/font" Target="fonts/PoppinsSemiBold-italic.fntdata"/><Relationship Id="rId13" Type="http://schemas.openxmlformats.org/officeDocument/2006/relationships/slide" Target="slides/slide8.xml"/><Relationship Id="rId35" Type="http://schemas.openxmlformats.org/officeDocument/2006/relationships/font" Target="fonts/PoppinsExtraBold-boldItalic.fntdata"/><Relationship Id="rId12" Type="http://schemas.openxmlformats.org/officeDocument/2006/relationships/slide" Target="slides/slide7.xml"/><Relationship Id="rId34" Type="http://schemas.openxmlformats.org/officeDocument/2006/relationships/font" Target="fonts/PoppinsExtraBold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d4828eb1e9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d4828eb1e9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0dd05eaae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0dd05eaae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0dd05eaae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0dd05eaae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0dd05eaae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0dd05eaae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0dd05eaae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0dd05eaae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0dd275dfa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0dd275dfa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0dd275dfa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0dd275dfa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0cad471e3b_0_8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0cad471e3b_0_8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0cc70f69c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0cc70f69c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0e098d153c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0e098d153c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d4828eb1e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d4828eb1e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d4828eb1e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d4828eb1e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0cad471e3b_0_8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0cad471e3b_0_8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cad471e3b_0_7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cad471e3b_0_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cad471e3b_0_7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0cad471e3b_0_7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0cc70f69c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0cc70f69c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0cad471e3b_0_8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0cad471e3b_0_8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0cad471e3b_0_8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0cad471e3b_0_8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0cad471e3b_0_9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0cad471e3b_0_9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cad471e3b_0_9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0cad471e3b_0_9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8F8F8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7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aljazeera.com/news/2024/6/30/patriots-for-europe-hungarys-orban-announces-new-eu-parliament-alliance" TargetMode="External"/><Relationship Id="rId4" Type="http://schemas.openxmlformats.org/officeDocument/2006/relationships/hyperlink" Target="https://www.nationalreview.com/corner/patriots-and-putin/" TargetMode="External"/><Relationship Id="rId5" Type="http://schemas.openxmlformats.org/officeDocument/2006/relationships/hyperlink" Target="https://www.politico.eu/article/viktor-orban-not-isolated-as-you-think/" TargetMode="External"/><Relationship Id="rId6" Type="http://schemas.openxmlformats.org/officeDocument/2006/relationships/hyperlink" Target="https://www.france24.com/en/europe/20240709-le-pen-orban-and-the-patriots-for-europe-is-the-eu-being-undermined-from-within" TargetMode="External"/><Relationship Id="rId7" Type="http://schemas.openxmlformats.org/officeDocument/2006/relationships/hyperlink" Target="https://www.france24.com/en/europe/20240709-le-pen-orban-and-the-patriots-for-europe-is-the-eu-being-undermined-from-within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26908" y="15454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6400">
                <a:solidFill>
                  <a:srgbClr val="25308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PATRIOTS</a:t>
            </a:r>
            <a:endParaRPr sz="6400"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4000">
                <a:solidFill>
                  <a:srgbClr val="253082"/>
                </a:solidFill>
                <a:latin typeface="Poppins"/>
                <a:ea typeface="Poppins"/>
                <a:cs typeface="Poppins"/>
                <a:sym typeface="Poppins"/>
              </a:rPr>
              <a:t>FOR </a:t>
            </a:r>
            <a:r>
              <a:rPr lang="sk" sz="4000">
                <a:solidFill>
                  <a:srgbClr val="25308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EUROPE</a:t>
            </a:r>
            <a:endParaRPr sz="4000"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5288100" y="0"/>
            <a:ext cx="3855900" cy="5143500"/>
          </a:xfrm>
          <a:prstGeom prst="rect">
            <a:avLst/>
          </a:prstGeom>
          <a:solidFill>
            <a:srgbClr val="253082"/>
          </a:solidFill>
          <a:ln cap="flat" cmpd="sng" w="9525">
            <a:solidFill>
              <a:srgbClr val="25308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0" l="0" r="43023" t="0"/>
          <a:stretch/>
        </p:blipFill>
        <p:spPr>
          <a:xfrm>
            <a:off x="6213475" y="0"/>
            <a:ext cx="29305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>
            <p:ph type="ctrTitle"/>
          </p:nvPr>
        </p:nvSpPr>
        <p:spPr>
          <a:xfrm>
            <a:off x="1451550" y="1806150"/>
            <a:ext cx="6240900" cy="153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2800">
                <a:solidFill>
                  <a:srgbClr val="25308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Do you think that the concerns about Patriots for Europe being pro-Russian are relevant? Why?</a:t>
            </a:r>
            <a:endParaRPr sz="2800"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49" name="Google Shape;149;p22"/>
          <p:cNvSpPr/>
          <p:nvPr/>
        </p:nvSpPr>
        <p:spPr>
          <a:xfrm>
            <a:off x="8935600" y="0"/>
            <a:ext cx="208500" cy="51435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/>
          <p:nvPr>
            <p:ph type="ctrTitle"/>
          </p:nvPr>
        </p:nvSpPr>
        <p:spPr>
          <a:xfrm>
            <a:off x="1451550" y="1806150"/>
            <a:ext cx="6240900" cy="153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2800">
                <a:solidFill>
                  <a:srgbClr val="25308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What do you think about</a:t>
            </a:r>
            <a:endParaRPr sz="2800"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2800">
                <a:solidFill>
                  <a:srgbClr val="25308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the potential future of</a:t>
            </a:r>
            <a:endParaRPr sz="2800"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2800">
                <a:solidFill>
                  <a:srgbClr val="25308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Patriots for Europe?</a:t>
            </a:r>
            <a:endParaRPr sz="2800"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55" name="Google Shape;155;p23"/>
          <p:cNvSpPr/>
          <p:nvPr/>
        </p:nvSpPr>
        <p:spPr>
          <a:xfrm>
            <a:off x="8935600" y="0"/>
            <a:ext cx="208500" cy="51435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/>
          <p:nvPr>
            <p:ph type="ctrTitle"/>
          </p:nvPr>
        </p:nvSpPr>
        <p:spPr>
          <a:xfrm>
            <a:off x="1451550" y="1806150"/>
            <a:ext cx="6240900" cy="153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2800">
                <a:solidFill>
                  <a:srgbClr val="25308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Is it right to block Patriots for Europe from getting any positions in the Parliament?</a:t>
            </a:r>
            <a:endParaRPr sz="2800"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61" name="Google Shape;161;p24"/>
          <p:cNvSpPr/>
          <p:nvPr/>
        </p:nvSpPr>
        <p:spPr>
          <a:xfrm>
            <a:off x="8935600" y="0"/>
            <a:ext cx="208500" cy="51435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/>
          <p:nvPr>
            <p:ph type="ctrTitle"/>
          </p:nvPr>
        </p:nvSpPr>
        <p:spPr>
          <a:xfrm>
            <a:off x="1451550" y="1806150"/>
            <a:ext cx="6240900" cy="153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2800">
                <a:solidFill>
                  <a:srgbClr val="25308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Why is patriotism nowadays connected to the far-right? Can centrist parties take it back?</a:t>
            </a:r>
            <a:endParaRPr sz="2800"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67" name="Google Shape;167;p25"/>
          <p:cNvSpPr/>
          <p:nvPr/>
        </p:nvSpPr>
        <p:spPr>
          <a:xfrm>
            <a:off x="8935600" y="0"/>
            <a:ext cx="208500" cy="51435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800">
                <a:solidFill>
                  <a:srgbClr val="253082"/>
                </a:solidFill>
                <a:latin typeface="Poppins"/>
                <a:ea typeface="Poppins"/>
                <a:cs typeface="Poppins"/>
                <a:sym typeface="Poppins"/>
              </a:rPr>
              <a:t>Is the rise of the Patriots for Europe </a:t>
            </a:r>
            <a:endParaRPr b="1" sz="2800">
              <a:solidFill>
                <a:srgbClr val="2530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800">
                <a:solidFill>
                  <a:srgbClr val="253082"/>
                </a:solidFill>
                <a:latin typeface="Poppins"/>
                <a:ea typeface="Poppins"/>
                <a:cs typeface="Poppins"/>
                <a:sym typeface="Poppins"/>
              </a:rPr>
              <a:t>a legitimate expression of democratic euroscepticism, or does it pose a threat to</a:t>
            </a:r>
            <a:endParaRPr b="1" sz="2800">
              <a:solidFill>
                <a:srgbClr val="2530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800">
                <a:solidFill>
                  <a:srgbClr val="253082"/>
                </a:solidFill>
                <a:latin typeface="Poppins"/>
                <a:ea typeface="Poppins"/>
                <a:cs typeface="Poppins"/>
                <a:sym typeface="Poppins"/>
              </a:rPr>
              <a:t>the core values of the EU?</a:t>
            </a:r>
            <a:endParaRPr b="1" sz="2800">
              <a:solidFill>
                <a:srgbClr val="2530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3" name="Google Shape;173;p26"/>
          <p:cNvSpPr/>
          <p:nvPr/>
        </p:nvSpPr>
        <p:spPr>
          <a:xfrm>
            <a:off x="8935600" y="0"/>
            <a:ext cx="208500" cy="51435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/>
          <p:nvPr>
            <p:ph type="ctrTitle"/>
          </p:nvPr>
        </p:nvSpPr>
        <p:spPr>
          <a:xfrm>
            <a:off x="733651" y="1985450"/>
            <a:ext cx="7676700" cy="159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sk" sz="2800">
                <a:solidFill>
                  <a:srgbClr val="253082"/>
                </a:solidFill>
                <a:latin typeface="Poppins"/>
                <a:ea typeface="Poppins"/>
                <a:cs typeface="Poppins"/>
                <a:sym typeface="Poppins"/>
              </a:rPr>
              <a:t>Can the Patriots for Europe, with</a:t>
            </a:r>
            <a:endParaRPr b="1" sz="2800">
              <a:solidFill>
                <a:srgbClr val="2530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sk" sz="2800">
                <a:solidFill>
                  <a:srgbClr val="253082"/>
                </a:solidFill>
                <a:latin typeface="Poppins"/>
                <a:ea typeface="Poppins"/>
                <a:cs typeface="Poppins"/>
                <a:sym typeface="Poppins"/>
              </a:rPr>
              <a:t>its far-right, nationalist agenda, gain enough influence to significantly alter</a:t>
            </a:r>
            <a:endParaRPr b="1" sz="2800">
              <a:solidFill>
                <a:srgbClr val="2530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sk" sz="2800">
                <a:solidFill>
                  <a:srgbClr val="253082"/>
                </a:solidFill>
                <a:latin typeface="Poppins"/>
                <a:ea typeface="Poppins"/>
                <a:cs typeface="Poppins"/>
                <a:sym typeface="Poppins"/>
              </a:rPr>
              <a:t>EU policies?</a:t>
            </a:r>
            <a:endParaRPr b="1" sz="2800">
              <a:solidFill>
                <a:srgbClr val="2530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9" name="Google Shape;179;p27"/>
          <p:cNvSpPr/>
          <p:nvPr/>
        </p:nvSpPr>
        <p:spPr>
          <a:xfrm>
            <a:off x="8935600" y="0"/>
            <a:ext cx="208500" cy="51435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25308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VOCABULARY</a:t>
            </a:r>
            <a:endParaRPr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85" name="Google Shape;185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deputy prime minister - can take the position of acting prime minister when the prime minister is temporarily absent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luminary - a person </a:t>
            </a: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that</a:t>
            </a: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 inspires or influences others 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pulp - crush into a shapeless mass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pamphlet - </a:t>
            </a: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a small booklet containing information about a single subject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to relegate - to send into exile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to straddle - to sit on / support both sides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snap election - an election announced earlier / suddenly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to exert - to use something (influence) to achieve something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6" name="Google Shape;186;p28"/>
          <p:cNvSpPr/>
          <p:nvPr/>
        </p:nvSpPr>
        <p:spPr>
          <a:xfrm>
            <a:off x="8935600" y="0"/>
            <a:ext cx="208500" cy="51435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sk">
                <a:solidFill>
                  <a:srgbClr val="25308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VOCABULARY</a:t>
            </a:r>
            <a:endParaRPr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9"/>
          <p:cNvSpPr txBox="1"/>
          <p:nvPr>
            <p:ph idx="1" type="body"/>
          </p:nvPr>
        </p:nvSpPr>
        <p:spPr>
          <a:xfrm>
            <a:off x="311700" y="1135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diktats - orders imposed by those in power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leadership battle - competition for control in a group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deprived of influence - lacking power to make changes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radical populist parties - groups wanting major political changes, focusing on nationalism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fifth column - a secret group weakening a larger group from within.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veto players -  people whose agreement is needed for decisions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3" name="Google Shape;193;p29"/>
          <p:cNvSpPr/>
          <p:nvPr/>
        </p:nvSpPr>
        <p:spPr>
          <a:xfrm>
            <a:off x="8935600" y="0"/>
            <a:ext cx="208500" cy="51435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/>
          <p:nvPr>
            <p:ph type="ctrTitle"/>
          </p:nvPr>
        </p:nvSpPr>
        <p:spPr>
          <a:xfrm>
            <a:off x="226900" y="1889475"/>
            <a:ext cx="5061300" cy="153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5522">
                <a:solidFill>
                  <a:srgbClr val="25308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KAHOOT</a:t>
            </a:r>
            <a:endParaRPr sz="5522"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>
                <a:solidFill>
                  <a:srgbClr val="253082"/>
                </a:solidFill>
                <a:latin typeface="Poppins"/>
                <a:ea typeface="Poppins"/>
                <a:cs typeface="Poppins"/>
                <a:sym typeface="Poppins"/>
              </a:rPr>
              <a:t>LET’S PLAY!</a:t>
            </a:r>
            <a:endParaRPr sz="5522"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99" name="Google Shape;199;p30"/>
          <p:cNvSpPr/>
          <p:nvPr/>
        </p:nvSpPr>
        <p:spPr>
          <a:xfrm>
            <a:off x="5288100" y="0"/>
            <a:ext cx="3855900" cy="5143500"/>
          </a:xfrm>
          <a:prstGeom prst="rect">
            <a:avLst/>
          </a:prstGeom>
          <a:solidFill>
            <a:srgbClr val="253082"/>
          </a:solidFill>
          <a:ln cap="flat" cmpd="sng" w="9525">
            <a:solidFill>
              <a:srgbClr val="25308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30"/>
          <p:cNvPicPr preferRelativeResize="0"/>
          <p:nvPr/>
        </p:nvPicPr>
        <p:blipFill rotWithShape="1">
          <a:blip r:embed="rId3">
            <a:alphaModFix/>
          </a:blip>
          <a:srcRect b="4461" l="0" r="0" t="0"/>
          <a:stretch/>
        </p:blipFill>
        <p:spPr>
          <a:xfrm>
            <a:off x="6259575" y="1681325"/>
            <a:ext cx="1912950" cy="194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/>
          <p:nvPr>
            <p:ph type="ctrTitle"/>
          </p:nvPr>
        </p:nvSpPr>
        <p:spPr>
          <a:xfrm>
            <a:off x="226900" y="1889475"/>
            <a:ext cx="5061300" cy="153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5522">
                <a:solidFill>
                  <a:srgbClr val="25308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THANK YOU</a:t>
            </a:r>
            <a:endParaRPr sz="5522"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3000">
                <a:solidFill>
                  <a:srgbClr val="253082"/>
                </a:solidFill>
                <a:latin typeface="Poppins"/>
                <a:ea typeface="Poppins"/>
                <a:cs typeface="Poppins"/>
                <a:sym typeface="Poppins"/>
              </a:rPr>
              <a:t>FOR YOUR ATTENTION</a:t>
            </a:r>
            <a:endParaRPr sz="3000">
              <a:solidFill>
                <a:srgbClr val="2530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6" name="Google Shape;206;p31"/>
          <p:cNvSpPr/>
          <p:nvPr/>
        </p:nvSpPr>
        <p:spPr>
          <a:xfrm>
            <a:off x="5288100" y="0"/>
            <a:ext cx="3855900" cy="5143500"/>
          </a:xfrm>
          <a:prstGeom prst="rect">
            <a:avLst/>
          </a:prstGeom>
          <a:solidFill>
            <a:srgbClr val="253082"/>
          </a:solidFill>
          <a:ln cap="flat" cmpd="sng" w="9525">
            <a:solidFill>
              <a:srgbClr val="25308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31"/>
          <p:cNvPicPr preferRelativeResize="0"/>
          <p:nvPr/>
        </p:nvPicPr>
        <p:blipFill rotWithShape="1">
          <a:blip r:embed="rId3">
            <a:alphaModFix/>
          </a:blip>
          <a:srcRect b="0" l="0" r="43023" t="0"/>
          <a:stretch/>
        </p:blipFill>
        <p:spPr>
          <a:xfrm>
            <a:off x="6213475" y="0"/>
            <a:ext cx="29305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25308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STRUCTURE</a:t>
            </a:r>
            <a:endParaRPr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8935600" y="0"/>
            <a:ext cx="208500" cy="51435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800100" y="1327438"/>
            <a:ext cx="521100" cy="5211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0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01</a:t>
            </a:r>
            <a:endParaRPr b="1" sz="2000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713700" y="2310588"/>
            <a:ext cx="24063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Basic </a:t>
            </a:r>
            <a:r>
              <a:rPr b="1"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information </a:t>
            </a: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about the political group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800112" y="3104263"/>
            <a:ext cx="521100" cy="5211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0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04</a:t>
            </a:r>
            <a:endParaRPr b="1" sz="2000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3369650" y="2310600"/>
            <a:ext cx="24048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Is EU being undermined from within? in </a:t>
            </a:r>
            <a:r>
              <a:rPr b="1"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France24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3458548" y="1327438"/>
            <a:ext cx="521100" cy="5211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0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02</a:t>
            </a:r>
            <a:endParaRPr b="1" sz="2000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6024107" y="2310588"/>
            <a:ext cx="24048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‘Patriots’ and Putin in </a:t>
            </a:r>
            <a:r>
              <a:rPr b="1"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National Review</a:t>
            </a:r>
            <a:endParaRPr b="1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3458550" y="3104269"/>
            <a:ext cx="521100" cy="5211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0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05</a:t>
            </a:r>
            <a:endParaRPr b="1" sz="2000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713700" y="4219675"/>
            <a:ext cx="24063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Orbán isn’t as isolated as you think in </a:t>
            </a:r>
            <a:r>
              <a:rPr b="1"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Politico</a:t>
            </a:r>
            <a:endParaRPr b="1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6117011" y="1327444"/>
            <a:ext cx="521100" cy="5211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0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03</a:t>
            </a:r>
            <a:endParaRPr b="1" sz="2000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3369653" y="4087400"/>
            <a:ext cx="24048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Let’s have a </a:t>
            </a:r>
            <a:r>
              <a:rPr b="1"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discussion </a:t>
            </a: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about Patriots for Europe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6116998" y="3104269"/>
            <a:ext cx="521100" cy="5211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0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06</a:t>
            </a:r>
            <a:endParaRPr b="1" sz="2000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6024107" y="4087400"/>
            <a:ext cx="24048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What </a:t>
            </a:r>
            <a:r>
              <a:rPr b="1"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words </a:t>
            </a: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did we learn from the articles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713700" y="1877038"/>
            <a:ext cx="20484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2000">
                <a:solidFill>
                  <a:srgbClr val="2530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Background</a:t>
            </a:r>
            <a:endParaRPr sz="2000">
              <a:solidFill>
                <a:srgbClr val="2530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3369653" y="1877038"/>
            <a:ext cx="20484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2000">
                <a:solidFill>
                  <a:srgbClr val="2530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1st article</a:t>
            </a:r>
            <a:endParaRPr sz="2000">
              <a:solidFill>
                <a:srgbClr val="2530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6024107" y="1877038"/>
            <a:ext cx="20484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2000">
                <a:solidFill>
                  <a:srgbClr val="2530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2nd article</a:t>
            </a:r>
            <a:endParaRPr sz="2000">
              <a:solidFill>
                <a:srgbClr val="2530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713700" y="3661975"/>
            <a:ext cx="20496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2000">
                <a:solidFill>
                  <a:srgbClr val="2530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3rd article</a:t>
            </a:r>
            <a:endParaRPr sz="2000">
              <a:solidFill>
                <a:srgbClr val="2530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3369653" y="3661975"/>
            <a:ext cx="20484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2000">
                <a:solidFill>
                  <a:srgbClr val="2530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Questions</a:t>
            </a:r>
            <a:endParaRPr sz="2000">
              <a:solidFill>
                <a:srgbClr val="2530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6024107" y="3661975"/>
            <a:ext cx="20484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2000">
                <a:solidFill>
                  <a:srgbClr val="2530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Vocabulary</a:t>
            </a:r>
            <a:endParaRPr sz="2000">
              <a:solidFill>
                <a:srgbClr val="2530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25308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SOURCES</a:t>
            </a:r>
            <a:endParaRPr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213" name="Google Shape;213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Poppins"/>
              <a:buChar char="➔"/>
            </a:pPr>
            <a:r>
              <a:rPr lang="sk" sz="10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ALJAZEERA, 2024. </a:t>
            </a:r>
            <a:r>
              <a:rPr i="1" lang="sk" sz="10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‘Patriots for Europe’: Hungary’s Orban announces new EU Parliament alliance</a:t>
            </a:r>
            <a:r>
              <a:rPr lang="sk" sz="10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 [online]. [cit. 2024-10-19]. Dostupné z:</a:t>
            </a:r>
            <a:r>
              <a:rPr lang="sk" sz="1000">
                <a:solidFill>
                  <a:srgbClr val="333333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https://www.aljazeera.com/news/2024/6/30/patriots-for-europe-hungarys-orban-announces-new-eu-parliament-alliance</a:t>
            </a:r>
            <a:r>
              <a:rPr lang="sk" sz="10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000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Poppins"/>
              <a:buChar char="➔"/>
            </a:pPr>
            <a:r>
              <a:rPr lang="sk" sz="10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NATIONAL REVIEW, 2024. </a:t>
            </a:r>
            <a:r>
              <a:rPr i="1" lang="sk" sz="10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‘Patriots’ and Putin</a:t>
            </a:r>
            <a:r>
              <a:rPr lang="sk" sz="10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 [online]. [cit. 2024-10-19]. Dostupné z:</a:t>
            </a:r>
            <a:r>
              <a:rPr lang="sk" sz="1000">
                <a:solidFill>
                  <a:srgbClr val="333333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https://www.nationalreview.com/corner/patriots-and-putin/</a:t>
            </a:r>
            <a:r>
              <a:rPr lang="sk" sz="10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000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Poppins"/>
              <a:buChar char="➔"/>
            </a:pPr>
            <a:r>
              <a:rPr lang="sk" sz="10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RAHMAN, Mujtaba, 2024. Orbán isn’t as isolated as you think. In: </a:t>
            </a:r>
            <a:r>
              <a:rPr i="1" lang="sk" sz="10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Politico </a:t>
            </a:r>
            <a:r>
              <a:rPr lang="sk" sz="10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[online]. 06.08.2024 [cit. 2024-10-20]. Dostupné z: </a:t>
            </a:r>
            <a:r>
              <a:rPr lang="sk" sz="10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5"/>
              </a:rPr>
              <a:t>https://www.politico.eu/article/viktor-orban-not-isolated-as-you-think/</a:t>
            </a:r>
            <a:endParaRPr sz="1000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Poppins"/>
              <a:buChar char="➔"/>
            </a:pPr>
            <a:r>
              <a:rPr lang="sk" sz="1100">
                <a:solidFill>
                  <a:srgbClr val="333333"/>
                </a:solidFill>
              </a:rPr>
              <a:t>SEIBT, Sébastian, 2024. Le Pen, Orban and the ‘Patriots for Europe’: Is the EU being undermined from within. In: France 24 [online]. 09.07.2024 [cit. 2024-10-19]. Dostupné z:</a:t>
            </a:r>
            <a:r>
              <a:rPr lang="sk" sz="1100">
                <a:solidFill>
                  <a:srgbClr val="333333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sk" sz="1100" u="sng">
                <a:solidFill>
                  <a:schemeClr val="hlink"/>
                </a:solidFill>
                <a:hlinkClick r:id="rId7"/>
              </a:rPr>
              <a:t>https://www.france24.com/en/europe/20240709-le-pen-orban-and-the-patriots-for-europe-is-the-eu-being-undermined-from-within</a:t>
            </a:r>
            <a:r>
              <a:rPr lang="sk" sz="1100">
                <a:solidFill>
                  <a:schemeClr val="dk1"/>
                </a:solidFill>
              </a:rPr>
              <a:t>. </a:t>
            </a:r>
            <a:endParaRPr sz="1000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4" name="Google Shape;214;p32"/>
          <p:cNvSpPr/>
          <p:nvPr/>
        </p:nvSpPr>
        <p:spPr>
          <a:xfrm>
            <a:off x="8935600" y="0"/>
            <a:ext cx="208500" cy="51435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25308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BACKGROUND INFORMATION</a:t>
            </a:r>
            <a:endParaRPr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86" name="Google Shape;86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right-wing political group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founded by Fidesz, ANO and FPÖ on 8th of July 2024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group president: </a:t>
            </a: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Jordan Bardella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" name="Google Shape;87;p15"/>
          <p:cNvSpPr/>
          <p:nvPr/>
        </p:nvSpPr>
        <p:spPr>
          <a:xfrm>
            <a:off x="8935600" y="0"/>
            <a:ext cx="208500" cy="51435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8000" y="1925425"/>
            <a:ext cx="3353975" cy="335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01525" y="3075425"/>
            <a:ext cx="4055348" cy="210372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5"/>
          <p:cNvSpPr/>
          <p:nvPr/>
        </p:nvSpPr>
        <p:spPr>
          <a:xfrm>
            <a:off x="8014975" y="4815700"/>
            <a:ext cx="593700" cy="3279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25308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MANIFESTO AND GOALS</a:t>
            </a:r>
            <a:endParaRPr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96" name="Google Shape;9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strong and sovereign nations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fight against illegal migration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preserving European culture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revision of Green Deal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7" name="Google Shape;97;p16"/>
          <p:cNvSpPr/>
          <p:nvPr/>
        </p:nvSpPr>
        <p:spPr>
          <a:xfrm>
            <a:off x="8935600" y="0"/>
            <a:ext cx="208500" cy="51435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2425" y="2766925"/>
            <a:ext cx="3864673" cy="217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25308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IS THE EU BEING UNDERMINED FROM WITHIN?</a:t>
            </a:r>
            <a:endParaRPr b="1" sz="2300">
              <a:solidFill>
                <a:srgbClr val="011D2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formation of a powerful far-right bloc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opposition to centralized EU power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strategic positioning against established leaders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potential</a:t>
            </a: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 shift EU policy debates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8935500" y="0"/>
            <a:ext cx="208500" cy="51435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0825" y="2915750"/>
            <a:ext cx="3041178" cy="202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6850" y="2452325"/>
            <a:ext cx="3090258" cy="249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25308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‘PATRIOTS’ AND PUTIN</a:t>
            </a:r>
            <a:endParaRPr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13" name="Google Shape;113;p18"/>
          <p:cNvSpPr txBox="1"/>
          <p:nvPr>
            <p:ph idx="1" type="body"/>
          </p:nvPr>
        </p:nvSpPr>
        <p:spPr>
          <a:xfrm>
            <a:off x="311700" y="1152475"/>
            <a:ext cx="4976400" cy="32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alliance which comprises most of the illiberal Right in Europe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Marine Le Pen</a:t>
            </a:r>
            <a:endParaRPr b="1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has been funded by Putin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campaign pamphlets with a photo of her and Putin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posing with the trinity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5675" y="2674198"/>
            <a:ext cx="3151419" cy="22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 rotWithShape="1">
          <a:blip r:embed="rId4">
            <a:alphaModFix/>
          </a:blip>
          <a:srcRect b="0" l="0" r="0" t="1497"/>
          <a:stretch/>
        </p:blipFill>
        <p:spPr>
          <a:xfrm>
            <a:off x="5575678" y="204905"/>
            <a:ext cx="3151416" cy="2260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/>
          <p:nvPr/>
        </p:nvSpPr>
        <p:spPr>
          <a:xfrm>
            <a:off x="8935600" y="0"/>
            <a:ext cx="208500" cy="51435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25308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‘PATRIOTS’ AND PUTIN</a:t>
            </a:r>
            <a:endParaRPr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22" name="Google Shape;122;p19"/>
          <p:cNvSpPr txBox="1"/>
          <p:nvPr>
            <p:ph idx="1" type="body"/>
          </p:nvPr>
        </p:nvSpPr>
        <p:spPr>
          <a:xfrm>
            <a:off x="311700" y="1152475"/>
            <a:ext cx="4976400" cy="32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alliance which comprises most of the illiberal Right in Europe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Matteo Salvini</a:t>
            </a:r>
            <a:endParaRPr b="1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established a “Friends of Putin” group in the Italian parliament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signed a “friendship and cooperation” agreement with Putin 3 years lates</a:t>
            </a:r>
            <a:endParaRPr b="1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3" name="Google Shape;123;p19"/>
          <p:cNvPicPr preferRelativeResize="0"/>
          <p:nvPr/>
        </p:nvPicPr>
        <p:blipFill rotWithShape="1">
          <a:blip r:embed="rId3">
            <a:alphaModFix/>
          </a:blip>
          <a:srcRect b="0" l="3806" r="3806" t="0"/>
          <a:stretch/>
        </p:blipFill>
        <p:spPr>
          <a:xfrm>
            <a:off x="5576125" y="2674200"/>
            <a:ext cx="3150534" cy="22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 rotWithShape="1">
          <a:blip r:embed="rId4">
            <a:alphaModFix/>
          </a:blip>
          <a:srcRect b="0" l="4136" r="4136" t="0"/>
          <a:stretch/>
        </p:blipFill>
        <p:spPr>
          <a:xfrm>
            <a:off x="5576126" y="204896"/>
            <a:ext cx="3150533" cy="226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/>
          <p:nvPr/>
        </p:nvSpPr>
        <p:spPr>
          <a:xfrm>
            <a:off x="8935600" y="0"/>
            <a:ext cx="208500" cy="51435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25308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‘PATRIOTS’ AND PUTIN</a:t>
            </a:r>
            <a:endParaRPr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31" name="Google Shape;131;p20"/>
          <p:cNvSpPr txBox="1"/>
          <p:nvPr>
            <p:ph idx="1" type="body"/>
          </p:nvPr>
        </p:nvSpPr>
        <p:spPr>
          <a:xfrm>
            <a:off x="311700" y="1152475"/>
            <a:ext cx="4976400" cy="32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alliance which comprises most of the illiberal Right in Europe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Karin Kneissl</a:t>
            </a:r>
            <a:endParaRPr b="1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joined the board of Rosneft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blogged for RT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invited Putin to her wedding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lives in Russia</a:t>
            </a:r>
            <a:endParaRPr b="1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2" name="Google Shape;132;p20"/>
          <p:cNvPicPr preferRelativeResize="0"/>
          <p:nvPr/>
        </p:nvPicPr>
        <p:blipFill rotWithShape="1">
          <a:blip r:embed="rId3">
            <a:alphaModFix/>
          </a:blip>
          <a:srcRect b="1820" l="0" r="0" t="1830"/>
          <a:stretch/>
        </p:blipFill>
        <p:spPr>
          <a:xfrm>
            <a:off x="5576363" y="204897"/>
            <a:ext cx="3150049" cy="226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 rotWithShape="1">
          <a:blip r:embed="rId4">
            <a:alphaModFix/>
          </a:blip>
          <a:srcRect b="0" l="5838" r="5838" t="0"/>
          <a:stretch/>
        </p:blipFill>
        <p:spPr>
          <a:xfrm>
            <a:off x="5576362" y="2674202"/>
            <a:ext cx="3150048" cy="226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0"/>
          <p:cNvSpPr/>
          <p:nvPr/>
        </p:nvSpPr>
        <p:spPr>
          <a:xfrm>
            <a:off x="8935600" y="0"/>
            <a:ext cx="208500" cy="51435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25308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ORBÁN ISN’T AS ISOLATED AS YOU THINK</a:t>
            </a:r>
            <a:endParaRPr>
              <a:solidFill>
                <a:srgbClr val="25308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40" name="Google Shape;140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reorganized far right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working towards a Europe of nation states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challenge to Meloni’s pragmatic populism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Poppins"/>
              <a:buChar char="➔"/>
            </a:pPr>
            <a:r>
              <a:rPr lang="sk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0 committee chairs or leadership positions</a:t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1" name="Google Shape;141;p21"/>
          <p:cNvSpPr/>
          <p:nvPr/>
        </p:nvSpPr>
        <p:spPr>
          <a:xfrm>
            <a:off x="8935600" y="0"/>
            <a:ext cx="208500" cy="5143500"/>
          </a:xfrm>
          <a:prstGeom prst="rect">
            <a:avLst/>
          </a:prstGeom>
          <a:solidFill>
            <a:srgbClr val="FFD700"/>
          </a:solidFill>
          <a:ln cap="flat" cmpd="sng" w="9525">
            <a:solidFill>
              <a:srgbClr val="FF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400" y="2813385"/>
            <a:ext cx="5323352" cy="212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 rotWithShape="1">
          <a:blip r:embed="rId4">
            <a:alphaModFix/>
          </a:blip>
          <a:srcRect b="0" l="4516" r="0" t="0"/>
          <a:stretch/>
        </p:blipFill>
        <p:spPr>
          <a:xfrm>
            <a:off x="5740250" y="2913525"/>
            <a:ext cx="2986851" cy="192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