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nton" charset="1" panose="00000500000000000000"/>
      <p:regular r:id="rId17"/>
    </p:embeddedFont>
    <p:embeddedFont>
      <p:font typeface="Roboto Bold" charset="1" panose="02000000000000000000"/>
      <p:regular r:id="rId18"/>
    </p:embeddedFont>
    <p:embeddedFont>
      <p:font typeface="DM Sans" charset="1" panose="00000000000000000000"/>
      <p:regular r:id="rId19"/>
    </p:embeddedFont>
    <p:embeddedFont>
      <p:font typeface="DM Sans Bold" charset="1" panose="00000000000000000000"/>
      <p:regular r:id="rId20"/>
    </p:embeddedFont>
    <p:embeddedFont>
      <p:font typeface="DM Sans Bold Italics" charset="1" panose="00000000000000000000"/>
      <p:regular r:id="rId21"/>
    </p:embeddedFont>
    <p:embeddedFont>
      <p:font typeface="DM Sans Italics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67642" y="3753841"/>
            <a:ext cx="19023285" cy="250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79"/>
              </a:lnSpc>
              <a:spcBef>
                <a:spcPct val="0"/>
              </a:spcBef>
            </a:pPr>
            <a:r>
              <a:rPr lang="en-US" sz="1462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BREXIT AFTERMATH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461596" y="8987702"/>
            <a:ext cx="5364807" cy="47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0"/>
              </a:lnSpc>
              <a:spcBef>
                <a:spcPct val="0"/>
              </a:spcBef>
            </a:pPr>
            <a:r>
              <a:rPr lang="en-US" b="true" sz="2693">
                <a:solidFill>
                  <a:srgbClr val="D9D9D9"/>
                </a:solidFill>
                <a:latin typeface="Roboto Bold"/>
                <a:ea typeface="Roboto Bold"/>
                <a:cs typeface="Roboto Bold"/>
                <a:sym typeface="Roboto Bold"/>
              </a:rPr>
              <a:t>Katarína Valúchová, Prokop Janák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67327" y="6171209"/>
            <a:ext cx="4153346" cy="721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22"/>
              </a:lnSpc>
              <a:spcBef>
                <a:spcPct val="0"/>
              </a:spcBef>
            </a:pPr>
            <a:r>
              <a:rPr lang="en-US" sz="4230" strike="noStrike" u="none">
                <a:solidFill>
                  <a:srgbClr val="D9D9D9"/>
                </a:solidFill>
                <a:latin typeface="Anton"/>
                <a:ea typeface="Anton"/>
                <a:cs typeface="Anton"/>
                <a:sym typeface="Anton"/>
              </a:rPr>
              <a:t>reconnection to EU</a:t>
            </a:r>
            <a:r>
              <a:rPr lang="en-US" sz="4230" strike="noStrike" u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74000"/>
            <a:ext cx="3610570" cy="903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0"/>
              </a:lnSpc>
              <a:spcBef>
                <a:spcPct val="0"/>
              </a:spcBef>
            </a:pPr>
            <a:r>
              <a:rPr lang="en-US" sz="5293">
                <a:solidFill>
                  <a:srgbClr val="DED9D9"/>
                </a:solidFill>
                <a:latin typeface="DM Sans"/>
                <a:ea typeface="DM Sans"/>
                <a:cs typeface="DM Sans"/>
                <a:sym typeface="DM Sans"/>
              </a:rPr>
              <a:t>vocabulary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47580" y="2201657"/>
            <a:ext cx="15167449" cy="98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9"/>
              </a:lnSpc>
              <a:spcBef>
                <a:spcPct val="0"/>
              </a:spcBef>
            </a:pPr>
            <a:r>
              <a:rPr lang="en-US" b="true" sz="2849" i="true">
                <a:solidFill>
                  <a:srgbClr val="FFBD59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Demagogue</a:t>
            </a:r>
            <a:r>
              <a:rPr lang="en-US" b="true" sz="2849">
                <a:solidFill>
                  <a:srgbClr val="EBFF6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b="true" sz="284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</a:t>
            </a:r>
            <a:r>
              <a:rPr lang="en-US" sz="284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political leader who gains support by appealing to people's emotions, fears, and prejudices rather than using reasoned arguments.“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66846" y="3711312"/>
            <a:ext cx="15328917" cy="98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9"/>
              </a:lnSpc>
              <a:spcBef>
                <a:spcPct val="0"/>
              </a:spcBef>
            </a:pPr>
            <a:r>
              <a:rPr lang="en-US" b="true" sz="2849" i="true">
                <a:solidFill>
                  <a:srgbClr val="FFBD59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Frontbencher</a:t>
            </a:r>
            <a:r>
              <a:rPr lang="en-US" b="true" sz="2849">
                <a:solidFill>
                  <a:srgbClr val="EBFF6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b="true" sz="284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</a:t>
            </a:r>
            <a:r>
              <a:rPr lang="en-US" sz="2849" strike="noStrike" u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senior member of a government or opposition party, typically sitting in the front rows of the parliamentary chamber.“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66846" y="5220080"/>
            <a:ext cx="15328917" cy="98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9"/>
              </a:lnSpc>
              <a:spcBef>
                <a:spcPct val="0"/>
              </a:spcBef>
            </a:pPr>
            <a:r>
              <a:rPr lang="en-US" b="true" sz="2849" i="true">
                <a:solidFill>
                  <a:srgbClr val="FFBD59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Imminent</a:t>
            </a:r>
            <a:r>
              <a:rPr lang="en-US" sz="2849" i="true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“</a:t>
            </a:r>
            <a:r>
              <a:rPr lang="en-US" sz="2849" strike="noStrike" u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something that is about to happen very soon, likely to occur immediately or in the near future.“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4084" y="6576449"/>
            <a:ext cx="15167449" cy="98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9"/>
              </a:lnSpc>
              <a:spcBef>
                <a:spcPct val="0"/>
              </a:spcBef>
            </a:pPr>
            <a:r>
              <a:rPr lang="en-US" b="true" sz="2849" i="true" strike="noStrike" u="none">
                <a:solidFill>
                  <a:srgbClr val="FFBD59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Pay-as-you-go</a:t>
            </a:r>
            <a:r>
              <a:rPr lang="en-US" sz="2849" strike="noStrike" u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“is a system where services or goods are paid for as they are used, rather than through a pre-payment or subscription.“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44084" y="8085217"/>
            <a:ext cx="14960459" cy="98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89"/>
              </a:lnSpc>
              <a:spcBef>
                <a:spcPct val="0"/>
              </a:spcBef>
            </a:pPr>
            <a:r>
              <a:rPr lang="en-US" b="true" sz="2849" i="true" strike="noStrike" u="none">
                <a:solidFill>
                  <a:srgbClr val="FFBD59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Renegotiation</a:t>
            </a:r>
            <a:r>
              <a:rPr lang="en-US" b="true" sz="2849" strike="noStrike" u="none">
                <a:solidFill>
                  <a:srgbClr val="FFBD59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849" strike="noStrike" u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“refers to the process of revisiting and altering the terms of an agreement or contract“.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74302"/>
            <a:ext cx="17259300" cy="913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9"/>
              </a:lnSpc>
              <a:spcBef>
                <a:spcPct val="0"/>
              </a:spcBef>
            </a:pPr>
            <a:r>
              <a:rPr lang="en-US" sz="2649">
                <a:solidFill>
                  <a:srgbClr val="D9D9D9"/>
                </a:solidFill>
                <a:latin typeface="DM Sans"/>
                <a:ea typeface="DM Sans"/>
                <a:cs typeface="DM Sans"/>
                <a:sym typeface="DM Sans"/>
              </a:rPr>
              <a:t>Boscia, S. (2023, September 27). After Brexit, Britain and Europe embrace ever-closer union. POLITICO. https://www.politico.eu/article/eu-uk-relations-rishi-sunak-brexit/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435746"/>
            <a:ext cx="16438976" cy="138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8"/>
              </a:lnSpc>
              <a:spcBef>
                <a:spcPct val="0"/>
              </a:spcBef>
            </a:pPr>
            <a:r>
              <a:rPr lang="en-US" sz="2663">
                <a:solidFill>
                  <a:srgbClr val="D9D9D9"/>
                </a:solidFill>
                <a:latin typeface="DM Sans"/>
                <a:ea typeface="DM Sans"/>
                <a:cs typeface="DM Sans"/>
                <a:sym typeface="DM Sans"/>
              </a:rPr>
              <a:t>Devlin, K. (2024, November 7). Keir Starmer left reeling from collapse of Brexit ally’s government – hours after Donald Trump victory. The Independent. https://www.independent.co.uk/news/uk/politics/brexit-uk-starmer-germany-government-collapse-b2643050.html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23925"/>
            <a:ext cx="2642592" cy="903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0"/>
              </a:lnSpc>
              <a:spcBef>
                <a:spcPct val="0"/>
              </a:spcBef>
            </a:pPr>
            <a:r>
              <a:rPr lang="en-US" sz="5293">
                <a:solidFill>
                  <a:srgbClr val="DED9D9"/>
                </a:solidFill>
                <a:latin typeface="DM Sans"/>
                <a:ea typeface="DM Sans"/>
                <a:cs typeface="DM Sans"/>
                <a:sym typeface="DM Sans"/>
              </a:rPr>
              <a:t>sources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263573"/>
            <a:ext cx="16230600" cy="203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2"/>
              </a:lnSpc>
            </a:pPr>
            <a:r>
              <a:rPr lang="en-US" sz="2587">
                <a:solidFill>
                  <a:srgbClr val="DED9D9"/>
                </a:solidFill>
                <a:latin typeface="DM Sans"/>
                <a:ea typeface="DM Sans"/>
                <a:cs typeface="DM Sans"/>
                <a:sym typeface="DM Sans"/>
              </a:rPr>
              <a:t>YouGov. (May 2, 2024). In hindsight, do you think Britain was right or wrong to vote to leave the European Union (January 2020 to May 2024) [Graph]. In Statista. Retrieved November 12, 2024, from https://www.statista.com/statistics/987347/brexit-opinion-poll/</a:t>
            </a:r>
          </a:p>
          <a:p>
            <a:pPr algn="ctr">
              <a:lnSpc>
                <a:spcPts val="552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974766"/>
            <a:ext cx="16230600" cy="1408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3"/>
              </a:lnSpc>
              <a:spcBef>
                <a:spcPct val="0"/>
              </a:spcBef>
            </a:pPr>
            <a:r>
              <a:rPr lang="en-US" sz="2688">
                <a:solidFill>
                  <a:srgbClr val="D9D9D9"/>
                </a:solidFill>
                <a:latin typeface="DM Sans"/>
                <a:ea typeface="DM Sans"/>
                <a:cs typeface="DM Sans"/>
                <a:sym typeface="DM Sans"/>
              </a:rPr>
              <a:t>Davies, C., &amp; Kassim, H. (2023). How does the EU organise and manage its relationship with the UK post-Brexit? [Online]. Uk In A Changing Europe. Retrieved from https://ukandeu.ac.uk/explainers/how-does-the-eu-organise-and-manage-its-relationship-with-the-uk-post-brexit/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768564"/>
            <a:ext cx="16230600" cy="931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3"/>
              </a:lnSpc>
              <a:spcBef>
                <a:spcPct val="0"/>
              </a:spcBef>
            </a:pPr>
            <a:r>
              <a:rPr lang="en-US" sz="2688">
                <a:solidFill>
                  <a:srgbClr val="D9D9D9"/>
                </a:solidFill>
                <a:latin typeface="DM Sans"/>
                <a:ea typeface="DM Sans"/>
                <a:cs typeface="DM Sans"/>
                <a:sym typeface="DM Sans"/>
              </a:rPr>
              <a:t>Cross, M., &amp; Briant, N. (2024). Brexit: What has changed in eight years? [Online]. Bbc. Retrieved from https://www.bbc.com/news/articles/cv22y0jvd4do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5378053" cy="85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0"/>
              </a:lnSpc>
              <a:spcBef>
                <a:spcPct val="0"/>
              </a:spcBef>
            </a:pPr>
            <a:r>
              <a:rPr lang="en-US" sz="4993">
                <a:solidFill>
                  <a:srgbClr val="DED9D9"/>
                </a:solidFill>
                <a:latin typeface="DM Sans"/>
                <a:ea typeface="DM Sans"/>
                <a:cs typeface="DM Sans"/>
                <a:sym typeface="DM Sans"/>
              </a:rPr>
              <a:t>table of contents 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64710" y="1970258"/>
            <a:ext cx="8358580" cy="7511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39740" indent="-419870" lvl="1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</a:p>
          <a:p>
            <a:pPr algn="ctr"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ctr" marL="839740" indent="-419870" lvl="1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article</a:t>
            </a:r>
          </a:p>
          <a:p>
            <a:pPr algn="ctr"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ctr" marL="839740" indent="-419870" lvl="1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second article</a:t>
            </a:r>
          </a:p>
          <a:p>
            <a:pPr algn="ctr"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ctr" marL="839740" indent="-419870" lvl="1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questions</a:t>
            </a:r>
          </a:p>
          <a:p>
            <a:pPr algn="ctr">
              <a:lnSpc>
                <a:spcPts val="5445"/>
              </a:lnSpc>
            </a:pPr>
          </a:p>
          <a:p>
            <a:pPr algn="ctr" marL="839740" indent="-419870" lvl="1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vocabulary  </a:t>
            </a:r>
          </a:p>
          <a:p>
            <a:pPr algn="ctr">
              <a:lnSpc>
                <a:spcPts val="5445"/>
              </a:lnSpc>
            </a:pPr>
          </a:p>
          <a:p>
            <a:pPr algn="ctr" marL="839740" indent="-419870" lvl="1">
              <a:lnSpc>
                <a:spcPts val="5445"/>
              </a:lnSpc>
              <a:buFont typeface="Arial"/>
              <a:buChar char="•"/>
            </a:pPr>
            <a:r>
              <a:rPr lang="en-US" sz="38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kahoot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298041"/>
            <a:ext cx="7926413" cy="5947407"/>
          </a:xfrm>
          <a:custGeom>
            <a:avLst/>
            <a:gdLst/>
            <a:ahLst/>
            <a:cxnLst/>
            <a:rect r="r" b="b" t="t" l="l"/>
            <a:pathLst>
              <a:path h="5947407" w="7926413">
                <a:moveTo>
                  <a:pt x="0" y="0"/>
                </a:moveTo>
                <a:lnTo>
                  <a:pt x="7926413" y="0"/>
                </a:lnTo>
                <a:lnTo>
                  <a:pt x="7926413" y="5947407"/>
                </a:lnTo>
                <a:lnTo>
                  <a:pt x="0" y="594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2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23925"/>
            <a:ext cx="4018508" cy="903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0"/>
              </a:lnSpc>
              <a:spcBef>
                <a:spcPct val="0"/>
              </a:spcBef>
            </a:pPr>
            <a:r>
              <a:rPr lang="en-US" sz="5293">
                <a:solidFill>
                  <a:srgbClr val="DED9D9"/>
                </a:solidFill>
                <a:latin typeface="DM Sans"/>
                <a:ea typeface="DM Sans"/>
                <a:cs typeface="DM Sans"/>
                <a:sym typeface="DM Sans"/>
              </a:rPr>
              <a:t>introduction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629471" y="8315862"/>
            <a:ext cx="4976822" cy="374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8"/>
              </a:lnSpc>
              <a:spcBef>
                <a:spcPct val="0"/>
              </a:spcBef>
            </a:pPr>
            <a:r>
              <a:rPr lang="en-US" sz="2149">
                <a:solidFill>
                  <a:srgbClr val="DED9D9"/>
                </a:solidFill>
                <a:latin typeface="DM Sans"/>
                <a:ea typeface="DM Sans"/>
                <a:cs typeface="DM Sans"/>
                <a:sym typeface="DM Sans"/>
              </a:rPr>
              <a:t>statista 2024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70231" y="1749477"/>
            <a:ext cx="8621436" cy="548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2"/>
              </a:lnSpc>
              <a:spcBef>
                <a:spcPct val="0"/>
              </a:spcBef>
            </a:pPr>
            <a:r>
              <a:rPr lang="en-US" b="true" sz="325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UK left the EU in 2020, what are the results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70231" y="2633966"/>
            <a:ext cx="7541089" cy="5434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256" indent="-301128" lvl="1">
              <a:lnSpc>
                <a:spcPts val="3905"/>
              </a:lnSpc>
              <a:buFont typeface="Arial"/>
              <a:buChar char="•"/>
            </a:pPr>
            <a:r>
              <a:rPr lang="en-US" sz="27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unique set of institutional frameworks</a:t>
            </a:r>
            <a:r>
              <a:rPr lang="en-US" sz="27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905"/>
              </a:lnSpc>
            </a:pPr>
          </a:p>
          <a:p>
            <a:pPr algn="l" marL="602256" indent="-301128" lvl="1">
              <a:lnSpc>
                <a:spcPts val="3905"/>
              </a:lnSpc>
              <a:buFont typeface="Arial"/>
              <a:buChar char="•"/>
            </a:pPr>
            <a:r>
              <a:rPr lang="en-US" sz="27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formal relationship: the Withdrawal Agreement; the Trade and Cooperation Agreement </a:t>
            </a:r>
          </a:p>
          <a:p>
            <a:pPr algn="l" marL="1204511" indent="-401504" lvl="2">
              <a:lnSpc>
                <a:spcPts val="3905"/>
              </a:lnSpc>
              <a:buFont typeface="Arial"/>
              <a:buChar char="⚬"/>
            </a:pPr>
            <a:r>
              <a:rPr lang="en-US" sz="27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each creates a committee structure</a:t>
            </a:r>
          </a:p>
          <a:p>
            <a:pPr algn="l">
              <a:lnSpc>
                <a:spcPts val="3905"/>
              </a:lnSpc>
            </a:pPr>
          </a:p>
          <a:p>
            <a:pPr algn="l" marL="602256" indent="-301128" lvl="1">
              <a:lnSpc>
                <a:spcPts val="3905"/>
              </a:lnSpc>
              <a:buFont typeface="Arial"/>
              <a:buChar char="•"/>
            </a:pPr>
            <a:r>
              <a:rPr lang="en-US" sz="27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15% of people think the benefits of Brexit have outweighed the negatives</a:t>
            </a:r>
          </a:p>
          <a:p>
            <a:pPr algn="l">
              <a:lnSpc>
                <a:spcPts val="3905"/>
              </a:lnSpc>
            </a:pPr>
          </a:p>
          <a:p>
            <a:pPr algn="l" marL="602256" indent="-301128" lvl="1">
              <a:lnSpc>
                <a:spcPts val="3905"/>
              </a:lnSpc>
              <a:buFont typeface="Arial"/>
              <a:buChar char="•"/>
            </a:pPr>
            <a:r>
              <a:rPr lang="en-US" sz="27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do the parties think?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283098"/>
            <a:ext cx="6082286" cy="6939155"/>
          </a:xfrm>
          <a:custGeom>
            <a:avLst/>
            <a:gdLst/>
            <a:ahLst/>
            <a:cxnLst/>
            <a:rect r="r" b="b" t="t" l="l"/>
            <a:pathLst>
              <a:path h="6939155" w="6082286">
                <a:moveTo>
                  <a:pt x="0" y="0"/>
                </a:moveTo>
                <a:lnTo>
                  <a:pt x="6082286" y="0"/>
                </a:lnTo>
                <a:lnTo>
                  <a:pt x="6082286" y="6939155"/>
                </a:lnTo>
                <a:lnTo>
                  <a:pt x="0" y="6939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820" t="0" r="-7812" b="-68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5670" y="471058"/>
            <a:ext cx="3646012" cy="2199368"/>
          </a:xfrm>
          <a:custGeom>
            <a:avLst/>
            <a:gdLst/>
            <a:ahLst/>
            <a:cxnLst/>
            <a:rect r="r" b="b" t="t" l="l"/>
            <a:pathLst>
              <a:path h="2199368" w="3646012">
                <a:moveTo>
                  <a:pt x="0" y="0"/>
                </a:moveTo>
                <a:lnTo>
                  <a:pt x="3646012" y="0"/>
                </a:lnTo>
                <a:lnTo>
                  <a:pt x="3646012" y="2199368"/>
                </a:lnTo>
                <a:lnTo>
                  <a:pt x="0" y="219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624966" y="1952980"/>
            <a:ext cx="8081106" cy="603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3"/>
              </a:lnSpc>
              <a:spcBef>
                <a:spcPct val="0"/>
              </a:spcBef>
            </a:pPr>
            <a:r>
              <a:rPr lang="en-US" b="true" sz="363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Europe embrace ever-closer union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24966" y="3514440"/>
            <a:ext cx="7043039" cy="3664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5139" indent="-322569" lvl="1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Newly established agreements</a:t>
            </a:r>
          </a:p>
          <a:p>
            <a:pPr algn="just">
              <a:lnSpc>
                <a:spcPts val="4183"/>
              </a:lnSpc>
            </a:pPr>
          </a:p>
          <a:p>
            <a:pPr algn="just" marL="645139" indent="-322569" lvl="1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Renewed relationships</a:t>
            </a:r>
          </a:p>
          <a:p>
            <a:pPr algn="just">
              <a:lnSpc>
                <a:spcPts val="4183"/>
              </a:lnSpc>
            </a:pPr>
          </a:p>
          <a:p>
            <a:pPr algn="just" marL="645139" indent="-322569" lvl="1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Future negotiations </a:t>
            </a:r>
          </a:p>
          <a:p>
            <a:pPr algn="just">
              <a:lnSpc>
                <a:spcPts val="4183"/>
              </a:lnSpc>
            </a:pPr>
          </a:p>
          <a:p>
            <a:pPr algn="just" marL="645139" indent="-322569" lvl="1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Experts opinion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1952" y="1028700"/>
            <a:ext cx="4667418" cy="1376888"/>
          </a:xfrm>
          <a:custGeom>
            <a:avLst/>
            <a:gdLst/>
            <a:ahLst/>
            <a:cxnLst/>
            <a:rect r="r" b="b" t="t" l="l"/>
            <a:pathLst>
              <a:path h="1376888" w="4667418">
                <a:moveTo>
                  <a:pt x="0" y="0"/>
                </a:moveTo>
                <a:lnTo>
                  <a:pt x="4667419" y="0"/>
                </a:lnTo>
                <a:lnTo>
                  <a:pt x="4667419" y="1376888"/>
                </a:lnTo>
                <a:lnTo>
                  <a:pt x="0" y="137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703964"/>
            <a:ext cx="6761749" cy="6246166"/>
          </a:xfrm>
          <a:custGeom>
            <a:avLst/>
            <a:gdLst/>
            <a:ahLst/>
            <a:cxnLst/>
            <a:rect r="r" b="b" t="t" l="l"/>
            <a:pathLst>
              <a:path h="6246166" w="6761749">
                <a:moveTo>
                  <a:pt x="0" y="0"/>
                </a:moveTo>
                <a:lnTo>
                  <a:pt x="6761749" y="0"/>
                </a:lnTo>
                <a:lnTo>
                  <a:pt x="6761749" y="6246165"/>
                </a:lnTo>
                <a:lnTo>
                  <a:pt x="0" y="6246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05861" y="4154220"/>
            <a:ext cx="7785199" cy="3649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6205" indent="-323103" lvl="1">
              <a:lnSpc>
                <a:spcPts val="7482"/>
              </a:lnSpc>
              <a:buFont typeface="Arial"/>
              <a:buChar char="•"/>
            </a:pPr>
            <a:r>
              <a:rPr lang="en-US" sz="299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close working relation with Olaf Scholtz</a:t>
            </a:r>
          </a:p>
          <a:p>
            <a:pPr algn="just" marL="646205" indent="-323103" lvl="1">
              <a:lnSpc>
                <a:spcPts val="7482"/>
              </a:lnSpc>
              <a:buFont typeface="Arial"/>
              <a:buChar char="•"/>
            </a:pPr>
            <a:r>
              <a:rPr lang="en-US" sz="299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major strengthening of Europe’s security</a:t>
            </a:r>
          </a:p>
          <a:p>
            <a:pPr algn="just" marL="646205" indent="-323103" lvl="1">
              <a:lnSpc>
                <a:spcPts val="7482"/>
              </a:lnSpc>
              <a:buFont typeface="Arial"/>
              <a:buChar char="•"/>
            </a:pPr>
            <a:r>
              <a:rPr lang="en-US" sz="299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german government’s collapse</a:t>
            </a:r>
          </a:p>
          <a:p>
            <a:pPr algn="just" marL="646205" indent="-323103" lvl="1">
              <a:lnSpc>
                <a:spcPts val="7482"/>
              </a:lnSpc>
              <a:buFont typeface="Arial"/>
              <a:buChar char="•"/>
            </a:pPr>
            <a:r>
              <a:rPr lang="en-US" sz="299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democrats loss in the 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05861" y="1907947"/>
            <a:ext cx="8661477" cy="154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  <a:spcBef>
                <a:spcPct val="0"/>
              </a:spcBef>
            </a:pPr>
            <a:r>
              <a:rPr lang="en-US" b="true" sz="294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Keir Starmer left reeling following collapse of Brexit ally’s government – hours after Donald Trump victory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48190" y="4253141"/>
            <a:ext cx="15191619" cy="1694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0"/>
              </a:lnSpc>
              <a:spcBef>
                <a:spcPct val="0"/>
              </a:spcBef>
            </a:pPr>
            <a:r>
              <a:rPr lang="en-US" sz="489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you think Starmer will prioritize transatlantic relations, now that Trump is back in office?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98056" y="4105118"/>
            <a:ext cx="13271327" cy="1997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6"/>
              </a:lnSpc>
              <a:spcBef>
                <a:spcPct val="0"/>
              </a:spcBef>
            </a:pPr>
            <a:r>
              <a:rPr lang="en-US" sz="384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Did the Lisbon Treaty effectively open the door for the UK to leave or was Brexit simply a matter of time regardless of the treaty?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3048" y="4010306"/>
            <a:ext cx="15241904" cy="218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6"/>
              </a:lnSpc>
              <a:spcBef>
                <a:spcPct val="0"/>
              </a:spcBef>
            </a:pPr>
            <a:r>
              <a:rPr lang="en-US" sz="414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you think that there can be a compromise in future negotiations, where both EU and UK are satisfied with the results?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7373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62831" y="4097504"/>
            <a:ext cx="13362338" cy="2025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3"/>
              </a:lnSpc>
              <a:spcBef>
                <a:spcPct val="0"/>
              </a:spcBef>
            </a:pPr>
            <a:r>
              <a:rPr lang="en-US" sz="388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you think a more pro-brexit, neutral or anti-brexit UK officials are better for the future communication between UK and EU?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DAGV59-db-0</dc:identifier>
  <dcterms:modified xsi:type="dcterms:W3CDTF">2011-08-01T06:04:30Z</dcterms:modified>
  <cp:revision>1</cp:revision>
  <dc:title>brexit</dc:title>
</cp:coreProperties>
</file>