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Barlow ExtraBold"/>
      <p:bold r:id="rId16"/>
      <p:boldItalic r:id="rId17"/>
    </p:embeddedFont>
    <p:embeddedFont>
      <p:font typeface="Barlow"/>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Barlow-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Barlow-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BarlowExtraBold-boldItalic.fntdata"/><Relationship Id="rId16" Type="http://schemas.openxmlformats.org/officeDocument/2006/relationships/font" Target="fonts/BarlowExtraBold-bold.fntdata"/><Relationship Id="rId5" Type="http://schemas.openxmlformats.org/officeDocument/2006/relationships/notesMaster" Target="notesMasters/notesMaster1.xml"/><Relationship Id="rId19" Type="http://schemas.openxmlformats.org/officeDocument/2006/relationships/font" Target="fonts/Barlow-bold.fntdata"/><Relationship Id="rId6" Type="http://schemas.openxmlformats.org/officeDocument/2006/relationships/slide" Target="slides/slide1.xml"/><Relationship Id="rId18" Type="http://schemas.openxmlformats.org/officeDocument/2006/relationships/font" Target="fonts/Barlow-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d3cdf0d64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d3cdf0d64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9e0c2c36f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9e0c2c36f3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9e0c2c36f3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9e0c2c36f3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9e0c2c36f3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9e0c2c36f3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sk">
                <a:solidFill>
                  <a:schemeClr val="dk1"/>
                </a:solidFill>
              </a:rPr>
              <a:t>The party's name is derived from a major Hungarian river, Tisza, and is also an abbreviation of the words "Tisztelet és Szabadság" (Respect and Freedom). It was founded in the city of Eger, Hungary, with the aim of appealing to undecided voters. The party toured the country, rejected state funding, and according to its financial report, collected only around €500 in donations. They ultimately did not participate in the 2022 elections. The party remained largely dormant until it was taken over by Péter Magyar, the ex-husband of a former Justice Minister from the ruling Fidesz party. We will discuss Péter Magyar in more detail on the next slide, but an interesting fact: his surname "Magyar" means "Hungarian." His movement, </a:t>
            </a:r>
            <a:r>
              <a:rPr i="1" lang="sk">
                <a:solidFill>
                  <a:schemeClr val="dk1"/>
                </a:solidFill>
              </a:rPr>
              <a:t>Talpra Magyar</a:t>
            </a:r>
            <a:r>
              <a:rPr lang="sk">
                <a:solidFill>
                  <a:schemeClr val="dk1"/>
                </a:solidFill>
              </a:rPr>
              <a:t>, translates to "On your feet, Hungarian!" This phrase is part of the opening lines of </a:t>
            </a:r>
            <a:r>
              <a:rPr i="1" lang="sk">
                <a:solidFill>
                  <a:schemeClr val="dk1"/>
                </a:solidFill>
              </a:rPr>
              <a:t>The National Poem</a:t>
            </a:r>
            <a:r>
              <a:rPr lang="sk">
                <a:solidFill>
                  <a:schemeClr val="dk1"/>
                </a:solidFill>
              </a:rPr>
              <a:t> by Sándor Petőfi, recited on March 15, 1848, on the steps of the Hungarian National Museum. It is said to have inspired the Hungarian Revolution of 1848, which briefly freed Hungary from absolutism and introduced significant reforms to the feudal system.</a:t>
            </a:r>
            <a:endParaRPr>
              <a:solidFill>
                <a:schemeClr val="dk1"/>
              </a:solidFill>
            </a:endParaRPr>
          </a:p>
          <a:p>
            <a:pPr indent="0" lvl="0" marL="0" rtl="0" algn="l">
              <a:lnSpc>
                <a:spcPct val="115000"/>
              </a:lnSpc>
              <a:spcBef>
                <a:spcPts val="1200"/>
              </a:spcBef>
              <a:spcAft>
                <a:spcPts val="0"/>
              </a:spcAft>
              <a:buNone/>
            </a:pPr>
            <a:r>
              <a:rPr lang="sk">
                <a:solidFill>
                  <a:schemeClr val="dk1"/>
                </a:solidFill>
              </a:rPr>
              <a:t>Fittingly, Péter Magyar announced the formation of his movement on March 15, during a large demonstration. Due to the then upcoming European elections, he didn’t have time to register a new party early enough for it to participate, so he held discussions with different parties. His movement essentially integrated into Tisza. The party participated in its first election this year.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0794425d6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0794425d6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0794425d6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0794425d6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0794425d6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0794425d6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0794425d6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0794425d6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d3cdf0d64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d3cdf0d64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0794425d6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0794425d6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p14:dur="10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txBox="1"/>
          <p:nvPr>
            <p:ph type="title"/>
          </p:nvPr>
        </p:nvSpPr>
        <p:spPr>
          <a:xfrm>
            <a:off x="311700" y="445025"/>
            <a:ext cx="81600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sk">
                <a:solidFill>
                  <a:srgbClr val="EE4350"/>
                </a:solidFill>
                <a:latin typeface="Barlow"/>
                <a:ea typeface="Barlow"/>
                <a:cs typeface="Barlow"/>
                <a:sym typeface="Barlow"/>
              </a:rPr>
              <a:t>Resources</a:t>
            </a:r>
            <a:endParaRPr>
              <a:solidFill>
                <a:srgbClr val="EE4350"/>
              </a:solidFill>
              <a:latin typeface="Barlow ExtraBold"/>
              <a:ea typeface="Barlow ExtraBold"/>
              <a:cs typeface="Barlow ExtraBold"/>
              <a:sym typeface="Barlow ExtraBold"/>
            </a:endParaRPr>
          </a:p>
        </p:txBody>
      </p:sp>
      <p:sp>
        <p:nvSpPr>
          <p:cNvPr id="125" name="Google Shape;125;p22"/>
          <p:cNvSpPr txBox="1"/>
          <p:nvPr>
            <p:ph idx="1" type="body"/>
          </p:nvPr>
        </p:nvSpPr>
        <p:spPr>
          <a:xfrm>
            <a:off x="311700" y="1017725"/>
            <a:ext cx="8160000" cy="3551100"/>
          </a:xfrm>
          <a:prstGeom prst="rect">
            <a:avLst/>
          </a:prstGeom>
        </p:spPr>
        <p:txBody>
          <a:bodyPr anchorCtr="0" anchor="t" bIns="91425" lIns="91425" spcFirstLastPara="1" rIns="91425" wrap="square" tIns="91425">
            <a:normAutofit lnSpcReduction="10000"/>
          </a:bodyPr>
          <a:lstStyle/>
          <a:p>
            <a:pPr indent="-304800" lvl="0" marL="457200" rtl="0" algn="l">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https://telex.hu/belfold/2024/03/15/magyar-peter-marcius-15-zaszlobontas-part</a:t>
            </a:r>
            <a:endParaRPr sz="1200">
              <a:solidFill>
                <a:schemeClr val="dk1"/>
              </a:solidFill>
              <a:latin typeface="Barlow"/>
              <a:ea typeface="Barlow"/>
              <a:cs typeface="Barlow"/>
              <a:sym typeface="Barlow"/>
            </a:endParaRPr>
          </a:p>
          <a:p>
            <a:pPr indent="-304800" lvl="0" marL="457200" rtl="0" algn="l">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https://telex.hu/belfold/2024/04/10/magyar-peter-partja-valasztasi-bizottsag-nyilvantartasba-vetel</a:t>
            </a:r>
            <a:endParaRPr sz="1200">
              <a:solidFill>
                <a:schemeClr val="dk1"/>
              </a:solidFill>
              <a:latin typeface="Barlow"/>
              <a:ea typeface="Barlow"/>
              <a:cs typeface="Barlow"/>
              <a:sym typeface="Barlow"/>
            </a:endParaRPr>
          </a:p>
          <a:p>
            <a:pPr indent="-304800" lvl="0" marL="457200" rtl="0" algn="l">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https://telex.hu/belfold/2024/03/15/magyar-peter-marcius-15-zaszlobontas-part</a:t>
            </a:r>
            <a:endParaRPr sz="1200">
              <a:solidFill>
                <a:schemeClr val="dk1"/>
              </a:solidFill>
              <a:latin typeface="Barlow"/>
              <a:ea typeface="Barlow"/>
              <a:cs typeface="Barlow"/>
              <a:sym typeface="Barlow"/>
            </a:endParaRPr>
          </a:p>
          <a:p>
            <a:pPr indent="-304800" lvl="0" marL="457200" rtl="0" algn="l">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https://magyartisza.hu/tisza-part-21-pontja</a:t>
            </a:r>
            <a:endParaRPr sz="1200">
              <a:solidFill>
                <a:schemeClr val="dk1"/>
              </a:solidFill>
              <a:latin typeface="Barlow"/>
              <a:ea typeface="Barlow"/>
              <a:cs typeface="Barlow"/>
              <a:sym typeface="Barlow"/>
            </a:endParaRPr>
          </a:p>
          <a:p>
            <a:pPr indent="-304800" lvl="0" marL="457200" rtl="0" algn="l">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https://rtl.hu/europa/2024/07/23/magyar-peter-bizottsagi-alelnok-lett-az-europai-parlamentben</a:t>
            </a:r>
            <a:endParaRPr sz="1200">
              <a:solidFill>
                <a:schemeClr val="dk1"/>
              </a:solidFill>
              <a:latin typeface="Barlow"/>
              <a:ea typeface="Barlow"/>
              <a:cs typeface="Barlow"/>
              <a:sym typeface="Barlow"/>
            </a:endParaRPr>
          </a:p>
          <a:p>
            <a:pPr indent="-304800" lvl="0" marL="457200" rtl="0" algn="l">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https://www.politico.eu/article/european-peoples-party-hungary-weapons-war-in-ukraine-aid-peter-magyar/</a:t>
            </a:r>
            <a:endParaRPr sz="1200">
              <a:solidFill>
                <a:schemeClr val="dk1"/>
              </a:solidFill>
              <a:latin typeface="Barlow"/>
              <a:ea typeface="Barlow"/>
              <a:cs typeface="Barlow"/>
              <a:sym typeface="Barlow"/>
            </a:endParaRPr>
          </a:p>
          <a:p>
            <a:pPr indent="-304800" lvl="0" marL="457200" rtl="0" algn="l">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https://www.politico.eu/europe-poll-of-polls/hungary/</a:t>
            </a:r>
            <a:endParaRPr sz="1200">
              <a:solidFill>
                <a:schemeClr val="dk1"/>
              </a:solidFill>
              <a:latin typeface="Barlow"/>
              <a:ea typeface="Barlow"/>
              <a:cs typeface="Barlow"/>
              <a:sym typeface="Barlow"/>
            </a:endParaRPr>
          </a:p>
          <a:p>
            <a:pPr indent="-304800" lvl="0" marL="457200" rtl="0" algn="l">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https://studyinhungary.hu/blog/sandor-petofi-the-revolutionary-poet-was-born-200-years-ago</a:t>
            </a:r>
            <a:endParaRPr sz="1200">
              <a:solidFill>
                <a:srgbClr val="000000"/>
              </a:solidFill>
              <a:latin typeface="Barlow"/>
              <a:ea typeface="Barlow"/>
              <a:cs typeface="Barlow"/>
              <a:sym typeface="Barlow"/>
            </a:endParaRPr>
          </a:p>
          <a:p>
            <a:pPr indent="0" lvl="0" marL="0" marR="0" rtl="0" algn="l">
              <a:lnSpc>
                <a:spcPct val="115000"/>
              </a:lnSpc>
              <a:spcBef>
                <a:spcPts val="1200"/>
              </a:spcBef>
              <a:spcAft>
                <a:spcPts val="0"/>
              </a:spcAft>
              <a:buNone/>
            </a:pPr>
            <a:r>
              <a:rPr lang="sk" sz="1200">
                <a:solidFill>
                  <a:srgbClr val="000000"/>
                </a:solidFill>
                <a:latin typeface="Barlow"/>
                <a:ea typeface="Barlow"/>
                <a:cs typeface="Barlow"/>
                <a:sym typeface="Barlow"/>
              </a:rPr>
              <a:t>Images</a:t>
            </a:r>
            <a:endParaRPr sz="1200">
              <a:solidFill>
                <a:srgbClr val="000000"/>
              </a:solidFill>
              <a:latin typeface="Barlow"/>
              <a:ea typeface="Barlow"/>
              <a:cs typeface="Barlow"/>
              <a:sym typeface="Barlow"/>
            </a:endParaRPr>
          </a:p>
          <a:p>
            <a:pPr indent="-304800" lvl="0" marL="457200" marR="0" rtl="0" algn="l">
              <a:lnSpc>
                <a:spcPct val="115000"/>
              </a:lnSpc>
              <a:spcBef>
                <a:spcPts val="120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https://egriugyek.hu/eger-ugye/egerben-alapitottak-uj-partot-deak-boldizsarek-a-tisza-parttal-a-parlamentbe-vagynak-mind-a-106-korzetben-lesz-jeloltjuk</a:t>
            </a:r>
            <a:endParaRPr sz="1200">
              <a:solidFill>
                <a:schemeClr val="dk1"/>
              </a:solidFill>
              <a:latin typeface="Barlow"/>
              <a:ea typeface="Barlow"/>
              <a:cs typeface="Barlow"/>
              <a:sym typeface="Barlow"/>
            </a:endParaRPr>
          </a:p>
          <a:p>
            <a:pPr indent="-304800" lvl="0" marL="457200" marR="0" rtl="0" algn="l">
              <a:lnSpc>
                <a:spcPct val="115000"/>
              </a:lnSpc>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https://www.facebook.com/photo/?fbid=8428390723861968&amp;set=a.115525025148621</a:t>
            </a:r>
            <a:endParaRPr sz="1200">
              <a:solidFill>
                <a:schemeClr val="dk1"/>
              </a:solidFill>
              <a:latin typeface="Barlow"/>
              <a:ea typeface="Barlow"/>
              <a:cs typeface="Barlow"/>
              <a:sym typeface="Barlow"/>
            </a:endParaRPr>
          </a:p>
          <a:p>
            <a:pPr indent="-304800" lvl="0" marL="457200" marR="0" rtl="0" algn="l">
              <a:lnSpc>
                <a:spcPct val="115000"/>
              </a:lnSpc>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https://www.facebook.com/photo.php?fbid=8851858468181856&amp;set=pb.100000733720126.-2207520000&amp;type=3&amp;locale=hu_HU</a:t>
            </a:r>
            <a:endParaRPr sz="1200">
              <a:solidFill>
                <a:schemeClr val="dk1"/>
              </a:solidFill>
              <a:latin typeface="Barlow"/>
              <a:ea typeface="Barlow"/>
              <a:cs typeface="Barlow"/>
              <a:sym typeface="Barlow"/>
            </a:endParaRPr>
          </a:p>
          <a:p>
            <a:pPr indent="-304800" lvl="0" marL="457200" marR="0" rtl="0" algn="l">
              <a:lnSpc>
                <a:spcPct val="115000"/>
              </a:lnSpc>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https://fovarosunk.info/2024/07/07/magyar-peter-a-rendszervaltas-elokeszitesenek-korszaka-jon/</a:t>
            </a:r>
            <a:endParaRPr sz="1200">
              <a:solidFill>
                <a:schemeClr val="dk1"/>
              </a:solidFill>
              <a:latin typeface="Barlow"/>
              <a:ea typeface="Barlow"/>
              <a:cs typeface="Barlow"/>
              <a:sym typeface="Barlow"/>
            </a:endParaRPr>
          </a:p>
          <a:p>
            <a:pPr indent="-304800" lvl="0" marL="457200" marR="0" rtl="0" algn="l">
              <a:lnSpc>
                <a:spcPct val="115000"/>
              </a:lnSpc>
              <a:spcBef>
                <a:spcPts val="0"/>
              </a:spcBef>
              <a:spcAft>
                <a:spcPts val="0"/>
              </a:spcAft>
              <a:buClr>
                <a:srgbClr val="000000"/>
              </a:buClr>
              <a:buSzPts val="1200"/>
              <a:buFont typeface="Barlow"/>
              <a:buChar char="-"/>
            </a:pPr>
            <a:r>
              <a:rPr lang="sk" sz="1200">
                <a:solidFill>
                  <a:schemeClr val="dk1"/>
                </a:solidFill>
                <a:latin typeface="Barlow"/>
                <a:ea typeface="Barlow"/>
                <a:cs typeface="Barlow"/>
                <a:sym typeface="Barlow"/>
              </a:rPr>
              <a:t>https://www.facebook.com/photo.php?fbid=873890678107094&amp;id=100064585093978&amp;set=a.599581588871339</a:t>
            </a:r>
            <a:endParaRPr sz="1200">
              <a:solidFill>
                <a:schemeClr val="dk1"/>
              </a:solidFill>
              <a:latin typeface="Barlow"/>
              <a:ea typeface="Barlow"/>
              <a:cs typeface="Barlow"/>
              <a:sym typeface="Barlow"/>
            </a:endParaRPr>
          </a:p>
        </p:txBody>
      </p:sp>
      <p:sp>
        <p:nvSpPr>
          <p:cNvPr id="126" name="Google Shape;126;p22"/>
          <p:cNvSpPr/>
          <p:nvPr/>
        </p:nvSpPr>
        <p:spPr>
          <a:xfrm>
            <a:off x="8471700" y="0"/>
            <a:ext cx="2241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2"/>
          <p:cNvSpPr/>
          <p:nvPr/>
        </p:nvSpPr>
        <p:spPr>
          <a:xfrm rot="-5400000">
            <a:off x="6475650" y="2491050"/>
            <a:ext cx="5159400" cy="177300"/>
          </a:xfrm>
          <a:prstGeom prst="rect">
            <a:avLst/>
          </a:prstGeom>
          <a:solidFill>
            <a:srgbClr val="1FB675"/>
          </a:solidFill>
          <a:ln cap="flat" cmpd="sng" w="9525">
            <a:solidFill>
              <a:srgbClr val="1FB6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 name="Shape 57"/>
        <p:cNvGrpSpPr/>
        <p:nvPr/>
      </p:nvGrpSpPr>
      <p:grpSpPr>
        <a:xfrm>
          <a:off x="0" y="0"/>
          <a:ext cx="0" cy="0"/>
          <a:chOff x="0" y="0"/>
          <a:chExt cx="0" cy="0"/>
        </a:xfrm>
      </p:grpSpPr>
      <p:pic>
        <p:nvPicPr>
          <p:cNvPr id="58" name="Google Shape;58;p14"/>
          <p:cNvPicPr preferRelativeResize="0"/>
          <p:nvPr/>
        </p:nvPicPr>
        <p:blipFill rotWithShape="1">
          <a:blip r:embed="rId3">
            <a:alphaModFix/>
          </a:blip>
          <a:srcRect b="25289" l="0" r="0" t="0"/>
          <a:stretch/>
        </p:blipFill>
        <p:spPr>
          <a:xfrm>
            <a:off x="3484850" y="263350"/>
            <a:ext cx="2174326" cy="1140600"/>
          </a:xfrm>
          <a:prstGeom prst="rect">
            <a:avLst/>
          </a:prstGeom>
          <a:noFill/>
          <a:ln>
            <a:noFill/>
          </a:ln>
        </p:spPr>
      </p:pic>
      <p:sp>
        <p:nvSpPr>
          <p:cNvPr id="59" name="Google Shape;59;p14"/>
          <p:cNvSpPr txBox="1"/>
          <p:nvPr>
            <p:ph type="ctrTitle"/>
          </p:nvPr>
        </p:nvSpPr>
        <p:spPr>
          <a:xfrm>
            <a:off x="1200150" y="1790058"/>
            <a:ext cx="6743700" cy="1234500"/>
          </a:xfrm>
          <a:prstGeom prst="rect">
            <a:avLst/>
          </a:prstGeom>
          <a:noFill/>
          <a:ln cap="sq" cmpd="sng" w="38100">
            <a:solidFill>
              <a:srgbClr val="1FB675"/>
            </a:solidFill>
            <a:prstDash val="solid"/>
            <a:miter lim="800000"/>
            <a:headEnd len="sm" w="sm" type="none"/>
            <a:tailEnd len="sm" w="sm" type="none"/>
          </a:ln>
        </p:spPr>
        <p:txBody>
          <a:bodyPr anchorCtr="1" anchor="ctr" bIns="137150" lIns="205725" spcFirstLastPara="1" rIns="205725" wrap="square" tIns="137150">
            <a:normAutofit/>
          </a:bodyPr>
          <a:lstStyle/>
          <a:p>
            <a:pPr indent="0" lvl="0" marL="0" rtl="0" algn="ctr">
              <a:lnSpc>
                <a:spcPct val="90000"/>
              </a:lnSpc>
              <a:spcBef>
                <a:spcPts val="0"/>
              </a:spcBef>
              <a:spcAft>
                <a:spcPts val="0"/>
              </a:spcAft>
              <a:buClr>
                <a:schemeClr val="lt1"/>
              </a:buClr>
              <a:buSzPts val="2900"/>
              <a:buFont typeface="Gill Sans"/>
              <a:buNone/>
            </a:pPr>
            <a:r>
              <a:rPr lang="sk">
                <a:solidFill>
                  <a:srgbClr val="EE4350"/>
                </a:solidFill>
                <a:latin typeface="Barlow ExtraBold"/>
                <a:ea typeface="Barlow ExtraBold"/>
                <a:cs typeface="Barlow ExtraBold"/>
                <a:sym typeface="Barlow ExtraBold"/>
              </a:rPr>
              <a:t>Tisza </a:t>
            </a:r>
            <a:r>
              <a:rPr lang="sk">
                <a:solidFill>
                  <a:srgbClr val="1FB675"/>
                </a:solidFill>
                <a:latin typeface="Barlow"/>
                <a:ea typeface="Barlow"/>
                <a:cs typeface="Barlow"/>
                <a:sym typeface="Barlow"/>
              </a:rPr>
              <a:t>Party</a:t>
            </a:r>
            <a:endParaRPr>
              <a:solidFill>
                <a:srgbClr val="1FB675"/>
              </a:solidFill>
              <a:latin typeface="Barlow ExtraBold"/>
              <a:ea typeface="Barlow ExtraBold"/>
              <a:cs typeface="Barlow ExtraBold"/>
              <a:sym typeface="Barlow ExtraBold"/>
            </a:endParaRPr>
          </a:p>
        </p:txBody>
      </p:sp>
      <p:sp>
        <p:nvSpPr>
          <p:cNvPr id="60" name="Google Shape;60;p14"/>
          <p:cNvSpPr txBox="1"/>
          <p:nvPr>
            <p:ph idx="1" type="subTitle"/>
          </p:nvPr>
        </p:nvSpPr>
        <p:spPr>
          <a:xfrm>
            <a:off x="2021396" y="3264408"/>
            <a:ext cx="5101200" cy="930000"/>
          </a:xfrm>
          <a:prstGeom prst="rect">
            <a:avLst/>
          </a:prstGeom>
          <a:noFill/>
          <a:ln>
            <a:noFill/>
          </a:ln>
        </p:spPr>
        <p:txBody>
          <a:bodyPr anchorCtr="0" anchor="t" bIns="34275" lIns="68575" spcFirstLastPara="1" rIns="68575" wrap="square" tIns="34275">
            <a:normAutofit/>
          </a:bodyPr>
          <a:lstStyle/>
          <a:p>
            <a:pPr indent="0" lvl="0" marL="0" rtl="0" algn="ctr">
              <a:lnSpc>
                <a:spcPct val="100000"/>
              </a:lnSpc>
              <a:spcBef>
                <a:spcPts val="0"/>
              </a:spcBef>
              <a:spcAft>
                <a:spcPts val="0"/>
              </a:spcAft>
              <a:buSzPts val="1500"/>
              <a:buNone/>
            </a:pPr>
            <a:r>
              <a:rPr lang="sk" sz="1500">
                <a:solidFill>
                  <a:srgbClr val="000000"/>
                </a:solidFill>
                <a:latin typeface="Barlow"/>
                <a:ea typeface="Barlow"/>
                <a:cs typeface="Barlow"/>
                <a:sym typeface="Barlow"/>
              </a:rPr>
              <a:t>Tomáš Üveges</a:t>
            </a:r>
            <a:endParaRPr sz="1500">
              <a:solidFill>
                <a:srgbClr val="000000"/>
              </a:solidFill>
              <a:latin typeface="Barlow"/>
              <a:ea typeface="Barlow"/>
              <a:cs typeface="Barlow"/>
              <a:sym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1600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sk">
                <a:solidFill>
                  <a:srgbClr val="EE4350"/>
                </a:solidFill>
                <a:latin typeface="Barlow"/>
                <a:ea typeface="Barlow"/>
                <a:cs typeface="Barlow"/>
                <a:sym typeface="Barlow"/>
              </a:rPr>
              <a:t>History of </a:t>
            </a:r>
            <a:r>
              <a:rPr lang="sk">
                <a:solidFill>
                  <a:srgbClr val="EE4350"/>
                </a:solidFill>
                <a:latin typeface="Barlow ExtraBold"/>
                <a:ea typeface="Barlow ExtraBold"/>
                <a:cs typeface="Barlow ExtraBold"/>
                <a:sym typeface="Barlow ExtraBold"/>
              </a:rPr>
              <a:t>Tisza</a:t>
            </a:r>
            <a:endParaRPr>
              <a:solidFill>
                <a:srgbClr val="EE4350"/>
              </a:solidFill>
              <a:latin typeface="Barlow ExtraBold"/>
              <a:ea typeface="Barlow ExtraBold"/>
              <a:cs typeface="Barlow ExtraBold"/>
              <a:sym typeface="Barlow ExtraBold"/>
            </a:endParaRPr>
          </a:p>
        </p:txBody>
      </p:sp>
      <p:sp>
        <p:nvSpPr>
          <p:cNvPr id="66" name="Google Shape;66;p15"/>
          <p:cNvSpPr txBox="1"/>
          <p:nvPr>
            <p:ph idx="1" type="body"/>
          </p:nvPr>
        </p:nvSpPr>
        <p:spPr>
          <a:xfrm>
            <a:off x="311700" y="1152475"/>
            <a:ext cx="8160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founded in 2021, but did not participate in elections</a:t>
            </a:r>
            <a:endParaRPr>
              <a:solidFill>
                <a:srgbClr val="000000"/>
              </a:solidFill>
              <a:latin typeface="Barlow"/>
              <a:ea typeface="Barlow"/>
              <a:cs typeface="Barlow"/>
              <a:sym typeface="Barlow"/>
            </a:endParaRPr>
          </a:p>
          <a:p>
            <a:pPr indent="-342900" lvl="0" marL="457200" rtl="0" algn="l">
              <a:spcBef>
                <a:spcPts val="0"/>
              </a:spcBef>
              <a:spcAft>
                <a:spcPts val="0"/>
              </a:spcAft>
              <a:buClr>
                <a:schemeClr val="dk1"/>
              </a:buClr>
              <a:buSzPts val="1800"/>
              <a:buFont typeface="Barlow"/>
              <a:buChar char="-"/>
            </a:pPr>
            <a:r>
              <a:rPr lang="sk">
                <a:solidFill>
                  <a:schemeClr val="dk1"/>
                </a:solidFill>
                <a:latin typeface="Barlow"/>
                <a:ea typeface="Barlow"/>
                <a:cs typeface="Barlow"/>
                <a:sym typeface="Barlow"/>
              </a:rPr>
              <a:t>overtaken by Péter Magyar’s Talpra Magyar movement  in April 2024</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participated in first elections in 2024</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new leadership since July 2024</a:t>
            </a:r>
            <a:endParaRPr>
              <a:solidFill>
                <a:srgbClr val="000000"/>
              </a:solidFill>
              <a:latin typeface="Barlow"/>
              <a:ea typeface="Barlow"/>
              <a:cs typeface="Barlow"/>
              <a:sym typeface="Barlow"/>
            </a:endParaRPr>
          </a:p>
        </p:txBody>
      </p:sp>
      <p:sp>
        <p:nvSpPr>
          <p:cNvPr id="67" name="Google Shape;67;p15"/>
          <p:cNvSpPr/>
          <p:nvPr/>
        </p:nvSpPr>
        <p:spPr>
          <a:xfrm>
            <a:off x="8471700" y="0"/>
            <a:ext cx="2241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rot="-5400000">
            <a:off x="6475650" y="2491050"/>
            <a:ext cx="5159400" cy="177300"/>
          </a:xfrm>
          <a:prstGeom prst="rect">
            <a:avLst/>
          </a:prstGeom>
          <a:solidFill>
            <a:srgbClr val="1FB675"/>
          </a:solidFill>
          <a:ln cap="flat" cmpd="sng" w="9525">
            <a:solidFill>
              <a:srgbClr val="1FB6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 name="Google Shape;69;p15"/>
          <p:cNvPicPr preferRelativeResize="0"/>
          <p:nvPr/>
        </p:nvPicPr>
        <p:blipFill>
          <a:blip r:embed="rId3">
            <a:alphaModFix/>
          </a:blip>
          <a:stretch>
            <a:fillRect/>
          </a:stretch>
        </p:blipFill>
        <p:spPr>
          <a:xfrm>
            <a:off x="4577957" y="2159700"/>
            <a:ext cx="4211440" cy="2806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1600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sk">
                <a:solidFill>
                  <a:srgbClr val="EE4350"/>
                </a:solidFill>
                <a:latin typeface="Barlow"/>
                <a:ea typeface="Barlow"/>
                <a:cs typeface="Barlow"/>
                <a:sym typeface="Barlow"/>
              </a:rPr>
              <a:t>Leading </a:t>
            </a:r>
            <a:r>
              <a:rPr lang="sk">
                <a:solidFill>
                  <a:srgbClr val="EE4350"/>
                </a:solidFill>
                <a:latin typeface="Barlow ExtraBold"/>
                <a:ea typeface="Barlow ExtraBold"/>
                <a:cs typeface="Barlow ExtraBold"/>
                <a:sym typeface="Barlow ExtraBold"/>
              </a:rPr>
              <a:t>Tisza </a:t>
            </a:r>
            <a:r>
              <a:rPr lang="sk">
                <a:solidFill>
                  <a:srgbClr val="EE4350"/>
                </a:solidFill>
                <a:latin typeface="Barlow"/>
                <a:ea typeface="Barlow"/>
                <a:cs typeface="Barlow"/>
                <a:sym typeface="Barlow"/>
              </a:rPr>
              <a:t>politicians</a:t>
            </a:r>
            <a:endParaRPr>
              <a:solidFill>
                <a:srgbClr val="EE4350"/>
              </a:solidFill>
              <a:latin typeface="Barlow ExtraBold"/>
              <a:ea typeface="Barlow ExtraBold"/>
              <a:cs typeface="Barlow ExtraBold"/>
              <a:sym typeface="Barlow ExtraBold"/>
            </a:endParaRPr>
          </a:p>
        </p:txBody>
      </p:sp>
      <p:sp>
        <p:nvSpPr>
          <p:cNvPr id="75" name="Google Shape;75;p16"/>
          <p:cNvSpPr txBox="1"/>
          <p:nvPr>
            <p:ph idx="1" type="body"/>
          </p:nvPr>
        </p:nvSpPr>
        <p:spPr>
          <a:xfrm>
            <a:off x="311700" y="1152475"/>
            <a:ext cx="8160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president Péter Magyar</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vice-presidents</a:t>
            </a:r>
            <a:endParaRPr>
              <a:solidFill>
                <a:srgbClr val="000000"/>
              </a:solidFill>
              <a:latin typeface="Barlow"/>
              <a:ea typeface="Barlow"/>
              <a:cs typeface="Barlow"/>
              <a:sym typeface="Barlow"/>
            </a:endParaRPr>
          </a:p>
          <a:p>
            <a:pPr indent="-317500" lvl="1" marL="914400" rtl="0" algn="l">
              <a:spcBef>
                <a:spcPts val="0"/>
              </a:spcBef>
              <a:spcAft>
                <a:spcPts val="0"/>
              </a:spcAft>
              <a:buClr>
                <a:srgbClr val="000000"/>
              </a:buClr>
              <a:buSzPts val="1400"/>
              <a:buFont typeface="Barlow"/>
              <a:buChar char="-"/>
            </a:pPr>
            <a:r>
              <a:rPr lang="sk">
                <a:solidFill>
                  <a:srgbClr val="000000"/>
                </a:solidFill>
                <a:latin typeface="Barlow"/>
                <a:ea typeface="Barlow"/>
                <a:cs typeface="Barlow"/>
                <a:sym typeface="Barlow"/>
              </a:rPr>
              <a:t>Márk Radnai (operational leader) </a:t>
            </a:r>
            <a:endParaRPr>
              <a:solidFill>
                <a:srgbClr val="000000"/>
              </a:solidFill>
              <a:latin typeface="Barlow"/>
              <a:ea typeface="Barlow"/>
              <a:cs typeface="Barlow"/>
              <a:sym typeface="Barlow"/>
            </a:endParaRPr>
          </a:p>
          <a:p>
            <a:pPr indent="-317500" lvl="1" marL="914400" rtl="0" algn="l">
              <a:spcBef>
                <a:spcPts val="0"/>
              </a:spcBef>
              <a:spcAft>
                <a:spcPts val="0"/>
              </a:spcAft>
              <a:buClr>
                <a:srgbClr val="000000"/>
              </a:buClr>
              <a:buSzPts val="1400"/>
              <a:buFont typeface="Barlow"/>
              <a:buChar char="-"/>
            </a:pPr>
            <a:r>
              <a:rPr lang="sk">
                <a:solidFill>
                  <a:srgbClr val="000000"/>
                </a:solidFill>
                <a:latin typeface="Barlow"/>
                <a:ea typeface="Barlow"/>
                <a:cs typeface="Barlow"/>
                <a:sym typeface="Barlow"/>
              </a:rPr>
              <a:t>Zoltán Tarr (head of EP delegation)</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honorary president Attila Szabó</a:t>
            </a:r>
            <a:endParaRPr>
              <a:solidFill>
                <a:srgbClr val="000000"/>
              </a:solidFill>
              <a:latin typeface="Barlow"/>
              <a:ea typeface="Barlow"/>
              <a:cs typeface="Barlow"/>
              <a:sym typeface="Barlow"/>
            </a:endParaRPr>
          </a:p>
          <a:p>
            <a:pPr indent="0" lvl="0" marL="0" rtl="0" algn="l">
              <a:spcBef>
                <a:spcPts val="1200"/>
              </a:spcBef>
              <a:spcAft>
                <a:spcPts val="1200"/>
              </a:spcAft>
              <a:buNone/>
            </a:pPr>
            <a:r>
              <a:t/>
            </a:r>
            <a:endParaRPr>
              <a:solidFill>
                <a:srgbClr val="000000"/>
              </a:solidFill>
              <a:latin typeface="Barlow"/>
              <a:ea typeface="Barlow"/>
              <a:cs typeface="Barlow"/>
              <a:sym typeface="Barlow"/>
            </a:endParaRPr>
          </a:p>
        </p:txBody>
      </p:sp>
      <p:sp>
        <p:nvSpPr>
          <p:cNvPr id="76" name="Google Shape;76;p16"/>
          <p:cNvSpPr/>
          <p:nvPr/>
        </p:nvSpPr>
        <p:spPr>
          <a:xfrm>
            <a:off x="8471700" y="0"/>
            <a:ext cx="2241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rot="-5400000">
            <a:off x="6475650" y="2491050"/>
            <a:ext cx="5159400" cy="177300"/>
          </a:xfrm>
          <a:prstGeom prst="rect">
            <a:avLst/>
          </a:prstGeom>
          <a:solidFill>
            <a:srgbClr val="1FB675"/>
          </a:solidFill>
          <a:ln cap="flat" cmpd="sng" w="9525">
            <a:solidFill>
              <a:srgbClr val="1FB6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8" name="Google Shape;78;p16"/>
          <p:cNvPicPr preferRelativeResize="0"/>
          <p:nvPr/>
        </p:nvPicPr>
        <p:blipFill>
          <a:blip r:embed="rId3">
            <a:alphaModFix/>
          </a:blip>
          <a:stretch>
            <a:fillRect/>
          </a:stretch>
        </p:blipFill>
        <p:spPr>
          <a:xfrm>
            <a:off x="4861925" y="2159700"/>
            <a:ext cx="3927463" cy="2806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1600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sk">
                <a:solidFill>
                  <a:srgbClr val="EE4350"/>
                </a:solidFill>
                <a:latin typeface="Barlow"/>
                <a:ea typeface="Barlow"/>
                <a:cs typeface="Barlow"/>
                <a:sym typeface="Barlow"/>
              </a:rPr>
              <a:t>European elections 2024 for </a:t>
            </a:r>
            <a:r>
              <a:rPr lang="sk">
                <a:solidFill>
                  <a:srgbClr val="EE4350"/>
                </a:solidFill>
                <a:latin typeface="Barlow ExtraBold"/>
                <a:ea typeface="Barlow ExtraBold"/>
                <a:cs typeface="Barlow ExtraBold"/>
                <a:sym typeface="Barlow ExtraBold"/>
              </a:rPr>
              <a:t>Tisza</a:t>
            </a:r>
            <a:endParaRPr>
              <a:solidFill>
                <a:srgbClr val="EE4350"/>
              </a:solidFill>
              <a:latin typeface="Barlow ExtraBold"/>
              <a:ea typeface="Barlow ExtraBold"/>
              <a:cs typeface="Barlow ExtraBold"/>
              <a:sym typeface="Barlow ExtraBold"/>
            </a:endParaRPr>
          </a:p>
        </p:txBody>
      </p:sp>
      <p:sp>
        <p:nvSpPr>
          <p:cNvPr id="84" name="Google Shape;84;p17"/>
          <p:cNvSpPr txBox="1"/>
          <p:nvPr>
            <p:ph idx="1" type="body"/>
          </p:nvPr>
        </p:nvSpPr>
        <p:spPr>
          <a:xfrm>
            <a:off x="311700" y="1152475"/>
            <a:ext cx="8160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some candidates were selected through a public call for nominations</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managed to receive 29.6% of the vote - joined the EPP</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holds multiple positions in the European Parliament</a:t>
            </a:r>
            <a:endParaRPr>
              <a:solidFill>
                <a:srgbClr val="000000"/>
              </a:solidFill>
              <a:latin typeface="Barlow"/>
              <a:ea typeface="Barlow"/>
              <a:cs typeface="Barlow"/>
              <a:sym typeface="Barlow"/>
            </a:endParaRPr>
          </a:p>
          <a:p>
            <a:pPr indent="-317500" lvl="1" marL="914400" rtl="0" algn="l">
              <a:spcBef>
                <a:spcPts val="0"/>
              </a:spcBef>
              <a:spcAft>
                <a:spcPts val="0"/>
              </a:spcAft>
              <a:buClr>
                <a:srgbClr val="000000"/>
              </a:buClr>
              <a:buSzPts val="1400"/>
              <a:buFont typeface="Barlow"/>
              <a:buChar char="-"/>
            </a:pPr>
            <a:r>
              <a:rPr lang="sk">
                <a:solidFill>
                  <a:srgbClr val="000000"/>
                </a:solidFill>
                <a:latin typeface="Barlow"/>
                <a:ea typeface="Barlow"/>
                <a:cs typeface="Barlow"/>
                <a:sym typeface="Barlow"/>
              </a:rPr>
              <a:t>Vice-Chair of the European Parliament's Committee on Constitutional Affairs</a:t>
            </a:r>
            <a:endParaRPr>
              <a:solidFill>
                <a:srgbClr val="000000"/>
              </a:solidFill>
              <a:latin typeface="Barlow"/>
              <a:ea typeface="Barlow"/>
              <a:cs typeface="Barlow"/>
              <a:sym typeface="Barlow"/>
            </a:endParaRPr>
          </a:p>
          <a:p>
            <a:pPr indent="0" lvl="0" marL="0" rtl="0" algn="l">
              <a:spcBef>
                <a:spcPts val="1200"/>
              </a:spcBef>
              <a:spcAft>
                <a:spcPts val="0"/>
              </a:spcAft>
              <a:buNone/>
            </a:pPr>
            <a:r>
              <a:t/>
            </a:r>
            <a:endParaRPr>
              <a:solidFill>
                <a:srgbClr val="000000"/>
              </a:solidFill>
              <a:latin typeface="Barlow"/>
              <a:ea typeface="Barlow"/>
              <a:cs typeface="Barlow"/>
              <a:sym typeface="Barlow"/>
            </a:endParaRPr>
          </a:p>
          <a:p>
            <a:pPr indent="0" lvl="0" marL="0" rtl="0" algn="l">
              <a:spcBef>
                <a:spcPts val="1200"/>
              </a:spcBef>
              <a:spcAft>
                <a:spcPts val="1200"/>
              </a:spcAft>
              <a:buNone/>
            </a:pPr>
            <a:r>
              <a:t/>
            </a:r>
            <a:endParaRPr>
              <a:solidFill>
                <a:srgbClr val="000000"/>
              </a:solidFill>
              <a:latin typeface="Barlow"/>
              <a:ea typeface="Barlow"/>
              <a:cs typeface="Barlow"/>
              <a:sym typeface="Barlow"/>
            </a:endParaRPr>
          </a:p>
        </p:txBody>
      </p:sp>
      <p:sp>
        <p:nvSpPr>
          <p:cNvPr id="85" name="Google Shape;85;p17"/>
          <p:cNvSpPr/>
          <p:nvPr/>
        </p:nvSpPr>
        <p:spPr>
          <a:xfrm>
            <a:off x="8471700" y="0"/>
            <a:ext cx="2241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p:nvPr/>
        </p:nvSpPr>
        <p:spPr>
          <a:xfrm rot="-5400000">
            <a:off x="6475650" y="2491050"/>
            <a:ext cx="5159400" cy="177300"/>
          </a:xfrm>
          <a:prstGeom prst="rect">
            <a:avLst/>
          </a:prstGeom>
          <a:solidFill>
            <a:srgbClr val="1FB675"/>
          </a:solidFill>
          <a:ln cap="flat" cmpd="sng" w="9525">
            <a:solidFill>
              <a:srgbClr val="1FB6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7" name="Google Shape;87;p17"/>
          <p:cNvPicPr preferRelativeResize="0"/>
          <p:nvPr/>
        </p:nvPicPr>
        <p:blipFill>
          <a:blip r:embed="rId3">
            <a:alphaModFix/>
          </a:blip>
          <a:stretch>
            <a:fillRect/>
          </a:stretch>
        </p:blipFill>
        <p:spPr>
          <a:xfrm>
            <a:off x="5511750" y="2650425"/>
            <a:ext cx="3237302" cy="2323449"/>
          </a:xfrm>
          <a:prstGeom prst="rect">
            <a:avLst/>
          </a:prstGeom>
          <a:noFill/>
          <a:ln>
            <a:noFill/>
          </a:ln>
        </p:spPr>
      </p:pic>
      <p:pic>
        <p:nvPicPr>
          <p:cNvPr id="88" name="Google Shape;88;p17"/>
          <p:cNvPicPr preferRelativeResize="0"/>
          <p:nvPr/>
        </p:nvPicPr>
        <p:blipFill>
          <a:blip r:embed="rId4">
            <a:alphaModFix/>
          </a:blip>
          <a:stretch>
            <a:fillRect/>
          </a:stretch>
        </p:blipFill>
        <p:spPr>
          <a:xfrm>
            <a:off x="311703" y="2650425"/>
            <a:ext cx="3406198" cy="2323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title"/>
          </p:nvPr>
        </p:nvSpPr>
        <p:spPr>
          <a:xfrm>
            <a:off x="311700" y="445025"/>
            <a:ext cx="81600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sk">
                <a:solidFill>
                  <a:srgbClr val="EE4350"/>
                </a:solidFill>
                <a:latin typeface="Barlow ExtraBold"/>
                <a:ea typeface="Barlow ExtraBold"/>
                <a:cs typeface="Barlow ExtraBold"/>
                <a:sym typeface="Barlow ExtraBold"/>
              </a:rPr>
              <a:t>Tisza </a:t>
            </a:r>
            <a:r>
              <a:rPr lang="sk">
                <a:solidFill>
                  <a:srgbClr val="EE4350"/>
                </a:solidFill>
                <a:latin typeface="Barlow"/>
                <a:ea typeface="Barlow"/>
                <a:cs typeface="Barlow"/>
                <a:sym typeface="Barlow"/>
              </a:rPr>
              <a:t>in the national politics</a:t>
            </a:r>
            <a:endParaRPr>
              <a:solidFill>
                <a:srgbClr val="EE4350"/>
              </a:solidFill>
              <a:latin typeface="Barlow ExtraBold"/>
              <a:ea typeface="Barlow ExtraBold"/>
              <a:cs typeface="Barlow ExtraBold"/>
              <a:sym typeface="Barlow ExtraBold"/>
            </a:endParaRPr>
          </a:p>
        </p:txBody>
      </p:sp>
      <p:sp>
        <p:nvSpPr>
          <p:cNvPr id="94" name="Google Shape;94;p18"/>
          <p:cNvSpPr txBox="1"/>
          <p:nvPr>
            <p:ph idx="1" type="body"/>
          </p:nvPr>
        </p:nvSpPr>
        <p:spPr>
          <a:xfrm>
            <a:off x="311700" y="1152475"/>
            <a:ext cx="8160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no seats in Parliament</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10 seats in Budapest’s General Assembly</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strong opposition to Orbán</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crushed the existing opposition</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building the movement</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demonstrations</a:t>
            </a:r>
            <a:endParaRPr>
              <a:solidFill>
                <a:srgbClr val="000000"/>
              </a:solidFill>
              <a:latin typeface="Barlow"/>
              <a:ea typeface="Barlow"/>
              <a:cs typeface="Barlow"/>
              <a:sym typeface="Barlow"/>
            </a:endParaRPr>
          </a:p>
          <a:p>
            <a:pPr indent="0" lvl="0" marL="0" rtl="0" algn="l">
              <a:spcBef>
                <a:spcPts val="1200"/>
              </a:spcBef>
              <a:spcAft>
                <a:spcPts val="1200"/>
              </a:spcAft>
              <a:buNone/>
            </a:pPr>
            <a:r>
              <a:t/>
            </a:r>
            <a:endParaRPr>
              <a:solidFill>
                <a:srgbClr val="000000"/>
              </a:solidFill>
              <a:latin typeface="Barlow"/>
              <a:ea typeface="Barlow"/>
              <a:cs typeface="Barlow"/>
              <a:sym typeface="Barlow"/>
            </a:endParaRPr>
          </a:p>
        </p:txBody>
      </p:sp>
      <p:sp>
        <p:nvSpPr>
          <p:cNvPr id="95" name="Google Shape;95;p18"/>
          <p:cNvSpPr/>
          <p:nvPr/>
        </p:nvSpPr>
        <p:spPr>
          <a:xfrm>
            <a:off x="8471700" y="0"/>
            <a:ext cx="2241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8"/>
          <p:cNvSpPr/>
          <p:nvPr/>
        </p:nvSpPr>
        <p:spPr>
          <a:xfrm rot="-5400000">
            <a:off x="6475650" y="2491050"/>
            <a:ext cx="5159400" cy="177300"/>
          </a:xfrm>
          <a:prstGeom prst="rect">
            <a:avLst/>
          </a:prstGeom>
          <a:solidFill>
            <a:srgbClr val="1FB675"/>
          </a:solidFill>
          <a:ln cap="flat" cmpd="sng" w="9525">
            <a:solidFill>
              <a:srgbClr val="1FB6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7" name="Google Shape;97;p18"/>
          <p:cNvPicPr preferRelativeResize="0"/>
          <p:nvPr/>
        </p:nvPicPr>
        <p:blipFill>
          <a:blip r:embed="rId3">
            <a:alphaModFix/>
          </a:blip>
          <a:stretch>
            <a:fillRect/>
          </a:stretch>
        </p:blipFill>
        <p:spPr>
          <a:xfrm>
            <a:off x="311700" y="3124299"/>
            <a:ext cx="5010499" cy="1849575"/>
          </a:xfrm>
          <a:prstGeom prst="rect">
            <a:avLst/>
          </a:prstGeom>
          <a:noFill/>
          <a:ln>
            <a:noFill/>
          </a:ln>
        </p:spPr>
      </p:pic>
      <p:pic>
        <p:nvPicPr>
          <p:cNvPr id="98" name="Google Shape;98;p18"/>
          <p:cNvPicPr preferRelativeResize="0"/>
          <p:nvPr/>
        </p:nvPicPr>
        <p:blipFill>
          <a:blip r:embed="rId4">
            <a:alphaModFix/>
          </a:blip>
          <a:stretch>
            <a:fillRect/>
          </a:stretch>
        </p:blipFill>
        <p:spPr>
          <a:xfrm>
            <a:off x="5611998" y="517625"/>
            <a:ext cx="3137050" cy="45083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ph type="title"/>
          </p:nvPr>
        </p:nvSpPr>
        <p:spPr>
          <a:xfrm>
            <a:off x="311700" y="445025"/>
            <a:ext cx="81600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sk">
                <a:solidFill>
                  <a:srgbClr val="EE4350"/>
                </a:solidFill>
                <a:latin typeface="Barlow"/>
                <a:ea typeface="Barlow"/>
                <a:cs typeface="Barlow"/>
                <a:sym typeface="Barlow"/>
              </a:rPr>
              <a:t>Political programme of </a:t>
            </a:r>
            <a:r>
              <a:rPr lang="sk">
                <a:solidFill>
                  <a:srgbClr val="EE4350"/>
                </a:solidFill>
                <a:latin typeface="Barlow ExtraBold"/>
                <a:ea typeface="Barlow ExtraBold"/>
                <a:cs typeface="Barlow ExtraBold"/>
                <a:sym typeface="Barlow ExtraBold"/>
              </a:rPr>
              <a:t>Tisza</a:t>
            </a:r>
            <a:endParaRPr>
              <a:solidFill>
                <a:srgbClr val="EE4350"/>
              </a:solidFill>
              <a:latin typeface="Barlow ExtraBold"/>
              <a:ea typeface="Barlow ExtraBold"/>
              <a:cs typeface="Barlow ExtraBold"/>
              <a:sym typeface="Barlow ExtraBold"/>
            </a:endParaRPr>
          </a:p>
        </p:txBody>
      </p:sp>
      <p:sp>
        <p:nvSpPr>
          <p:cNvPr id="104" name="Google Shape;104;p19"/>
          <p:cNvSpPr txBox="1"/>
          <p:nvPr>
            <p:ph idx="1" type="body"/>
          </p:nvPr>
        </p:nvSpPr>
        <p:spPr>
          <a:xfrm>
            <a:off x="311700" y="1152475"/>
            <a:ext cx="8160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centre-right conservative populists</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main points</a:t>
            </a:r>
            <a:endParaRPr>
              <a:solidFill>
                <a:srgbClr val="000000"/>
              </a:solidFill>
              <a:latin typeface="Barlow"/>
              <a:ea typeface="Barlow"/>
              <a:cs typeface="Barlow"/>
              <a:sym typeface="Barlow"/>
            </a:endParaRPr>
          </a:p>
          <a:p>
            <a:pPr indent="-317500" lvl="1" marL="914400" rtl="0" algn="l">
              <a:spcBef>
                <a:spcPts val="0"/>
              </a:spcBef>
              <a:spcAft>
                <a:spcPts val="0"/>
              </a:spcAft>
              <a:buClr>
                <a:srgbClr val="000000"/>
              </a:buClr>
              <a:buSzPts val="1400"/>
              <a:buFont typeface="Barlow"/>
              <a:buChar char="-"/>
            </a:pPr>
            <a:r>
              <a:rPr lang="sk">
                <a:solidFill>
                  <a:srgbClr val="000000"/>
                </a:solidFill>
                <a:latin typeface="Barlow"/>
                <a:ea typeface="Barlow"/>
                <a:cs typeface="Barlow"/>
                <a:sym typeface="Barlow"/>
              </a:rPr>
              <a:t>double family allowances and increase of pensions for low-income seniors</a:t>
            </a:r>
            <a:endParaRPr>
              <a:solidFill>
                <a:srgbClr val="000000"/>
              </a:solidFill>
              <a:latin typeface="Barlow"/>
              <a:ea typeface="Barlow"/>
              <a:cs typeface="Barlow"/>
              <a:sym typeface="Barlow"/>
            </a:endParaRPr>
          </a:p>
          <a:p>
            <a:pPr indent="-317500" lvl="1" marL="914400" rtl="0" algn="l">
              <a:spcBef>
                <a:spcPts val="0"/>
              </a:spcBef>
              <a:spcAft>
                <a:spcPts val="0"/>
              </a:spcAft>
              <a:buClr>
                <a:srgbClr val="000000"/>
              </a:buClr>
              <a:buSzPts val="1400"/>
              <a:buFont typeface="Barlow"/>
              <a:buChar char="-"/>
            </a:pPr>
            <a:r>
              <a:rPr lang="sk">
                <a:solidFill>
                  <a:srgbClr val="000000"/>
                </a:solidFill>
                <a:latin typeface="Barlow"/>
                <a:ea typeface="Barlow"/>
                <a:cs typeface="Barlow"/>
                <a:sym typeface="Barlow"/>
              </a:rPr>
              <a:t>only 2 terms in office for Parliament</a:t>
            </a:r>
            <a:endParaRPr>
              <a:solidFill>
                <a:srgbClr val="000000"/>
              </a:solidFill>
              <a:latin typeface="Barlow"/>
              <a:ea typeface="Barlow"/>
              <a:cs typeface="Barlow"/>
              <a:sym typeface="Barlow"/>
            </a:endParaRPr>
          </a:p>
          <a:p>
            <a:pPr indent="-317500" lvl="1" marL="914400" rtl="0" algn="l">
              <a:spcBef>
                <a:spcPts val="0"/>
              </a:spcBef>
              <a:spcAft>
                <a:spcPts val="0"/>
              </a:spcAft>
              <a:buClr>
                <a:srgbClr val="000000"/>
              </a:buClr>
              <a:buSzPts val="1400"/>
              <a:buFont typeface="Barlow"/>
              <a:buChar char="-"/>
            </a:pPr>
            <a:r>
              <a:rPr lang="sk">
                <a:solidFill>
                  <a:srgbClr val="000000"/>
                </a:solidFill>
                <a:latin typeface="Barlow"/>
                <a:ea typeface="Barlow"/>
                <a:cs typeface="Barlow"/>
                <a:sym typeface="Barlow"/>
              </a:rPr>
              <a:t>abolish the propaganda ministry (Minister of PM's Cabinet Office) and create ministries for health, education and environment</a:t>
            </a:r>
            <a:endParaRPr>
              <a:solidFill>
                <a:srgbClr val="000000"/>
              </a:solidFill>
              <a:latin typeface="Barlow"/>
              <a:ea typeface="Barlow"/>
              <a:cs typeface="Barlow"/>
              <a:sym typeface="Barlow"/>
            </a:endParaRPr>
          </a:p>
          <a:p>
            <a:pPr indent="-342900" lvl="0" marL="457200" rtl="0" algn="l">
              <a:spcBef>
                <a:spcPts val="0"/>
              </a:spcBef>
              <a:spcAft>
                <a:spcPts val="0"/>
              </a:spcAft>
              <a:buClr>
                <a:srgbClr val="000000"/>
              </a:buClr>
              <a:buSzPts val="1800"/>
              <a:buFont typeface="Barlow"/>
              <a:buChar char="-"/>
            </a:pPr>
            <a:r>
              <a:rPr lang="sk">
                <a:solidFill>
                  <a:srgbClr val="000000"/>
                </a:solidFill>
                <a:latin typeface="Barlow"/>
                <a:ea typeface="Barlow"/>
                <a:cs typeface="Barlow"/>
                <a:sym typeface="Barlow"/>
              </a:rPr>
              <a:t>anomalies - opposing sending weapons to Ukraine</a:t>
            </a:r>
            <a:endParaRPr>
              <a:solidFill>
                <a:srgbClr val="000000"/>
              </a:solidFill>
              <a:latin typeface="Barlow"/>
              <a:ea typeface="Barlow"/>
              <a:cs typeface="Barlow"/>
              <a:sym typeface="Barlow"/>
            </a:endParaRPr>
          </a:p>
          <a:p>
            <a:pPr indent="0" lvl="0" marL="0" rtl="0" algn="l">
              <a:spcBef>
                <a:spcPts val="1200"/>
              </a:spcBef>
              <a:spcAft>
                <a:spcPts val="1200"/>
              </a:spcAft>
              <a:buNone/>
            </a:pPr>
            <a:r>
              <a:t/>
            </a:r>
            <a:endParaRPr>
              <a:solidFill>
                <a:srgbClr val="000000"/>
              </a:solidFill>
              <a:latin typeface="Barlow"/>
              <a:ea typeface="Barlow"/>
              <a:cs typeface="Barlow"/>
              <a:sym typeface="Barlow"/>
            </a:endParaRPr>
          </a:p>
        </p:txBody>
      </p:sp>
      <p:sp>
        <p:nvSpPr>
          <p:cNvPr id="105" name="Google Shape;105;p19"/>
          <p:cNvSpPr/>
          <p:nvPr/>
        </p:nvSpPr>
        <p:spPr>
          <a:xfrm>
            <a:off x="8471700" y="0"/>
            <a:ext cx="2241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9"/>
          <p:cNvSpPr/>
          <p:nvPr/>
        </p:nvSpPr>
        <p:spPr>
          <a:xfrm rot="-5400000">
            <a:off x="6475650" y="2491050"/>
            <a:ext cx="5159400" cy="177300"/>
          </a:xfrm>
          <a:prstGeom prst="rect">
            <a:avLst/>
          </a:prstGeom>
          <a:solidFill>
            <a:srgbClr val="1FB675"/>
          </a:solidFill>
          <a:ln cap="flat" cmpd="sng" w="9525">
            <a:solidFill>
              <a:srgbClr val="1FB6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7" name="Google Shape;107;p19"/>
          <p:cNvPicPr preferRelativeResize="0"/>
          <p:nvPr/>
        </p:nvPicPr>
        <p:blipFill>
          <a:blip r:embed="rId3">
            <a:alphaModFix/>
          </a:blip>
          <a:stretch>
            <a:fillRect/>
          </a:stretch>
        </p:blipFill>
        <p:spPr>
          <a:xfrm>
            <a:off x="7367051" y="2992475"/>
            <a:ext cx="1381999" cy="2033524"/>
          </a:xfrm>
          <a:prstGeom prst="rect">
            <a:avLst/>
          </a:prstGeom>
          <a:noFill/>
          <a:ln>
            <a:noFill/>
          </a:ln>
        </p:spPr>
      </p:pic>
      <p:pic>
        <p:nvPicPr>
          <p:cNvPr id="108" name="Google Shape;108;p19"/>
          <p:cNvPicPr preferRelativeResize="0"/>
          <p:nvPr/>
        </p:nvPicPr>
        <p:blipFill>
          <a:blip r:embed="rId4">
            <a:alphaModFix/>
          </a:blip>
          <a:stretch>
            <a:fillRect/>
          </a:stretch>
        </p:blipFill>
        <p:spPr>
          <a:xfrm>
            <a:off x="311700" y="3261175"/>
            <a:ext cx="4297825" cy="1764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2" name="Shape 112"/>
        <p:cNvGrpSpPr/>
        <p:nvPr/>
      </p:nvGrpSpPr>
      <p:grpSpPr>
        <a:xfrm>
          <a:off x="0" y="0"/>
          <a:ext cx="0" cy="0"/>
          <a:chOff x="0" y="0"/>
          <a:chExt cx="0" cy="0"/>
        </a:xfrm>
      </p:grpSpPr>
      <p:sp>
        <p:nvSpPr>
          <p:cNvPr id="113" name="Google Shape;113;p20"/>
          <p:cNvSpPr txBox="1"/>
          <p:nvPr>
            <p:ph type="ctrTitle"/>
          </p:nvPr>
        </p:nvSpPr>
        <p:spPr>
          <a:xfrm>
            <a:off x="1200138" y="1168501"/>
            <a:ext cx="6743700" cy="2806500"/>
          </a:xfrm>
          <a:prstGeom prst="rect">
            <a:avLst/>
          </a:prstGeom>
          <a:noFill/>
          <a:ln cap="sq" cmpd="sng" w="38100">
            <a:solidFill>
              <a:srgbClr val="1FB675"/>
            </a:solidFill>
            <a:prstDash val="solid"/>
            <a:miter lim="800000"/>
            <a:headEnd len="sm" w="sm" type="none"/>
            <a:tailEnd len="sm" w="sm" type="none"/>
          </a:ln>
        </p:spPr>
        <p:txBody>
          <a:bodyPr anchorCtr="1" anchor="ctr" bIns="137150" lIns="205725" spcFirstLastPara="1" rIns="205725" wrap="square" tIns="137150">
            <a:normAutofit/>
          </a:bodyPr>
          <a:lstStyle/>
          <a:p>
            <a:pPr indent="0" lvl="0" marL="0" rtl="0" algn="ctr">
              <a:lnSpc>
                <a:spcPct val="90000"/>
              </a:lnSpc>
              <a:spcBef>
                <a:spcPts val="0"/>
              </a:spcBef>
              <a:spcAft>
                <a:spcPts val="0"/>
              </a:spcAft>
              <a:buClr>
                <a:schemeClr val="lt1"/>
              </a:buClr>
              <a:buSzPts val="2900"/>
              <a:buFont typeface="Gill Sans"/>
              <a:buNone/>
            </a:pPr>
            <a:r>
              <a:rPr lang="sk">
                <a:solidFill>
                  <a:srgbClr val="1FB675"/>
                </a:solidFill>
                <a:latin typeface="Barlow ExtraBold"/>
                <a:ea typeface="Barlow ExtraBold"/>
                <a:cs typeface="Barlow ExtraBold"/>
                <a:sym typeface="Barlow ExtraBold"/>
              </a:rPr>
              <a:t>Is </a:t>
            </a:r>
            <a:r>
              <a:rPr lang="sk">
                <a:solidFill>
                  <a:srgbClr val="EE4350"/>
                </a:solidFill>
                <a:latin typeface="Barlow ExtraBold"/>
                <a:ea typeface="Barlow ExtraBold"/>
                <a:cs typeface="Barlow ExtraBold"/>
                <a:sym typeface="Barlow ExtraBold"/>
              </a:rPr>
              <a:t>populism </a:t>
            </a:r>
            <a:r>
              <a:rPr lang="sk">
                <a:solidFill>
                  <a:srgbClr val="1FB675"/>
                </a:solidFill>
                <a:latin typeface="Barlow ExtraBold"/>
                <a:ea typeface="Barlow ExtraBold"/>
                <a:cs typeface="Barlow ExtraBold"/>
                <a:sym typeface="Barlow ExtraBold"/>
              </a:rPr>
              <a:t>the right approach to counter </a:t>
            </a:r>
            <a:r>
              <a:rPr lang="sk">
                <a:solidFill>
                  <a:srgbClr val="EE4350"/>
                </a:solidFill>
                <a:latin typeface="Barlow ExtraBold"/>
                <a:ea typeface="Barlow ExtraBold"/>
                <a:cs typeface="Barlow ExtraBold"/>
                <a:sym typeface="Barlow ExtraBold"/>
              </a:rPr>
              <a:t>illiberalism</a:t>
            </a:r>
            <a:r>
              <a:rPr lang="sk">
                <a:solidFill>
                  <a:srgbClr val="1FB675"/>
                </a:solidFill>
                <a:latin typeface="Barlow ExtraBold"/>
                <a:ea typeface="Barlow ExtraBold"/>
                <a:cs typeface="Barlow ExtraBold"/>
                <a:sym typeface="Barlow ExtraBold"/>
              </a:rPr>
              <a:t>?</a:t>
            </a:r>
            <a:endParaRPr>
              <a:solidFill>
                <a:srgbClr val="1FB675"/>
              </a:solidFill>
              <a:latin typeface="Barlow ExtraBold"/>
              <a:ea typeface="Barlow ExtraBold"/>
              <a:cs typeface="Barlow ExtraBold"/>
              <a:sym typeface="Barlow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7" name="Shape 117"/>
        <p:cNvGrpSpPr/>
        <p:nvPr/>
      </p:nvGrpSpPr>
      <p:grpSpPr>
        <a:xfrm>
          <a:off x="0" y="0"/>
          <a:ext cx="0" cy="0"/>
          <a:chOff x="0" y="0"/>
          <a:chExt cx="0" cy="0"/>
        </a:xfrm>
      </p:grpSpPr>
      <p:pic>
        <p:nvPicPr>
          <p:cNvPr id="118" name="Google Shape;118;p21"/>
          <p:cNvPicPr preferRelativeResize="0"/>
          <p:nvPr/>
        </p:nvPicPr>
        <p:blipFill rotWithShape="1">
          <a:blip r:embed="rId3">
            <a:alphaModFix/>
          </a:blip>
          <a:srcRect b="25289" l="0" r="0" t="0"/>
          <a:stretch/>
        </p:blipFill>
        <p:spPr>
          <a:xfrm>
            <a:off x="3484850" y="263350"/>
            <a:ext cx="2174326" cy="1140600"/>
          </a:xfrm>
          <a:prstGeom prst="rect">
            <a:avLst/>
          </a:prstGeom>
          <a:noFill/>
          <a:ln>
            <a:noFill/>
          </a:ln>
        </p:spPr>
      </p:pic>
      <p:sp>
        <p:nvSpPr>
          <p:cNvPr id="119" name="Google Shape;119;p21"/>
          <p:cNvSpPr txBox="1"/>
          <p:nvPr>
            <p:ph type="ctrTitle"/>
          </p:nvPr>
        </p:nvSpPr>
        <p:spPr>
          <a:xfrm>
            <a:off x="1200150" y="1790058"/>
            <a:ext cx="6743700" cy="1234500"/>
          </a:xfrm>
          <a:prstGeom prst="rect">
            <a:avLst/>
          </a:prstGeom>
          <a:noFill/>
          <a:ln cap="sq" cmpd="sng" w="38100">
            <a:solidFill>
              <a:srgbClr val="1FB675"/>
            </a:solidFill>
            <a:prstDash val="solid"/>
            <a:miter lim="800000"/>
            <a:headEnd len="sm" w="sm" type="none"/>
            <a:tailEnd len="sm" w="sm" type="none"/>
          </a:ln>
        </p:spPr>
        <p:txBody>
          <a:bodyPr anchorCtr="1" anchor="ctr" bIns="137150" lIns="205725" spcFirstLastPara="1" rIns="205725" wrap="square" tIns="137150">
            <a:normAutofit/>
          </a:bodyPr>
          <a:lstStyle/>
          <a:p>
            <a:pPr indent="0" lvl="0" marL="0" rtl="0" algn="ctr">
              <a:lnSpc>
                <a:spcPct val="90000"/>
              </a:lnSpc>
              <a:spcBef>
                <a:spcPts val="0"/>
              </a:spcBef>
              <a:spcAft>
                <a:spcPts val="0"/>
              </a:spcAft>
              <a:buClr>
                <a:schemeClr val="lt1"/>
              </a:buClr>
              <a:buSzPts val="2900"/>
              <a:buFont typeface="Gill Sans"/>
              <a:buNone/>
            </a:pPr>
            <a:r>
              <a:rPr lang="sk">
                <a:solidFill>
                  <a:srgbClr val="EE4350"/>
                </a:solidFill>
                <a:latin typeface="Barlow ExtraBold"/>
                <a:ea typeface="Barlow ExtraBold"/>
                <a:cs typeface="Barlow ExtraBold"/>
                <a:sym typeface="Barlow ExtraBold"/>
              </a:rPr>
              <a:t>Thank </a:t>
            </a:r>
            <a:r>
              <a:rPr lang="sk">
                <a:solidFill>
                  <a:srgbClr val="1FB675"/>
                </a:solidFill>
                <a:latin typeface="Barlow"/>
                <a:ea typeface="Barlow"/>
                <a:cs typeface="Barlow"/>
                <a:sym typeface="Barlow"/>
              </a:rPr>
              <a:t>you</a:t>
            </a:r>
            <a:endParaRPr>
              <a:solidFill>
                <a:srgbClr val="1FB675"/>
              </a:solidFill>
              <a:latin typeface="Barlow ExtraBold"/>
              <a:ea typeface="Barlow ExtraBold"/>
              <a:cs typeface="Barlow ExtraBold"/>
              <a:sym typeface="Barlow Extra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