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7A2D2-7A1E-426E-851F-B4603268FA5B}" v="9" dt="2024-11-21T08:20:46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49381" autoAdjust="0"/>
  </p:normalViewPr>
  <p:slideViewPr>
    <p:cSldViewPr snapToGrid="0">
      <p:cViewPr varScale="1">
        <p:scale>
          <a:sx n="38" d="100"/>
          <a:sy n="38" d="100"/>
        </p:scale>
        <p:origin x="24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0E4B-8D8A-4A7D-9EEA-9ACAD46C1756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11453-07BD-4C41-96B4-5AE4702BF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9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EVENT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event? 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Recognized</a:t>
            </a:r>
            <a:r>
              <a:rPr lang="cs-CZ" dirty="0"/>
              <a:t> and </a:t>
            </a:r>
            <a:r>
              <a:rPr lang="cs-CZ" dirty="0" err="1"/>
              <a:t>unrecognized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Personal</a:t>
            </a:r>
            <a:r>
              <a:rPr lang="cs-CZ" dirty="0"/>
              <a:t> vs </a:t>
            </a:r>
            <a:r>
              <a:rPr lang="cs-CZ" dirty="0" err="1"/>
              <a:t>collective</a:t>
            </a:r>
            <a:r>
              <a:rPr lang="cs-CZ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Reportable</a:t>
            </a:r>
            <a:r>
              <a:rPr lang="cs-CZ" dirty="0"/>
              <a:t> and </a:t>
            </a:r>
            <a:r>
              <a:rPr lang="cs-CZ" dirty="0" err="1"/>
              <a:t>unreportable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Exceptional</a:t>
            </a:r>
            <a:r>
              <a:rPr lang="cs-CZ" dirty="0"/>
              <a:t>, </a:t>
            </a:r>
            <a:r>
              <a:rPr lang="cs-CZ" dirty="0" err="1"/>
              <a:t>extraordinary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Visible</a:t>
            </a:r>
            <a:r>
              <a:rPr lang="cs-CZ" dirty="0"/>
              <a:t> and </a:t>
            </a:r>
            <a:r>
              <a:rPr lang="cs-CZ" dirty="0" err="1"/>
              <a:t>unvisible</a:t>
            </a: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Marshall</a:t>
            </a:r>
            <a:r>
              <a:rPr lang="cs-CZ" dirty="0"/>
              <a:t> </a:t>
            </a:r>
            <a:r>
              <a:rPr lang="cs-CZ" dirty="0" err="1"/>
              <a:t>Sahlins</a:t>
            </a:r>
            <a:r>
              <a:rPr lang="cs-CZ" dirty="0"/>
              <a:t>: </a:t>
            </a:r>
            <a:r>
              <a:rPr lang="cs-CZ" dirty="0" err="1"/>
              <a:t>rupture</a:t>
            </a:r>
            <a:r>
              <a:rPr lang="cs-CZ" dirty="0"/>
              <a:t> </a:t>
            </a:r>
          </a:p>
          <a:p>
            <a:pPr marL="628650" lvl="1" indent="-171450">
              <a:buFontTx/>
              <a:buChar char="-"/>
            </a:pPr>
            <a:r>
              <a:rPr lang="cs-CZ" dirty="0" err="1"/>
              <a:t>Threre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achange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society</a:t>
            </a:r>
          </a:p>
          <a:p>
            <a:pPr marL="628650" lvl="1" indent="-171450">
              <a:buFontTx/>
              <a:buChar char="-"/>
            </a:pPr>
            <a:r>
              <a:rPr lang="cs-CZ" dirty="0" err="1"/>
              <a:t>Transformation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society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kind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event </a:t>
            </a:r>
            <a:r>
              <a:rPr lang="cs-CZ" dirty="0" err="1"/>
              <a:t>was</a:t>
            </a:r>
            <a:r>
              <a:rPr lang="cs-CZ" dirty="0"/>
              <a:t> 1989?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Bourdieu</a:t>
            </a:r>
            <a:r>
              <a:rPr lang="cs-CZ" dirty="0"/>
              <a:t> and his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to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transformation</a:t>
            </a: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7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u="sng" dirty="0" err="1"/>
              <a:t>Nature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1989</a:t>
            </a:r>
          </a:p>
          <a:p>
            <a:r>
              <a:rPr lang="cs-CZ" u="sng" dirty="0"/>
              <a:t>Ivo Možný – Proč tak snadno</a:t>
            </a:r>
          </a:p>
          <a:p>
            <a:r>
              <a:rPr lang="cs-CZ" dirty="0" err="1"/>
              <a:t>PišTánek</a:t>
            </a:r>
            <a:r>
              <a:rPr lang="cs-CZ" dirty="0"/>
              <a:t> – </a:t>
            </a:r>
            <a:r>
              <a:rPr lang="cs-CZ" dirty="0" err="1"/>
              <a:t>Rivers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Babylon –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underworld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found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place in </a:t>
            </a:r>
            <a:r>
              <a:rPr lang="cs-CZ" dirty="0" err="1"/>
              <a:t>the</a:t>
            </a:r>
            <a:r>
              <a:rPr lang="cs-CZ" dirty="0"/>
              <a:t> 90´s</a:t>
            </a:r>
          </a:p>
          <a:p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bye</a:t>
            </a:r>
            <a:r>
              <a:rPr lang="cs-CZ" dirty="0"/>
              <a:t> Lenin: </a:t>
            </a:r>
          </a:p>
          <a:p>
            <a:pPr marL="228600" indent="-228600"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 are </a:t>
            </a:r>
            <a:r>
              <a:rPr lang="cs-CZ" dirty="0" err="1"/>
              <a:t>shown</a:t>
            </a:r>
            <a:r>
              <a:rPr lang="cs-CZ" dirty="0"/>
              <a:t> and not </a:t>
            </a:r>
            <a:r>
              <a:rPr lang="cs-CZ" dirty="0" err="1"/>
              <a:t>shown</a:t>
            </a:r>
            <a:r>
              <a:rPr lang="cs-CZ" dirty="0"/>
              <a:t>,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needed</a:t>
            </a:r>
            <a:endParaRPr lang="cs-CZ" dirty="0"/>
          </a:p>
          <a:p>
            <a:pPr marL="228600" indent="-228600"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personal</a:t>
            </a:r>
            <a:r>
              <a:rPr lang="cs-CZ" dirty="0"/>
              <a:t> trauma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mother</a:t>
            </a:r>
            <a:r>
              <a:rPr lang="cs-CZ" dirty="0"/>
              <a:t>  - </a:t>
            </a:r>
            <a:r>
              <a:rPr lang="cs-CZ" dirty="0" err="1"/>
              <a:t>characteristic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generation</a:t>
            </a:r>
            <a:r>
              <a:rPr lang="cs-CZ" dirty="0"/>
              <a:t>, </a:t>
            </a:r>
            <a:r>
              <a:rPr lang="cs-CZ" dirty="0" err="1"/>
              <a:t>abandoned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régime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believed</a:t>
            </a:r>
            <a:r>
              <a:rPr lang="cs-CZ" dirty="0"/>
              <a:t> in</a:t>
            </a:r>
          </a:p>
          <a:p>
            <a:pPr marL="228600" indent="-228600">
              <a:buAutoNum type="arabicPeriod"/>
            </a:pPr>
            <a:r>
              <a:rPr lang="cs-CZ" dirty="0" err="1"/>
              <a:t>Creation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socialism</a:t>
            </a:r>
            <a:r>
              <a:rPr lang="cs-CZ" dirty="0"/>
              <a:t>, </a:t>
            </a:r>
            <a:r>
              <a:rPr lang="cs-CZ" dirty="0" err="1"/>
              <a:t>socialism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face,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wanted</a:t>
            </a:r>
            <a:endParaRPr lang="cs-CZ" dirty="0"/>
          </a:p>
          <a:p>
            <a:r>
              <a:rPr lang="cs-CZ" dirty="0" err="1"/>
              <a:t>Nostalgia</a:t>
            </a:r>
            <a:r>
              <a:rPr lang="cs-CZ" dirty="0"/>
              <a:t> and </a:t>
            </a:r>
            <a:r>
              <a:rPr lang="cs-CZ" dirty="0" err="1"/>
              <a:t>Ostalgia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gone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never</a:t>
            </a:r>
            <a:r>
              <a:rPr lang="cs-CZ" dirty="0"/>
              <a:t> </a:t>
            </a:r>
            <a:r>
              <a:rPr lang="cs-CZ" dirty="0" err="1"/>
              <a:t>was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Leaning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past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Picturing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past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and </a:t>
            </a:r>
            <a:r>
              <a:rPr lang="cs-CZ" dirty="0" err="1"/>
              <a:t>envisioning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future</a:t>
            </a: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0" indent="0">
              <a:buFontTx/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967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Representation of the event of 1989</a:t>
            </a:r>
          </a:p>
          <a:p>
            <a:r>
              <a:rPr lang="hu-HU" dirty="0"/>
              <a:t>Beasley-Murray argues that 1989 was representable and unrepresentable in the same time</a:t>
            </a:r>
          </a:p>
          <a:p>
            <a:r>
              <a:rPr lang="hu-HU" dirty="0"/>
              <a:t>It was a struggle for the right to live a normal life</a:t>
            </a:r>
          </a:p>
          <a:p>
            <a:r>
              <a:rPr lang="hu-HU" dirty="0"/>
              <a:t>There is a resistance against representation </a:t>
            </a:r>
          </a:p>
          <a:p>
            <a:pPr marL="171450" indent="-171450">
              <a:buFontTx/>
              <a:buChar char="-"/>
            </a:pPr>
            <a:r>
              <a:rPr lang="hu-HU" dirty="0"/>
              <a:t>Representation and grand stories make events huge and important, exceptional.. </a:t>
            </a:r>
          </a:p>
          <a:p>
            <a:pPr marL="171450" indent="-171450">
              <a:buFontTx/>
              <a:buChar char="-"/>
            </a:pPr>
            <a:r>
              <a:rPr lang="hu-HU" dirty="0"/>
              <a:t>Because it was a search for normativity and pre-revolution process was slow, there is a lack of grand stories</a:t>
            </a:r>
          </a:p>
          <a:p>
            <a:pPr marL="171450" indent="-171450">
              <a:buFontTx/>
              <a:buChar char="-"/>
            </a:pPr>
            <a:r>
              <a:rPr lang="cs-CZ" dirty="0"/>
              <a:t>1989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understood</a:t>
            </a:r>
            <a:r>
              <a:rPr lang="cs-CZ" dirty="0"/>
              <a:t> as </a:t>
            </a:r>
            <a:r>
              <a:rPr lang="cs-CZ" dirty="0" err="1"/>
              <a:t>the</a:t>
            </a:r>
            <a:r>
              <a:rPr lang="cs-CZ" dirty="0"/>
              <a:t> story </a:t>
            </a:r>
            <a:r>
              <a:rPr lang="cs-CZ" dirty="0" err="1"/>
              <a:t>precisely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not </a:t>
            </a:r>
            <a:r>
              <a:rPr lang="cs-CZ" dirty="0" err="1"/>
              <a:t>telling</a:t>
            </a:r>
            <a:r>
              <a:rPr lang="cs-CZ" dirty="0"/>
              <a:t> grand </a:t>
            </a:r>
            <a:r>
              <a:rPr lang="cs-CZ" dirty="0" err="1"/>
              <a:t>stories</a:t>
            </a:r>
            <a:endParaRPr lang="hu-H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45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What is normativity?</a:t>
            </a:r>
            <a:br>
              <a:rPr lang="hu-HU" dirty="0"/>
            </a:br>
            <a:r>
              <a:rPr lang="hu-HU" dirty="0"/>
              <a:t>What is chaos and order? Elementary orientation tool in the world</a:t>
            </a:r>
          </a:p>
          <a:p>
            <a:r>
              <a:rPr lang="hu-HU" dirty="0"/>
              <a:t>If we look at the events of post WW 2 and communism, we see the struggle exceptional vs bureucratic system, taking place of the </a:t>
            </a:r>
            <a:r>
              <a:rPr lang="hu-HU" u="sng" dirty="0"/>
              <a:t>organized modernity – Peter Wagner</a:t>
            </a:r>
          </a:p>
          <a:p>
            <a:pPr marL="171450" indent="-171450">
              <a:buFontTx/>
              <a:buChar char="-"/>
            </a:pPr>
            <a:r>
              <a:rPr lang="hu-HU" dirty="0"/>
              <a:t>Exceptionality became the norm</a:t>
            </a:r>
          </a:p>
          <a:p>
            <a:pPr marL="171450" indent="-171450">
              <a:buFontTx/>
              <a:buChar char="-"/>
            </a:pPr>
            <a:r>
              <a:rPr lang="hu-HU" dirty="0"/>
              <a:t>Supression of individual iniciative became the norm</a:t>
            </a:r>
          </a:p>
          <a:p>
            <a:pPr marL="171450" indent="-171450">
              <a:buFontTx/>
              <a:buChar char="-"/>
            </a:pPr>
            <a:r>
              <a:rPr lang="hu-HU" dirty="0"/>
              <a:t>Conventions became the norm</a:t>
            </a:r>
          </a:p>
          <a:p>
            <a:pPr marL="171450" indent="-171450">
              <a:buFontTx/>
              <a:buChar char="-"/>
            </a:pP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After 1956, 1968 – normalization</a:t>
            </a:r>
          </a:p>
          <a:p>
            <a:pPr marL="171450" indent="-171450">
              <a:buFontTx/>
              <a:buChar char="-"/>
            </a:pPr>
            <a:r>
              <a:rPr lang="hu-HU" dirty="0"/>
              <a:t>Occupation as abnormality</a:t>
            </a:r>
          </a:p>
          <a:p>
            <a:pPr marL="171450" indent="-171450">
              <a:buFontTx/>
              <a:buChar char="-"/>
            </a:pPr>
            <a:r>
              <a:rPr lang="hu-HU" dirty="0"/>
              <a:t>Battle of control over the normal + ideological content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54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Dissent and Havel</a:t>
            </a:r>
          </a:p>
          <a:p>
            <a:r>
              <a:rPr lang="hu-HU" dirty="0"/>
              <a:t>The power of the powerless</a:t>
            </a:r>
          </a:p>
          <a:p>
            <a:r>
              <a:rPr lang="hu-HU" dirty="0"/>
              <a:t>Letter to Gustáv Husák</a:t>
            </a:r>
          </a:p>
          <a:p>
            <a:endParaRPr lang="hu-HU" dirty="0"/>
          </a:p>
          <a:p>
            <a:r>
              <a:rPr lang="hu-HU" dirty="0"/>
              <a:t>Telling perfect analysis of the society, how people feel </a:t>
            </a:r>
          </a:p>
          <a:p>
            <a:r>
              <a:rPr lang="hu-HU" dirty="0"/>
              <a:t>Description of the situation where the norm became corruption, the lack of respect for norms became the norm</a:t>
            </a:r>
          </a:p>
          <a:p>
            <a:endParaRPr lang="hu-HU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49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Is there a myth of CEU? </a:t>
            </a:r>
          </a:p>
          <a:p>
            <a:r>
              <a:rPr lang="hu-HU" dirty="0"/>
              <a:t>What makes it unique? </a:t>
            </a:r>
          </a:p>
          <a:p>
            <a:pPr marL="228600" indent="-228600">
              <a:buAutoNum type="arabicPeriod"/>
            </a:pPr>
            <a:r>
              <a:rPr lang="hu-HU" dirty="0"/>
              <a:t>Experience with communism</a:t>
            </a:r>
          </a:p>
          <a:p>
            <a:pPr marL="228600" indent="-228600">
              <a:buAutoNum type="arabicPeriod"/>
            </a:pPr>
            <a:r>
              <a:rPr lang="hu-HU" dirty="0"/>
              <a:t>Cultural capital – the role of intellectuals in politics and the lack of traditional elite</a:t>
            </a:r>
          </a:p>
          <a:p>
            <a:pPr marL="228600" indent="-228600">
              <a:buAutoNum type="arabicPeriod"/>
            </a:pPr>
            <a:r>
              <a:rPr lang="hu-HU" dirty="0"/>
              <a:t>Interrupted experience with modernity but experience with socialist modernity</a:t>
            </a:r>
          </a:p>
          <a:p>
            <a:pPr marL="228600" indent="-228600">
              <a:buAutoNum type="arabicPeriod"/>
            </a:pPr>
            <a:endParaRPr lang="hu-HU" dirty="0"/>
          </a:p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76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CIVIC SOCIETY</a:t>
            </a:r>
          </a:p>
          <a:p>
            <a:r>
              <a:rPr lang="cs-CZ" dirty="0" err="1"/>
              <a:t>Civic</a:t>
            </a:r>
            <a:r>
              <a:rPr lang="cs-CZ" dirty="0"/>
              <a:t> society vs </a:t>
            </a:r>
            <a:r>
              <a:rPr lang="cs-CZ" dirty="0" err="1"/>
              <a:t>centralized</a:t>
            </a:r>
            <a:r>
              <a:rPr lang="cs-CZ" dirty="0"/>
              <a:t> </a:t>
            </a:r>
            <a:r>
              <a:rPr lang="cs-CZ" dirty="0" err="1"/>
              <a:t>bureucracy</a:t>
            </a:r>
            <a:endParaRPr lang="cs-CZ" dirty="0"/>
          </a:p>
          <a:p>
            <a:r>
              <a:rPr lang="cs-CZ" dirty="0" err="1"/>
              <a:t>Advantage</a:t>
            </a:r>
            <a:r>
              <a:rPr lang="cs-CZ" dirty="0"/>
              <a:t> and </a:t>
            </a:r>
            <a:r>
              <a:rPr lang="cs-CZ" dirty="0" err="1"/>
              <a:t>disadvantage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anti-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politics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idea </a:t>
            </a:r>
            <a:r>
              <a:rPr lang="cs-CZ" dirty="0" err="1"/>
              <a:t>was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a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opposite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, </a:t>
            </a:r>
            <a:r>
              <a:rPr lang="cs-CZ" dirty="0" err="1"/>
              <a:t>cetralized</a:t>
            </a:r>
            <a:r>
              <a:rPr lang="cs-CZ" dirty="0"/>
              <a:t> </a:t>
            </a:r>
            <a:r>
              <a:rPr lang="cs-CZ" dirty="0" err="1"/>
              <a:t>bureucracy</a:t>
            </a:r>
            <a:r>
              <a:rPr lang="cs-CZ" dirty="0"/>
              <a:t>,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alienating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. </a:t>
            </a:r>
          </a:p>
          <a:p>
            <a:r>
              <a:rPr lang="cs-CZ" dirty="0"/>
              <a:t>Focus on </a:t>
            </a:r>
            <a:r>
              <a:rPr lang="cs-CZ" dirty="0" err="1"/>
              <a:t>community</a:t>
            </a:r>
            <a:endParaRPr lang="cs-CZ" dirty="0"/>
          </a:p>
          <a:p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Living</a:t>
            </a:r>
            <a:r>
              <a:rPr lang="cs-CZ" dirty="0"/>
              <a:t> in </a:t>
            </a:r>
            <a:r>
              <a:rPr lang="cs-CZ" dirty="0" err="1"/>
              <a:t>truth</a:t>
            </a:r>
            <a:r>
              <a:rPr lang="cs-CZ" dirty="0"/>
              <a:t>“ – plurality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below</a:t>
            </a:r>
            <a:r>
              <a:rPr lang="cs-CZ" dirty="0"/>
              <a:t>, </a:t>
            </a:r>
            <a:r>
              <a:rPr lang="cs-CZ" dirty="0" err="1"/>
              <a:t>naive</a:t>
            </a:r>
            <a:r>
              <a:rPr lang="cs-CZ" dirty="0"/>
              <a:t> ideology</a:t>
            </a:r>
          </a:p>
          <a:p>
            <a:r>
              <a:rPr lang="cs-CZ" dirty="0"/>
              <a:t>Idea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everyone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capable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living</a:t>
            </a:r>
            <a:r>
              <a:rPr lang="cs-CZ" dirty="0"/>
              <a:t> in </a:t>
            </a:r>
            <a:r>
              <a:rPr lang="cs-CZ" dirty="0" err="1"/>
              <a:t>truth</a:t>
            </a:r>
            <a:r>
              <a:rPr lang="cs-CZ" dirty="0"/>
              <a:t>, but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seeit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manipulate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62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11453-07BD-4C41-96B4-5AE4702BF3C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47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1151B-C168-EDAF-EC79-6A88BDFF4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55D642-C339-107A-294D-5C9C49E4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CFF911-113F-73B6-8459-24B5385F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093C4F-BCF1-28C4-2F35-01021380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9E91FB-AFFE-8B77-00D3-A4605456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7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85C2C-E954-170D-7D53-D8452E57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B2E0EC5-F29D-63CA-FC96-6C7FBF8E3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D37D2-2E77-3AB4-AE06-41FC67F2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3D3E3C-E62A-4A7D-0EEE-DAD0DD8C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2747A1-68F8-31CD-8139-251E611D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5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248EE19-9B97-183B-C672-BA1666716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1AE191-91E5-A9D1-65E2-1A396FC43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28109-FF46-DFAC-13EE-5A4B067D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485BAB-A453-87F5-1A8B-B7B73495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E41948-59AB-A348-AAA8-D1E0D688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24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1028E-21CA-265D-861F-77A5A1CB6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70A32B-5A12-2CE8-176E-3F0798E8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8DD368-91D7-043C-D167-9DBC58E6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576033-21AC-E3C9-8D6F-933BE260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A77EE-6F13-FE3E-654C-C0A7C39D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6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1CF5A-676F-0A1D-1315-33DE5843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162E9D-8E57-017D-BB1D-9A24A3005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4ED108-524F-CBFA-530F-7A2AD34C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3837E7-220C-43EA-E604-FCD07D1C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3E48D9-CB67-E3BA-5143-CEFEB301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0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DAFEC-591C-5933-3C20-857E6001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B19B9-56D8-D42A-6ACF-11B953797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822DA1D-EFD1-FFB4-B4A0-4AEF4C2F4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720368-008D-9C05-E795-FF406EBD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B125AA-9DC3-9F20-4891-8FB7FCCE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3C4-3DFB-1ED1-2A69-EDFD5997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6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BE233-4FBE-55E8-CF1B-953F8560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5F07D1-4070-83BB-D158-ABF2418B6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714F67-4810-1403-D8CF-318E6473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5868893-6819-9BCA-BF17-2784F1998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BB1457D-8201-7D57-0209-E65462A07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84A9B3-E126-C8AE-8724-6E01D4B1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3AE9B4C-6B62-2CF7-EFE9-0A674AFC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6461CD6-E638-ABCD-D041-28D01E15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05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E0383-2221-C43E-248D-FFE083AE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DB3C1B-9757-3DDA-851F-AFBFFEC2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335446-F1D3-F50D-C02C-0F9A809D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73403A6-3723-0338-8E9A-43783FC4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7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54F841F-7AEC-0A7A-AB3B-34C0C74D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D0079B-1F96-ADF8-4187-3B3DF614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ABFF5E-29EB-D0E4-0E43-66705E39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52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B2E94-FDC7-E928-2C5C-344CC7D4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8A204-1B6F-4FA0-DF5B-5BB05D5A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B619B3-C17F-EB27-438E-54878532E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3A0F9C-4940-7DED-B674-EAFDB9B8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1904E0-6022-AB45-A5CC-B311417F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D9D5F7-6F61-5842-52B5-05D65042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60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76496-2143-DC0D-0486-A9ED0C9B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D2F8F5-3A4B-B023-D503-452A476D6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AD3D99-E043-2DF9-4BFE-E73A8AA14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23B720-7DEE-0039-E917-2A5114B18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0ECB4F-B2CA-6322-99CD-4015B96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566DD2-4735-8AA5-128D-2F4F9DD2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89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6935BC-94C5-65DC-9127-CF0AB1FDC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10A0B0-0BAF-F1BE-B634-7028E0E87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31025-E26F-55D7-9520-7AF20CDD4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FFAF0-E08C-4E1B-9EE4-A1FA9D8CCE7D}" type="datetimeFigureOut">
              <a:rPr lang="cs-CZ" smtClean="0"/>
              <a:t>21.11.2024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B0E5E7-06E7-A65D-BBAB-61B179282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7300A1-D6F5-A178-F0B6-A7C1A4B20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60816-ACF6-4371-8F8D-00EC494D59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0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8BD70-A1C1-541C-3587-986D434B7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Slovakia - </a:t>
            </a:r>
            <a:r>
              <a:rPr lang="en-US" dirty="0"/>
              <a:t>State building between national myths and the ethics of dissent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BCC233-4FD4-347A-A7A9-61BC64831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Gábor Oláh</a:t>
            </a:r>
          </a:p>
          <a:p>
            <a:endParaRPr lang="cs-CZ" dirty="0"/>
          </a:p>
          <a:p>
            <a:r>
              <a:rPr lang="en-US" dirty="0"/>
              <a:t>Central Europe: Politics and </a:t>
            </a:r>
            <a:r>
              <a:rPr lang="en-US" dirty="0" err="1"/>
              <a:t>Societ</a:t>
            </a:r>
            <a:r>
              <a:rPr lang="cs-CZ" dirty="0"/>
              <a:t>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61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74637B-BEA7-E2BA-DCF3-3A3106B0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 err="1"/>
              <a:t>The</a:t>
            </a:r>
            <a:r>
              <a:rPr lang="cs-CZ" sz="5400" dirty="0"/>
              <a:t> Myth </a:t>
            </a:r>
            <a:r>
              <a:rPr lang="cs-CZ" sz="5400" dirty="0" err="1"/>
              <a:t>of</a:t>
            </a:r>
            <a:r>
              <a:rPr lang="cs-CZ" sz="5400" dirty="0"/>
              <a:t> </a:t>
            </a:r>
            <a:r>
              <a:rPr lang="cs-CZ" sz="5400" dirty="0" err="1"/>
              <a:t>Central</a:t>
            </a:r>
            <a:r>
              <a:rPr lang="cs-CZ" sz="5400" dirty="0"/>
              <a:t> </a:t>
            </a:r>
            <a:r>
              <a:rPr lang="cs-CZ" sz="5400" dirty="0" err="1"/>
              <a:t>Europe</a:t>
            </a:r>
            <a:endParaRPr lang="cs-CZ" sz="5400" dirty="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72EF9D-59B2-BB26-8A7F-EA1EAA1A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/>
              <a:t>Anti-political politics</a:t>
            </a:r>
          </a:p>
          <a:p>
            <a:r>
              <a:rPr lang="cs-CZ" sz="2200"/>
              <a:t>Anti-foundationalism and pluralism</a:t>
            </a:r>
          </a:p>
          <a:p>
            <a:r>
              <a:rPr lang="cs-CZ" sz="2200"/>
              <a:t>Valorization of cultural diversity</a:t>
            </a:r>
          </a:p>
          <a:p>
            <a:r>
              <a:rPr lang="cs-CZ" sz="2200"/>
              <a:t>Ethic of dissent</a:t>
            </a:r>
          </a:p>
          <a:p>
            <a:endParaRPr lang="en-US" sz="2200" dirty="0"/>
          </a:p>
        </p:txBody>
      </p:sp>
      <p:pic>
        <p:nvPicPr>
          <p:cNvPr id="5" name="Zástupný obsah 4" descr="Obsah obrázku mrak, venku, obloha, strom&#10;&#10;Popis byl vytvořen automaticky">
            <a:extLst>
              <a:ext uri="{FF2B5EF4-FFF2-40B4-BE49-F238E27FC236}">
                <a16:creationId xmlns:a16="http://schemas.microsoft.com/office/drawing/2014/main" id="{F9BD1663-8921-7E1E-286F-AAC7267C9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3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kresba, skica, boty, oblečení&#10;&#10;Popis byl vytvořen automaticky">
            <a:extLst>
              <a:ext uri="{FF2B5EF4-FFF2-40B4-BE49-F238E27FC236}">
                <a16:creationId xmlns:a16="http://schemas.microsoft.com/office/drawing/2014/main" id="{C79D582D-9E5A-A310-9E9F-524CBB0D2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6" b="16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8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venku, obloha, černobílá, oblečení&#10;&#10;Popis byl vytvořen automaticky">
            <a:extLst>
              <a:ext uri="{FF2B5EF4-FFF2-40B4-BE49-F238E27FC236}">
                <a16:creationId xmlns:a16="http://schemas.microsoft.com/office/drawing/2014/main" id="{906D122D-F0D7-01BC-BF3D-BA65D25D7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venku, dav, černobílá, budova&#10;&#10;Popis byl vytvořen automaticky">
            <a:extLst>
              <a:ext uri="{FF2B5EF4-FFF2-40B4-BE49-F238E27FC236}">
                <a16:creationId xmlns:a16="http://schemas.microsoft.com/office/drawing/2014/main" id="{619792A6-1ED1-A555-9022-5FCF6ECB8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3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venku, černobílá, cesta, budova&#10;&#10;Popis byl vytvořen automaticky">
            <a:extLst>
              <a:ext uri="{FF2B5EF4-FFF2-40B4-BE49-F238E27FC236}">
                <a16:creationId xmlns:a16="http://schemas.microsoft.com/office/drawing/2014/main" id="{FBD9C7FD-6435-4B2C-7D35-ACEC18C60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" b="9688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černobílá, oblečení, osoba, muž&#10;&#10;Popis byl vytvořen automaticky">
            <a:extLst>
              <a:ext uri="{FF2B5EF4-FFF2-40B4-BE49-F238E27FC236}">
                <a16:creationId xmlns:a16="http://schemas.microsoft.com/office/drawing/2014/main" id="{435A0180-FBA3-514F-C9DD-BDB71131C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4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3A88A8-4B97-A555-4D14-874C50011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entire political practice of the present regime [ ... ] confirms that those concepts which were always crucial for its </a:t>
            </a:r>
            <a:r>
              <a:rPr lang="en-US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programme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order, calm, consolidation, ‘guiding the nation out of its crisis’, ‘halting disruption’, ‘assuaging hot tempers’, and so on – have finally acquired the same lethal meaning that they have for every regime committed to entropy [ ... ]. True enough, the country is calm. Calm as a morgue or a grave; would you not say? (1991b: 72)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2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, kniha, mapa&#10;&#10;Popis byl vytvořen automaticky">
            <a:extLst>
              <a:ext uri="{FF2B5EF4-FFF2-40B4-BE49-F238E27FC236}">
                <a16:creationId xmlns:a16="http://schemas.microsoft.com/office/drawing/2014/main" id="{757A442D-64FB-361C-411C-4A3F2639E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8" b="161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3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oblečení, osoba, boty, pohřeb&#10;&#10;Popis byl vytvořen automaticky">
            <a:extLst>
              <a:ext uri="{FF2B5EF4-FFF2-40B4-BE49-F238E27FC236}">
                <a16:creationId xmlns:a16="http://schemas.microsoft.com/office/drawing/2014/main" id="{0C006225-BEE6-3ADF-D9AC-68F176A50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22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616</Words>
  <Application>Microsoft Office PowerPoint</Application>
  <PresentationFormat>Širokoúhlá obrazovka</PresentationFormat>
  <Paragraphs>80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Motiv Office</vt:lpstr>
      <vt:lpstr>Slovakia - State building between national myths and the ethics of dissent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 entire political practice of the present regime [ ... ] confirms that those concepts which were always crucial for its programme – order, calm, consolidation, ‘guiding the nation out of its crisis’, ‘halting disruption’, ‘assuaging hot tempers’, and so on – have finally acquired the same lethal meaning that they have for every regime committed to entropy [ ... ]. True enough, the country is calm. Calm as a morgue or a grave; would you not say? (1991b: 72)</vt:lpstr>
      <vt:lpstr>Prezentace aplikace PowerPoint</vt:lpstr>
      <vt:lpstr>Prezentace aplikace PowerPoint</vt:lpstr>
      <vt:lpstr>The Myth of Central Europe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Gábor Oláh</dc:creator>
  <cp:lastModifiedBy>Gábor Oláh</cp:lastModifiedBy>
  <cp:revision>2</cp:revision>
  <dcterms:created xsi:type="dcterms:W3CDTF">2024-11-20T23:07:04Z</dcterms:created>
  <dcterms:modified xsi:type="dcterms:W3CDTF">2024-11-21T10:48:27Z</dcterms:modified>
</cp:coreProperties>
</file>