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311" r:id="rId3"/>
    <p:sldId id="257" r:id="rId4"/>
    <p:sldId id="295" r:id="rId5"/>
    <p:sldId id="298" r:id="rId6"/>
    <p:sldId id="300" r:id="rId7"/>
    <p:sldId id="301" r:id="rId8"/>
    <p:sldId id="302" r:id="rId9"/>
    <p:sldId id="292" r:id="rId10"/>
    <p:sldId id="293" r:id="rId11"/>
    <p:sldId id="294" r:id="rId12"/>
    <p:sldId id="305" r:id="rId13"/>
    <p:sldId id="307" r:id="rId14"/>
    <p:sldId id="310" r:id="rId15"/>
    <p:sldId id="308" r:id="rId16"/>
    <p:sldId id="309" r:id="rId17"/>
    <p:sldId id="259" r:id="rId18"/>
    <p:sldId id="296" r:id="rId19"/>
    <p:sldId id="2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1332" autoAdjust="0"/>
  </p:normalViewPr>
  <p:slideViewPr>
    <p:cSldViewPr snapToGrid="0">
      <p:cViewPr varScale="1">
        <p:scale>
          <a:sx n="116" d="100"/>
          <a:sy n="116" d="100"/>
        </p:scale>
        <p:origin x="40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17035F-D7CD-4FE3-8C1D-4E739FC2BB8E}" type="datetimeFigureOut">
              <a:rPr lang="en-US" smtClean="0"/>
              <a:t>10/15/2024</a:t>
            </a:fld>
            <a:endParaRPr lang="en-US"/>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20A402-D324-4472-BE8B-FE8FCE699055}" type="slidenum">
              <a:rPr lang="en-US" smtClean="0"/>
              <a:t>‹#›</a:t>
            </a:fld>
            <a:endParaRPr lang="en-US"/>
          </a:p>
        </p:txBody>
      </p:sp>
    </p:spTree>
    <p:extLst>
      <p:ext uri="{BB962C8B-B14F-4D97-AF65-F5344CB8AC3E}">
        <p14:creationId xmlns:p14="http://schemas.microsoft.com/office/powerpoint/2010/main" val="933937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6BC39-3EAC-ABBE-C18D-0F0D24824474}"/>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F4D9C1E-D990-8CB4-FABF-C4363A5496A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359A5CD9-54C5-3E08-E602-36168E0F79B2}"/>
              </a:ext>
            </a:extLst>
          </p:cNvPr>
          <p:cNvSpPr>
            <a:spLocks noGrp="1"/>
          </p:cNvSpPr>
          <p:nvPr>
            <p:ph type="body" idx="1"/>
          </p:nvPr>
        </p:nvSpPr>
        <p:spPr/>
        <p:txBody>
          <a:bodyPr/>
          <a:lstStyle/>
          <a:p>
            <a:endParaRPr lang="en-US" dirty="0"/>
          </a:p>
        </p:txBody>
      </p:sp>
      <p:sp>
        <p:nvSpPr>
          <p:cNvPr id="4" name="Zástupný symbol pro číslo snímku 3">
            <a:extLst>
              <a:ext uri="{FF2B5EF4-FFF2-40B4-BE49-F238E27FC236}">
                <a16:creationId xmlns:a16="http://schemas.microsoft.com/office/drawing/2014/main" id="{09E82B44-982E-AAA5-C9A6-309DDC468C25}"/>
              </a:ext>
            </a:extLst>
          </p:cNvPr>
          <p:cNvSpPr>
            <a:spLocks noGrp="1"/>
          </p:cNvSpPr>
          <p:nvPr>
            <p:ph type="sldNum" sz="quarter" idx="5"/>
          </p:nvPr>
        </p:nvSpPr>
        <p:spPr/>
        <p:txBody>
          <a:bodyPr/>
          <a:lstStyle/>
          <a:p>
            <a:fld id="{1020A402-D324-4472-BE8B-FE8FCE699055}" type="slidenum">
              <a:rPr lang="en-US" smtClean="0"/>
              <a:t>2</a:t>
            </a:fld>
            <a:endParaRPr lang="en-US"/>
          </a:p>
        </p:txBody>
      </p:sp>
    </p:spTree>
    <p:extLst>
      <p:ext uri="{BB962C8B-B14F-4D97-AF65-F5344CB8AC3E}">
        <p14:creationId xmlns:p14="http://schemas.microsoft.com/office/powerpoint/2010/main" val="42918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12</a:t>
            </a:fld>
            <a:endParaRPr lang="en-US"/>
          </a:p>
        </p:txBody>
      </p:sp>
    </p:spTree>
    <p:extLst>
      <p:ext uri="{BB962C8B-B14F-4D97-AF65-F5344CB8AC3E}">
        <p14:creationId xmlns:p14="http://schemas.microsoft.com/office/powerpoint/2010/main" val="3723391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13</a:t>
            </a:fld>
            <a:endParaRPr lang="en-US"/>
          </a:p>
        </p:txBody>
      </p:sp>
    </p:spTree>
    <p:extLst>
      <p:ext uri="{BB962C8B-B14F-4D97-AF65-F5344CB8AC3E}">
        <p14:creationId xmlns:p14="http://schemas.microsoft.com/office/powerpoint/2010/main" val="301189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14</a:t>
            </a:fld>
            <a:endParaRPr lang="en-US"/>
          </a:p>
        </p:txBody>
      </p:sp>
    </p:spTree>
    <p:extLst>
      <p:ext uri="{BB962C8B-B14F-4D97-AF65-F5344CB8AC3E}">
        <p14:creationId xmlns:p14="http://schemas.microsoft.com/office/powerpoint/2010/main" val="972143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i="0" dirty="0">
                <a:effectLst/>
                <a:latin typeface="ProximaVara-Roman"/>
              </a:rPr>
              <a:t>Computer vision</a:t>
            </a:r>
            <a:r>
              <a:rPr lang="en-GB" b="0" i="0" dirty="0">
                <a:solidFill>
                  <a:srgbClr val="000000"/>
                </a:solidFill>
                <a:effectLst/>
                <a:latin typeface="ProximaVara-Roman"/>
              </a:rPr>
              <a:t> is a field of artificial intelligence that focuses on enabling computers to understand and interpret visual information from images or videos. </a:t>
            </a:r>
            <a:endParaRPr lang="cs-CZ" b="0" i="0" dirty="0">
              <a:solidFill>
                <a:srgbClr val="000000"/>
              </a:solidFill>
              <a:effectLst/>
              <a:latin typeface="ProximaVara-Roman"/>
            </a:endParaRPr>
          </a:p>
          <a:p>
            <a:r>
              <a:rPr lang="en-GB" b="1" i="0" dirty="0">
                <a:effectLst/>
                <a:latin typeface="ProximaVara-Roman"/>
              </a:rPr>
              <a:t>Natural Language Processing (NLP)</a:t>
            </a:r>
            <a:r>
              <a:rPr lang="en-GB" b="0" i="0" dirty="0">
                <a:solidFill>
                  <a:srgbClr val="000000"/>
                </a:solidFill>
                <a:effectLst/>
                <a:latin typeface="ProximaVara-Roman"/>
              </a:rPr>
              <a:t> is a field of artificial intelligence that focuses on enabling computers to understand, interpret, and generate human language. It involves developing algorithms and techniques that allow machines to process and </a:t>
            </a:r>
            <a:r>
              <a:rPr lang="en-GB" b="0" i="0" dirty="0" err="1">
                <a:solidFill>
                  <a:srgbClr val="000000"/>
                </a:solidFill>
                <a:effectLst/>
                <a:latin typeface="ProximaVara-Roman"/>
              </a:rPr>
              <a:t>analyze</a:t>
            </a:r>
            <a:r>
              <a:rPr lang="en-GB" b="0" i="0" dirty="0">
                <a:solidFill>
                  <a:srgbClr val="000000"/>
                </a:solidFill>
                <a:effectLst/>
                <a:latin typeface="ProximaVara-Roman"/>
              </a:rPr>
              <a:t> text or speech data. NLP encompasses tasks such as language translation, sentiment analysis, text classification, information extraction, and question answering. It aims to bridge the gap between human language and machine understanding</a:t>
            </a:r>
            <a:r>
              <a:rPr lang="cs-CZ" b="0" i="0" dirty="0">
                <a:solidFill>
                  <a:srgbClr val="000000"/>
                </a:solidFill>
                <a:effectLst/>
                <a:latin typeface="ProximaVara-Roman"/>
              </a:rPr>
              <a:t>.</a:t>
            </a:r>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4</a:t>
            </a:fld>
            <a:endParaRPr lang="en-US"/>
          </a:p>
        </p:txBody>
      </p:sp>
    </p:spTree>
    <p:extLst>
      <p:ext uri="{BB962C8B-B14F-4D97-AF65-F5344CB8AC3E}">
        <p14:creationId xmlns:p14="http://schemas.microsoft.com/office/powerpoint/2010/main" val="3421898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5</a:t>
            </a:fld>
            <a:endParaRPr lang="en-US"/>
          </a:p>
        </p:txBody>
      </p:sp>
    </p:spTree>
    <p:extLst>
      <p:ext uri="{BB962C8B-B14F-4D97-AF65-F5344CB8AC3E}">
        <p14:creationId xmlns:p14="http://schemas.microsoft.com/office/powerpoint/2010/main" val="70055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6</a:t>
            </a:fld>
            <a:endParaRPr lang="en-US"/>
          </a:p>
        </p:txBody>
      </p:sp>
    </p:spTree>
    <p:extLst>
      <p:ext uri="{BB962C8B-B14F-4D97-AF65-F5344CB8AC3E}">
        <p14:creationId xmlns:p14="http://schemas.microsoft.com/office/powerpoint/2010/main" val="227196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b="1" i="0" dirty="0">
                <a:effectLst/>
                <a:latin typeface="ProximaVara-Roman"/>
              </a:rPr>
              <a:t>European AI refers to the version of artificial intelligence that is being developed and promoted by the European Commission (EC) as distinctively European.</a:t>
            </a:r>
            <a:r>
              <a:rPr lang="en-GB" b="0" i="0" dirty="0">
                <a:solidFill>
                  <a:srgbClr val="000000"/>
                </a:solidFill>
                <a:effectLst/>
                <a:latin typeface="ProximaVara-Roman"/>
              </a:rPr>
              <a:t> </a:t>
            </a:r>
            <a:endParaRPr lang="cs-CZ" b="0" i="0" dirty="0">
              <a:solidFill>
                <a:srgbClr val="000000"/>
              </a:solidFill>
              <a:effectLst/>
              <a:latin typeface="ProximaVara-Roman"/>
            </a:endParaRPr>
          </a:p>
          <a:p>
            <a:endParaRPr lang="cs-CZ" b="0" i="0" dirty="0">
              <a:solidFill>
                <a:srgbClr val="000000"/>
              </a:solidFill>
              <a:effectLst/>
              <a:latin typeface="ProximaVara-Roman"/>
            </a:endParaRPr>
          </a:p>
          <a:p>
            <a:r>
              <a:rPr lang="en-GB" b="1" i="0" dirty="0">
                <a:effectLst/>
                <a:latin typeface="ProximaVara-Roman"/>
              </a:rPr>
              <a:t>European AI is an approach to AI in general</a:t>
            </a:r>
            <a:r>
              <a:rPr lang="cs-CZ" b="0" i="0" dirty="0">
                <a:solidFill>
                  <a:srgbClr val="000000"/>
                </a:solidFill>
                <a:effectLst/>
                <a:latin typeface="ProximaVara-Roman"/>
              </a:rPr>
              <a:t> not a </a:t>
            </a:r>
            <a:r>
              <a:rPr lang="cs-CZ" b="0" i="0" dirty="0" err="1">
                <a:solidFill>
                  <a:srgbClr val="000000"/>
                </a:solidFill>
                <a:effectLst/>
                <a:latin typeface="ProximaVara-Roman"/>
              </a:rPr>
              <a:t>concrete</a:t>
            </a:r>
            <a:r>
              <a:rPr lang="cs-CZ" b="0" i="0" dirty="0">
                <a:solidFill>
                  <a:srgbClr val="000000"/>
                </a:solidFill>
                <a:effectLst/>
                <a:latin typeface="ProximaVara-Roman"/>
              </a:rPr>
              <a:t> </a:t>
            </a:r>
            <a:r>
              <a:rPr lang="cs-CZ" b="0" i="0" dirty="0" err="1">
                <a:solidFill>
                  <a:srgbClr val="000000"/>
                </a:solidFill>
                <a:effectLst/>
                <a:latin typeface="ProximaVara-Roman"/>
              </a:rPr>
              <a:t>application</a:t>
            </a:r>
            <a:r>
              <a:rPr lang="cs-CZ" b="0" i="0" dirty="0">
                <a:solidFill>
                  <a:srgbClr val="000000"/>
                </a:solidFill>
                <a:effectLst/>
                <a:latin typeface="ProximaVara-Roman"/>
              </a:rPr>
              <a:t>.</a:t>
            </a:r>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7</a:t>
            </a:fld>
            <a:endParaRPr lang="en-US"/>
          </a:p>
        </p:txBody>
      </p:sp>
    </p:spTree>
    <p:extLst>
      <p:ext uri="{BB962C8B-B14F-4D97-AF65-F5344CB8AC3E}">
        <p14:creationId xmlns:p14="http://schemas.microsoft.com/office/powerpoint/2010/main" val="3428658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8</a:t>
            </a:fld>
            <a:endParaRPr lang="en-US"/>
          </a:p>
        </p:txBody>
      </p:sp>
    </p:spTree>
    <p:extLst>
      <p:ext uri="{BB962C8B-B14F-4D97-AF65-F5344CB8AC3E}">
        <p14:creationId xmlns:p14="http://schemas.microsoft.com/office/powerpoint/2010/main" val="927303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9</a:t>
            </a:fld>
            <a:endParaRPr lang="en-US"/>
          </a:p>
        </p:txBody>
      </p:sp>
    </p:spTree>
    <p:extLst>
      <p:ext uri="{BB962C8B-B14F-4D97-AF65-F5344CB8AC3E}">
        <p14:creationId xmlns:p14="http://schemas.microsoft.com/office/powerpoint/2010/main" val="427486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Red</a:t>
            </a:r>
            <a:r>
              <a:rPr lang="cs-CZ" dirty="0"/>
              <a:t> = </a:t>
            </a:r>
            <a:r>
              <a:rPr lang="cs-CZ" dirty="0" err="1"/>
              <a:t>critical</a:t>
            </a:r>
            <a:r>
              <a:rPr lang="cs-CZ" dirty="0"/>
              <a:t> </a:t>
            </a:r>
            <a:r>
              <a:rPr lang="cs-CZ" dirty="0" err="1"/>
              <a:t>functions</a:t>
            </a:r>
            <a:r>
              <a:rPr lang="cs-CZ" dirty="0"/>
              <a:t> by ICRC.</a:t>
            </a:r>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10</a:t>
            </a:fld>
            <a:endParaRPr lang="en-US"/>
          </a:p>
        </p:txBody>
      </p:sp>
    </p:spTree>
    <p:extLst>
      <p:ext uri="{BB962C8B-B14F-4D97-AF65-F5344CB8AC3E}">
        <p14:creationId xmlns:p14="http://schemas.microsoft.com/office/powerpoint/2010/main" val="247753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5"/>
          </p:nvPr>
        </p:nvSpPr>
        <p:spPr/>
        <p:txBody>
          <a:bodyPr/>
          <a:lstStyle/>
          <a:p>
            <a:fld id="{1020A402-D324-4472-BE8B-FE8FCE699055}" type="slidenum">
              <a:rPr lang="en-US" smtClean="0"/>
              <a:t>11</a:t>
            </a:fld>
            <a:endParaRPr lang="en-US"/>
          </a:p>
        </p:txBody>
      </p:sp>
    </p:spTree>
    <p:extLst>
      <p:ext uri="{BB962C8B-B14F-4D97-AF65-F5344CB8AC3E}">
        <p14:creationId xmlns:p14="http://schemas.microsoft.com/office/powerpoint/2010/main" val="267763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FD06205-85F3-5EB4-DD13-62FDA0D23BE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D4ACC49F-1273-726C-15C3-37383A0AFE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D786BAC1-DD8C-CB82-5EE0-A4896A886C0E}"/>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5" name="Zástupný symbol pro zápatí 4">
            <a:extLst>
              <a:ext uri="{FF2B5EF4-FFF2-40B4-BE49-F238E27FC236}">
                <a16:creationId xmlns:a16="http://schemas.microsoft.com/office/drawing/2014/main" id="{C1C12A80-8ACF-4668-F6EB-07499AE324D9}"/>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E8E536CB-5423-C523-F840-83E0A2DE50B4}"/>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2623125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E8DAE9-D1CB-1C0D-F0C4-878166EB9094}"/>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B9E3579B-EBC0-3231-117D-A2F366E1C9C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CD73ADCE-47BE-09B4-1641-B46FF6496B69}"/>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5" name="Zástupný symbol pro zápatí 4">
            <a:extLst>
              <a:ext uri="{FF2B5EF4-FFF2-40B4-BE49-F238E27FC236}">
                <a16:creationId xmlns:a16="http://schemas.microsoft.com/office/drawing/2014/main" id="{9F79EFB6-597A-B4CD-B700-F9B8DF133F94}"/>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0C65F9B3-8195-2BD4-73AB-236906BBF629}"/>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369378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E22E200-6857-0400-4B26-56971EFE8F93}"/>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1B61C784-E626-1036-1A8D-7F838F0F00E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28B43D29-8380-B7DF-D756-59DCD6EFFCD0}"/>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5" name="Zástupný symbol pro zápatí 4">
            <a:extLst>
              <a:ext uri="{FF2B5EF4-FFF2-40B4-BE49-F238E27FC236}">
                <a16:creationId xmlns:a16="http://schemas.microsoft.com/office/drawing/2014/main" id="{E08D8A7C-CEBA-CF13-4D31-00B91A604E08}"/>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AC9E7EB8-6171-416B-9E64-BD5533881A10}"/>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332540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A2BA03-BC0B-7874-3617-A99F97F3B7ED}"/>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25C3A250-079C-B171-45BB-3C25508AD01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AF8CFCCA-FA27-4C8E-D2D4-67BB34613ACE}"/>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5" name="Zástupný symbol pro zápatí 4">
            <a:extLst>
              <a:ext uri="{FF2B5EF4-FFF2-40B4-BE49-F238E27FC236}">
                <a16:creationId xmlns:a16="http://schemas.microsoft.com/office/drawing/2014/main" id="{3E439EF0-CB11-B081-1744-1DFD0AC437BE}"/>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CF6CFAD6-A141-48F1-7315-5FBD76C96FF9}"/>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304077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AA9753-7820-92E5-4306-79C000100CF1}"/>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DD8B811D-56CD-63C2-34C5-FF3C545AE4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35B74E07-0369-F609-27FB-537D1925C9D0}"/>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5" name="Zástupný symbol pro zápatí 4">
            <a:extLst>
              <a:ext uri="{FF2B5EF4-FFF2-40B4-BE49-F238E27FC236}">
                <a16:creationId xmlns:a16="http://schemas.microsoft.com/office/drawing/2014/main" id="{87175EB3-3F96-B6C2-3A73-84D06B2EE4C5}"/>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523F8AD1-53D3-AD1D-8419-2E8E15999617}"/>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3126090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A1F844-73C4-B1FA-C2D2-DA68C8236A32}"/>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3302838E-5958-7E98-585B-B1BFB2DD6546}"/>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CAC018C6-67A6-79DB-37FF-72D93AA73A00}"/>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DE0EA917-C8C2-6EFE-2075-3A645FE6937D}"/>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6" name="Zástupný symbol pro zápatí 5">
            <a:extLst>
              <a:ext uri="{FF2B5EF4-FFF2-40B4-BE49-F238E27FC236}">
                <a16:creationId xmlns:a16="http://schemas.microsoft.com/office/drawing/2014/main" id="{80614C34-09BB-519C-9595-FAEF660F12E8}"/>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4C33803B-4027-5727-DA32-8042DCC18BBF}"/>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4143627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93D21C-CAD2-2B3E-0013-29E4E81E0B33}"/>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A36CEE18-2035-CCFE-7698-C01A03EABF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0E5794EF-2BE8-144C-A41C-39A0C1486EE2}"/>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877AD6C5-A00F-0263-D68A-D38741D06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D42377E6-81FF-E007-C0BD-ADF39FCF719E}"/>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5C6C8425-3A1B-0C16-DECF-5051ED40E568}"/>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8" name="Zástupný symbol pro zápatí 7">
            <a:extLst>
              <a:ext uri="{FF2B5EF4-FFF2-40B4-BE49-F238E27FC236}">
                <a16:creationId xmlns:a16="http://schemas.microsoft.com/office/drawing/2014/main" id="{146481CA-CEB0-8800-69B9-EBD43E6CAB7A}"/>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53E186A4-E74D-A2FB-336F-CFD864E9751C}"/>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2354440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23FD8A-9063-ECEE-DA78-1E46578FB58E}"/>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C16A6259-88A9-6FAA-0F61-B0F605BE1587}"/>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4" name="Zástupný symbol pro zápatí 3">
            <a:extLst>
              <a:ext uri="{FF2B5EF4-FFF2-40B4-BE49-F238E27FC236}">
                <a16:creationId xmlns:a16="http://schemas.microsoft.com/office/drawing/2014/main" id="{D010CBB3-F73D-0A39-3181-26BDB8BDD75F}"/>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058C0266-3D01-02A9-C998-EDA57484D742}"/>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1196480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BECD4A4B-779D-0DFD-1C26-58AA0E98527E}"/>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3" name="Zástupný symbol pro zápatí 2">
            <a:extLst>
              <a:ext uri="{FF2B5EF4-FFF2-40B4-BE49-F238E27FC236}">
                <a16:creationId xmlns:a16="http://schemas.microsoft.com/office/drawing/2014/main" id="{241E98BB-CE7E-2B38-EC5D-E1E2ECE5752F}"/>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9F3383D0-672F-479C-81EC-9DAB9B2D71C4}"/>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2368499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8E1471-FBBD-D246-4219-34E9FD7D8B5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15746964-B1AB-31F2-E2D5-9D61411622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E779E2D9-258F-D381-B296-9F67ACEEB8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D2B5180-E829-53C3-FB25-A72EF5117121}"/>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6" name="Zástupný symbol pro zápatí 5">
            <a:extLst>
              <a:ext uri="{FF2B5EF4-FFF2-40B4-BE49-F238E27FC236}">
                <a16:creationId xmlns:a16="http://schemas.microsoft.com/office/drawing/2014/main" id="{A28B92F2-7940-3088-09AD-B3FF84A9DF84}"/>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FEC74B42-CBBC-274E-FA00-F79334A3456C}"/>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2053327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9E17CD-93A4-D1EE-8D6D-E3B3DBB21B5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A6E46178-BF11-AE6D-F2B5-94D95332AD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0A4EBD7C-E17A-BBF0-393A-330A8762F7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2529EAE0-B43E-0400-C0DD-EE47F0011456}"/>
              </a:ext>
            </a:extLst>
          </p:cNvPr>
          <p:cNvSpPr>
            <a:spLocks noGrp="1"/>
          </p:cNvSpPr>
          <p:nvPr>
            <p:ph type="dt" sz="half" idx="10"/>
          </p:nvPr>
        </p:nvSpPr>
        <p:spPr/>
        <p:txBody>
          <a:bodyPr/>
          <a:lstStyle/>
          <a:p>
            <a:fld id="{2333E1C3-B0B4-42B8-B807-75F97498CB0C}" type="datetimeFigureOut">
              <a:rPr lang="en-GB" smtClean="0"/>
              <a:t>15/10/2024</a:t>
            </a:fld>
            <a:endParaRPr lang="en-GB"/>
          </a:p>
        </p:txBody>
      </p:sp>
      <p:sp>
        <p:nvSpPr>
          <p:cNvPr id="6" name="Zástupný symbol pro zápatí 5">
            <a:extLst>
              <a:ext uri="{FF2B5EF4-FFF2-40B4-BE49-F238E27FC236}">
                <a16:creationId xmlns:a16="http://schemas.microsoft.com/office/drawing/2014/main" id="{10C6D3A4-AEC5-2D60-2A13-03E4C78C1825}"/>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FC75D7AB-3111-46A0-87B9-4A64BF151BD7}"/>
              </a:ext>
            </a:extLst>
          </p:cNvPr>
          <p:cNvSpPr>
            <a:spLocks noGrp="1"/>
          </p:cNvSpPr>
          <p:nvPr>
            <p:ph type="sldNum" sz="quarter" idx="12"/>
          </p:nvPr>
        </p:nvSpPr>
        <p:spPr/>
        <p:txBody>
          <a:bodyPr/>
          <a:lstStyle/>
          <a:p>
            <a:fld id="{FD94DB73-EBC9-4FF6-A9FF-C98E41F01C96}" type="slidenum">
              <a:rPr lang="en-GB" smtClean="0"/>
              <a:t>‹#›</a:t>
            </a:fld>
            <a:endParaRPr lang="en-GB"/>
          </a:p>
        </p:txBody>
      </p:sp>
    </p:spTree>
    <p:extLst>
      <p:ext uri="{BB962C8B-B14F-4D97-AF65-F5344CB8AC3E}">
        <p14:creationId xmlns:p14="http://schemas.microsoft.com/office/powerpoint/2010/main" val="1618356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5DCA653-AE9A-64EC-8F6B-3DE82ABB89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053DC6D1-7BC6-D04B-5DED-4B44D59EDC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3E8FC43E-69AB-7D8A-AD0F-00B9EA9D3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33E1C3-B0B4-42B8-B807-75F97498CB0C}" type="datetimeFigureOut">
              <a:rPr lang="en-GB" smtClean="0"/>
              <a:t>15/10/2024</a:t>
            </a:fld>
            <a:endParaRPr lang="en-GB"/>
          </a:p>
        </p:txBody>
      </p:sp>
      <p:sp>
        <p:nvSpPr>
          <p:cNvPr id="5" name="Zástupný symbol pro zápatí 4">
            <a:extLst>
              <a:ext uri="{FF2B5EF4-FFF2-40B4-BE49-F238E27FC236}">
                <a16:creationId xmlns:a16="http://schemas.microsoft.com/office/drawing/2014/main" id="{6D632E55-93D9-7398-D499-5696928B90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FDC5FCAE-EE95-278A-F7FC-A0707F316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4DB73-EBC9-4FF6-A9FF-C98E41F01C96}" type="slidenum">
              <a:rPr lang="en-GB" smtClean="0"/>
              <a:t>‹#›</a:t>
            </a:fld>
            <a:endParaRPr lang="en-GB"/>
          </a:p>
        </p:txBody>
      </p:sp>
    </p:spTree>
    <p:extLst>
      <p:ext uri="{BB962C8B-B14F-4D97-AF65-F5344CB8AC3E}">
        <p14:creationId xmlns:p14="http://schemas.microsoft.com/office/powerpoint/2010/main" val="20346360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socha, umění&#10;&#10;Popis byl vytvořen automaticky">
            <a:extLst>
              <a:ext uri="{FF2B5EF4-FFF2-40B4-BE49-F238E27FC236}">
                <a16:creationId xmlns:a16="http://schemas.microsoft.com/office/drawing/2014/main" id="{03045BCE-E2F6-3898-AF18-881C34CCD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66857"/>
          </a:xfrm>
          <a:prstGeom prst="rect">
            <a:avLst/>
          </a:prstGeom>
        </p:spPr>
      </p:pic>
      <p:sp>
        <p:nvSpPr>
          <p:cNvPr id="3" name="Podnadpis 2">
            <a:extLst>
              <a:ext uri="{FF2B5EF4-FFF2-40B4-BE49-F238E27FC236}">
                <a16:creationId xmlns:a16="http://schemas.microsoft.com/office/drawing/2014/main" id="{A6265412-B459-4CE3-AA75-70ED929E3389}"/>
              </a:ext>
            </a:extLst>
          </p:cNvPr>
          <p:cNvSpPr>
            <a:spLocks noGrp="1"/>
          </p:cNvSpPr>
          <p:nvPr>
            <p:ph type="subTitle" idx="1"/>
          </p:nvPr>
        </p:nvSpPr>
        <p:spPr>
          <a:xfrm>
            <a:off x="370437" y="4513054"/>
            <a:ext cx="4363488" cy="1906795"/>
          </a:xfrm>
        </p:spPr>
        <p:txBody>
          <a:bodyPr>
            <a:normAutofit fontScale="92500" lnSpcReduction="10000"/>
          </a:bodyPr>
          <a:lstStyle/>
          <a:p>
            <a:r>
              <a:rPr lang="cs-CZ" dirty="0"/>
              <a:t>15.10.2024</a:t>
            </a:r>
          </a:p>
          <a:p>
            <a:r>
              <a:rPr lang="en-GB" b="1" dirty="0"/>
              <a:t>GLCb2028</a:t>
            </a:r>
            <a:r>
              <a:rPr lang="en-GB" dirty="0"/>
              <a:t> Artificial Intelligence in Political Science and Security Studies</a:t>
            </a:r>
            <a:endParaRPr lang="cs-CZ" dirty="0"/>
          </a:p>
          <a:p>
            <a:r>
              <a:rPr lang="cs-CZ" dirty="0"/>
              <a:t>Jan </a:t>
            </a:r>
            <a:r>
              <a:rPr lang="cs-CZ" b="1" dirty="0"/>
              <a:t>KLEINER</a:t>
            </a:r>
          </a:p>
          <a:p>
            <a:r>
              <a:rPr lang="cs-CZ" b="1" dirty="0"/>
              <a:t>jkleiner@mail.muni.cz</a:t>
            </a:r>
            <a:endParaRPr lang="en-GB" b="1" dirty="0"/>
          </a:p>
        </p:txBody>
      </p:sp>
      <p:sp>
        <p:nvSpPr>
          <p:cNvPr id="2" name="Nadpis 1">
            <a:extLst>
              <a:ext uri="{FF2B5EF4-FFF2-40B4-BE49-F238E27FC236}">
                <a16:creationId xmlns:a16="http://schemas.microsoft.com/office/drawing/2014/main" id="{E65E6429-D8A6-7768-0997-F361B71D2C28}"/>
              </a:ext>
            </a:extLst>
          </p:cNvPr>
          <p:cNvSpPr>
            <a:spLocks noGrp="1"/>
          </p:cNvSpPr>
          <p:nvPr>
            <p:ph type="ctrTitle"/>
          </p:nvPr>
        </p:nvSpPr>
        <p:spPr>
          <a:xfrm>
            <a:off x="183261" y="2273694"/>
            <a:ext cx="4550664" cy="1053842"/>
          </a:xfrm>
        </p:spPr>
        <p:txBody>
          <a:bodyPr>
            <a:noAutofit/>
          </a:bodyPr>
          <a:lstStyle/>
          <a:p>
            <a:r>
              <a:rPr lang="cs-CZ" sz="4800" dirty="0">
                <a:latin typeface="+mn-lt"/>
              </a:rPr>
              <a:t>AI in </a:t>
            </a:r>
            <a:r>
              <a:rPr lang="cs-CZ" sz="4800" dirty="0" err="1">
                <a:latin typeface="+mn-lt"/>
              </a:rPr>
              <a:t>Security</a:t>
            </a:r>
            <a:r>
              <a:rPr lang="cs-CZ" sz="4800" dirty="0">
                <a:latin typeface="+mn-lt"/>
              </a:rPr>
              <a:t>: </a:t>
            </a:r>
            <a:r>
              <a:rPr lang="cs-CZ" sz="4800" dirty="0" err="1">
                <a:latin typeface="+mn-lt"/>
              </a:rPr>
              <a:t>Applications</a:t>
            </a:r>
            <a:r>
              <a:rPr lang="cs-CZ" sz="4800" dirty="0">
                <a:latin typeface="+mn-lt"/>
              </a:rPr>
              <a:t> and </a:t>
            </a:r>
            <a:r>
              <a:rPr lang="cs-CZ" sz="4800" dirty="0" err="1">
                <a:latin typeface="+mn-lt"/>
              </a:rPr>
              <a:t>Ethics</a:t>
            </a:r>
            <a:endParaRPr lang="en-GB" sz="3200" dirty="0">
              <a:latin typeface="+mn-lt"/>
            </a:endParaRPr>
          </a:p>
        </p:txBody>
      </p:sp>
      <p:pic>
        <p:nvPicPr>
          <p:cNvPr id="17" name="Obrázek 16" descr="Obsah obrázku text, Písmo, Grafika, snímek obrazovky&#10;&#10;Popis byl vytvořen automaticky">
            <a:extLst>
              <a:ext uri="{FF2B5EF4-FFF2-40B4-BE49-F238E27FC236}">
                <a16:creationId xmlns:a16="http://schemas.microsoft.com/office/drawing/2014/main" id="{53DFED69-B3F8-1B0A-1FCE-6286521DC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047" y="145612"/>
            <a:ext cx="2631953" cy="1748032"/>
          </a:xfrm>
          <a:prstGeom prst="rect">
            <a:avLst/>
          </a:prstGeom>
        </p:spPr>
      </p:pic>
    </p:spTree>
    <p:extLst>
      <p:ext uri="{BB962C8B-B14F-4D97-AF65-F5344CB8AC3E}">
        <p14:creationId xmlns:p14="http://schemas.microsoft.com/office/powerpoint/2010/main" val="2188991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699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200" b="1" dirty="0"/>
              <a:t>LAWS (Sauer, 2021)</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373419"/>
            <a:ext cx="6768563" cy="48593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Lethal autonomous weapons systems.</a:t>
            </a:r>
          </a:p>
          <a:p>
            <a:r>
              <a:rPr lang="en-US" sz="2400" b="1" dirty="0"/>
              <a:t>Autonomy</a:t>
            </a:r>
            <a:r>
              <a:rPr lang="en-US" sz="2400" dirty="0"/>
              <a:t> vs. </a:t>
            </a:r>
            <a:r>
              <a:rPr lang="en-US" sz="2400" b="1" dirty="0"/>
              <a:t>automation</a:t>
            </a:r>
            <a:r>
              <a:rPr lang="en-US" sz="2400" dirty="0"/>
              <a:t> – no consensus on delineation </a:t>
            </a:r>
            <a:r>
              <a:rPr lang="en-US" sz="2400" dirty="0">
                <a:sym typeface="Wingdings" panose="05000000000000000000" pitchFamily="2" charset="2"/>
              </a:rPr>
              <a:t> e.g., functionalists:</a:t>
            </a:r>
            <a:r>
              <a:rPr lang="en-US" sz="2400" dirty="0"/>
              <a:t> machine instead of human performing the task.</a:t>
            </a:r>
          </a:p>
          <a:p>
            <a:r>
              <a:rPr lang="cs-CZ" sz="2400" dirty="0"/>
              <a:t>„</a:t>
            </a:r>
            <a:r>
              <a:rPr lang="en-US" sz="2400" b="1" dirty="0"/>
              <a:t>kill chain</a:t>
            </a:r>
            <a:r>
              <a:rPr lang="cs-CZ" sz="2400" dirty="0"/>
              <a:t>“ = </a:t>
            </a:r>
            <a:r>
              <a:rPr lang="en-GB" sz="2400" dirty="0"/>
              <a:t>finding,</a:t>
            </a:r>
            <a:r>
              <a:rPr lang="cs-CZ" sz="2400" dirty="0"/>
              <a:t> </a:t>
            </a:r>
            <a:r>
              <a:rPr lang="en-GB" sz="2400" dirty="0"/>
              <a:t>fixing, tracking, </a:t>
            </a:r>
            <a:r>
              <a:rPr lang="en-GB" sz="2400" dirty="0">
                <a:solidFill>
                  <a:srgbClr val="FF0000"/>
                </a:solidFill>
              </a:rPr>
              <a:t>selecting</a:t>
            </a:r>
            <a:r>
              <a:rPr lang="en-GB" sz="2400" dirty="0"/>
              <a:t>, and </a:t>
            </a:r>
            <a:r>
              <a:rPr lang="en-GB" sz="2400" dirty="0">
                <a:solidFill>
                  <a:srgbClr val="FF0000"/>
                </a:solidFill>
              </a:rPr>
              <a:t>engaging the target </a:t>
            </a:r>
            <a:r>
              <a:rPr lang="en-GB" sz="2400" dirty="0"/>
              <a:t>(</a:t>
            </a:r>
            <a:r>
              <a:rPr lang="cs-CZ" sz="2400" dirty="0"/>
              <a:t>+ </a:t>
            </a:r>
            <a:r>
              <a:rPr lang="en-GB" sz="2400" dirty="0"/>
              <a:t>assessing the </a:t>
            </a:r>
            <a:r>
              <a:rPr lang="cs-CZ" sz="2400" dirty="0" err="1"/>
              <a:t>after</a:t>
            </a:r>
            <a:r>
              <a:rPr lang="en-GB" sz="2400" dirty="0"/>
              <a:t>effects)</a:t>
            </a:r>
            <a:r>
              <a:rPr lang="cs-CZ" sz="2400" dirty="0"/>
              <a:t>.</a:t>
            </a:r>
          </a:p>
          <a:p>
            <a:r>
              <a:rPr lang="en-US" sz="2400" dirty="0"/>
              <a:t>Autonomy incl. </a:t>
            </a:r>
            <a:r>
              <a:rPr lang="en-US" sz="2400" dirty="0">
                <a:solidFill>
                  <a:srgbClr val="FF0000"/>
                </a:solidFill>
              </a:rPr>
              <a:t>critical functions</a:t>
            </a:r>
            <a:r>
              <a:rPr lang="en-US" sz="2400" dirty="0"/>
              <a:t> is not new, but AI scales it up heavily.</a:t>
            </a:r>
            <a:endParaRPr lang="cs-CZ" sz="2400" dirty="0"/>
          </a:p>
          <a:p>
            <a:r>
              <a:rPr lang="en-US" sz="2400" b="1" dirty="0"/>
              <a:t>Incentives</a:t>
            </a:r>
            <a:r>
              <a:rPr lang="en-US" sz="2400" dirty="0"/>
              <a:t> – no fear, emotions, fatigue, mercy, speed of (re)action etc.</a:t>
            </a:r>
          </a:p>
          <a:p>
            <a:r>
              <a:rPr lang="en-US" sz="2400" dirty="0"/>
              <a:t>Technological, ethical, legal, strategic </a:t>
            </a:r>
            <a:r>
              <a:rPr lang="en-US" sz="2400" b="1" dirty="0"/>
              <a:t>criticism</a:t>
            </a:r>
            <a:r>
              <a:rPr lang="en-US" sz="2400" dirty="0"/>
              <a:t>.</a:t>
            </a:r>
            <a:endParaRPr lang="cs-CZ" sz="2400" dirty="0"/>
          </a:p>
          <a:p>
            <a:pPr lvl="1"/>
            <a:r>
              <a:rPr lang="en-US" sz="2000" dirty="0"/>
              <a:t>E.g., „the accountability gap“</a:t>
            </a:r>
            <a:r>
              <a:rPr lang="cs-CZ" sz="2000" dirty="0"/>
              <a:t> (p. 241)</a:t>
            </a:r>
            <a:r>
              <a:rPr lang="en-US" sz="2000" dirty="0"/>
              <a:t> – someone has to be accountable for war actions</a:t>
            </a:r>
            <a:r>
              <a:rPr lang="cs-CZ" sz="2000" dirty="0"/>
              <a:t>.</a:t>
            </a:r>
            <a:endParaRPr lang="en-US" sz="2000" dirty="0"/>
          </a:p>
          <a:p>
            <a:endParaRPr lang="en-US" sz="2400" dirty="0"/>
          </a:p>
          <a:p>
            <a:endParaRPr lang="cs-CZ" sz="2400" dirty="0"/>
          </a:p>
          <a:p>
            <a:endParaRPr lang="cs-CZ" sz="2400" dirty="0"/>
          </a:p>
          <a:p>
            <a:endParaRPr lang="cs-CZ" sz="2400" dirty="0"/>
          </a:p>
          <a:p>
            <a:endParaRPr lang="en-US" sz="1800" dirty="0"/>
          </a:p>
        </p:txBody>
      </p:sp>
    </p:spTree>
    <p:extLst>
      <p:ext uri="{BB962C8B-B14F-4D97-AF65-F5344CB8AC3E}">
        <p14:creationId xmlns:p14="http://schemas.microsoft.com/office/powerpoint/2010/main" val="2630853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1"/>
            <a:ext cx="12192000" cy="6858001"/>
          </a:xfrm>
          <a:prstGeom prst="rect">
            <a:avLst/>
          </a:prstGeom>
        </p:spPr>
      </p:pic>
      <p:sp>
        <p:nvSpPr>
          <p:cNvPr id="2" name="Podnadpis 2">
            <a:extLst>
              <a:ext uri="{FF2B5EF4-FFF2-40B4-BE49-F238E27FC236}">
                <a16:creationId xmlns:a16="http://schemas.microsoft.com/office/drawing/2014/main" id="{0E88B360-3B9E-D138-5A63-45DFD2AF6D01}"/>
              </a:ext>
            </a:extLst>
          </p:cNvPr>
          <p:cNvSpPr txBox="1">
            <a:spLocks/>
          </p:cNvSpPr>
          <p:nvPr/>
        </p:nvSpPr>
        <p:spPr>
          <a:xfrm>
            <a:off x="4841853" y="535415"/>
            <a:ext cx="6787439" cy="8596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t>Migration (</a:t>
            </a:r>
            <a:r>
              <a:rPr lang="en-US" sz="4800" b="1" dirty="0" err="1"/>
              <a:t>Everuss</a:t>
            </a:r>
            <a:r>
              <a:rPr lang="en-US" sz="4800" b="1" dirty="0"/>
              <a:t>, 2021)</a:t>
            </a:r>
            <a:endParaRPr lang="en-US" sz="3200" b="1" dirty="0"/>
          </a:p>
        </p:txBody>
      </p:sp>
      <p:sp>
        <p:nvSpPr>
          <p:cNvPr id="3" name="Podnadpis 2">
            <a:extLst>
              <a:ext uri="{FF2B5EF4-FFF2-40B4-BE49-F238E27FC236}">
                <a16:creationId xmlns:a16="http://schemas.microsoft.com/office/drawing/2014/main" id="{F00C13B5-4FC1-25AB-B255-3BB944417320}"/>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5517D952-D890-FC35-2FBE-465F74FF7843}"/>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6" name="Podnadpis 2">
            <a:extLst>
              <a:ext uri="{FF2B5EF4-FFF2-40B4-BE49-F238E27FC236}">
                <a16:creationId xmlns:a16="http://schemas.microsoft.com/office/drawing/2014/main" id="{0D1A3E3B-0A70-9BBD-5AC9-E0B98533423F}"/>
              </a:ext>
            </a:extLst>
          </p:cNvPr>
          <p:cNvSpPr txBox="1">
            <a:spLocks/>
          </p:cNvSpPr>
          <p:nvPr/>
        </p:nvSpPr>
        <p:spPr>
          <a:xfrm>
            <a:off x="4902754" y="1730903"/>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New fields like digital migration studies.</a:t>
            </a:r>
          </a:p>
          <a:p>
            <a:r>
              <a:rPr lang="en-US" sz="1800" dirty="0"/>
              <a:t>Digitization of borders historically led by USA and EU.</a:t>
            </a:r>
          </a:p>
          <a:p>
            <a:r>
              <a:rPr lang="en-US" sz="1800" b="1" dirty="0"/>
              <a:t>Biometrics</a:t>
            </a:r>
            <a:r>
              <a:rPr lang="cs-CZ" sz="1800" dirty="0"/>
              <a:t> </a:t>
            </a:r>
            <a:r>
              <a:rPr lang="cs-CZ" sz="1800" dirty="0">
                <a:sym typeface="Wingdings" panose="05000000000000000000" pitchFamily="2" charset="2"/>
              </a:rPr>
              <a:t></a:t>
            </a:r>
            <a:r>
              <a:rPr lang="en-GB" sz="1800" dirty="0"/>
              <a:t> </a:t>
            </a:r>
            <a:r>
              <a:rPr lang="cs-CZ" sz="1800" dirty="0"/>
              <a:t>„…</a:t>
            </a:r>
            <a:r>
              <a:rPr lang="en-GB" sz="1800" dirty="0"/>
              <a:t>actionable inferences about personality, intent, emotional state, social conformity, sexual orientation, and many other</a:t>
            </a:r>
            <a:r>
              <a:rPr lang="cs-CZ" sz="1800" dirty="0"/>
              <a:t>…</a:t>
            </a:r>
            <a:r>
              <a:rPr lang="en-GB" sz="1800" dirty="0"/>
              <a:t> attributes</a:t>
            </a:r>
            <a:r>
              <a:rPr lang="cs-CZ" sz="1800" dirty="0"/>
              <a:t>“ (</a:t>
            </a:r>
            <a:r>
              <a:rPr lang="cs-CZ" sz="1800" dirty="0" err="1"/>
              <a:t>Crampton</a:t>
            </a:r>
            <a:r>
              <a:rPr lang="cs-CZ" sz="1800" dirty="0"/>
              <a:t>, 2019: 55).</a:t>
            </a:r>
          </a:p>
          <a:p>
            <a:endParaRPr lang="en-US" sz="1800" dirty="0"/>
          </a:p>
        </p:txBody>
      </p:sp>
    </p:spTree>
    <p:extLst>
      <p:ext uri="{BB962C8B-B14F-4D97-AF65-F5344CB8AC3E}">
        <p14:creationId xmlns:p14="http://schemas.microsoft.com/office/powerpoint/2010/main" val="3062422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0"/>
            <a:ext cx="12192000" cy="6858001"/>
          </a:xfrm>
          <a:prstGeom prst="rect">
            <a:avLst/>
          </a:prstGeom>
        </p:spPr>
      </p:pic>
      <p:sp>
        <p:nvSpPr>
          <p:cNvPr id="2" name="Podnadpis 2">
            <a:extLst>
              <a:ext uri="{FF2B5EF4-FFF2-40B4-BE49-F238E27FC236}">
                <a16:creationId xmlns:a16="http://schemas.microsoft.com/office/drawing/2014/main" id="{0E88B360-3B9E-D138-5A63-45DFD2AF6D01}"/>
              </a:ext>
            </a:extLst>
          </p:cNvPr>
          <p:cNvSpPr txBox="1">
            <a:spLocks/>
          </p:cNvSpPr>
          <p:nvPr/>
        </p:nvSpPr>
        <p:spPr>
          <a:xfrm>
            <a:off x="4841853" y="535415"/>
            <a:ext cx="6922684" cy="12487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dirty="0"/>
              <a:t>AI and Wargames (Knack and Powell, 2023)</a:t>
            </a:r>
            <a:endParaRPr lang="en-US" sz="3200" b="1" dirty="0"/>
          </a:p>
        </p:txBody>
      </p:sp>
      <p:sp>
        <p:nvSpPr>
          <p:cNvPr id="3" name="Podnadpis 2">
            <a:extLst>
              <a:ext uri="{FF2B5EF4-FFF2-40B4-BE49-F238E27FC236}">
                <a16:creationId xmlns:a16="http://schemas.microsoft.com/office/drawing/2014/main" id="{F00C13B5-4FC1-25AB-B255-3BB944417320}"/>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5517D952-D890-FC35-2FBE-465F74FF7843}"/>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6" name="TextovéPole 5">
            <a:extLst>
              <a:ext uri="{FF2B5EF4-FFF2-40B4-BE49-F238E27FC236}">
                <a16:creationId xmlns:a16="http://schemas.microsoft.com/office/drawing/2014/main" id="{76B294E4-0AD7-78EF-2493-02693CCE8793}"/>
              </a:ext>
            </a:extLst>
          </p:cNvPr>
          <p:cNvSpPr txBox="1"/>
          <p:nvPr/>
        </p:nvSpPr>
        <p:spPr>
          <a:xfrm>
            <a:off x="4809535" y="2222100"/>
            <a:ext cx="6639880" cy="3785652"/>
          </a:xfrm>
          <a:prstGeom prst="rect">
            <a:avLst/>
          </a:prstGeom>
          <a:noFill/>
        </p:spPr>
        <p:txBody>
          <a:bodyPr wrap="square">
            <a:spAutoFit/>
          </a:bodyPr>
          <a:lstStyle/>
          <a:p>
            <a:pPr marL="342900" indent="-342900">
              <a:buFont typeface="Arial" panose="020B0604020202020204" pitchFamily="34" charset="0"/>
              <a:buChar char="•"/>
            </a:pPr>
            <a:r>
              <a:rPr lang="en-US" sz="2000" dirty="0"/>
              <a:t>Red Teaming in general (political/security/other simulations, table-tops -&gt; identification of gaps in a strategy, SWOT analyses, policy analyses etc.).</a:t>
            </a:r>
          </a:p>
          <a:p>
            <a:pPr marL="800100" lvl="1" indent="-342900">
              <a:buFont typeface="Arial" panose="020B0604020202020204" pitchFamily="34" charset="0"/>
              <a:buChar char="•"/>
            </a:pPr>
            <a:r>
              <a:rPr lang="en-US" sz="2000" b="1" dirty="0"/>
              <a:t>Narrow (safe) usage</a:t>
            </a:r>
            <a:r>
              <a:rPr lang="en-US" sz="2000" dirty="0"/>
              <a:t>: Repetitive tasks within sims and wargames (background info creation, automatic translation/transcription, textual data analysis, visuals etc.).</a:t>
            </a:r>
          </a:p>
          <a:p>
            <a:pPr marL="800100" lvl="1" indent="-342900">
              <a:buFont typeface="Arial" panose="020B0604020202020204" pitchFamily="34" charset="0"/>
              <a:buChar char="•"/>
            </a:pPr>
            <a:r>
              <a:rPr lang="en-US" sz="2000" b="1" dirty="0"/>
              <a:t>High-risk usage</a:t>
            </a:r>
            <a:r>
              <a:rPr lang="en-US" sz="2000" dirty="0"/>
              <a:t>: Red team, game manager etc.</a:t>
            </a:r>
          </a:p>
          <a:p>
            <a:pPr marL="342900" indent="-342900">
              <a:buFont typeface="Arial" panose="020B0604020202020204" pitchFamily="34" charset="0"/>
              <a:buChar char="•"/>
            </a:pPr>
            <a:r>
              <a:rPr lang="en-US" sz="2000" dirty="0"/>
              <a:t>Low cost/questionable reliability.</a:t>
            </a:r>
          </a:p>
          <a:p>
            <a:pPr marL="342900" indent="-342900">
              <a:buFont typeface="Arial" panose="020B0604020202020204" pitchFamily="34" charset="0"/>
              <a:buChar char="•"/>
            </a:pPr>
            <a:r>
              <a:rPr lang="en-US" sz="2000" dirty="0"/>
              <a:t>Better on </a:t>
            </a:r>
            <a:r>
              <a:rPr lang="en-US" sz="2000" b="1" dirty="0"/>
              <a:t>tactical</a:t>
            </a:r>
            <a:r>
              <a:rPr lang="en-US" sz="2000" dirty="0"/>
              <a:t>/</a:t>
            </a:r>
            <a:r>
              <a:rPr lang="en-US" sz="2000" b="1" dirty="0"/>
              <a:t>operational</a:t>
            </a:r>
            <a:r>
              <a:rPr lang="en-US" sz="2000" dirty="0"/>
              <a:t> level than on the </a:t>
            </a:r>
            <a:r>
              <a:rPr lang="en-US" sz="2000" b="1" dirty="0"/>
              <a:t>strategic</a:t>
            </a:r>
            <a:r>
              <a:rPr lang="en-US" sz="2000" dirty="0"/>
              <a:t> one.</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3102735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6990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200" b="1" dirty="0" err="1"/>
              <a:t>Wargame</a:t>
            </a:r>
            <a:r>
              <a:rPr lang="cs-CZ" sz="3200" b="1" dirty="0"/>
              <a:t> </a:t>
            </a:r>
            <a:r>
              <a:rPr lang="cs-CZ" sz="3200" b="1" dirty="0" err="1"/>
              <a:t>theory</a:t>
            </a:r>
            <a:r>
              <a:rPr lang="cs-CZ" sz="3200" b="1" dirty="0"/>
              <a:t> – </a:t>
            </a:r>
            <a:r>
              <a:rPr lang="cs-CZ" sz="3200" b="1" dirty="0" err="1"/>
              <a:t>introduction</a:t>
            </a:r>
            <a:r>
              <a:rPr lang="cs-CZ" sz="3200" b="1" dirty="0"/>
              <a:t> I (</a:t>
            </a:r>
            <a:r>
              <a:rPr lang="cs-CZ" sz="3200" b="1" dirty="0" err="1"/>
              <a:t>Appleget</a:t>
            </a:r>
            <a:r>
              <a:rPr lang="cs-CZ" sz="3200" b="1" dirty="0"/>
              <a:t> et. al, 2020)</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79956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1800" dirty="0" err="1"/>
              <a:t>Usually</a:t>
            </a:r>
            <a:r>
              <a:rPr lang="cs-CZ" sz="1800" dirty="0"/>
              <a:t> a </a:t>
            </a:r>
            <a:r>
              <a:rPr lang="cs-CZ" sz="1800" dirty="0" err="1"/>
              <a:t>sponsor</a:t>
            </a:r>
            <a:r>
              <a:rPr lang="cs-CZ" sz="1800" dirty="0"/>
              <a:t> – </a:t>
            </a:r>
            <a:r>
              <a:rPr lang="cs-CZ" sz="1800" dirty="0" err="1"/>
              <a:t>sets</a:t>
            </a:r>
            <a:r>
              <a:rPr lang="cs-CZ" sz="1800" dirty="0"/>
              <a:t> </a:t>
            </a:r>
            <a:r>
              <a:rPr lang="cs-CZ" sz="1800" dirty="0" err="1"/>
              <a:t>goals</a:t>
            </a:r>
            <a:r>
              <a:rPr lang="cs-CZ" sz="1800" dirty="0"/>
              <a:t> and </a:t>
            </a:r>
            <a:r>
              <a:rPr lang="cs-CZ" sz="1800" dirty="0" err="1"/>
              <a:t>timeframe</a:t>
            </a:r>
            <a:r>
              <a:rPr lang="cs-CZ" sz="1800" dirty="0"/>
              <a:t>.</a:t>
            </a:r>
          </a:p>
          <a:p>
            <a:r>
              <a:rPr lang="cs-CZ" sz="1800" dirty="0"/>
              <a:t>Sole </a:t>
            </a:r>
            <a:r>
              <a:rPr lang="cs-CZ" sz="1800" dirty="0" err="1"/>
              <a:t>purpose</a:t>
            </a:r>
            <a:r>
              <a:rPr lang="cs-CZ" sz="1800" dirty="0"/>
              <a:t> </a:t>
            </a:r>
            <a:r>
              <a:rPr lang="cs-CZ" sz="1800" dirty="0" err="1"/>
              <a:t>is</a:t>
            </a:r>
            <a:r>
              <a:rPr lang="cs-CZ" sz="1800" dirty="0"/>
              <a:t> to </a:t>
            </a:r>
            <a:r>
              <a:rPr lang="cs-CZ" sz="1800" dirty="0" err="1"/>
              <a:t>collect</a:t>
            </a:r>
            <a:r>
              <a:rPr lang="cs-CZ" sz="1800" dirty="0"/>
              <a:t> </a:t>
            </a:r>
            <a:r>
              <a:rPr lang="cs-CZ" sz="1800" b="1" dirty="0" err="1"/>
              <a:t>analytic</a:t>
            </a:r>
            <a:r>
              <a:rPr lang="cs-CZ" sz="1800" b="1" dirty="0"/>
              <a:t> data </a:t>
            </a:r>
            <a:r>
              <a:rPr lang="cs-CZ" sz="1800" dirty="0"/>
              <a:t>to </a:t>
            </a:r>
            <a:r>
              <a:rPr lang="cs-CZ" sz="1800" dirty="0" err="1"/>
              <a:t>answer</a:t>
            </a:r>
            <a:r>
              <a:rPr lang="cs-CZ" sz="1800" dirty="0"/>
              <a:t> </a:t>
            </a:r>
            <a:r>
              <a:rPr lang="cs-CZ" sz="1800" dirty="0" err="1"/>
              <a:t>sponsor´s</a:t>
            </a:r>
            <a:r>
              <a:rPr lang="cs-CZ" sz="1800" dirty="0"/>
              <a:t> (</a:t>
            </a:r>
            <a:r>
              <a:rPr lang="cs-CZ" sz="1800" dirty="0" err="1"/>
              <a:t>research</a:t>
            </a:r>
            <a:r>
              <a:rPr lang="cs-CZ" sz="1800" dirty="0"/>
              <a:t>) </a:t>
            </a:r>
            <a:r>
              <a:rPr lang="cs-CZ" sz="1800" dirty="0" err="1"/>
              <a:t>questions</a:t>
            </a:r>
            <a:r>
              <a:rPr lang="cs-CZ" sz="1800" dirty="0"/>
              <a:t> – data </a:t>
            </a:r>
            <a:r>
              <a:rPr lang="cs-CZ" sz="1800" dirty="0" err="1"/>
              <a:t>determine</a:t>
            </a:r>
            <a:r>
              <a:rPr lang="cs-CZ" sz="1800" dirty="0"/>
              <a:t> </a:t>
            </a:r>
            <a:r>
              <a:rPr lang="cs-CZ" sz="1800" dirty="0" err="1"/>
              <a:t>wargame´s</a:t>
            </a:r>
            <a:r>
              <a:rPr lang="cs-CZ" sz="1800" dirty="0"/>
              <a:t> </a:t>
            </a:r>
            <a:r>
              <a:rPr lang="cs-CZ" sz="1800" dirty="0" err="1"/>
              <a:t>success</a:t>
            </a:r>
            <a:r>
              <a:rPr lang="cs-CZ" sz="1800" dirty="0"/>
              <a:t> </a:t>
            </a:r>
            <a:r>
              <a:rPr lang="cs-CZ" sz="1800" dirty="0">
                <a:sym typeface="Wingdings" panose="05000000000000000000" pitchFamily="2" charset="2"/>
              </a:rPr>
              <a:t> </a:t>
            </a:r>
            <a:r>
              <a:rPr lang="cs-CZ" sz="1800" b="1" dirty="0" err="1">
                <a:sym typeface="Wingdings" panose="05000000000000000000" pitchFamily="2" charset="2"/>
              </a:rPr>
              <a:t>well</a:t>
            </a:r>
            <a:r>
              <a:rPr lang="cs-CZ" sz="1800" b="1" dirty="0">
                <a:sym typeface="Wingdings" panose="05000000000000000000" pitchFamily="2" charset="2"/>
              </a:rPr>
              <a:t> </a:t>
            </a:r>
            <a:r>
              <a:rPr lang="cs-CZ" sz="1800" b="1" dirty="0" err="1">
                <a:sym typeface="Wingdings" panose="05000000000000000000" pitchFamily="2" charset="2"/>
              </a:rPr>
              <a:t>tought</a:t>
            </a:r>
            <a:r>
              <a:rPr lang="cs-CZ" sz="1800" b="1" dirty="0">
                <a:sym typeface="Wingdings" panose="05000000000000000000" pitchFamily="2" charset="2"/>
              </a:rPr>
              <a:t>-out data </a:t>
            </a:r>
            <a:r>
              <a:rPr lang="cs-CZ" sz="1800" b="1" dirty="0" err="1">
                <a:sym typeface="Wingdings" panose="05000000000000000000" pitchFamily="2" charset="2"/>
              </a:rPr>
              <a:t>collection</a:t>
            </a:r>
            <a:r>
              <a:rPr lang="cs-CZ" sz="1800" b="1" dirty="0">
                <a:sym typeface="Wingdings" panose="05000000000000000000" pitchFamily="2" charset="2"/>
              </a:rPr>
              <a:t> </a:t>
            </a:r>
            <a:r>
              <a:rPr lang="cs-CZ" sz="1800" b="1" dirty="0" err="1">
                <a:sym typeface="Wingdings" panose="05000000000000000000" pitchFamily="2" charset="2"/>
              </a:rPr>
              <a:t>plan</a:t>
            </a:r>
            <a:r>
              <a:rPr lang="cs-CZ" sz="1800" b="1" dirty="0">
                <a:sym typeface="Wingdings" panose="05000000000000000000" pitchFamily="2" charset="2"/>
              </a:rPr>
              <a:t> </a:t>
            </a:r>
            <a:r>
              <a:rPr lang="cs-CZ" sz="1800" b="1" dirty="0" err="1">
                <a:sym typeface="Wingdings" panose="05000000000000000000" pitchFamily="2" charset="2"/>
              </a:rPr>
              <a:t>is</a:t>
            </a:r>
            <a:r>
              <a:rPr lang="cs-CZ" sz="1800" b="1" dirty="0">
                <a:sym typeface="Wingdings" panose="05000000000000000000" pitchFamily="2" charset="2"/>
              </a:rPr>
              <a:t> </a:t>
            </a:r>
            <a:r>
              <a:rPr lang="cs-CZ" sz="1800" b="1" dirty="0" err="1">
                <a:sym typeface="Wingdings" panose="05000000000000000000" pitchFamily="2" charset="2"/>
              </a:rPr>
              <a:t>needed</a:t>
            </a:r>
            <a:r>
              <a:rPr lang="cs-CZ" sz="1800" b="1" dirty="0">
                <a:sym typeface="Wingdings" panose="05000000000000000000" pitchFamily="2" charset="2"/>
              </a:rPr>
              <a:t>!</a:t>
            </a:r>
            <a:endParaRPr lang="cs-CZ" sz="1800" b="1" dirty="0"/>
          </a:p>
          <a:p>
            <a:pPr algn="l"/>
            <a:r>
              <a:rPr lang="cs-CZ" sz="1800" dirty="0" err="1"/>
              <a:t>Roadmap</a:t>
            </a:r>
            <a:r>
              <a:rPr lang="cs-CZ" sz="1800" dirty="0"/>
              <a:t> = </a:t>
            </a:r>
            <a:r>
              <a:rPr lang="en-GB" sz="1800" dirty="0"/>
              <a:t>data collection and management</a:t>
            </a:r>
            <a:r>
              <a:rPr lang="cs-CZ" sz="1800" dirty="0"/>
              <a:t> </a:t>
            </a:r>
            <a:r>
              <a:rPr lang="en-GB" sz="1800" dirty="0"/>
              <a:t>plan (DCMP)</a:t>
            </a:r>
            <a:r>
              <a:rPr lang="cs-CZ" sz="1800" dirty="0"/>
              <a:t>.</a:t>
            </a:r>
          </a:p>
          <a:p>
            <a:pPr algn="l"/>
            <a:r>
              <a:rPr lang="cs-CZ" sz="1800" dirty="0"/>
              <a:t>Not just </a:t>
            </a:r>
            <a:r>
              <a:rPr lang="cs-CZ" sz="1800" dirty="0" err="1"/>
              <a:t>for</a:t>
            </a:r>
            <a:r>
              <a:rPr lang="cs-CZ" sz="1800" dirty="0"/>
              <a:t> </a:t>
            </a:r>
            <a:r>
              <a:rPr lang="cs-CZ" sz="1800" dirty="0" err="1"/>
              <a:t>combat</a:t>
            </a:r>
            <a:r>
              <a:rPr lang="cs-CZ" sz="1800" dirty="0"/>
              <a:t>/</a:t>
            </a:r>
            <a:r>
              <a:rPr lang="cs-CZ" sz="1800" dirty="0" err="1"/>
              <a:t>conflict</a:t>
            </a:r>
            <a:r>
              <a:rPr lang="cs-CZ" sz="1800" dirty="0"/>
              <a:t> </a:t>
            </a:r>
            <a:r>
              <a:rPr lang="cs-CZ" sz="1800" dirty="0" err="1"/>
              <a:t>scenarios</a:t>
            </a:r>
            <a:r>
              <a:rPr lang="cs-CZ" sz="1800" dirty="0"/>
              <a:t>, but </a:t>
            </a:r>
            <a:r>
              <a:rPr lang="cs-CZ" sz="1800" dirty="0" err="1"/>
              <a:t>for</a:t>
            </a:r>
            <a:r>
              <a:rPr lang="cs-CZ" sz="1800" dirty="0"/>
              <a:t> </a:t>
            </a:r>
            <a:r>
              <a:rPr lang="cs-CZ" sz="1800" b="1" dirty="0" err="1"/>
              <a:t>Analysis</a:t>
            </a:r>
            <a:r>
              <a:rPr lang="cs-CZ" sz="1800" b="1" dirty="0"/>
              <a:t> </a:t>
            </a:r>
            <a:r>
              <a:rPr lang="cs-CZ" sz="1800" b="1" dirty="0" err="1"/>
              <a:t>of</a:t>
            </a:r>
            <a:r>
              <a:rPr lang="cs-CZ" sz="1800" b="1" dirty="0"/>
              <a:t> </a:t>
            </a:r>
            <a:r>
              <a:rPr lang="cs-CZ" sz="1800" b="1" dirty="0" err="1"/>
              <a:t>alternatives</a:t>
            </a:r>
            <a:r>
              <a:rPr lang="cs-CZ" sz="1800" b="1" dirty="0"/>
              <a:t> (</a:t>
            </a:r>
            <a:r>
              <a:rPr lang="cs-CZ" sz="1800" b="1" dirty="0" err="1"/>
              <a:t>AoA</a:t>
            </a:r>
            <a:r>
              <a:rPr lang="cs-CZ" sz="1800" b="1" dirty="0"/>
              <a:t>) </a:t>
            </a:r>
            <a:r>
              <a:rPr lang="cs-CZ" sz="1800" dirty="0"/>
              <a:t>– </a:t>
            </a:r>
            <a:r>
              <a:rPr lang="cs-CZ" sz="1800" dirty="0" err="1"/>
              <a:t>e.g</a:t>
            </a:r>
            <a:r>
              <a:rPr lang="cs-CZ" sz="1800" dirty="0"/>
              <a:t>., M1A2 </a:t>
            </a:r>
            <a:r>
              <a:rPr lang="cs-CZ" sz="1800" dirty="0" err="1"/>
              <a:t>Abrams</a:t>
            </a:r>
            <a:r>
              <a:rPr lang="cs-CZ" sz="1800" dirty="0"/>
              <a:t> and </a:t>
            </a:r>
            <a:r>
              <a:rPr lang="cs-CZ" sz="1800" dirty="0" err="1"/>
              <a:t>its</a:t>
            </a:r>
            <a:r>
              <a:rPr lang="cs-CZ" sz="1800" dirty="0"/>
              <a:t> </a:t>
            </a:r>
            <a:r>
              <a:rPr lang="cs-CZ" sz="1800" dirty="0" err="1"/>
              <a:t>replacement</a:t>
            </a:r>
            <a:r>
              <a:rPr lang="cs-CZ" sz="1800" dirty="0"/>
              <a:t> </a:t>
            </a:r>
            <a:r>
              <a:rPr lang="cs-CZ" sz="1800" dirty="0" err="1"/>
              <a:t>options</a:t>
            </a:r>
            <a:r>
              <a:rPr lang="cs-CZ" sz="1800" dirty="0"/>
              <a:t>.</a:t>
            </a:r>
          </a:p>
          <a:p>
            <a:pPr algn="l"/>
            <a:r>
              <a:rPr lang="cs-CZ" sz="1800" dirty="0"/>
              <a:t>+ </a:t>
            </a:r>
            <a:r>
              <a:rPr lang="cs-CZ" sz="1800" dirty="0" err="1"/>
              <a:t>pedagogic</a:t>
            </a:r>
            <a:r>
              <a:rPr lang="cs-CZ" sz="1800" dirty="0"/>
              <a:t>, </a:t>
            </a:r>
            <a:r>
              <a:rPr lang="cs-CZ" sz="1800" dirty="0" err="1"/>
              <a:t>research</a:t>
            </a:r>
            <a:r>
              <a:rPr lang="cs-CZ" sz="1800" dirty="0"/>
              <a:t> </a:t>
            </a:r>
            <a:r>
              <a:rPr lang="cs-CZ" sz="1800" dirty="0" err="1"/>
              <a:t>tool</a:t>
            </a:r>
            <a:r>
              <a:rPr lang="cs-CZ" sz="1800" dirty="0"/>
              <a:t>.</a:t>
            </a:r>
          </a:p>
          <a:p>
            <a:pPr marL="0" indent="0" algn="l">
              <a:buNone/>
            </a:pPr>
            <a:endParaRPr lang="en-US" sz="1800" dirty="0"/>
          </a:p>
        </p:txBody>
      </p:sp>
    </p:spTree>
    <p:extLst>
      <p:ext uri="{BB962C8B-B14F-4D97-AF65-F5344CB8AC3E}">
        <p14:creationId xmlns:p14="http://schemas.microsoft.com/office/powerpoint/2010/main" val="11480205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6990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200" b="1" dirty="0" err="1"/>
              <a:t>Wargame</a:t>
            </a:r>
            <a:r>
              <a:rPr lang="cs-CZ" sz="3200" b="1" dirty="0"/>
              <a:t> </a:t>
            </a:r>
            <a:r>
              <a:rPr lang="cs-CZ" sz="3200" b="1" dirty="0" err="1"/>
              <a:t>theory</a:t>
            </a:r>
            <a:r>
              <a:rPr lang="cs-CZ" sz="3200" b="1" dirty="0"/>
              <a:t> – </a:t>
            </a:r>
            <a:r>
              <a:rPr lang="cs-CZ" sz="3200" b="1" dirty="0" err="1"/>
              <a:t>introduction</a:t>
            </a:r>
            <a:r>
              <a:rPr lang="cs-CZ" sz="3200" b="1" dirty="0"/>
              <a:t> II (</a:t>
            </a:r>
            <a:r>
              <a:rPr lang="cs-CZ" sz="3200" b="1" dirty="0" err="1"/>
              <a:t>Appleget</a:t>
            </a:r>
            <a:r>
              <a:rPr lang="cs-CZ" sz="3200" b="1" dirty="0"/>
              <a:t> et. al, 2020)</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79956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cs-CZ" sz="1800" b="1" dirty="0" err="1"/>
              <a:t>Course</a:t>
            </a:r>
            <a:r>
              <a:rPr lang="cs-CZ" sz="1800" b="1" dirty="0"/>
              <a:t> </a:t>
            </a:r>
            <a:r>
              <a:rPr lang="cs-CZ" sz="1800" b="1" dirty="0" err="1"/>
              <a:t>of</a:t>
            </a:r>
            <a:r>
              <a:rPr lang="cs-CZ" sz="1800" b="1" dirty="0"/>
              <a:t> </a:t>
            </a:r>
            <a:r>
              <a:rPr lang="cs-CZ" sz="1800" b="1" dirty="0" err="1"/>
              <a:t>action</a:t>
            </a:r>
            <a:r>
              <a:rPr lang="cs-CZ" sz="1800" b="1" dirty="0"/>
              <a:t> </a:t>
            </a:r>
            <a:r>
              <a:rPr lang="cs-CZ" sz="1800" b="1" dirty="0" err="1"/>
              <a:t>wargaming</a:t>
            </a:r>
            <a:r>
              <a:rPr lang="cs-CZ" sz="1800" dirty="0"/>
              <a:t>.</a:t>
            </a:r>
          </a:p>
          <a:p>
            <a:pPr algn="l"/>
            <a:r>
              <a:rPr lang="en-GB" sz="1800" b="1" dirty="0"/>
              <a:t>BOGGSAT</a:t>
            </a:r>
            <a:r>
              <a:rPr lang="en-GB" sz="1800" dirty="0"/>
              <a:t> </a:t>
            </a:r>
            <a:r>
              <a:rPr lang="cs-CZ" sz="1800" dirty="0"/>
              <a:t>= </a:t>
            </a:r>
            <a:r>
              <a:rPr lang="en-GB" sz="1800" dirty="0"/>
              <a:t>"bunch of guys and gals sitting around a table„</a:t>
            </a:r>
            <a:r>
              <a:rPr lang="cs-CZ" sz="1800" dirty="0"/>
              <a:t>.</a:t>
            </a:r>
          </a:p>
          <a:p>
            <a:pPr algn="l"/>
            <a:r>
              <a:rPr lang="cs-CZ" sz="1800" dirty="0"/>
              <a:t>Vs.</a:t>
            </a:r>
          </a:p>
          <a:p>
            <a:pPr algn="l"/>
            <a:r>
              <a:rPr lang="en-GB" sz="1800" b="1" dirty="0"/>
              <a:t>Seminar wargames</a:t>
            </a:r>
            <a:r>
              <a:rPr lang="cs-CZ" sz="1800" b="1" dirty="0"/>
              <a:t> </a:t>
            </a:r>
            <a:r>
              <a:rPr lang="cs-CZ" sz="1800" dirty="0"/>
              <a:t>-</a:t>
            </a:r>
            <a:r>
              <a:rPr lang="en-GB" sz="1800" dirty="0"/>
              <a:t> designed around the DCMP (Decision-Centric Methodology Process) and have a structured approach.</a:t>
            </a:r>
            <a:endParaRPr lang="cs-CZ" sz="1800" dirty="0"/>
          </a:p>
          <a:p>
            <a:pPr algn="l"/>
            <a:r>
              <a:rPr lang="cs-CZ" sz="1800" b="1" dirty="0" err="1"/>
              <a:t>Quantitative</a:t>
            </a:r>
            <a:r>
              <a:rPr lang="cs-CZ" sz="1800" dirty="0"/>
              <a:t>/</a:t>
            </a:r>
            <a:r>
              <a:rPr lang="cs-CZ" sz="1800" b="1" dirty="0" err="1"/>
              <a:t>qualitative</a:t>
            </a:r>
            <a:r>
              <a:rPr lang="cs-CZ" sz="1800" dirty="0"/>
              <a:t>/</a:t>
            </a:r>
            <a:r>
              <a:rPr lang="cs-CZ" sz="1800" b="1" dirty="0"/>
              <a:t>hybrid</a:t>
            </a:r>
            <a:r>
              <a:rPr lang="cs-CZ" sz="1800" dirty="0"/>
              <a:t> </a:t>
            </a:r>
            <a:r>
              <a:rPr lang="cs-CZ" sz="1800" dirty="0" err="1"/>
              <a:t>models</a:t>
            </a:r>
            <a:r>
              <a:rPr lang="cs-CZ" sz="1800" dirty="0"/>
              <a:t>.</a:t>
            </a:r>
          </a:p>
          <a:p>
            <a:pPr algn="l"/>
            <a:r>
              <a:rPr lang="cs-CZ" sz="1800" dirty="0" err="1"/>
              <a:t>Strong</a:t>
            </a:r>
            <a:r>
              <a:rPr lang="cs-CZ" sz="1800" dirty="0"/>
              <a:t> role </a:t>
            </a:r>
            <a:r>
              <a:rPr lang="cs-CZ" sz="1800" dirty="0" err="1"/>
              <a:t>of</a:t>
            </a:r>
            <a:r>
              <a:rPr lang="cs-CZ" sz="1800" dirty="0"/>
              <a:t> </a:t>
            </a:r>
            <a:r>
              <a:rPr lang="cs-CZ" sz="1800" b="1" dirty="0"/>
              <a:t>probability</a:t>
            </a:r>
            <a:r>
              <a:rPr lang="cs-CZ" sz="1800" dirty="0"/>
              <a:t> and </a:t>
            </a:r>
            <a:r>
              <a:rPr lang="cs-CZ" sz="1800" dirty="0" err="1"/>
              <a:t>chance</a:t>
            </a:r>
            <a:r>
              <a:rPr lang="cs-CZ" sz="1800" dirty="0"/>
              <a:t> (</a:t>
            </a:r>
            <a:r>
              <a:rPr lang="cs-CZ" sz="1800" dirty="0" err="1"/>
              <a:t>dice</a:t>
            </a:r>
            <a:r>
              <a:rPr lang="cs-CZ" sz="1800" dirty="0"/>
              <a:t> </a:t>
            </a:r>
            <a:r>
              <a:rPr lang="cs-CZ" sz="1800" dirty="0" err="1"/>
              <a:t>rolls</a:t>
            </a:r>
            <a:r>
              <a:rPr lang="cs-CZ" sz="1800" dirty="0"/>
              <a:t>) + </a:t>
            </a:r>
            <a:r>
              <a:rPr lang="cs-CZ" sz="1800" dirty="0" err="1"/>
              <a:t>conditioned</a:t>
            </a:r>
            <a:r>
              <a:rPr lang="cs-CZ" sz="1800" dirty="0"/>
              <a:t> probability (</a:t>
            </a:r>
            <a:r>
              <a:rPr lang="cs-CZ" sz="1800" dirty="0" err="1"/>
              <a:t>e.g</a:t>
            </a:r>
            <a:r>
              <a:rPr lang="cs-CZ" sz="1800" dirty="0"/>
              <a:t>., </a:t>
            </a:r>
            <a:r>
              <a:rPr lang="cs-CZ" sz="1800" dirty="0" err="1"/>
              <a:t>missile</a:t>
            </a:r>
            <a:r>
              <a:rPr lang="cs-CZ" sz="1800" dirty="0"/>
              <a:t> </a:t>
            </a:r>
            <a:r>
              <a:rPr lang="cs-CZ" sz="1800" dirty="0" err="1"/>
              <a:t>interception</a:t>
            </a:r>
            <a:r>
              <a:rPr lang="cs-CZ" sz="1800" dirty="0"/>
              <a:t> </a:t>
            </a:r>
            <a:r>
              <a:rPr lang="cs-CZ" sz="1800" dirty="0" err="1"/>
              <a:t>of</a:t>
            </a:r>
            <a:r>
              <a:rPr lang="cs-CZ" sz="1800" dirty="0"/>
              <a:t> Iron Dome AA </a:t>
            </a:r>
            <a:r>
              <a:rPr lang="cs-CZ" sz="1800" dirty="0" err="1"/>
              <a:t>system</a:t>
            </a:r>
            <a:r>
              <a:rPr lang="cs-CZ" sz="1800" dirty="0"/>
              <a:t> – </a:t>
            </a:r>
            <a:r>
              <a:rPr lang="cs-CZ" sz="1800" dirty="0" err="1"/>
              <a:t>informed</a:t>
            </a:r>
            <a:r>
              <a:rPr lang="cs-CZ" sz="1800" dirty="0"/>
              <a:t> by </a:t>
            </a:r>
            <a:r>
              <a:rPr lang="cs-CZ" sz="1800" dirty="0" err="1"/>
              <a:t>statistics</a:t>
            </a:r>
            <a:r>
              <a:rPr lang="cs-CZ" sz="1800" dirty="0"/>
              <a:t>). </a:t>
            </a:r>
          </a:p>
          <a:p>
            <a:pPr algn="l"/>
            <a:endParaRPr lang="cs-CZ" sz="1800" dirty="0"/>
          </a:p>
          <a:p>
            <a:pPr algn="l"/>
            <a:endParaRPr lang="cs-CZ" sz="1800" dirty="0"/>
          </a:p>
          <a:p>
            <a:pPr algn="l"/>
            <a:endParaRPr lang="en-US" sz="1800" dirty="0"/>
          </a:p>
        </p:txBody>
      </p:sp>
    </p:spTree>
    <p:extLst>
      <p:ext uri="{BB962C8B-B14F-4D97-AF65-F5344CB8AC3E}">
        <p14:creationId xmlns:p14="http://schemas.microsoft.com/office/powerpoint/2010/main" val="3664149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FA2A25B6-AD51-BD94-245B-BA5ECDAB4541}"/>
              </a:ext>
            </a:extLst>
          </p:cNvPr>
          <p:cNvPicPr>
            <a:picLocks noChangeAspect="1"/>
          </p:cNvPicPr>
          <p:nvPr/>
        </p:nvPicPr>
        <p:blipFill>
          <a:blip r:embed="rId2"/>
          <a:stretch>
            <a:fillRect/>
          </a:stretch>
        </p:blipFill>
        <p:spPr>
          <a:xfrm>
            <a:off x="2546043" y="943049"/>
            <a:ext cx="7099914" cy="4971901"/>
          </a:xfrm>
          <a:prstGeom prst="rect">
            <a:avLst/>
          </a:prstGeom>
        </p:spPr>
      </p:pic>
      <p:sp>
        <p:nvSpPr>
          <p:cNvPr id="6" name="TextovéPole 5">
            <a:extLst>
              <a:ext uri="{FF2B5EF4-FFF2-40B4-BE49-F238E27FC236}">
                <a16:creationId xmlns:a16="http://schemas.microsoft.com/office/drawing/2014/main" id="{42D7383A-D27C-6BA6-7D42-BA789C4E8AD2}"/>
              </a:ext>
            </a:extLst>
          </p:cNvPr>
          <p:cNvSpPr txBox="1"/>
          <p:nvPr/>
        </p:nvSpPr>
        <p:spPr>
          <a:xfrm flipH="1">
            <a:off x="7249407" y="5914950"/>
            <a:ext cx="3645334" cy="369332"/>
          </a:xfrm>
          <a:prstGeom prst="rect">
            <a:avLst/>
          </a:prstGeom>
          <a:noFill/>
        </p:spPr>
        <p:txBody>
          <a:bodyPr wrap="square" rtlCol="0">
            <a:spAutoFit/>
          </a:bodyPr>
          <a:lstStyle/>
          <a:p>
            <a:r>
              <a:rPr lang="cs-CZ" dirty="0"/>
              <a:t>Source: </a:t>
            </a:r>
            <a:r>
              <a:rPr lang="cs-CZ" dirty="0" err="1"/>
              <a:t>Appleget</a:t>
            </a:r>
            <a:r>
              <a:rPr lang="cs-CZ" dirty="0"/>
              <a:t> et al. (2020, p. 73).</a:t>
            </a:r>
          </a:p>
        </p:txBody>
      </p:sp>
    </p:spTree>
    <p:extLst>
      <p:ext uri="{BB962C8B-B14F-4D97-AF65-F5344CB8AC3E}">
        <p14:creationId xmlns:p14="http://schemas.microsoft.com/office/powerpoint/2010/main" val="1901295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Operational Wargame Series: The best game not in stores now – No Dice  No Glory">
            <a:extLst>
              <a:ext uri="{FF2B5EF4-FFF2-40B4-BE49-F238E27FC236}">
                <a16:creationId xmlns:a16="http://schemas.microsoft.com/office/drawing/2014/main" id="{FD02CB10-7B84-785F-2ED9-0D33F6BB611B}"/>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b="12451"/>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B5166D4E-8862-97E6-D6B0-F84B6432FCF1}"/>
              </a:ext>
            </a:extLst>
          </p:cNvPr>
          <p:cNvSpPr>
            <a:spLocks noGrp="1"/>
          </p:cNvSpPr>
          <p:nvPr>
            <p:ph type="title"/>
          </p:nvPr>
        </p:nvSpPr>
        <p:spPr>
          <a:xfrm>
            <a:off x="1524000" y="1978740"/>
            <a:ext cx="9144000" cy="2900518"/>
          </a:xfrm>
        </p:spPr>
        <p:txBody>
          <a:bodyPr vert="horz" lIns="91440" tIns="45720" rIns="91440" bIns="45720" rtlCol="0" anchor="b">
            <a:normAutofit fontScale="90000"/>
          </a:bodyPr>
          <a:lstStyle/>
          <a:p>
            <a:pPr algn="ctr"/>
            <a:r>
              <a:rPr lang="en-US" sz="6000" dirty="0">
                <a:solidFill>
                  <a:srgbClr val="FFFFFF"/>
                </a:solidFill>
              </a:rPr>
              <a:t>Let´s do some BOGGSAT wargame!</a:t>
            </a:r>
            <a:br>
              <a:rPr lang="cs-CZ" sz="6000" dirty="0">
                <a:solidFill>
                  <a:srgbClr val="FFFFFF"/>
                </a:solidFill>
              </a:rPr>
            </a:br>
            <a:r>
              <a:rPr lang="cs-CZ" sz="6000" dirty="0" err="1">
                <a:solidFill>
                  <a:srgbClr val="FFFFFF"/>
                </a:solidFill>
              </a:rPr>
              <a:t>What</a:t>
            </a:r>
            <a:r>
              <a:rPr lang="cs-CZ" sz="6000" dirty="0">
                <a:solidFill>
                  <a:srgbClr val="FFFFFF"/>
                </a:solidFill>
              </a:rPr>
              <a:t> are </a:t>
            </a:r>
            <a:r>
              <a:rPr lang="cs-CZ" sz="6000" dirty="0" err="1">
                <a:solidFill>
                  <a:srgbClr val="FFFFFF"/>
                </a:solidFill>
              </a:rPr>
              <a:t>your</a:t>
            </a:r>
            <a:r>
              <a:rPr lang="cs-CZ" sz="6000" dirty="0">
                <a:solidFill>
                  <a:srgbClr val="FFFFFF"/>
                </a:solidFill>
              </a:rPr>
              <a:t> </a:t>
            </a:r>
            <a:r>
              <a:rPr lang="cs-CZ" sz="6000" dirty="0" err="1">
                <a:solidFill>
                  <a:srgbClr val="FFFFFF"/>
                </a:solidFill>
              </a:rPr>
              <a:t>areas</a:t>
            </a:r>
            <a:r>
              <a:rPr lang="cs-CZ" sz="6000" dirty="0">
                <a:solidFill>
                  <a:srgbClr val="FFFFFF"/>
                </a:solidFill>
              </a:rPr>
              <a:t> </a:t>
            </a:r>
            <a:r>
              <a:rPr lang="cs-CZ" sz="6000" dirty="0" err="1">
                <a:solidFill>
                  <a:srgbClr val="FFFFFF"/>
                </a:solidFill>
              </a:rPr>
              <a:t>of</a:t>
            </a:r>
            <a:r>
              <a:rPr lang="cs-CZ" sz="6000" dirty="0">
                <a:solidFill>
                  <a:srgbClr val="FFFFFF"/>
                </a:solidFill>
              </a:rPr>
              <a:t> </a:t>
            </a:r>
            <a:r>
              <a:rPr lang="cs-CZ" sz="6000" dirty="0" err="1">
                <a:solidFill>
                  <a:srgbClr val="FFFFFF"/>
                </a:solidFill>
              </a:rPr>
              <a:t>research</a:t>
            </a:r>
            <a:r>
              <a:rPr lang="cs-CZ" sz="6000" dirty="0">
                <a:solidFill>
                  <a:srgbClr val="FFFFFF"/>
                </a:solidFill>
              </a:rPr>
              <a:t> </a:t>
            </a:r>
            <a:r>
              <a:rPr lang="cs-CZ" sz="6000" dirty="0" err="1">
                <a:solidFill>
                  <a:srgbClr val="FFFFFF"/>
                </a:solidFill>
              </a:rPr>
              <a:t>interest</a:t>
            </a:r>
            <a:r>
              <a:rPr lang="cs-CZ" sz="6000" dirty="0">
                <a:solidFill>
                  <a:srgbClr val="FFFFFF"/>
                </a:solidFill>
              </a:rPr>
              <a:t>?</a:t>
            </a:r>
            <a:endParaRPr lang="en-US" sz="6000" dirty="0">
              <a:solidFill>
                <a:srgbClr val="FFFFFF"/>
              </a:solidFill>
            </a:endParaRPr>
          </a:p>
        </p:txBody>
      </p:sp>
    </p:spTree>
    <p:extLst>
      <p:ext uri="{BB962C8B-B14F-4D97-AF65-F5344CB8AC3E}">
        <p14:creationId xmlns:p14="http://schemas.microsoft.com/office/powerpoint/2010/main" val="1012281670"/>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544C93-E5FA-5B88-939C-7250528F42D1}"/>
              </a:ext>
            </a:extLst>
          </p:cNvPr>
          <p:cNvSpPr>
            <a:spLocks noGrp="1"/>
          </p:cNvSpPr>
          <p:nvPr>
            <p:ph type="title"/>
          </p:nvPr>
        </p:nvSpPr>
        <p:spPr/>
        <p:txBody>
          <a:bodyPr/>
          <a:lstStyle/>
          <a:p>
            <a:r>
              <a:rPr lang="cs-CZ" dirty="0" err="1"/>
              <a:t>References</a:t>
            </a:r>
            <a:r>
              <a:rPr lang="cs-CZ" dirty="0"/>
              <a:t> I</a:t>
            </a:r>
            <a:br>
              <a:rPr lang="cs-CZ" dirty="0"/>
            </a:br>
            <a:endParaRPr lang="en-GB" dirty="0"/>
          </a:p>
        </p:txBody>
      </p:sp>
      <p:sp>
        <p:nvSpPr>
          <p:cNvPr id="3" name="Zástupný obsah 2">
            <a:extLst>
              <a:ext uri="{FF2B5EF4-FFF2-40B4-BE49-F238E27FC236}">
                <a16:creationId xmlns:a16="http://schemas.microsoft.com/office/drawing/2014/main" id="{6FEA8685-657A-1A35-CF7A-3B664573881C}"/>
              </a:ext>
            </a:extLst>
          </p:cNvPr>
          <p:cNvSpPr>
            <a:spLocks noGrp="1"/>
          </p:cNvSpPr>
          <p:nvPr>
            <p:ph idx="1"/>
          </p:nvPr>
        </p:nvSpPr>
        <p:spPr>
          <a:xfrm>
            <a:off x="838200" y="1253330"/>
            <a:ext cx="7920789" cy="5084906"/>
          </a:xfrm>
        </p:spPr>
        <p:txBody>
          <a:bodyPr>
            <a:normAutofit fontScale="92500"/>
          </a:bodyPr>
          <a:lstStyle/>
          <a:p>
            <a:pPr>
              <a:lnSpc>
                <a:spcPct val="170000"/>
              </a:lnSpc>
              <a:spcBef>
                <a:spcPts val="0"/>
              </a:spcBef>
            </a:pPr>
            <a:r>
              <a:rPr lang="en-GB" sz="1600" kern="100" dirty="0" err="1">
                <a:latin typeface="Calibri" panose="020F0502020204030204" pitchFamily="34" charset="0"/>
                <a:ea typeface="Calibri" panose="020F0502020204030204" pitchFamily="34" charset="0"/>
                <a:cs typeface="Arial" panose="020B0604020202020204" pitchFamily="34" charset="0"/>
              </a:rPr>
              <a:t>Appleget</a:t>
            </a:r>
            <a:r>
              <a:rPr lang="en-GB" sz="1600" kern="100" dirty="0">
                <a:latin typeface="Calibri" panose="020F0502020204030204" pitchFamily="34" charset="0"/>
                <a:ea typeface="Calibri" panose="020F0502020204030204" pitchFamily="34" charset="0"/>
                <a:cs typeface="Arial" panose="020B0604020202020204" pitchFamily="34" charset="0"/>
              </a:rPr>
              <a:t>, J. Burks, R. &amp; Cameron, F. (2020). The Craft of Wargaming – A Detailed Planning Guide for </a:t>
            </a:r>
            <a:r>
              <a:rPr lang="en-GB" sz="1600" kern="100" dirty="0" err="1">
                <a:latin typeface="Calibri" panose="020F0502020204030204" pitchFamily="34" charset="0"/>
                <a:ea typeface="Calibri" panose="020F0502020204030204" pitchFamily="34" charset="0"/>
                <a:cs typeface="Arial" panose="020B0604020202020204" pitchFamily="34" charset="0"/>
              </a:rPr>
              <a:t>Defense</a:t>
            </a:r>
            <a:r>
              <a:rPr lang="en-GB" sz="1600" kern="100" dirty="0">
                <a:latin typeface="Calibri" panose="020F0502020204030204" pitchFamily="34" charset="0"/>
                <a:ea typeface="Calibri" panose="020F0502020204030204" pitchFamily="34" charset="0"/>
                <a:cs typeface="Arial" panose="020B0604020202020204" pitchFamily="34" charset="0"/>
              </a:rPr>
              <a:t> Planners and Analysts. Annapolis: Naval Institute Press. ISBN 9781682473771</a:t>
            </a:r>
            <a:endParaRPr lang="cs-CZ" sz="1600" kern="100" dirty="0">
              <a:latin typeface="Calibri" panose="020F0502020204030204" pitchFamily="34" charset="0"/>
              <a:ea typeface="Calibri" panose="020F0502020204030204" pitchFamily="34" charset="0"/>
              <a:cs typeface="Arial" panose="020B0604020202020204" pitchFamily="34" charset="0"/>
            </a:endParaRPr>
          </a:p>
          <a:p>
            <a:pPr>
              <a:lnSpc>
                <a:spcPct val="170000"/>
              </a:lnSpc>
              <a:spcBef>
                <a:spcPts val="0"/>
              </a:spcBef>
            </a:pPr>
            <a:r>
              <a:rPr lang="cs-CZ" sz="1600" kern="100" dirty="0" err="1">
                <a:latin typeface="Calibri" panose="020F0502020204030204" pitchFamily="34" charset="0"/>
                <a:ea typeface="Calibri" panose="020F0502020204030204" pitchFamily="34" charset="0"/>
                <a:cs typeface="Arial" panose="020B0604020202020204" pitchFamily="34" charset="0"/>
              </a:rPr>
              <a:t>B</a:t>
            </a:r>
            <a:r>
              <a:rPr lang="cs-CZ" sz="1600" kern="100" dirty="0" err="1">
                <a:effectLst/>
                <a:latin typeface="Calibri" panose="020F0502020204030204" pitchFamily="34" charset="0"/>
                <a:ea typeface="Calibri" panose="020F0502020204030204" pitchFamily="34" charset="0"/>
                <a:cs typeface="Arial" panose="020B0604020202020204" pitchFamily="34" charset="0"/>
              </a:rPr>
              <a:t>onfanti</a:t>
            </a:r>
            <a:r>
              <a:rPr lang="cs-CZ" sz="1600" kern="100" dirty="0">
                <a:effectLst/>
                <a:latin typeface="Calibri" panose="020F0502020204030204" pitchFamily="34" charset="0"/>
                <a:ea typeface="Calibri" panose="020F0502020204030204" pitchFamily="34" charset="0"/>
                <a:cs typeface="Arial" panose="020B0604020202020204" pitchFamily="34" charset="0"/>
              </a:rPr>
              <a:t>, M. E.,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Cavelty</a:t>
            </a:r>
            <a:r>
              <a:rPr lang="cs-CZ" sz="1600" kern="100" dirty="0">
                <a:effectLst/>
                <a:latin typeface="Calibri" panose="020F0502020204030204" pitchFamily="34" charset="0"/>
                <a:ea typeface="Calibri" panose="020F0502020204030204" pitchFamily="34" charset="0"/>
                <a:cs typeface="Arial" panose="020B0604020202020204" pitchFamily="34" charset="0"/>
              </a:rPr>
              <a:t> M. D.,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Wenger</a:t>
            </a:r>
            <a:r>
              <a:rPr lang="cs-CZ" sz="1600" kern="100" dirty="0">
                <a:effectLst/>
                <a:latin typeface="Calibri" panose="020F0502020204030204" pitchFamily="34" charset="0"/>
                <a:ea typeface="Calibri" panose="020F0502020204030204" pitchFamily="34" charset="0"/>
                <a:cs typeface="Arial" panose="020B0604020202020204" pitchFamily="34" charset="0"/>
              </a:rPr>
              <a:t>, A. (2021).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Artificial</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intelligence</a:t>
            </a:r>
            <a:r>
              <a:rPr lang="cs-CZ" sz="1600" kern="100" dirty="0">
                <a:effectLst/>
                <a:latin typeface="Calibri" panose="020F0502020204030204" pitchFamily="34" charset="0"/>
                <a:ea typeface="Calibri" panose="020F0502020204030204" pitchFamily="34" charset="0"/>
                <a:cs typeface="Arial" panose="020B0604020202020204" pitchFamily="34" charset="0"/>
              </a:rPr>
              <a:t> and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cyber-security</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en-GB" sz="1600" kern="100" dirty="0">
                <a:effectLst/>
                <a:latin typeface="Calibri" panose="020F0502020204030204" pitchFamily="34" charset="0"/>
                <a:ea typeface="Calibri" panose="020F0502020204030204" pitchFamily="34" charset="0"/>
                <a:cs typeface="Arial" panose="020B0604020202020204" pitchFamily="34" charset="0"/>
              </a:rPr>
              <a:t>In: Elliott, A. (Ed.). (2021). The Routledge Social Science Handbook of AI (1st ed.). Routledge. https://doi.org/10.4324/9780429198533.</a:t>
            </a:r>
            <a:endParaRPr lang="cs-CZ" sz="16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70000"/>
              </a:lnSpc>
              <a:spcBef>
                <a:spcPts val="0"/>
              </a:spcBef>
            </a:pPr>
            <a:r>
              <a:rPr lang="cs-CZ" sz="1600" kern="100" dirty="0" err="1">
                <a:effectLst/>
                <a:latin typeface="Calibri" panose="020F0502020204030204" pitchFamily="34" charset="0"/>
                <a:ea typeface="Calibri" panose="020F0502020204030204" pitchFamily="34" charset="0"/>
                <a:cs typeface="Arial" panose="020B0604020202020204" pitchFamily="34" charset="0"/>
              </a:rPr>
              <a:t>Duffy</a:t>
            </a:r>
            <a:r>
              <a:rPr lang="cs-CZ" sz="1600" kern="100" dirty="0">
                <a:effectLst/>
                <a:latin typeface="Calibri" panose="020F0502020204030204" pitchFamily="34" charset="0"/>
                <a:ea typeface="Calibri" panose="020F0502020204030204" pitchFamily="34" charset="0"/>
                <a:cs typeface="Arial" panose="020B0604020202020204" pitchFamily="34" charset="0"/>
              </a:rPr>
              <a:t>, G., &amp;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Tucker</a:t>
            </a:r>
            <a:r>
              <a:rPr lang="cs-CZ" sz="1600" kern="100" dirty="0">
                <a:effectLst/>
                <a:latin typeface="Calibri" panose="020F0502020204030204" pitchFamily="34" charset="0"/>
                <a:ea typeface="Calibri" panose="020F0502020204030204" pitchFamily="34" charset="0"/>
                <a:cs typeface="Arial" panose="020B0604020202020204" pitchFamily="34" charset="0"/>
              </a:rPr>
              <a:t>, S. A. (1995).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Political</a:t>
            </a:r>
            <a:r>
              <a:rPr lang="cs-CZ" sz="1600" kern="100" dirty="0">
                <a:effectLst/>
                <a:latin typeface="Calibri" panose="020F0502020204030204" pitchFamily="34" charset="0"/>
                <a:ea typeface="Calibri" panose="020F0502020204030204" pitchFamily="34" charset="0"/>
                <a:cs typeface="Arial" panose="020B0604020202020204" pitchFamily="34" charset="0"/>
              </a:rPr>
              <a:t> Science: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Artificial</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Intelligence</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Applications</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Social</a:t>
            </a:r>
            <a:r>
              <a:rPr lang="cs-CZ" sz="1600" kern="100" dirty="0">
                <a:effectLst/>
                <a:latin typeface="Calibri" panose="020F0502020204030204" pitchFamily="34" charset="0"/>
                <a:ea typeface="Calibri" panose="020F0502020204030204" pitchFamily="34" charset="0"/>
                <a:cs typeface="Arial" panose="020B0604020202020204" pitchFamily="34" charset="0"/>
              </a:rPr>
              <a:t> Science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Computer</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Review</a:t>
            </a:r>
            <a:r>
              <a:rPr lang="cs-CZ" sz="1600" kern="100" dirty="0">
                <a:effectLst/>
                <a:latin typeface="Calibri" panose="020F0502020204030204" pitchFamily="34" charset="0"/>
                <a:ea typeface="Calibri" panose="020F0502020204030204" pitchFamily="34" charset="0"/>
                <a:cs typeface="Arial" panose="020B0604020202020204" pitchFamily="34" charset="0"/>
              </a:rPr>
              <a:t>, 13(1), 1–20. https://doi.org/10.1177/089443939501300101.</a:t>
            </a:r>
          </a:p>
          <a:p>
            <a:pPr>
              <a:lnSpc>
                <a:spcPct val="170000"/>
              </a:lnSpc>
              <a:spcBef>
                <a:spcPts val="0"/>
              </a:spcBef>
            </a:pPr>
            <a:r>
              <a:rPr lang="cs-CZ" sz="1600" kern="100" dirty="0" err="1">
                <a:effectLst/>
                <a:latin typeface="Calibri" panose="020F0502020204030204" pitchFamily="34" charset="0"/>
                <a:ea typeface="Calibri" panose="020F0502020204030204" pitchFamily="34" charset="0"/>
                <a:cs typeface="Arial" panose="020B0604020202020204" pitchFamily="34" charset="0"/>
              </a:rPr>
              <a:t>Efthymiou-Egleton</a:t>
            </a:r>
            <a:r>
              <a:rPr lang="cs-CZ" sz="1600" kern="100" dirty="0">
                <a:effectLst/>
                <a:latin typeface="Calibri" panose="020F0502020204030204" pitchFamily="34" charset="0"/>
                <a:ea typeface="Calibri" panose="020F0502020204030204" pitchFamily="34" charset="0"/>
                <a:cs typeface="Arial" panose="020B0604020202020204" pitchFamily="34" charset="0"/>
              </a:rPr>
              <a:t>, I. P.,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Egleton</a:t>
            </a:r>
            <a:r>
              <a:rPr lang="cs-CZ" sz="1600" kern="100" dirty="0">
                <a:effectLst/>
                <a:latin typeface="Calibri" panose="020F0502020204030204" pitchFamily="34" charset="0"/>
                <a:ea typeface="Calibri" panose="020F0502020204030204" pitchFamily="34" charset="0"/>
                <a:cs typeface="Arial" panose="020B0604020202020204" pitchFamily="34" charset="0"/>
              </a:rPr>
              <a:t>, T. W. E., &amp;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Sidiropoulos</a:t>
            </a:r>
            <a:r>
              <a:rPr lang="cs-CZ" sz="1600" kern="100" dirty="0">
                <a:effectLst/>
                <a:latin typeface="Calibri" panose="020F0502020204030204" pitchFamily="34" charset="0"/>
                <a:ea typeface="Calibri" panose="020F0502020204030204" pitchFamily="34" charset="0"/>
                <a:cs typeface="Arial" panose="020B0604020202020204" pitchFamily="34" charset="0"/>
              </a:rPr>
              <a:t>, S. (2020).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Artificial</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Intelligence</a:t>
            </a:r>
            <a:r>
              <a:rPr lang="cs-CZ" sz="1600" kern="100" dirty="0">
                <a:effectLst/>
                <a:latin typeface="Calibri" panose="020F0502020204030204" pitchFamily="34" charset="0"/>
                <a:ea typeface="Calibri" panose="020F0502020204030204" pitchFamily="34" charset="0"/>
                <a:cs typeface="Arial" panose="020B0604020202020204" pitchFamily="34" charset="0"/>
              </a:rPr>
              <a:t> (AI) in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Politics</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Should</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Political</a:t>
            </a:r>
            <a:r>
              <a:rPr lang="cs-CZ" sz="1600" kern="100" dirty="0">
                <a:effectLst/>
                <a:latin typeface="Calibri" panose="020F0502020204030204" pitchFamily="34" charset="0"/>
                <a:ea typeface="Calibri" panose="020F0502020204030204" pitchFamily="34" charset="0"/>
                <a:cs typeface="Arial" panose="020B0604020202020204" pitchFamily="34" charset="0"/>
              </a:rPr>
              <a:t> AI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be</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Controlled</a:t>
            </a:r>
            <a:r>
              <a:rPr lang="cs-CZ" sz="1600" kern="100" dirty="0">
                <a:effectLst/>
                <a:latin typeface="Calibri" panose="020F0502020204030204" pitchFamily="34" charset="0"/>
                <a:ea typeface="Calibri" panose="020F0502020204030204" pitchFamily="34" charset="0"/>
                <a:cs typeface="Arial" panose="020B0604020202020204" pitchFamily="34" charset="0"/>
              </a:rPr>
              <a:t>?. International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Journal</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of</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Innovative</a:t>
            </a:r>
            <a:r>
              <a:rPr lang="cs-CZ" sz="1600" kern="100" dirty="0">
                <a:effectLst/>
                <a:latin typeface="Calibri" panose="020F0502020204030204" pitchFamily="34" charset="0"/>
                <a:ea typeface="Calibri" panose="020F0502020204030204" pitchFamily="34" charset="0"/>
                <a:cs typeface="Arial" panose="020B0604020202020204" pitchFamily="34" charset="0"/>
              </a:rPr>
              <a:t> Science and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Research</a:t>
            </a:r>
            <a:r>
              <a:rPr lang="cs-CZ" sz="1600" kern="100" dirty="0">
                <a:effectLst/>
                <a:latin typeface="Calibri" panose="020F0502020204030204" pitchFamily="34" charset="0"/>
                <a:ea typeface="Calibri" panose="020F0502020204030204" pitchFamily="34" charset="0"/>
                <a:cs typeface="Arial" panose="020B0604020202020204" pitchFamily="34" charset="0"/>
              </a:rPr>
              <a:t> Technology, 5(2).</a:t>
            </a:r>
          </a:p>
          <a:p>
            <a:pPr>
              <a:lnSpc>
                <a:spcPct val="170000"/>
              </a:lnSpc>
              <a:spcBef>
                <a:spcPts val="0"/>
              </a:spcBef>
            </a:pPr>
            <a:r>
              <a:rPr lang="cs-CZ" sz="1600" kern="100" dirty="0" err="1">
                <a:effectLst/>
                <a:latin typeface="Calibri" panose="020F0502020204030204" pitchFamily="34" charset="0"/>
                <a:ea typeface="Calibri" panose="020F0502020204030204" pitchFamily="34" charset="0"/>
                <a:cs typeface="Arial" panose="020B0604020202020204" pitchFamily="34" charset="0"/>
              </a:rPr>
              <a:t>Everuss</a:t>
            </a:r>
            <a:r>
              <a:rPr lang="cs-CZ" sz="1600" kern="100" dirty="0">
                <a:effectLst/>
                <a:latin typeface="Calibri" panose="020F0502020204030204" pitchFamily="34" charset="0"/>
                <a:ea typeface="Calibri" panose="020F0502020204030204" pitchFamily="34" charset="0"/>
                <a:cs typeface="Arial" panose="020B0604020202020204" pitchFamily="34" charset="0"/>
              </a:rPr>
              <a:t>, L. AI, Smart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Borders</a:t>
            </a:r>
            <a:r>
              <a:rPr lang="cs-CZ" sz="1600" kern="100" dirty="0">
                <a:effectLst/>
                <a:latin typeface="Calibri" panose="020F0502020204030204" pitchFamily="34" charset="0"/>
                <a:ea typeface="Calibri" panose="020F0502020204030204" pitchFamily="34" charset="0"/>
                <a:cs typeface="Arial" panose="020B0604020202020204" pitchFamily="34" charset="0"/>
              </a:rPr>
              <a:t> and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Migration</a:t>
            </a:r>
            <a:r>
              <a:rPr lang="cs-CZ" sz="1600" kern="100" dirty="0">
                <a:effectLst/>
                <a:latin typeface="Calibri" panose="020F0502020204030204" pitchFamily="34" charset="0"/>
                <a:ea typeface="Calibri" panose="020F0502020204030204" pitchFamily="34" charset="0"/>
                <a:cs typeface="Arial" panose="020B0604020202020204" pitchFamily="34" charset="0"/>
              </a:rPr>
              <a:t>. In: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Elliott</a:t>
            </a:r>
            <a:r>
              <a:rPr lang="cs-CZ" sz="1600" kern="100" dirty="0">
                <a:effectLst/>
                <a:latin typeface="Calibri" panose="020F0502020204030204" pitchFamily="34" charset="0"/>
                <a:ea typeface="Calibri" panose="020F0502020204030204" pitchFamily="34" charset="0"/>
                <a:cs typeface="Arial" panose="020B0604020202020204" pitchFamily="34" charset="0"/>
              </a:rPr>
              <a:t>, A. (Ed.). (2021).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The</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Routledge</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Social</a:t>
            </a:r>
            <a:r>
              <a:rPr lang="cs-CZ" sz="1600" kern="100" dirty="0">
                <a:effectLst/>
                <a:latin typeface="Calibri" panose="020F0502020204030204" pitchFamily="34" charset="0"/>
                <a:ea typeface="Calibri" panose="020F0502020204030204" pitchFamily="34" charset="0"/>
                <a:cs typeface="Arial" panose="020B0604020202020204" pitchFamily="34" charset="0"/>
              </a:rPr>
              <a:t> Science Handbook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of</a:t>
            </a:r>
            <a:r>
              <a:rPr lang="cs-CZ" sz="1600" kern="100" dirty="0">
                <a:effectLst/>
                <a:latin typeface="Calibri" panose="020F0502020204030204" pitchFamily="34" charset="0"/>
                <a:ea typeface="Calibri" panose="020F0502020204030204" pitchFamily="34" charset="0"/>
                <a:cs typeface="Arial" panose="020B0604020202020204" pitchFamily="34" charset="0"/>
              </a:rPr>
              <a:t> AI (1st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ed</a:t>
            </a:r>
            <a:r>
              <a:rPr lang="cs-CZ" sz="1600" kern="100" dirty="0">
                <a:effectLst/>
                <a:latin typeface="Calibri" panose="020F0502020204030204" pitchFamily="34" charset="0"/>
                <a:ea typeface="Calibri" panose="020F0502020204030204" pitchFamily="34" charset="0"/>
                <a:cs typeface="Arial" panose="020B0604020202020204" pitchFamily="34" charset="0"/>
              </a:rPr>
              <a:t>.). </a:t>
            </a:r>
            <a:r>
              <a:rPr lang="cs-CZ" sz="1600" kern="100" dirty="0" err="1">
                <a:effectLst/>
                <a:latin typeface="Calibri" panose="020F0502020204030204" pitchFamily="34" charset="0"/>
                <a:ea typeface="Calibri" panose="020F0502020204030204" pitchFamily="34" charset="0"/>
                <a:cs typeface="Arial" panose="020B0604020202020204" pitchFamily="34" charset="0"/>
              </a:rPr>
              <a:t>Routledge</a:t>
            </a:r>
            <a:r>
              <a:rPr lang="cs-CZ" sz="1600" kern="100" dirty="0">
                <a:effectLst/>
                <a:latin typeface="Calibri" panose="020F0502020204030204" pitchFamily="34" charset="0"/>
                <a:ea typeface="Calibri" panose="020F0502020204030204" pitchFamily="34" charset="0"/>
                <a:cs typeface="Arial" panose="020B0604020202020204" pitchFamily="34" charset="0"/>
              </a:rPr>
              <a:t>. https://doi.org/10.4324/9780429198533.</a:t>
            </a:r>
          </a:p>
          <a:p>
            <a:pPr>
              <a:lnSpc>
                <a:spcPct val="170000"/>
              </a:lnSpc>
              <a:spcBef>
                <a:spcPts val="0"/>
              </a:spcBef>
            </a:pPr>
            <a:endParaRPr lang="cs-CZ" sz="16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Obrázek 4" descr="Obsah obrázku socha, umění&#10;&#10;Popis byl vytvořen automaticky">
            <a:extLst>
              <a:ext uri="{FF2B5EF4-FFF2-40B4-BE49-F238E27FC236}">
                <a16:creationId xmlns:a16="http://schemas.microsoft.com/office/drawing/2014/main" id="{FEF31296-994C-FC44-352A-578A9947C180}"/>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33887" t="28534" r="46076" b="18384"/>
          <a:stretch/>
        </p:blipFill>
        <p:spPr>
          <a:xfrm>
            <a:off x="8758989" y="-1"/>
            <a:ext cx="3433011" cy="6858001"/>
          </a:xfrm>
          <a:prstGeom prst="rect">
            <a:avLst/>
          </a:prstGeom>
        </p:spPr>
      </p:pic>
    </p:spTree>
    <p:extLst>
      <p:ext uri="{BB962C8B-B14F-4D97-AF65-F5344CB8AC3E}">
        <p14:creationId xmlns:p14="http://schemas.microsoft.com/office/powerpoint/2010/main" val="3012501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544C93-E5FA-5B88-939C-7250528F42D1}"/>
              </a:ext>
            </a:extLst>
          </p:cNvPr>
          <p:cNvSpPr>
            <a:spLocks noGrp="1"/>
          </p:cNvSpPr>
          <p:nvPr>
            <p:ph type="title"/>
          </p:nvPr>
        </p:nvSpPr>
        <p:spPr>
          <a:xfrm>
            <a:off x="838200" y="52892"/>
            <a:ext cx="10515600" cy="1325563"/>
          </a:xfrm>
        </p:spPr>
        <p:txBody>
          <a:bodyPr/>
          <a:lstStyle/>
          <a:p>
            <a:r>
              <a:rPr lang="cs-CZ" dirty="0" err="1"/>
              <a:t>References</a:t>
            </a:r>
            <a:r>
              <a:rPr lang="cs-CZ" dirty="0"/>
              <a:t> II</a:t>
            </a:r>
            <a:endParaRPr lang="en-GB" dirty="0"/>
          </a:p>
        </p:txBody>
      </p:sp>
      <p:sp>
        <p:nvSpPr>
          <p:cNvPr id="3" name="Zástupný obsah 2">
            <a:extLst>
              <a:ext uri="{FF2B5EF4-FFF2-40B4-BE49-F238E27FC236}">
                <a16:creationId xmlns:a16="http://schemas.microsoft.com/office/drawing/2014/main" id="{6FEA8685-657A-1A35-CF7A-3B664573881C}"/>
              </a:ext>
            </a:extLst>
          </p:cNvPr>
          <p:cNvSpPr>
            <a:spLocks noGrp="1"/>
          </p:cNvSpPr>
          <p:nvPr>
            <p:ph idx="1"/>
          </p:nvPr>
        </p:nvSpPr>
        <p:spPr>
          <a:xfrm>
            <a:off x="838200" y="1253329"/>
            <a:ext cx="7920789" cy="5239545"/>
          </a:xfrm>
        </p:spPr>
        <p:txBody>
          <a:bodyPr>
            <a:normAutofit lnSpcReduction="10000"/>
          </a:bodyPr>
          <a:lstStyle/>
          <a:p>
            <a:pPr>
              <a:lnSpc>
                <a:spcPct val="170000"/>
              </a:lnSpc>
              <a:spcBef>
                <a:spcPts val="0"/>
              </a:spcBef>
            </a:pPr>
            <a:r>
              <a:rPr lang="en-GB" sz="1400" kern="100" dirty="0">
                <a:effectLst/>
                <a:latin typeface="Calibri" panose="020F0502020204030204" pitchFamily="34" charset="0"/>
                <a:ea typeface="Calibri" panose="020F0502020204030204" pitchFamily="34" charset="0"/>
                <a:cs typeface="Arial" panose="020B0604020202020204" pitchFamily="34" charset="0"/>
              </a:rPr>
              <a:t>Hagen, L., Neely, S., Keller, T. E., Scharf, R., &amp; Vasquez, F. E. (2022). Rise of the Machines? Examining the Influence of Social Bots on a Political Discussion Network. Social Science Computer Review, 40(2), 264–287. https://doi.org/10.1177/0894439320908190</a:t>
            </a:r>
            <a:endParaRPr lang="cs-CZ" sz="14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70000"/>
              </a:lnSpc>
              <a:spcBef>
                <a:spcPts val="0"/>
              </a:spcBef>
            </a:pPr>
            <a:r>
              <a:rPr lang="cs-CZ" sz="1400" kern="100" dirty="0" err="1">
                <a:effectLst/>
                <a:latin typeface="Calibri" panose="020F0502020204030204" pitchFamily="34" charset="0"/>
                <a:ea typeface="Calibri" panose="020F0502020204030204" pitchFamily="34" charset="0"/>
                <a:cs typeface="Arial" panose="020B0604020202020204" pitchFamily="34" charset="0"/>
              </a:rPr>
              <a:t>Knack</a:t>
            </a:r>
            <a:r>
              <a:rPr lang="cs-CZ" sz="1400" kern="100" dirty="0">
                <a:latin typeface="Calibri" panose="020F0502020204030204" pitchFamily="34" charset="0"/>
                <a:ea typeface="Calibri" panose="020F0502020204030204" pitchFamily="34" charset="0"/>
                <a:cs typeface="Arial" panose="020B0604020202020204" pitchFamily="34" charset="0"/>
              </a:rPr>
              <a:t>, A. </a:t>
            </a:r>
            <a:r>
              <a:rPr lang="en-GB" sz="1400" kern="100" dirty="0">
                <a:effectLst/>
                <a:latin typeface="Calibri" panose="020F0502020204030204" pitchFamily="34" charset="0"/>
                <a:ea typeface="Calibri" panose="020F0502020204030204" pitchFamily="34" charset="0"/>
                <a:cs typeface="Arial" panose="020B0604020202020204" pitchFamily="34" charset="0"/>
              </a:rPr>
              <a:t>&amp;</a:t>
            </a:r>
            <a:r>
              <a:rPr lang="cs-CZ" sz="1400" kern="100" dirty="0">
                <a:effectLst/>
                <a:latin typeface="Calibri" panose="020F0502020204030204" pitchFamily="34" charset="0"/>
                <a:ea typeface="Calibri" panose="020F0502020204030204" pitchFamily="34" charset="0"/>
                <a:cs typeface="Arial" panose="020B0604020202020204" pitchFamily="34" charset="0"/>
              </a:rPr>
              <a:t> </a:t>
            </a:r>
            <a:r>
              <a:rPr lang="cs-CZ" sz="1400" kern="100" dirty="0" err="1">
                <a:effectLst/>
                <a:latin typeface="Calibri" panose="020F0502020204030204" pitchFamily="34" charset="0"/>
                <a:ea typeface="Calibri" panose="020F0502020204030204" pitchFamily="34" charset="0"/>
                <a:cs typeface="Arial" panose="020B0604020202020204" pitchFamily="34" charset="0"/>
              </a:rPr>
              <a:t>Powell</a:t>
            </a:r>
            <a:r>
              <a:rPr lang="cs-CZ" sz="1400" kern="100" dirty="0">
                <a:effectLst/>
                <a:latin typeface="Calibri" panose="020F0502020204030204" pitchFamily="34" charset="0"/>
                <a:ea typeface="Calibri" panose="020F0502020204030204" pitchFamily="34" charset="0"/>
                <a:cs typeface="Arial" panose="020B0604020202020204" pitchFamily="34" charset="0"/>
              </a:rPr>
              <a:t>, R. (2023). </a:t>
            </a:r>
            <a:r>
              <a:rPr lang="en-GB" sz="1400" kern="100" dirty="0">
                <a:effectLst/>
                <a:latin typeface="Calibri" panose="020F0502020204030204" pitchFamily="34" charset="0"/>
                <a:ea typeface="Calibri" panose="020F0502020204030204" pitchFamily="34" charset="0"/>
                <a:cs typeface="Arial" panose="020B0604020202020204" pitchFamily="34" charset="0"/>
              </a:rPr>
              <a:t>Artificial Intelligence in</a:t>
            </a:r>
            <a:r>
              <a:rPr lang="cs-CZ" sz="1400" kern="100" dirty="0">
                <a:effectLst/>
                <a:latin typeface="Calibri" panose="020F0502020204030204" pitchFamily="34" charset="0"/>
                <a:ea typeface="Calibri" panose="020F0502020204030204" pitchFamily="34" charset="0"/>
                <a:cs typeface="Arial" panose="020B0604020202020204" pitchFamily="34" charset="0"/>
              </a:rPr>
              <a:t> </a:t>
            </a:r>
            <a:r>
              <a:rPr lang="en-GB" sz="1400" kern="100" dirty="0">
                <a:effectLst/>
                <a:latin typeface="Calibri" panose="020F0502020204030204" pitchFamily="34" charset="0"/>
                <a:ea typeface="Calibri" panose="020F0502020204030204" pitchFamily="34" charset="0"/>
                <a:cs typeface="Arial" panose="020B0604020202020204" pitchFamily="34" charset="0"/>
              </a:rPr>
              <a:t>Wargaming</a:t>
            </a:r>
            <a:r>
              <a:rPr lang="cs-CZ" sz="1400" kern="100" dirty="0">
                <a:latin typeface="Calibri" panose="020F0502020204030204" pitchFamily="34" charset="0"/>
                <a:ea typeface="Calibri" panose="020F0502020204030204" pitchFamily="34" charset="0"/>
                <a:cs typeface="Arial" panose="020B0604020202020204" pitchFamily="34" charset="0"/>
              </a:rPr>
              <a:t> </a:t>
            </a:r>
            <a:r>
              <a:rPr lang="en-GB" sz="1400" kern="100" dirty="0">
                <a:effectLst/>
                <a:latin typeface="Calibri" panose="020F0502020204030204" pitchFamily="34" charset="0"/>
                <a:ea typeface="Calibri" panose="020F0502020204030204" pitchFamily="34" charset="0"/>
                <a:cs typeface="Arial" panose="020B0604020202020204" pitchFamily="34" charset="0"/>
              </a:rPr>
              <a:t>An evidence-based assessment of AI applications</a:t>
            </a:r>
            <a:r>
              <a:rPr lang="cs-CZ" sz="1400" kern="100" dirty="0">
                <a:effectLst/>
                <a:latin typeface="Calibri" panose="020F0502020204030204" pitchFamily="34" charset="0"/>
                <a:ea typeface="Calibri" panose="020F0502020204030204" pitchFamily="34" charset="0"/>
                <a:cs typeface="Arial" panose="020B0604020202020204" pitchFamily="34" charset="0"/>
              </a:rPr>
              <a:t>. </a:t>
            </a:r>
            <a:r>
              <a:rPr lang="cs-CZ" sz="1400" kern="100" dirty="0" err="1">
                <a:effectLst/>
                <a:latin typeface="Calibri" panose="020F0502020204030204" pitchFamily="34" charset="0"/>
                <a:ea typeface="Calibri" panose="020F0502020204030204" pitchFamily="34" charset="0"/>
                <a:cs typeface="Arial" panose="020B0604020202020204" pitchFamily="34" charset="0"/>
              </a:rPr>
              <a:t>The</a:t>
            </a:r>
            <a:r>
              <a:rPr lang="cs-CZ" sz="1400" kern="100" dirty="0">
                <a:effectLst/>
                <a:latin typeface="Calibri" panose="020F0502020204030204" pitchFamily="34" charset="0"/>
                <a:ea typeface="Calibri" panose="020F0502020204030204" pitchFamily="34" charset="0"/>
                <a:cs typeface="Arial" panose="020B0604020202020204" pitchFamily="34" charset="0"/>
              </a:rPr>
              <a:t> Alan </a:t>
            </a:r>
            <a:r>
              <a:rPr lang="cs-CZ" sz="1400" kern="100" dirty="0" err="1">
                <a:effectLst/>
                <a:latin typeface="Calibri" panose="020F0502020204030204" pitchFamily="34" charset="0"/>
                <a:ea typeface="Calibri" panose="020F0502020204030204" pitchFamily="34" charset="0"/>
                <a:cs typeface="Arial" panose="020B0604020202020204" pitchFamily="34" charset="0"/>
              </a:rPr>
              <a:t>Turing</a:t>
            </a:r>
            <a:r>
              <a:rPr lang="cs-CZ" sz="1400" kern="100" dirty="0">
                <a:effectLst/>
                <a:latin typeface="Calibri" panose="020F0502020204030204" pitchFamily="34" charset="0"/>
                <a:ea typeface="Calibri" panose="020F0502020204030204" pitchFamily="34" charset="0"/>
                <a:cs typeface="Arial" panose="020B0604020202020204" pitchFamily="34" charset="0"/>
              </a:rPr>
              <a:t> Institute.</a:t>
            </a:r>
          </a:p>
          <a:p>
            <a:pPr>
              <a:lnSpc>
                <a:spcPct val="170000"/>
              </a:lnSpc>
              <a:spcBef>
                <a:spcPts val="0"/>
              </a:spcBef>
            </a:pPr>
            <a:r>
              <a:rPr lang="en-GB" sz="1400" kern="100" dirty="0">
                <a:effectLst/>
                <a:latin typeface="Calibri" panose="020F0502020204030204" pitchFamily="34" charset="0"/>
                <a:ea typeface="Calibri" panose="020F0502020204030204" pitchFamily="34" charset="0"/>
                <a:cs typeface="Arial" panose="020B0604020202020204" pitchFamily="34" charset="0"/>
              </a:rPr>
              <a:t>Kreps, S., &amp; </a:t>
            </a:r>
            <a:r>
              <a:rPr lang="en-GB" sz="1400" kern="100" dirty="0" err="1">
                <a:effectLst/>
                <a:latin typeface="Calibri" panose="020F0502020204030204" pitchFamily="34" charset="0"/>
                <a:ea typeface="Calibri" panose="020F0502020204030204" pitchFamily="34" charset="0"/>
                <a:cs typeface="Arial" panose="020B0604020202020204" pitchFamily="34" charset="0"/>
              </a:rPr>
              <a:t>Jakesch</a:t>
            </a:r>
            <a:r>
              <a:rPr lang="en-GB" sz="1400" kern="100" dirty="0">
                <a:effectLst/>
                <a:latin typeface="Calibri" panose="020F0502020204030204" pitchFamily="34" charset="0"/>
                <a:ea typeface="Calibri" panose="020F0502020204030204" pitchFamily="34" charset="0"/>
                <a:cs typeface="Arial" panose="020B0604020202020204" pitchFamily="34" charset="0"/>
              </a:rPr>
              <a:t>, M. (2023). Can AI communication tools increase legislative responsiveness and trust in democratic institutions? Government Information Quarterly, 40(3), 101829. https://doi.org/10.1016/j.giq.2023.101829</a:t>
            </a:r>
            <a:endParaRPr lang="cs-CZ" sz="14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Arial" panose="020B0604020202020204" pitchFamily="34" charset="0"/>
              </a:rPr>
              <a:t>Mueller, J. P. &amp; </a:t>
            </a:r>
            <a:r>
              <a:rPr lang="en-GB" sz="1400" kern="100" dirty="0" err="1">
                <a:effectLst/>
                <a:latin typeface="Calibri" panose="020F0502020204030204" pitchFamily="34" charset="0"/>
                <a:ea typeface="Calibri" panose="020F0502020204030204" pitchFamily="34" charset="0"/>
                <a:cs typeface="Arial" panose="020B0604020202020204" pitchFamily="34" charset="0"/>
              </a:rPr>
              <a:t>Massaron</a:t>
            </a:r>
            <a:r>
              <a:rPr lang="en-GB" sz="1400" kern="100" dirty="0">
                <a:effectLst/>
                <a:latin typeface="Calibri" panose="020F0502020204030204" pitchFamily="34" charset="0"/>
                <a:ea typeface="Calibri" panose="020F0502020204030204" pitchFamily="34" charset="0"/>
                <a:cs typeface="Arial" panose="020B0604020202020204" pitchFamily="34" charset="0"/>
              </a:rPr>
              <a:t>, L. (2021). Artificial Intelligence for Dummies. Hoboken: John Wiley and Sons, Inc. </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Arial" panose="020B0604020202020204" pitchFamily="34" charset="0"/>
              </a:rPr>
              <a:t>Sauer, F. (2021). Lethal autonomous weapons systems In: Elliott, A. (Ed.). (2021). The Routledge Social Science Handbook of AI (1st ed.). Routledge. https://doi.org/10.4324/9780429198533.</a:t>
            </a:r>
          </a:p>
          <a:p>
            <a:pPr>
              <a:lnSpc>
                <a:spcPct val="107000"/>
              </a:lnSpc>
              <a:spcAft>
                <a:spcPts val="800"/>
              </a:spcAft>
            </a:pPr>
            <a:r>
              <a:rPr lang="en-GB" sz="1400" kern="100" dirty="0">
                <a:effectLst/>
                <a:latin typeface="Calibri" panose="020F0502020204030204" pitchFamily="34" charset="0"/>
                <a:ea typeface="Calibri" panose="020F0502020204030204" pitchFamily="34" charset="0"/>
                <a:cs typeface="Arial" panose="020B0604020202020204" pitchFamily="34" charset="0"/>
              </a:rPr>
              <a:t>von Essen, L., &amp; </a:t>
            </a:r>
            <a:r>
              <a:rPr lang="en-GB" sz="1400" kern="100" dirty="0" err="1">
                <a:effectLst/>
                <a:latin typeface="Calibri" panose="020F0502020204030204" pitchFamily="34" charset="0"/>
                <a:ea typeface="Calibri" panose="020F0502020204030204" pitchFamily="34" charset="0"/>
                <a:cs typeface="Arial" panose="020B0604020202020204" pitchFamily="34" charset="0"/>
              </a:rPr>
              <a:t>Ossewaarde</a:t>
            </a:r>
            <a:r>
              <a:rPr lang="en-GB" sz="1400" kern="100" dirty="0">
                <a:effectLst/>
                <a:latin typeface="Calibri" panose="020F0502020204030204" pitchFamily="34" charset="0"/>
                <a:ea typeface="Calibri" panose="020F0502020204030204" pitchFamily="34" charset="0"/>
                <a:cs typeface="Arial" panose="020B0604020202020204" pitchFamily="34" charset="0"/>
              </a:rPr>
              <a:t>, M. (2023). Artificial intelligence and European identity: the European Commission’s struggle for reconciliation. European Politics and Society, 1–28. https://doi.org/10.1080/23745118.2023.2244385</a:t>
            </a:r>
          </a:p>
          <a:p>
            <a:pPr>
              <a:lnSpc>
                <a:spcPct val="107000"/>
              </a:lnSpc>
              <a:spcAft>
                <a:spcPts val="800"/>
              </a:spcAft>
            </a:pPr>
            <a:endParaRPr lang="en-GB" sz="14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5" name="Obrázek 4" descr="Obsah obrázku socha, umění&#10;&#10;Popis byl vytvořen automaticky">
            <a:extLst>
              <a:ext uri="{FF2B5EF4-FFF2-40B4-BE49-F238E27FC236}">
                <a16:creationId xmlns:a16="http://schemas.microsoft.com/office/drawing/2014/main" id="{FEF31296-994C-FC44-352A-578A9947C180}"/>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33887" t="28534" r="46076" b="18384"/>
          <a:stretch/>
        </p:blipFill>
        <p:spPr>
          <a:xfrm>
            <a:off x="8758989" y="-1"/>
            <a:ext cx="3433011" cy="6858001"/>
          </a:xfrm>
          <a:prstGeom prst="rect">
            <a:avLst/>
          </a:prstGeom>
        </p:spPr>
      </p:pic>
    </p:spTree>
    <p:extLst>
      <p:ext uri="{BB962C8B-B14F-4D97-AF65-F5344CB8AC3E}">
        <p14:creationId xmlns:p14="http://schemas.microsoft.com/office/powerpoint/2010/main" val="3637916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socha, umění&#10;&#10;Popis byl vytvořen automaticky">
            <a:extLst>
              <a:ext uri="{FF2B5EF4-FFF2-40B4-BE49-F238E27FC236}">
                <a16:creationId xmlns:a16="http://schemas.microsoft.com/office/drawing/2014/main" id="{03045BCE-E2F6-3898-AF18-881C34CCD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66857"/>
          </a:xfrm>
          <a:prstGeom prst="rect">
            <a:avLst/>
          </a:prstGeom>
        </p:spPr>
      </p:pic>
      <p:sp>
        <p:nvSpPr>
          <p:cNvPr id="3" name="Podnadpis 2">
            <a:extLst>
              <a:ext uri="{FF2B5EF4-FFF2-40B4-BE49-F238E27FC236}">
                <a16:creationId xmlns:a16="http://schemas.microsoft.com/office/drawing/2014/main" id="{A6265412-B459-4CE3-AA75-70ED929E3389}"/>
              </a:ext>
            </a:extLst>
          </p:cNvPr>
          <p:cNvSpPr>
            <a:spLocks noGrp="1"/>
          </p:cNvSpPr>
          <p:nvPr>
            <p:ph type="subTitle" idx="1"/>
          </p:nvPr>
        </p:nvSpPr>
        <p:spPr>
          <a:xfrm>
            <a:off x="370437" y="4513055"/>
            <a:ext cx="4171509" cy="1655762"/>
          </a:xfrm>
        </p:spPr>
        <p:txBody>
          <a:bodyPr>
            <a:normAutofit/>
          </a:bodyPr>
          <a:lstStyle/>
          <a:p>
            <a:r>
              <a:rPr lang="en-US" dirty="0"/>
              <a:t>Questions?</a:t>
            </a:r>
          </a:p>
          <a:p>
            <a:r>
              <a:rPr lang="en-US" dirty="0"/>
              <a:t>Jan KLEINER</a:t>
            </a:r>
          </a:p>
          <a:p>
            <a:r>
              <a:rPr lang="en-US" dirty="0"/>
              <a:t>jkleiner@mail.muni.cz</a:t>
            </a:r>
          </a:p>
        </p:txBody>
      </p:sp>
      <p:sp>
        <p:nvSpPr>
          <p:cNvPr id="2" name="Nadpis 1">
            <a:extLst>
              <a:ext uri="{FF2B5EF4-FFF2-40B4-BE49-F238E27FC236}">
                <a16:creationId xmlns:a16="http://schemas.microsoft.com/office/drawing/2014/main" id="{E65E6429-D8A6-7768-0997-F361B71D2C28}"/>
              </a:ext>
            </a:extLst>
          </p:cNvPr>
          <p:cNvSpPr>
            <a:spLocks noGrp="1"/>
          </p:cNvSpPr>
          <p:nvPr>
            <p:ph type="ctrTitle"/>
          </p:nvPr>
        </p:nvSpPr>
        <p:spPr>
          <a:xfrm>
            <a:off x="180859" y="2344945"/>
            <a:ext cx="4550664" cy="1053842"/>
          </a:xfrm>
        </p:spPr>
        <p:txBody>
          <a:bodyPr>
            <a:noAutofit/>
          </a:bodyPr>
          <a:lstStyle/>
          <a:p>
            <a:r>
              <a:rPr lang="en-US" sz="5400" dirty="0">
                <a:latin typeface="+mn-lt"/>
              </a:rPr>
              <a:t>Thank you for your attention.</a:t>
            </a:r>
            <a:endParaRPr lang="en-US" sz="3600" dirty="0">
              <a:latin typeface="+mn-lt"/>
            </a:endParaRPr>
          </a:p>
        </p:txBody>
      </p:sp>
      <p:pic>
        <p:nvPicPr>
          <p:cNvPr id="17" name="Obrázek 16" descr="Obsah obrázku text, Písmo, Grafika, snímek obrazovky&#10;&#10;Popis byl vytvořen automaticky">
            <a:extLst>
              <a:ext uri="{FF2B5EF4-FFF2-40B4-BE49-F238E27FC236}">
                <a16:creationId xmlns:a16="http://schemas.microsoft.com/office/drawing/2014/main" id="{53DFED69-B3F8-1B0A-1FCE-6286521DC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047" y="145612"/>
            <a:ext cx="2631953" cy="1748032"/>
          </a:xfrm>
          <a:prstGeom prst="rect">
            <a:avLst/>
          </a:prstGeom>
        </p:spPr>
      </p:pic>
    </p:spTree>
    <p:extLst>
      <p:ext uri="{BB962C8B-B14F-4D97-AF65-F5344CB8AC3E}">
        <p14:creationId xmlns:p14="http://schemas.microsoft.com/office/powerpoint/2010/main" val="748277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900AE-EE05-AAF2-CA79-8C658DB4D6B2}"/>
            </a:ext>
          </a:extLst>
        </p:cNvPr>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CCF29389-49D0-9EF0-94E9-C3238FDA96FA}"/>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1"/>
            <a:ext cx="12192000" cy="6858001"/>
          </a:xfrm>
          <a:prstGeom prst="rect">
            <a:avLst/>
          </a:prstGeom>
        </p:spPr>
      </p:pic>
      <p:sp>
        <p:nvSpPr>
          <p:cNvPr id="2" name="Podnadpis 2">
            <a:extLst>
              <a:ext uri="{FF2B5EF4-FFF2-40B4-BE49-F238E27FC236}">
                <a16:creationId xmlns:a16="http://schemas.microsoft.com/office/drawing/2014/main" id="{C0087332-84BD-F05C-4A6A-E4779CDA8F7F}"/>
              </a:ext>
            </a:extLst>
          </p:cNvPr>
          <p:cNvSpPr txBox="1">
            <a:spLocks/>
          </p:cNvSpPr>
          <p:nvPr/>
        </p:nvSpPr>
        <p:spPr>
          <a:xfrm>
            <a:off x="4841853" y="535415"/>
            <a:ext cx="6922684" cy="12487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4800" dirty="0" err="1"/>
              <a:t>Literature</a:t>
            </a:r>
            <a:endParaRPr lang="en-US" sz="3200" b="1" dirty="0"/>
          </a:p>
        </p:txBody>
      </p:sp>
      <p:sp>
        <p:nvSpPr>
          <p:cNvPr id="3" name="Podnadpis 2">
            <a:extLst>
              <a:ext uri="{FF2B5EF4-FFF2-40B4-BE49-F238E27FC236}">
                <a16:creationId xmlns:a16="http://schemas.microsoft.com/office/drawing/2014/main" id="{207E0BEB-E762-DC50-0B50-CF7A9CFBAA77}"/>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1602ECF7-9967-E557-42F5-36700559F6B9}"/>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6" name="TextovéPole 5">
            <a:extLst>
              <a:ext uri="{FF2B5EF4-FFF2-40B4-BE49-F238E27FC236}">
                <a16:creationId xmlns:a16="http://schemas.microsoft.com/office/drawing/2014/main" id="{FC2FED33-2EC2-B239-4FA4-1E9C17112C9D}"/>
              </a:ext>
            </a:extLst>
          </p:cNvPr>
          <p:cNvSpPr txBox="1"/>
          <p:nvPr/>
        </p:nvSpPr>
        <p:spPr>
          <a:xfrm>
            <a:off x="4872182" y="1527538"/>
            <a:ext cx="6639880" cy="2554545"/>
          </a:xfrm>
          <a:prstGeom prst="rect">
            <a:avLst/>
          </a:prstGeom>
          <a:noFill/>
        </p:spPr>
        <p:txBody>
          <a:bodyPr wrap="square">
            <a:spAutoFit/>
          </a:bodyPr>
          <a:lstStyle/>
          <a:p>
            <a:pPr marL="342900" indent="-342900">
              <a:buFont typeface="Arial" panose="020B0604020202020204" pitchFamily="34" charset="0"/>
              <a:buChar char="•"/>
            </a:pPr>
            <a:r>
              <a:rPr lang="en-GB" sz="2000" dirty="0" err="1"/>
              <a:t>Mahsur</a:t>
            </a:r>
            <a:r>
              <a:rPr lang="en-GB" sz="2000" dirty="0"/>
              <a:t>, N. (2019). AI in Military Enabling Applications. CSS Analyses in Security Policy, 251. https://doi.org/10.3929/ethz-b-000367663</a:t>
            </a:r>
            <a:endParaRPr lang="cs-CZ" sz="2000" dirty="0"/>
          </a:p>
          <a:p>
            <a:endParaRPr lang="en-GB" sz="2000" dirty="0"/>
          </a:p>
          <a:p>
            <a:pPr marL="342900" indent="-342900">
              <a:buFont typeface="Arial" panose="020B0604020202020204" pitchFamily="34" charset="0"/>
              <a:buChar char="•"/>
            </a:pPr>
            <a:r>
              <a:rPr lang="en-GB" sz="2000" dirty="0"/>
              <a:t>Pedron, S. M., &amp; da Cruz, J. D. A. (2020). The future of wars: Artificial intelligence (ai) and lethal autonomous weapon systems (laws). International Journal of Security Studies, 2(1), 2.</a:t>
            </a:r>
            <a:endParaRPr lang="en-US" sz="2000" dirty="0"/>
          </a:p>
        </p:txBody>
      </p:sp>
    </p:spTree>
    <p:extLst>
      <p:ext uri="{BB962C8B-B14F-4D97-AF65-F5344CB8AC3E}">
        <p14:creationId xmlns:p14="http://schemas.microsoft.com/office/powerpoint/2010/main" val="185509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t="28310" r="46075" b="18608"/>
          <a:stretch/>
        </p:blipFill>
        <p:spPr>
          <a:xfrm>
            <a:off x="0" y="0"/>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5423811" cy="699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t>Presentation outline</a:t>
            </a:r>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6620710" cy="45248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p:txBody>
      </p:sp>
      <p:sp>
        <p:nvSpPr>
          <p:cNvPr id="2" name="TextovéPole 1">
            <a:extLst>
              <a:ext uri="{FF2B5EF4-FFF2-40B4-BE49-F238E27FC236}">
                <a16:creationId xmlns:a16="http://schemas.microsoft.com/office/drawing/2014/main" id="{B520DEF9-2928-B6F2-5E62-7905305A508F}"/>
              </a:ext>
            </a:extLst>
          </p:cNvPr>
          <p:cNvSpPr txBox="1"/>
          <p:nvPr/>
        </p:nvSpPr>
        <p:spPr>
          <a:xfrm>
            <a:off x="976403" y="1599012"/>
            <a:ext cx="6639880" cy="3170099"/>
          </a:xfrm>
          <a:prstGeom prst="rect">
            <a:avLst/>
          </a:prstGeom>
          <a:noFill/>
        </p:spPr>
        <p:txBody>
          <a:bodyPr wrap="square">
            <a:spAutoFit/>
          </a:bodyPr>
          <a:lstStyle/>
          <a:p>
            <a:pPr marL="285750" indent="-285750">
              <a:buFont typeface="Arial" panose="020B0604020202020204" pitchFamily="34" charset="0"/>
              <a:buChar char="•"/>
            </a:pPr>
            <a:r>
              <a:rPr lang="cs-CZ" sz="2000" dirty="0" err="1"/>
              <a:t>PolSci</a:t>
            </a:r>
            <a:r>
              <a:rPr lang="cs-CZ" sz="2000" dirty="0"/>
              <a:t> and AI </a:t>
            </a:r>
            <a:r>
              <a:rPr lang="cs-CZ" sz="2000" dirty="0" err="1"/>
              <a:t>generally</a:t>
            </a:r>
            <a:r>
              <a:rPr lang="cs-CZ" sz="2000" dirty="0"/>
              <a:t> and </a:t>
            </a:r>
            <a:r>
              <a:rPr lang="cs-CZ" sz="2000" dirty="0" err="1"/>
              <a:t>its</a:t>
            </a:r>
            <a:r>
              <a:rPr lang="cs-CZ" sz="2000" dirty="0"/>
              <a:t> </a:t>
            </a:r>
            <a:r>
              <a:rPr lang="cs-CZ" sz="2000" dirty="0" err="1"/>
              <a:t>origins</a:t>
            </a:r>
            <a:r>
              <a:rPr lang="cs-CZ" sz="2000" dirty="0"/>
              <a:t>.</a:t>
            </a:r>
          </a:p>
          <a:p>
            <a:pPr marL="285750" indent="-285750">
              <a:buFont typeface="Arial" panose="020B0604020202020204" pitchFamily="34" charset="0"/>
              <a:buChar char="•"/>
            </a:pPr>
            <a:r>
              <a:rPr lang="cs-CZ" sz="2000" dirty="0" err="1"/>
              <a:t>PolSci</a:t>
            </a:r>
            <a:r>
              <a:rPr lang="cs-CZ" sz="2000" dirty="0"/>
              <a:t> </a:t>
            </a:r>
            <a:r>
              <a:rPr lang="cs-CZ" sz="2000" dirty="0" err="1"/>
              <a:t>examples</a:t>
            </a:r>
            <a:r>
              <a:rPr lang="cs-CZ" sz="2000" dirty="0"/>
              <a:t> </a:t>
            </a:r>
            <a:r>
              <a:rPr lang="cs-CZ" sz="2000" dirty="0" err="1"/>
              <a:t>of</a:t>
            </a:r>
            <a:r>
              <a:rPr lang="cs-CZ" sz="2000" dirty="0"/>
              <a:t> </a:t>
            </a:r>
            <a:r>
              <a:rPr lang="cs-CZ" sz="2000" dirty="0" err="1"/>
              <a:t>communication</a:t>
            </a:r>
            <a:r>
              <a:rPr lang="cs-CZ" sz="2000" dirty="0"/>
              <a:t> </a:t>
            </a:r>
            <a:r>
              <a:rPr lang="cs-CZ" sz="2000" dirty="0" err="1"/>
              <a:t>research</a:t>
            </a:r>
            <a:r>
              <a:rPr lang="cs-CZ" sz="2000" dirty="0"/>
              <a:t>.</a:t>
            </a:r>
          </a:p>
          <a:p>
            <a:pPr marL="285750" indent="-285750">
              <a:buFont typeface="Arial" panose="020B0604020202020204" pitchFamily="34" charset="0"/>
              <a:buChar char="•"/>
            </a:pPr>
            <a:r>
              <a:rPr lang="cs-CZ" sz="2000" dirty="0"/>
              <a:t>AI and </a:t>
            </a:r>
            <a:r>
              <a:rPr lang="cs-CZ" sz="2000" dirty="0" err="1"/>
              <a:t>cybersecurity</a:t>
            </a:r>
            <a:r>
              <a:rPr lang="cs-CZ" sz="2000" dirty="0"/>
              <a:t>.</a:t>
            </a:r>
          </a:p>
          <a:p>
            <a:pPr marL="285750" indent="-285750">
              <a:buFont typeface="Arial" panose="020B0604020202020204" pitchFamily="34" charset="0"/>
              <a:buChar char="•"/>
            </a:pPr>
            <a:r>
              <a:rPr lang="cs-CZ" sz="2000" dirty="0"/>
              <a:t>LAWS.</a:t>
            </a:r>
          </a:p>
          <a:p>
            <a:pPr marL="285750" indent="-285750">
              <a:buFont typeface="Arial" panose="020B0604020202020204" pitchFamily="34" charset="0"/>
              <a:buChar char="•"/>
            </a:pPr>
            <a:r>
              <a:rPr lang="cs-CZ" sz="2000" dirty="0" err="1"/>
              <a:t>Migration</a:t>
            </a:r>
            <a:r>
              <a:rPr lang="cs-CZ" sz="2000" dirty="0"/>
              <a:t>.</a:t>
            </a:r>
          </a:p>
          <a:p>
            <a:pPr marL="285750" indent="-285750">
              <a:buFont typeface="Arial" panose="020B0604020202020204" pitchFamily="34" charset="0"/>
              <a:buChar char="•"/>
            </a:pPr>
            <a:r>
              <a:rPr lang="cs-CZ" sz="2000" dirty="0" err="1"/>
              <a:t>Wargames</a:t>
            </a:r>
            <a:r>
              <a:rPr lang="cs-CZ" sz="2000" dirty="0"/>
              <a:t> and </a:t>
            </a:r>
            <a:r>
              <a:rPr lang="cs-CZ" sz="2000" dirty="0" err="1"/>
              <a:t>theory</a:t>
            </a:r>
            <a:r>
              <a:rPr lang="cs-CZ" sz="2000" dirty="0"/>
              <a:t> (</a:t>
            </a:r>
            <a:r>
              <a:rPr lang="cs-CZ" sz="2000" dirty="0" err="1"/>
              <a:t>preparation</a:t>
            </a:r>
            <a:r>
              <a:rPr lang="cs-CZ" sz="2000" dirty="0"/>
              <a:t> </a:t>
            </a:r>
            <a:r>
              <a:rPr lang="cs-CZ" sz="2000" dirty="0" err="1"/>
              <a:t>for</a:t>
            </a:r>
            <a:r>
              <a:rPr lang="cs-CZ" sz="2000" dirty="0"/>
              <a:t> </a:t>
            </a:r>
            <a:r>
              <a:rPr lang="cs-CZ" sz="2000" dirty="0" err="1"/>
              <a:t>the</a:t>
            </a:r>
            <a:r>
              <a:rPr lang="cs-CZ" sz="2000" dirty="0"/>
              <a:t> incoming </a:t>
            </a:r>
            <a:r>
              <a:rPr lang="cs-CZ" sz="2000" dirty="0" err="1"/>
              <a:t>seminars</a:t>
            </a:r>
            <a:r>
              <a:rPr lang="cs-CZ" sz="2000" dirty="0"/>
              <a:t>).</a:t>
            </a:r>
          </a:p>
          <a:p>
            <a:pPr marL="742950" lvl="1" indent="-285750">
              <a:buFont typeface="Arial" panose="020B0604020202020204" pitchFamily="34" charset="0"/>
              <a:buChar char="•"/>
            </a:pPr>
            <a:r>
              <a:rPr lang="cs-CZ" sz="2000" dirty="0"/>
              <a:t>In 2 </a:t>
            </a:r>
            <a:r>
              <a:rPr lang="cs-CZ" sz="2000" dirty="0" err="1"/>
              <a:t>weeks</a:t>
            </a:r>
            <a:r>
              <a:rPr lang="cs-CZ" sz="2000" dirty="0"/>
              <a:t> – </a:t>
            </a:r>
            <a:r>
              <a:rPr lang="cs-CZ" sz="2000" dirty="0" err="1"/>
              <a:t>we</a:t>
            </a:r>
            <a:r>
              <a:rPr lang="cs-CZ" sz="2000" dirty="0"/>
              <a:t> </a:t>
            </a:r>
            <a:r>
              <a:rPr lang="cs-CZ" sz="2000" dirty="0" err="1"/>
              <a:t>will</a:t>
            </a:r>
            <a:r>
              <a:rPr lang="cs-CZ" sz="2000" dirty="0"/>
              <a:t> </a:t>
            </a:r>
            <a:r>
              <a:rPr lang="cs-CZ" sz="2000" dirty="0" err="1"/>
              <a:t>add</a:t>
            </a:r>
            <a:r>
              <a:rPr lang="cs-CZ" sz="2000" dirty="0"/>
              <a:t> </a:t>
            </a:r>
            <a:r>
              <a:rPr lang="cs-CZ" sz="2000" dirty="0" err="1"/>
              <a:t>intelligence</a:t>
            </a:r>
            <a:r>
              <a:rPr lang="cs-CZ" sz="2000" dirty="0"/>
              <a:t> </a:t>
            </a:r>
            <a:r>
              <a:rPr lang="cs-CZ" sz="2000" dirty="0" err="1"/>
              <a:t>analysis</a:t>
            </a:r>
            <a:r>
              <a:rPr lang="cs-CZ" sz="2000" dirty="0"/>
              <a:t> </a:t>
            </a:r>
            <a:r>
              <a:rPr lang="cs-CZ" sz="2000" dirty="0" err="1"/>
              <a:t>tools</a:t>
            </a:r>
            <a:r>
              <a:rPr lang="cs-CZ" sz="2000" dirty="0"/>
              <a:t> and </a:t>
            </a:r>
            <a:r>
              <a:rPr lang="cs-CZ" sz="2000" dirty="0">
                <a:sym typeface="Wingdings" panose="05000000000000000000" pitchFamily="2" charset="2"/>
              </a:rPr>
              <a:t>design a proper </a:t>
            </a:r>
            <a:r>
              <a:rPr lang="cs-CZ" sz="2000" dirty="0" err="1">
                <a:sym typeface="Wingdings" panose="05000000000000000000" pitchFamily="2" charset="2"/>
              </a:rPr>
              <a:t>wargame</a:t>
            </a:r>
            <a:r>
              <a:rPr lang="cs-CZ" sz="2000" dirty="0">
                <a:sym typeface="Wingdings" panose="05000000000000000000" pitchFamily="2" charset="2"/>
              </a:rPr>
              <a:t>.</a:t>
            </a:r>
            <a:endParaRPr lang="cs-CZ"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084568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6990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err="1"/>
              <a:t>PolSci</a:t>
            </a:r>
            <a:r>
              <a:rPr lang="en-US" sz="3200" b="1" dirty="0"/>
              <a:t> and AI generally (Duffy </a:t>
            </a:r>
            <a:r>
              <a:rPr lang="en-US" sz="3200" b="1" kern="100" dirty="0">
                <a:effectLst/>
                <a:latin typeface="Calibri" panose="020F0502020204030204" pitchFamily="34" charset="0"/>
                <a:ea typeface="Calibri" panose="020F0502020204030204" pitchFamily="34" charset="0"/>
                <a:cs typeface="Arial" panose="020B0604020202020204" pitchFamily="34" charset="0"/>
              </a:rPr>
              <a:t>&amp; Tucker, </a:t>
            </a:r>
            <a:r>
              <a:rPr lang="en-US" sz="3200" b="1"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1995</a:t>
            </a:r>
            <a:r>
              <a:rPr lang="en-US" sz="3200" b="1" kern="100" dirty="0">
                <a:effectLst/>
                <a:latin typeface="Calibri" panose="020F0502020204030204" pitchFamily="34" charset="0"/>
                <a:ea typeface="Calibri" panose="020F0502020204030204" pitchFamily="34" charset="0"/>
                <a:cs typeface="Arial" panose="020B0604020202020204" pitchFamily="34" charset="0"/>
              </a:rPr>
              <a:t>)</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373419"/>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8" name="TextovéPole 7">
            <a:extLst>
              <a:ext uri="{FF2B5EF4-FFF2-40B4-BE49-F238E27FC236}">
                <a16:creationId xmlns:a16="http://schemas.microsoft.com/office/drawing/2014/main" id="{767C98CF-D995-3E04-587C-5FD7034156A3}"/>
              </a:ext>
            </a:extLst>
          </p:cNvPr>
          <p:cNvSpPr txBox="1"/>
          <p:nvPr/>
        </p:nvSpPr>
        <p:spPr>
          <a:xfrm>
            <a:off x="976403" y="1599012"/>
            <a:ext cx="6639880" cy="5324535"/>
          </a:xfrm>
          <a:prstGeom prst="rect">
            <a:avLst/>
          </a:prstGeom>
          <a:noFill/>
        </p:spPr>
        <p:txBody>
          <a:bodyPr wrap="square">
            <a:spAutoFit/>
          </a:bodyPr>
          <a:lstStyle/>
          <a:p>
            <a:pPr marL="285750" indent="-285750">
              <a:buFont typeface="Arial" panose="020B0604020202020204" pitchFamily="34" charset="0"/>
              <a:buChar char="•"/>
            </a:pPr>
            <a:r>
              <a:rPr lang="en-GB" sz="2000" dirty="0"/>
              <a:t>Early applications of AI in research focused on constructing choice models in foreign-policy decision contexts</a:t>
            </a:r>
            <a:r>
              <a:rPr lang="cs-CZ" sz="2000" dirty="0"/>
              <a:t>.</a:t>
            </a:r>
          </a:p>
          <a:p>
            <a:pPr marL="285750" indent="-285750">
              <a:buFont typeface="Arial" panose="020B0604020202020204" pitchFamily="34" charset="0"/>
              <a:buChar char="•"/>
            </a:pPr>
            <a:r>
              <a:rPr lang="cs-CZ" sz="2000" b="1" u="sng" dirty="0" err="1"/>
              <a:t>Other</a:t>
            </a:r>
            <a:r>
              <a:rPr lang="cs-CZ" sz="2000" b="1" u="sng" dirty="0"/>
              <a:t> a</a:t>
            </a:r>
            <a:r>
              <a:rPr lang="en-US" sz="2000" b="1" u="sng" dirty="0" err="1"/>
              <a:t>pplications</a:t>
            </a:r>
            <a:r>
              <a:rPr lang="en-US" sz="2000" b="1" u="sng" dirty="0"/>
              <a:t>:</a:t>
            </a:r>
          </a:p>
          <a:p>
            <a:pPr marL="742950" lvl="1" indent="-285750">
              <a:buFont typeface="Arial" panose="020B0604020202020204" pitchFamily="34" charset="0"/>
              <a:buChar char="•"/>
            </a:pPr>
            <a:r>
              <a:rPr lang="en-US" sz="2000" dirty="0"/>
              <a:t>Production systems,</a:t>
            </a:r>
          </a:p>
          <a:p>
            <a:pPr marL="742950" lvl="1" indent="-285750">
              <a:buFont typeface="Arial" panose="020B0604020202020204" pitchFamily="34" charset="0"/>
              <a:buChar char="•"/>
            </a:pPr>
            <a:r>
              <a:rPr lang="en-GB" sz="2000" dirty="0"/>
              <a:t>computational text analysis</a:t>
            </a:r>
            <a:r>
              <a:rPr lang="cs-CZ" sz="2000" dirty="0"/>
              <a:t>,</a:t>
            </a:r>
          </a:p>
          <a:p>
            <a:pPr marL="742950" lvl="1" indent="-285750">
              <a:buFont typeface="Arial" panose="020B0604020202020204" pitchFamily="34" charset="0"/>
              <a:buChar char="•"/>
            </a:pPr>
            <a:r>
              <a:rPr lang="en-GB" sz="2000" dirty="0"/>
              <a:t>logic programming</a:t>
            </a:r>
            <a:r>
              <a:rPr lang="cs-CZ" sz="2000" dirty="0"/>
              <a:t> and </a:t>
            </a:r>
            <a:r>
              <a:rPr lang="en-GB" sz="2000" dirty="0"/>
              <a:t>computer learning</a:t>
            </a:r>
            <a:r>
              <a:rPr lang="cs-CZ" sz="2000" dirty="0"/>
              <a:t>,</a:t>
            </a:r>
          </a:p>
          <a:p>
            <a:pPr marL="742950" lvl="1" indent="-285750">
              <a:buFont typeface="Arial" panose="020B0604020202020204" pitchFamily="34" charset="0"/>
              <a:buChar char="•"/>
            </a:pPr>
            <a:r>
              <a:rPr lang="en-GB" sz="2000" dirty="0"/>
              <a:t>conflict simulation</a:t>
            </a:r>
            <a:r>
              <a:rPr lang="cs-CZ" sz="2000" dirty="0"/>
              <a:t> and </a:t>
            </a:r>
            <a:r>
              <a:rPr lang="en-GB" sz="2000" dirty="0"/>
              <a:t>predict</a:t>
            </a:r>
            <a:r>
              <a:rPr lang="cs-CZ" sz="2000" dirty="0" err="1"/>
              <a:t>ing</a:t>
            </a:r>
            <a:r>
              <a:rPr lang="en-GB" sz="2000" dirty="0"/>
              <a:t> outcomes in international conflicts</a:t>
            </a:r>
            <a:r>
              <a:rPr lang="cs-CZ" sz="2000" dirty="0"/>
              <a:t> via </a:t>
            </a:r>
            <a:r>
              <a:rPr lang="en-US" sz="2000" dirty="0"/>
              <a:t>machine learning</a:t>
            </a:r>
            <a:r>
              <a:rPr lang="cs-CZ" sz="2000" dirty="0"/>
              <a:t>.</a:t>
            </a:r>
          </a:p>
          <a:p>
            <a:pPr marL="285750" indent="-285750">
              <a:buFont typeface="Arial" panose="020B0604020202020204" pitchFamily="34" charset="0"/>
              <a:buChar char="•"/>
            </a:pPr>
            <a:r>
              <a:rPr lang="en-GB" sz="2000" b="1" dirty="0"/>
              <a:t>AI</a:t>
            </a:r>
            <a:r>
              <a:rPr lang="cs-CZ" sz="2000" dirty="0"/>
              <a:t> + </a:t>
            </a:r>
            <a:r>
              <a:rPr lang="en-GB" sz="2000" b="1" dirty="0"/>
              <a:t>computer vision</a:t>
            </a:r>
            <a:r>
              <a:rPr lang="cs-CZ" sz="2000" b="1" dirty="0"/>
              <a:t> </a:t>
            </a:r>
            <a:r>
              <a:rPr lang="cs-CZ" sz="2000" dirty="0"/>
              <a:t>+ </a:t>
            </a:r>
            <a:r>
              <a:rPr lang="en-GB" sz="2000" b="1" dirty="0"/>
              <a:t>natural language processing</a:t>
            </a:r>
            <a:r>
              <a:rPr lang="cs-CZ" sz="2000" b="1" dirty="0"/>
              <a:t> </a:t>
            </a:r>
            <a:r>
              <a:rPr lang="cs-CZ" sz="2000" dirty="0"/>
              <a:t>+ </a:t>
            </a:r>
            <a:r>
              <a:rPr lang="en-GB" sz="2000" b="1" dirty="0"/>
              <a:t>sentiment analysis</a:t>
            </a:r>
            <a:r>
              <a:rPr lang="cs-CZ" sz="2000" b="1" dirty="0"/>
              <a:t> </a:t>
            </a:r>
            <a:r>
              <a:rPr lang="cs-CZ" sz="2000" dirty="0">
                <a:sym typeface="Wingdings" panose="05000000000000000000" pitchFamily="2" charset="2"/>
              </a:rPr>
              <a:t></a:t>
            </a:r>
            <a:r>
              <a:rPr lang="en-GB" sz="2000" dirty="0"/>
              <a:t> set to </a:t>
            </a:r>
            <a:r>
              <a:rPr lang="en-GB" sz="2000" b="1" dirty="0"/>
              <a:t>transform</a:t>
            </a:r>
            <a:r>
              <a:rPr lang="en-GB" sz="2000" dirty="0"/>
              <a:t> society, the economy, and politics</a:t>
            </a:r>
            <a:r>
              <a:rPr lang="cs-CZ" sz="2000" dirty="0"/>
              <a:t> (</a:t>
            </a:r>
            <a:r>
              <a:rPr lang="cs-CZ" sz="2000" dirty="0" err="1"/>
              <a:t>Efthymiou-Egleton</a:t>
            </a:r>
            <a:r>
              <a:rPr lang="cs-CZ" sz="2000" dirty="0"/>
              <a:t>, </a:t>
            </a:r>
            <a:r>
              <a:rPr lang="cs-CZ" sz="2000" dirty="0" err="1"/>
              <a:t>Egleton</a:t>
            </a:r>
            <a:r>
              <a:rPr lang="cs-CZ" sz="2000" dirty="0"/>
              <a:t> &amp; </a:t>
            </a:r>
            <a:r>
              <a:rPr lang="cs-CZ" sz="2000" dirty="0" err="1"/>
              <a:t>Sidiropoulos</a:t>
            </a:r>
            <a:r>
              <a:rPr lang="cs-CZ" sz="2000" dirty="0"/>
              <a:t>, 2020).</a:t>
            </a:r>
          </a:p>
          <a:p>
            <a:pPr marL="285750" indent="-285750">
              <a:buFont typeface="Arial" panose="020B0604020202020204" pitchFamily="34" charset="0"/>
              <a:buChar char="•"/>
            </a:pPr>
            <a:r>
              <a:rPr lang="en-US" sz="2000" dirty="0"/>
              <a:t>AI can create </a:t>
            </a:r>
            <a:r>
              <a:rPr lang="en-US" sz="2000" b="1" dirty="0"/>
              <a:t>new ways of </a:t>
            </a:r>
            <a:r>
              <a:rPr lang="en-US" sz="2000" dirty="0"/>
              <a:t>(researchable) </a:t>
            </a:r>
            <a:r>
              <a:rPr lang="en-US" sz="2000" b="1" dirty="0"/>
              <a:t>communication</a:t>
            </a:r>
            <a:r>
              <a:rPr lang="en-US" sz="2000" dirty="0"/>
              <a:t> (alphabets, </a:t>
            </a:r>
            <a:r>
              <a:rPr lang="en-US" sz="2000" dirty="0" err="1"/>
              <a:t>iconographics</a:t>
            </a:r>
            <a:r>
              <a:rPr lang="en-US" sz="2000" dirty="0"/>
              <a:t>, languages etc.)</a:t>
            </a:r>
            <a:r>
              <a:rPr lang="cs-CZ" sz="2000" dirty="0"/>
              <a:t> (Mueller &amp; </a:t>
            </a:r>
            <a:r>
              <a:rPr lang="cs-CZ" sz="2000" dirty="0" err="1"/>
              <a:t>Massaron</a:t>
            </a:r>
            <a:r>
              <a:rPr lang="cs-CZ" sz="2000" dirty="0"/>
              <a:t>, 2021).</a:t>
            </a:r>
            <a:endParaRPr lang="en-US" sz="2000" dirty="0"/>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419902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1"/>
            <a:ext cx="12192000" cy="6858001"/>
          </a:xfrm>
          <a:prstGeom prst="rect">
            <a:avLst/>
          </a:prstGeom>
        </p:spPr>
      </p:pic>
      <p:sp>
        <p:nvSpPr>
          <p:cNvPr id="2" name="Podnadpis 2">
            <a:extLst>
              <a:ext uri="{FF2B5EF4-FFF2-40B4-BE49-F238E27FC236}">
                <a16:creationId xmlns:a16="http://schemas.microsoft.com/office/drawing/2014/main" id="{0E88B360-3B9E-D138-5A63-45DFD2AF6D01}"/>
              </a:ext>
            </a:extLst>
          </p:cNvPr>
          <p:cNvSpPr txBox="1">
            <a:spLocks/>
          </p:cNvSpPr>
          <p:nvPr/>
        </p:nvSpPr>
        <p:spPr>
          <a:xfrm>
            <a:off x="4841853" y="535415"/>
            <a:ext cx="6922684" cy="12487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a:t>Three examples of </a:t>
            </a:r>
            <a:r>
              <a:rPr lang="en-US" sz="4800" dirty="0" err="1"/>
              <a:t>PolSci</a:t>
            </a:r>
            <a:r>
              <a:rPr lang="en-US" sz="4800" dirty="0"/>
              <a:t> (communication) research</a:t>
            </a:r>
            <a:endParaRPr lang="en-US" sz="3200" b="1" dirty="0"/>
          </a:p>
        </p:txBody>
      </p:sp>
      <p:sp>
        <p:nvSpPr>
          <p:cNvPr id="3" name="Podnadpis 2">
            <a:extLst>
              <a:ext uri="{FF2B5EF4-FFF2-40B4-BE49-F238E27FC236}">
                <a16:creationId xmlns:a16="http://schemas.microsoft.com/office/drawing/2014/main" id="{F00C13B5-4FC1-25AB-B255-3BB944417320}"/>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5517D952-D890-FC35-2FBE-465F74FF7843}"/>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6" name="TextovéPole 5">
            <a:extLst>
              <a:ext uri="{FF2B5EF4-FFF2-40B4-BE49-F238E27FC236}">
                <a16:creationId xmlns:a16="http://schemas.microsoft.com/office/drawing/2014/main" id="{76B294E4-0AD7-78EF-2493-02693CCE8793}"/>
              </a:ext>
            </a:extLst>
          </p:cNvPr>
          <p:cNvSpPr txBox="1"/>
          <p:nvPr/>
        </p:nvSpPr>
        <p:spPr>
          <a:xfrm>
            <a:off x="4809535" y="2222100"/>
            <a:ext cx="6639880" cy="4401205"/>
          </a:xfrm>
          <a:prstGeom prst="rect">
            <a:avLst/>
          </a:prstGeom>
          <a:noFill/>
        </p:spPr>
        <p:txBody>
          <a:bodyPr wrap="square">
            <a:spAutoFit/>
          </a:bodyPr>
          <a:lstStyle/>
          <a:p>
            <a:pPr marL="285750" indent="-285750">
              <a:buFont typeface="Arial" panose="020B0604020202020204" pitchFamily="34" charset="0"/>
              <a:buChar char="•"/>
            </a:pPr>
            <a:r>
              <a:rPr lang="cs-CZ" sz="2000" dirty="0"/>
              <a:t>1. </a:t>
            </a:r>
            <a:r>
              <a:rPr lang="en-GB" sz="2000" b="1" dirty="0"/>
              <a:t>Can AI communication tools increase legislative responsiveness and trust in democratic institutions</a:t>
            </a:r>
            <a:r>
              <a:rPr lang="en-GB" sz="2000" dirty="0"/>
              <a:t>?</a:t>
            </a:r>
            <a:r>
              <a:rPr lang="cs-CZ" sz="2000" dirty="0"/>
              <a:t> (</a:t>
            </a:r>
            <a:r>
              <a:rPr lang="cs-CZ" sz="2000" dirty="0" err="1"/>
              <a:t>Kreps</a:t>
            </a:r>
            <a:r>
              <a:rPr lang="cs-CZ" sz="2000" dirty="0"/>
              <a:t> </a:t>
            </a:r>
            <a:r>
              <a:rPr lang="cs-CZ" sz="1800" dirty="0">
                <a:effectLst/>
                <a:latin typeface="Calibri" panose="020F0502020204030204" pitchFamily="34" charset="0"/>
                <a:ea typeface="Times New Roman" panose="02020603050405020304" pitchFamily="18" charset="0"/>
              </a:rPr>
              <a:t>&amp;</a:t>
            </a:r>
            <a:r>
              <a:rPr lang="cs-CZ" sz="2000" dirty="0">
                <a:effectLst/>
                <a:latin typeface="Calibri" panose="020F0502020204030204" pitchFamily="34" charset="0"/>
                <a:ea typeface="Times New Roman" panose="02020603050405020304" pitchFamily="18" charset="0"/>
              </a:rPr>
              <a:t>  </a:t>
            </a:r>
            <a:r>
              <a:rPr lang="cs-CZ" sz="2000" dirty="0" err="1">
                <a:effectLst/>
                <a:latin typeface="Calibri" panose="020F0502020204030204" pitchFamily="34" charset="0"/>
                <a:ea typeface="Times New Roman" panose="02020603050405020304" pitchFamily="18" charset="0"/>
              </a:rPr>
              <a:t>Jakesh</a:t>
            </a:r>
            <a:r>
              <a:rPr lang="cs-CZ" sz="2000" dirty="0">
                <a:effectLst/>
                <a:latin typeface="Calibri" panose="020F0502020204030204" pitchFamily="34" charset="0"/>
                <a:ea typeface="Times New Roman" panose="02020603050405020304" pitchFamily="18" charset="0"/>
              </a:rPr>
              <a:t>, 2023).</a:t>
            </a:r>
            <a:endParaRPr lang="cs-CZ" sz="2000" dirty="0"/>
          </a:p>
          <a:p>
            <a:pPr marL="742950" lvl="1" indent="-285750">
              <a:buFont typeface="Arial" panose="020B0604020202020204" pitchFamily="34" charset="0"/>
              <a:buChar char="•"/>
            </a:pPr>
            <a:r>
              <a:rPr lang="en-US" sz="2000" dirty="0"/>
              <a:t>Recent.</a:t>
            </a:r>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cs-CZ" sz="2000" dirty="0"/>
              <a:t>2.</a:t>
            </a:r>
            <a:r>
              <a:rPr lang="en-GB" sz="2000" dirty="0"/>
              <a:t> </a:t>
            </a:r>
            <a:r>
              <a:rPr lang="en-GB" sz="2000" b="1" dirty="0"/>
              <a:t>Artificial intelligence and European identity: the European Commission’s struggle for reconciliation</a:t>
            </a:r>
            <a:r>
              <a:rPr lang="cs-CZ" sz="2000" b="1" dirty="0"/>
              <a:t> </a:t>
            </a:r>
            <a:r>
              <a:rPr lang="cs-CZ" sz="2000" dirty="0"/>
              <a:t>(von Essen </a:t>
            </a:r>
            <a:r>
              <a:rPr lang="cs-CZ" sz="2000" dirty="0">
                <a:effectLst/>
                <a:ea typeface="Times New Roman" panose="02020603050405020304" pitchFamily="18" charset="0"/>
              </a:rPr>
              <a:t>&amp; </a:t>
            </a:r>
            <a:r>
              <a:rPr lang="cs-CZ" sz="2000" dirty="0" err="1">
                <a:effectLst/>
                <a:ea typeface="Times New Roman" panose="02020603050405020304" pitchFamily="18" charset="0"/>
              </a:rPr>
              <a:t>Osseewarde</a:t>
            </a:r>
            <a:r>
              <a:rPr lang="cs-CZ" sz="2000" dirty="0">
                <a:effectLst/>
                <a:ea typeface="Times New Roman" panose="02020603050405020304" pitchFamily="18" charset="0"/>
              </a:rPr>
              <a:t>, 2023).</a:t>
            </a:r>
            <a:endParaRPr lang="cs-CZ" sz="2000" dirty="0"/>
          </a:p>
          <a:p>
            <a:pPr marL="742950" lvl="1" indent="-285750">
              <a:buFont typeface="Arial" panose="020B0604020202020204" pitchFamily="34" charset="0"/>
              <a:buChar char="•"/>
            </a:pPr>
            <a:r>
              <a:rPr lang="en-US" sz="2000" dirty="0"/>
              <a:t>Recent.</a:t>
            </a:r>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cs-CZ" sz="2000" dirty="0"/>
              <a:t>3. </a:t>
            </a:r>
            <a:r>
              <a:rPr lang="en-GB" sz="2000" b="1" dirty="0"/>
              <a:t>Rise of the Machines? Examining the Influence of Social Bots on a Political Discussion Network</a:t>
            </a:r>
            <a:r>
              <a:rPr lang="cs-CZ" sz="2000" b="1" dirty="0"/>
              <a:t> </a:t>
            </a:r>
            <a:r>
              <a:rPr lang="cs-CZ" sz="2000" dirty="0"/>
              <a:t>(</a:t>
            </a:r>
            <a:r>
              <a:rPr lang="cs-CZ" sz="2000" dirty="0" err="1"/>
              <a:t>Hagen</a:t>
            </a:r>
            <a:r>
              <a:rPr lang="cs-CZ" sz="2000" dirty="0"/>
              <a:t> et al., 2022).</a:t>
            </a:r>
          </a:p>
          <a:p>
            <a:pPr marL="742950" lvl="1" indent="-285750">
              <a:buFont typeface="Arial" panose="020B0604020202020204" pitchFamily="34" charset="0"/>
              <a:buChar char="•"/>
            </a:pPr>
            <a:r>
              <a:rPr lang="en-US" sz="2000" dirty="0"/>
              <a:t>Cited (30</a:t>
            </a:r>
            <a:r>
              <a:rPr lang="cs-CZ" sz="2000" dirty="0"/>
              <a:t>x</a:t>
            </a:r>
            <a:r>
              <a:rPr lang="en-US" sz="2000" dirty="0"/>
              <a:t> – SCOPUS).</a:t>
            </a:r>
          </a:p>
          <a:p>
            <a:endParaRPr lang="en-US" sz="2000" dirty="0"/>
          </a:p>
        </p:txBody>
      </p:sp>
    </p:spTree>
    <p:extLst>
      <p:ext uri="{BB962C8B-B14F-4D97-AF65-F5344CB8AC3E}">
        <p14:creationId xmlns:p14="http://schemas.microsoft.com/office/powerpoint/2010/main" val="337571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69902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t>AI tools and responsiveness and trust in democratic institutions (Kreps </a:t>
            </a:r>
            <a:r>
              <a:rPr lang="en-US" sz="2800" b="1" dirty="0">
                <a:effectLst/>
                <a:latin typeface="Calibri" panose="020F0502020204030204" pitchFamily="34" charset="0"/>
                <a:ea typeface="Times New Roman" panose="02020603050405020304" pitchFamily="18" charset="0"/>
              </a:rPr>
              <a:t>&amp;</a:t>
            </a:r>
            <a:r>
              <a:rPr lang="en-US" sz="3200" b="1" dirty="0">
                <a:effectLst/>
                <a:latin typeface="Calibri" panose="020F0502020204030204" pitchFamily="34" charset="0"/>
                <a:ea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rPr>
              <a:t>Jakesh</a:t>
            </a:r>
            <a:r>
              <a:rPr lang="en-US" sz="3200" b="1" dirty="0">
                <a:effectLst/>
                <a:latin typeface="Calibri" panose="020F0502020204030204" pitchFamily="34" charset="0"/>
                <a:ea typeface="Times New Roman" panose="02020603050405020304" pitchFamily="18" charset="0"/>
              </a:rPr>
              <a:t>, 2023)</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373419"/>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7" name="TextovéPole 6">
            <a:extLst>
              <a:ext uri="{FF2B5EF4-FFF2-40B4-BE49-F238E27FC236}">
                <a16:creationId xmlns:a16="http://schemas.microsoft.com/office/drawing/2014/main" id="{755329FC-CB28-D1F7-A3B2-3BC209BBED08}"/>
              </a:ext>
            </a:extLst>
          </p:cNvPr>
          <p:cNvSpPr txBox="1"/>
          <p:nvPr/>
        </p:nvSpPr>
        <p:spPr>
          <a:xfrm>
            <a:off x="563807" y="1619470"/>
            <a:ext cx="7181159" cy="5016758"/>
          </a:xfrm>
          <a:prstGeom prst="rect">
            <a:avLst/>
          </a:prstGeom>
          <a:noFill/>
        </p:spPr>
        <p:txBody>
          <a:bodyPr wrap="square">
            <a:spAutoFit/>
          </a:bodyPr>
          <a:lstStyle/>
          <a:p>
            <a:pPr marL="285750" indent="-285750">
              <a:buFont typeface="Arial" panose="020B0604020202020204" pitchFamily="34" charset="0"/>
              <a:buChar char="•"/>
            </a:pPr>
            <a:r>
              <a:rPr lang="en-GB" sz="2000" dirty="0"/>
              <a:t>Legislative correspondence generated by AI with </a:t>
            </a:r>
            <a:r>
              <a:rPr lang="en-GB" sz="2000" b="1" dirty="0"/>
              <a:t>human oversight</a:t>
            </a:r>
            <a:r>
              <a:rPr lang="en-GB" sz="2000" dirty="0"/>
              <a:t> may be received </a:t>
            </a:r>
            <a:r>
              <a:rPr lang="en-GB" sz="2000" dirty="0" err="1"/>
              <a:t>favorably</a:t>
            </a:r>
            <a:r>
              <a:rPr lang="en-GB" sz="2000" dirty="0"/>
              <a:t> by constituents and increase trust</a:t>
            </a:r>
            <a:r>
              <a:rPr lang="cs-CZ" sz="2000" dirty="0"/>
              <a:t> and </a:t>
            </a:r>
            <a:r>
              <a:rPr lang="cs-CZ" sz="2000" dirty="0" err="1"/>
              <a:t>legislative</a:t>
            </a:r>
            <a:r>
              <a:rPr lang="cs-CZ" sz="2000" dirty="0"/>
              <a:t> </a:t>
            </a:r>
            <a:r>
              <a:rPr lang="cs-CZ" sz="2000" dirty="0" err="1"/>
              <a:t>responsiveness</a:t>
            </a:r>
            <a:r>
              <a:rPr lang="en-GB" sz="2000" dirty="0"/>
              <a:t> </a:t>
            </a:r>
            <a:r>
              <a:rPr lang="en-GB" sz="2000" b="1" dirty="0"/>
              <a:t>compared to generic auto-responses</a:t>
            </a:r>
            <a:r>
              <a:rPr lang="en-GB" sz="2000" dirty="0"/>
              <a:t>.</a:t>
            </a:r>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en-GB" sz="2000" dirty="0"/>
              <a:t>Poorly performing AI may damage confidence in legislators.</a:t>
            </a:r>
            <a:endParaRPr lang="cs-CZ" sz="2000" dirty="0"/>
          </a:p>
          <a:p>
            <a:pPr marL="285750" indent="-285750">
              <a:buFont typeface="Arial" panose="020B0604020202020204" pitchFamily="34" charset="0"/>
              <a:buChar char="•"/>
            </a:pPr>
            <a:r>
              <a:rPr lang="cs-CZ" sz="2000" dirty="0" err="1"/>
              <a:t>Still</a:t>
            </a:r>
            <a:r>
              <a:rPr lang="cs-CZ" sz="2000" dirty="0"/>
              <a:t> </a:t>
            </a:r>
            <a:r>
              <a:rPr lang="cs-CZ" sz="2000" dirty="0" err="1"/>
              <a:t>unclear</a:t>
            </a:r>
            <a:r>
              <a:rPr lang="cs-CZ" sz="2000" dirty="0"/>
              <a:t> </a:t>
            </a:r>
            <a:r>
              <a:rPr lang="cs-CZ" sz="2000" dirty="0" err="1"/>
              <a:t>specific</a:t>
            </a:r>
            <a:r>
              <a:rPr lang="cs-CZ" sz="2000" dirty="0"/>
              <a:t> </a:t>
            </a:r>
            <a:r>
              <a:rPr lang="cs-CZ" sz="2000" dirty="0" err="1"/>
              <a:t>impact</a:t>
            </a:r>
            <a:r>
              <a:rPr lang="cs-CZ" sz="2000" dirty="0"/>
              <a:t> </a:t>
            </a:r>
            <a:r>
              <a:rPr lang="cs-CZ" sz="2000" dirty="0" err="1"/>
              <a:t>of</a:t>
            </a:r>
            <a:r>
              <a:rPr lang="cs-CZ" sz="2000" dirty="0"/>
              <a:t> AI to </a:t>
            </a:r>
            <a:r>
              <a:rPr lang="cs-CZ" sz="2000" dirty="0" err="1"/>
              <a:t>political</a:t>
            </a:r>
            <a:r>
              <a:rPr lang="cs-CZ" sz="2000" dirty="0"/>
              <a:t> </a:t>
            </a:r>
            <a:r>
              <a:rPr lang="cs-CZ" sz="2000" dirty="0" err="1"/>
              <a:t>communication</a:t>
            </a:r>
            <a:r>
              <a:rPr lang="cs-CZ" sz="2000" dirty="0"/>
              <a:t>.</a:t>
            </a:r>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en-US" sz="2000" dirty="0"/>
              <a:t>T</a:t>
            </a:r>
            <a:r>
              <a:rPr lang="en-GB" sz="2000" dirty="0" err="1"/>
              <a:t>echnologies</a:t>
            </a:r>
            <a:r>
              <a:rPr lang="en-GB" sz="2000" dirty="0"/>
              <a:t> like ChatGPT could </a:t>
            </a:r>
            <a:r>
              <a:rPr lang="en-GB" sz="2000" b="1" dirty="0"/>
              <a:t>streamline democratic processes</a:t>
            </a:r>
            <a:r>
              <a:rPr lang="en-GB" sz="2000" dirty="0"/>
              <a:t> rather than destabilize them</a:t>
            </a:r>
            <a:r>
              <a:rPr lang="cs-CZ" sz="2000" dirty="0"/>
              <a:t> </a:t>
            </a:r>
            <a:r>
              <a:rPr lang="cs-CZ" sz="2000" dirty="0">
                <a:sym typeface="Wingdings" panose="05000000000000000000" pitchFamily="2" charset="2"/>
              </a:rPr>
              <a:t> </a:t>
            </a:r>
            <a:r>
              <a:rPr lang="cs-CZ" sz="2000" b="1" dirty="0">
                <a:solidFill>
                  <a:srgbClr val="FF0000"/>
                </a:solidFill>
                <a:sym typeface="Wingdings" panose="05000000000000000000" pitchFamily="2" charset="2"/>
              </a:rPr>
              <a:t>BUT:</a:t>
            </a:r>
            <a:r>
              <a:rPr lang="cs-CZ" sz="2000" dirty="0">
                <a:sym typeface="Wingdings" panose="05000000000000000000" pitchFamily="2" charset="2"/>
              </a:rPr>
              <a:t> </a:t>
            </a:r>
            <a:r>
              <a:rPr lang="cs-CZ" sz="2000" dirty="0" err="1">
                <a:sym typeface="Wingdings" panose="05000000000000000000" pitchFamily="2" charset="2"/>
              </a:rPr>
              <a:t>authors</a:t>
            </a:r>
            <a:r>
              <a:rPr lang="cs-CZ" sz="2000" dirty="0">
                <a:sym typeface="Wingdings" panose="05000000000000000000" pitchFamily="2" charset="2"/>
              </a:rPr>
              <a:t> do not </a:t>
            </a:r>
            <a:r>
              <a:rPr lang="cs-CZ" sz="2000" dirty="0" err="1">
                <a:sym typeface="Wingdings" panose="05000000000000000000" pitchFamily="2" charset="2"/>
              </a:rPr>
              <a:t>mention</a:t>
            </a:r>
            <a:r>
              <a:rPr lang="cs-CZ" sz="2000" dirty="0">
                <a:sym typeface="Wingdings" panose="05000000000000000000" pitchFamily="2" charset="2"/>
              </a:rPr>
              <a:t> </a:t>
            </a:r>
            <a:r>
              <a:rPr lang="cs-CZ" sz="2000" dirty="0">
                <a:solidFill>
                  <a:srgbClr val="FF0000"/>
                </a:solidFill>
                <a:sym typeface="Wingdings" panose="05000000000000000000" pitchFamily="2" charset="2"/>
              </a:rPr>
              <a:t>dis/mis/</a:t>
            </a:r>
            <a:r>
              <a:rPr lang="cs-CZ" sz="2000" dirty="0" err="1">
                <a:solidFill>
                  <a:srgbClr val="FF0000"/>
                </a:solidFill>
                <a:sym typeface="Wingdings" panose="05000000000000000000" pitchFamily="2" charset="2"/>
              </a:rPr>
              <a:t>information</a:t>
            </a:r>
            <a:r>
              <a:rPr lang="cs-CZ" sz="2000" dirty="0">
                <a:solidFill>
                  <a:srgbClr val="FF0000"/>
                </a:solidFill>
                <a:sym typeface="Wingdings" panose="05000000000000000000" pitchFamily="2" charset="2"/>
              </a:rPr>
              <a:t> </a:t>
            </a:r>
            <a:r>
              <a:rPr lang="cs-CZ" sz="2000" dirty="0" err="1">
                <a:solidFill>
                  <a:srgbClr val="FF0000"/>
                </a:solidFill>
                <a:sym typeface="Wingdings" panose="05000000000000000000" pitchFamily="2" charset="2"/>
              </a:rPr>
              <a:t>or</a:t>
            </a:r>
            <a:r>
              <a:rPr lang="cs-CZ" sz="2000" dirty="0">
                <a:solidFill>
                  <a:srgbClr val="FF0000"/>
                </a:solidFill>
                <a:sym typeface="Wingdings" panose="05000000000000000000" pitchFamily="2" charset="2"/>
              </a:rPr>
              <a:t> propaganda </a:t>
            </a:r>
            <a:r>
              <a:rPr lang="cs-CZ" sz="2000" dirty="0" err="1">
                <a:sym typeface="Wingdings" panose="05000000000000000000" pitchFamily="2" charset="2"/>
              </a:rPr>
              <a:t>threats</a:t>
            </a:r>
            <a:r>
              <a:rPr lang="cs-CZ" sz="2000" dirty="0">
                <a:sym typeface="Wingdings" panose="05000000000000000000" pitchFamily="2" charset="2"/>
              </a:rPr>
              <a:t> (</a:t>
            </a:r>
            <a:r>
              <a:rPr lang="cs-CZ" sz="2000" dirty="0" err="1">
                <a:sym typeface="Wingdings" panose="05000000000000000000" pitchFamily="2" charset="2"/>
              </a:rPr>
              <a:t>cf</a:t>
            </a:r>
            <a:r>
              <a:rPr lang="cs-CZ" sz="2000" dirty="0">
                <a:sym typeface="Wingdings" panose="05000000000000000000" pitchFamily="2" charset="2"/>
              </a:rPr>
              <a:t>. </a:t>
            </a:r>
            <a:r>
              <a:rPr lang="cs-CZ" sz="2000" dirty="0" err="1">
                <a:sym typeface="Wingdings" panose="05000000000000000000" pitchFamily="2" charset="2"/>
              </a:rPr>
              <a:t>Hagen</a:t>
            </a:r>
            <a:r>
              <a:rPr lang="cs-CZ" sz="2000" dirty="0">
                <a:sym typeface="Wingdings" panose="05000000000000000000" pitchFamily="2" charset="2"/>
              </a:rPr>
              <a:t> et al., 2022).</a:t>
            </a:r>
            <a:endParaRPr lang="cs-CZ" sz="2000" dirty="0"/>
          </a:p>
          <a:p>
            <a:pPr marL="285750" indent="-285750">
              <a:buFont typeface="Arial" panose="020B0604020202020204" pitchFamily="34" charset="0"/>
              <a:buChar char="•"/>
            </a:pPr>
            <a:endParaRPr lang="cs-CZ" sz="2000" dirty="0"/>
          </a:p>
          <a:p>
            <a:pPr marL="285750" indent="-285750">
              <a:buFont typeface="Arial" panose="020B0604020202020204" pitchFamily="34" charset="0"/>
              <a:buChar char="•"/>
            </a:pPr>
            <a:r>
              <a:rPr lang="cs-CZ" sz="2000" b="1" dirty="0"/>
              <a:t>HITL</a:t>
            </a:r>
            <a:r>
              <a:rPr lang="cs-CZ" sz="2000" dirty="0"/>
              <a:t> and </a:t>
            </a:r>
            <a:r>
              <a:rPr lang="en-US" sz="2000" b="1" dirty="0"/>
              <a:t>SITL concepts </a:t>
            </a:r>
            <a:r>
              <a:rPr lang="cs-CZ" sz="2000" dirty="0"/>
              <a:t>(</a:t>
            </a:r>
            <a:r>
              <a:rPr lang="cs-CZ" sz="2000" dirty="0" err="1"/>
              <a:t>Rahwan</a:t>
            </a:r>
            <a:r>
              <a:rPr lang="cs-CZ" sz="2000" dirty="0"/>
              <a:t>, 2018).</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062419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1"/>
            <a:ext cx="12192000" cy="6858001"/>
          </a:xfrm>
          <a:prstGeom prst="rect">
            <a:avLst/>
          </a:prstGeom>
        </p:spPr>
      </p:pic>
      <p:sp>
        <p:nvSpPr>
          <p:cNvPr id="2" name="Podnadpis 2">
            <a:extLst>
              <a:ext uri="{FF2B5EF4-FFF2-40B4-BE49-F238E27FC236}">
                <a16:creationId xmlns:a16="http://schemas.microsoft.com/office/drawing/2014/main" id="{0E88B360-3B9E-D138-5A63-45DFD2AF6D01}"/>
              </a:ext>
            </a:extLst>
          </p:cNvPr>
          <p:cNvSpPr txBox="1">
            <a:spLocks/>
          </p:cNvSpPr>
          <p:nvPr/>
        </p:nvSpPr>
        <p:spPr>
          <a:xfrm>
            <a:off x="4841853" y="535415"/>
            <a:ext cx="6922684" cy="124878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4800" dirty="0" err="1"/>
              <a:t>EU´s</a:t>
            </a:r>
            <a:r>
              <a:rPr lang="cs-CZ" sz="4800" dirty="0"/>
              <a:t> </a:t>
            </a:r>
            <a:r>
              <a:rPr lang="cs-CZ" sz="4800" dirty="0" err="1"/>
              <a:t>approach</a:t>
            </a:r>
            <a:r>
              <a:rPr lang="cs-CZ" sz="4800" dirty="0"/>
              <a:t> to AI (von Essen </a:t>
            </a:r>
            <a:r>
              <a:rPr lang="cs-CZ" sz="4800" dirty="0">
                <a:effectLst/>
                <a:latin typeface="Calibri" panose="020F0502020204030204" pitchFamily="34" charset="0"/>
                <a:ea typeface="Times New Roman" panose="02020603050405020304" pitchFamily="18" charset="0"/>
              </a:rPr>
              <a:t>&amp; </a:t>
            </a:r>
            <a:r>
              <a:rPr lang="cs-CZ" sz="4800" dirty="0" err="1">
                <a:effectLst/>
                <a:latin typeface="Calibri" panose="020F0502020204030204" pitchFamily="34" charset="0"/>
                <a:ea typeface="Times New Roman" panose="02020603050405020304" pitchFamily="18" charset="0"/>
              </a:rPr>
              <a:t>Osseewarde</a:t>
            </a:r>
            <a:r>
              <a:rPr lang="cs-CZ" sz="4800" dirty="0">
                <a:effectLst/>
                <a:latin typeface="Calibri" panose="020F0502020204030204" pitchFamily="34" charset="0"/>
                <a:ea typeface="Times New Roman" panose="02020603050405020304" pitchFamily="18" charset="0"/>
              </a:rPr>
              <a:t>, 2023)</a:t>
            </a:r>
            <a:r>
              <a:rPr lang="cs-CZ" sz="4800" dirty="0"/>
              <a:t> </a:t>
            </a:r>
            <a:endParaRPr lang="en-US" sz="3200" b="1" dirty="0"/>
          </a:p>
        </p:txBody>
      </p:sp>
      <p:sp>
        <p:nvSpPr>
          <p:cNvPr id="3" name="Podnadpis 2">
            <a:extLst>
              <a:ext uri="{FF2B5EF4-FFF2-40B4-BE49-F238E27FC236}">
                <a16:creationId xmlns:a16="http://schemas.microsoft.com/office/drawing/2014/main" id="{F00C13B5-4FC1-25AB-B255-3BB944417320}"/>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5517D952-D890-FC35-2FBE-465F74FF7843}"/>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6" name="TextovéPole 5">
            <a:extLst>
              <a:ext uri="{FF2B5EF4-FFF2-40B4-BE49-F238E27FC236}">
                <a16:creationId xmlns:a16="http://schemas.microsoft.com/office/drawing/2014/main" id="{76B294E4-0AD7-78EF-2493-02693CCE8793}"/>
              </a:ext>
            </a:extLst>
          </p:cNvPr>
          <p:cNvSpPr txBox="1"/>
          <p:nvPr/>
        </p:nvSpPr>
        <p:spPr>
          <a:xfrm>
            <a:off x="4809535" y="2222100"/>
            <a:ext cx="6639880" cy="3785652"/>
          </a:xfrm>
          <a:prstGeom prst="rect">
            <a:avLst/>
          </a:prstGeom>
          <a:noFill/>
        </p:spPr>
        <p:txBody>
          <a:bodyPr wrap="square">
            <a:spAutoFit/>
          </a:bodyPr>
          <a:lstStyle/>
          <a:p>
            <a:pPr marL="342900" indent="-342900">
              <a:buFont typeface="Arial" panose="020B0604020202020204" pitchFamily="34" charset="0"/>
              <a:buChar char="•"/>
            </a:pPr>
            <a:r>
              <a:rPr lang="en-GB" sz="2000" dirty="0"/>
              <a:t>The European Commission aims to develop European version of AI, but its communication efforts may not be sufficient to </a:t>
            </a:r>
            <a:r>
              <a:rPr lang="en-GB" sz="2000" b="1" dirty="0"/>
              <a:t>generate </a:t>
            </a:r>
            <a:r>
              <a:rPr lang="en-GB" sz="2000" b="1" dirty="0">
                <a:solidFill>
                  <a:srgbClr val="00B050"/>
                </a:solidFill>
              </a:rPr>
              <a:t>trust</a:t>
            </a:r>
            <a:r>
              <a:rPr lang="en-GB" sz="2000" dirty="0"/>
              <a:t> in AI among the European public</a:t>
            </a:r>
            <a:r>
              <a:rPr lang="cs-CZ" sz="2000" dirty="0"/>
              <a:t>.</a:t>
            </a:r>
          </a:p>
          <a:p>
            <a:pPr marL="342900" indent="-342900">
              <a:buFont typeface="Arial" panose="020B0604020202020204" pitchFamily="34" charset="0"/>
              <a:buChar char="•"/>
            </a:pPr>
            <a:endParaRPr lang="cs-CZ" sz="2000" dirty="0"/>
          </a:p>
          <a:p>
            <a:endParaRPr lang="cs-CZ" sz="2000" dirty="0"/>
          </a:p>
          <a:p>
            <a:pPr marL="342900" indent="-342900">
              <a:buFont typeface="Arial" panose="020B0604020202020204" pitchFamily="34" charset="0"/>
              <a:buChar char="•"/>
            </a:pPr>
            <a:r>
              <a:rPr lang="en-GB" sz="2000" dirty="0"/>
              <a:t>The EC frames European AI as </a:t>
            </a:r>
            <a:r>
              <a:rPr lang="en-GB" sz="2000" b="1" dirty="0">
                <a:solidFill>
                  <a:srgbClr val="00B050"/>
                </a:solidFill>
              </a:rPr>
              <a:t>trust</a:t>
            </a:r>
            <a:r>
              <a:rPr lang="en-GB" sz="2000" b="1" dirty="0"/>
              <a:t>worthy</a:t>
            </a:r>
            <a:r>
              <a:rPr lang="en-GB" sz="2000" dirty="0"/>
              <a:t> and </a:t>
            </a:r>
            <a:r>
              <a:rPr lang="en-GB" sz="2000" b="1" dirty="0"/>
              <a:t>human-centric</a:t>
            </a:r>
            <a:r>
              <a:rPr lang="en-GB" sz="2000" dirty="0"/>
              <a:t>, based on European values and historical success, but fails to connect its claims to specific European values</a:t>
            </a:r>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cs-CZ"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767550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a:off x="0" y="-1"/>
            <a:ext cx="12192000" cy="6858001"/>
          </a:xfrm>
          <a:prstGeom prst="rect">
            <a:avLst/>
          </a:prstGeom>
        </p:spPr>
      </p:pic>
      <p:sp>
        <p:nvSpPr>
          <p:cNvPr id="3" name="Podnadpis 2">
            <a:extLst>
              <a:ext uri="{FF2B5EF4-FFF2-40B4-BE49-F238E27FC236}">
                <a16:creationId xmlns:a16="http://schemas.microsoft.com/office/drawing/2014/main" id="{BFFB5B6E-33AD-7622-655C-5BAA39B6C722}"/>
              </a:ext>
            </a:extLst>
          </p:cNvPr>
          <p:cNvSpPr txBox="1">
            <a:spLocks/>
          </p:cNvSpPr>
          <p:nvPr/>
        </p:nvSpPr>
        <p:spPr>
          <a:xfrm>
            <a:off x="672189" y="809735"/>
            <a:ext cx="7802738" cy="80973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3200" b="1" dirty="0" err="1"/>
              <a:t>Social</a:t>
            </a:r>
            <a:r>
              <a:rPr lang="cs-CZ" sz="3200" b="1" dirty="0"/>
              <a:t> </a:t>
            </a:r>
            <a:r>
              <a:rPr lang="cs-CZ" sz="3200" b="1" dirty="0" err="1"/>
              <a:t>bots</a:t>
            </a:r>
            <a:r>
              <a:rPr lang="cs-CZ" sz="3200" b="1" dirty="0"/>
              <a:t>´ </a:t>
            </a:r>
            <a:r>
              <a:rPr lang="cs-CZ" sz="3200" b="1" dirty="0" err="1"/>
              <a:t>impact</a:t>
            </a:r>
            <a:r>
              <a:rPr lang="cs-CZ" sz="3200" b="1" dirty="0"/>
              <a:t> on </a:t>
            </a:r>
            <a:r>
              <a:rPr lang="cs-CZ" sz="3200" b="1" dirty="0" err="1"/>
              <a:t>political</a:t>
            </a:r>
            <a:r>
              <a:rPr lang="cs-CZ" sz="3200" b="1" dirty="0"/>
              <a:t> </a:t>
            </a:r>
            <a:r>
              <a:rPr lang="cs-CZ" sz="3200" b="1" dirty="0" err="1"/>
              <a:t>discussion</a:t>
            </a:r>
            <a:r>
              <a:rPr lang="cs-CZ" sz="3200" b="1" dirty="0"/>
              <a:t> network (</a:t>
            </a:r>
            <a:r>
              <a:rPr lang="cs-CZ" sz="3200" b="1" dirty="0" err="1"/>
              <a:t>Hagen</a:t>
            </a:r>
            <a:r>
              <a:rPr lang="cs-CZ" sz="3200" b="1" dirty="0"/>
              <a:t> et al., 2022)</a:t>
            </a:r>
            <a:endParaRPr lang="en-US" sz="3200" b="1" dirty="0"/>
          </a:p>
        </p:txBody>
      </p:sp>
      <p:sp>
        <p:nvSpPr>
          <p:cNvPr id="4" name="Podnadpis 2">
            <a:extLst>
              <a:ext uri="{FF2B5EF4-FFF2-40B4-BE49-F238E27FC236}">
                <a16:creationId xmlns:a16="http://schemas.microsoft.com/office/drawing/2014/main" id="{B92A0DE5-1AFD-2CA0-850E-FA2E17FEB78E}"/>
              </a:ext>
            </a:extLst>
          </p:cNvPr>
          <p:cNvSpPr txBox="1">
            <a:spLocks/>
          </p:cNvSpPr>
          <p:nvPr/>
        </p:nvSpPr>
        <p:spPr>
          <a:xfrm>
            <a:off x="672188" y="1619470"/>
            <a:ext cx="7072780" cy="4141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endParaRPr lang="cs-CZ" sz="2000" dirty="0"/>
          </a:p>
          <a:p>
            <a:pPr marL="457200" indent="-457200">
              <a:buFont typeface="+mj-lt"/>
              <a:buAutoNum type="arabicPeriod"/>
            </a:pPr>
            <a:endParaRPr lang="en-GB" sz="2000" dirty="0"/>
          </a:p>
        </p:txBody>
      </p:sp>
      <p:sp>
        <p:nvSpPr>
          <p:cNvPr id="2" name="Podnadpis 2">
            <a:extLst>
              <a:ext uri="{FF2B5EF4-FFF2-40B4-BE49-F238E27FC236}">
                <a16:creationId xmlns:a16="http://schemas.microsoft.com/office/drawing/2014/main" id="{4EE46C08-C498-9F8D-DF75-EE8A2DB76453}"/>
              </a:ext>
            </a:extLst>
          </p:cNvPr>
          <p:cNvSpPr txBox="1">
            <a:spLocks/>
          </p:cNvSpPr>
          <p:nvPr/>
        </p:nvSpPr>
        <p:spPr>
          <a:xfrm>
            <a:off x="976405" y="1500152"/>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sz="1800" dirty="0"/>
          </a:p>
        </p:txBody>
      </p:sp>
      <p:sp>
        <p:nvSpPr>
          <p:cNvPr id="6" name="Podnadpis 2">
            <a:extLst>
              <a:ext uri="{FF2B5EF4-FFF2-40B4-BE49-F238E27FC236}">
                <a16:creationId xmlns:a16="http://schemas.microsoft.com/office/drawing/2014/main" id="{288B2C71-CA93-4CE2-F18D-CACB138779BC}"/>
              </a:ext>
            </a:extLst>
          </p:cNvPr>
          <p:cNvSpPr txBox="1">
            <a:spLocks/>
          </p:cNvSpPr>
          <p:nvPr/>
        </p:nvSpPr>
        <p:spPr>
          <a:xfrm>
            <a:off x="976404" y="1373419"/>
            <a:ext cx="6768563" cy="4859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dirty="0"/>
          </a:p>
        </p:txBody>
      </p:sp>
      <p:sp>
        <p:nvSpPr>
          <p:cNvPr id="7" name="TextovéPole 6">
            <a:extLst>
              <a:ext uri="{FF2B5EF4-FFF2-40B4-BE49-F238E27FC236}">
                <a16:creationId xmlns:a16="http://schemas.microsoft.com/office/drawing/2014/main" id="{755329FC-CB28-D1F7-A3B2-3BC209BBED08}"/>
              </a:ext>
            </a:extLst>
          </p:cNvPr>
          <p:cNvSpPr txBox="1"/>
          <p:nvPr/>
        </p:nvSpPr>
        <p:spPr>
          <a:xfrm>
            <a:off x="563808" y="1831603"/>
            <a:ext cx="7181159" cy="4401205"/>
          </a:xfrm>
          <a:prstGeom prst="rect">
            <a:avLst/>
          </a:prstGeom>
          <a:noFill/>
        </p:spPr>
        <p:txBody>
          <a:bodyPr wrap="square">
            <a:spAutoFit/>
          </a:bodyPr>
          <a:lstStyle/>
          <a:p>
            <a:pPr marL="285750" indent="-285750" algn="just">
              <a:buFont typeface="Arial" panose="020B0604020202020204" pitchFamily="34" charset="0"/>
              <a:buChar char="•"/>
            </a:pPr>
            <a:r>
              <a:rPr lang="cs-CZ" sz="2000" dirty="0" err="1"/>
              <a:t>Social</a:t>
            </a:r>
            <a:r>
              <a:rPr lang="en-GB" sz="2000" dirty="0"/>
              <a:t> bots</a:t>
            </a:r>
            <a:r>
              <a:rPr lang="cs-CZ" sz="2000" dirty="0"/>
              <a:t> (</a:t>
            </a:r>
            <a:r>
              <a:rPr lang="en-GB" sz="2000" dirty="0"/>
              <a:t>automated accounts on social media</a:t>
            </a:r>
            <a:r>
              <a:rPr lang="cs-CZ" sz="2000" dirty="0"/>
              <a:t>)</a:t>
            </a:r>
            <a:r>
              <a:rPr lang="en-GB" sz="2000" dirty="0"/>
              <a:t>, often utilize </a:t>
            </a:r>
            <a:r>
              <a:rPr lang="cs-CZ" sz="2000" dirty="0"/>
              <a:t>AI </a:t>
            </a:r>
            <a:r>
              <a:rPr lang="en-GB" sz="2000" dirty="0"/>
              <a:t>techniques to </a:t>
            </a:r>
            <a:r>
              <a:rPr lang="cs-CZ" sz="2000" dirty="0" err="1"/>
              <a:t>generate</a:t>
            </a:r>
            <a:r>
              <a:rPr lang="cs-CZ" sz="2000" dirty="0"/>
              <a:t> </a:t>
            </a:r>
            <a:r>
              <a:rPr lang="en-GB" sz="2000" dirty="0"/>
              <a:t>content, interact with users, spread information</a:t>
            </a:r>
            <a:r>
              <a:rPr lang="cs-CZ" sz="2000" dirty="0"/>
              <a:t> </a:t>
            </a:r>
            <a:r>
              <a:rPr lang="cs-CZ" sz="2000" dirty="0" err="1"/>
              <a:t>etc</a:t>
            </a:r>
            <a:r>
              <a:rPr lang="cs-CZ" sz="2000" dirty="0"/>
              <a:t>.</a:t>
            </a:r>
          </a:p>
          <a:p>
            <a:pPr marL="285750" indent="-285750" algn="just">
              <a:buFont typeface="Arial" panose="020B0604020202020204" pitchFamily="34" charset="0"/>
              <a:buChar char="•"/>
            </a:pPr>
            <a:endParaRPr lang="cs-CZ" sz="2000" dirty="0"/>
          </a:p>
          <a:p>
            <a:pPr marL="285750" indent="-285750" algn="just">
              <a:buFont typeface="Arial" panose="020B0604020202020204" pitchFamily="34" charset="0"/>
              <a:buChar char="•"/>
            </a:pPr>
            <a:r>
              <a:rPr lang="en-US" sz="2000" dirty="0"/>
              <a:t>S</a:t>
            </a:r>
            <a:r>
              <a:rPr lang="en-GB" sz="2000" dirty="0" err="1"/>
              <a:t>ocial</a:t>
            </a:r>
            <a:r>
              <a:rPr lang="en-GB" sz="2000" dirty="0"/>
              <a:t> bots can </a:t>
            </a:r>
            <a:r>
              <a:rPr lang="en-GB" sz="2000" b="1" dirty="0"/>
              <a:t>significantly impact </a:t>
            </a:r>
            <a:r>
              <a:rPr lang="en-GB" sz="2000" dirty="0"/>
              <a:t>political discussion networks by </a:t>
            </a:r>
            <a:r>
              <a:rPr lang="en-GB" sz="2000" b="1" dirty="0"/>
              <a:t>creating the appearance of virtual communities</a:t>
            </a:r>
            <a:r>
              <a:rPr lang="en-GB" sz="2000" dirty="0"/>
              <a:t>, attenuating the influence of traditional actors, and </a:t>
            </a:r>
            <a:r>
              <a:rPr lang="en-GB" sz="2000" b="1" dirty="0"/>
              <a:t>amplifying</a:t>
            </a:r>
            <a:r>
              <a:rPr lang="en-GB" sz="2000" dirty="0"/>
              <a:t> pro-Trump messaging</a:t>
            </a:r>
            <a:r>
              <a:rPr lang="cs-CZ" sz="2000" dirty="0"/>
              <a:t>.</a:t>
            </a:r>
          </a:p>
          <a:p>
            <a:pPr marL="285750" indent="-285750" algn="just">
              <a:buFont typeface="Arial" panose="020B0604020202020204" pitchFamily="34" charset="0"/>
              <a:buChar char="•"/>
            </a:pPr>
            <a:endParaRPr lang="cs-CZ" sz="2000" dirty="0"/>
          </a:p>
          <a:p>
            <a:pPr marL="285750" indent="-285750" algn="just">
              <a:buFont typeface="Arial" panose="020B0604020202020204" pitchFamily="34" charset="0"/>
              <a:buChar char="•"/>
            </a:pPr>
            <a:r>
              <a:rPr lang="en-GB" sz="2000" dirty="0"/>
              <a:t>Bots are often utilized by actors with ideological positions reflective of a </a:t>
            </a:r>
            <a:r>
              <a:rPr lang="en-GB" sz="2000" b="1" dirty="0"/>
              <a:t>small subset </a:t>
            </a:r>
            <a:r>
              <a:rPr lang="en-GB" sz="2000" dirty="0"/>
              <a:t>of the public</a:t>
            </a:r>
            <a:r>
              <a:rPr lang="cs-CZ" sz="2000" dirty="0"/>
              <a:t> (</a:t>
            </a:r>
            <a:r>
              <a:rPr lang="cs-CZ" sz="2000" dirty="0" err="1"/>
              <a:t>e.g</a:t>
            </a:r>
            <a:r>
              <a:rPr lang="cs-CZ" sz="2000" dirty="0"/>
              <a:t>., </a:t>
            </a:r>
            <a:r>
              <a:rPr lang="cs-CZ" sz="2000" dirty="0" err="1"/>
              <a:t>the</a:t>
            </a:r>
            <a:r>
              <a:rPr lang="cs-CZ" sz="2000" dirty="0"/>
              <a:t> </a:t>
            </a:r>
            <a:r>
              <a:rPr lang="en-GB" sz="2000" dirty="0"/>
              <a:t>far-right</a:t>
            </a:r>
            <a:r>
              <a:rPr lang="cs-CZ" sz="2000" dirty="0"/>
              <a:t>).</a:t>
            </a:r>
          </a:p>
          <a:p>
            <a:pPr marL="285750" indent="-285750" algn="just">
              <a:buFont typeface="Arial" panose="020B0604020202020204" pitchFamily="34" charset="0"/>
              <a:buChar char="•"/>
            </a:pPr>
            <a:endParaRPr lang="cs-CZ" sz="2000" dirty="0"/>
          </a:p>
          <a:p>
            <a:pPr marL="285750" indent="-285750" algn="just">
              <a:buFont typeface="Arial" panose="020B0604020202020204" pitchFamily="34" charset="0"/>
              <a:buChar char="•"/>
            </a:pPr>
            <a:r>
              <a:rPr lang="cs-CZ" sz="2000" dirty="0"/>
              <a:t>T</a:t>
            </a:r>
            <a:r>
              <a:rPr lang="en-GB" sz="2000" dirty="0"/>
              <a:t>he potential for spreading misinformation, which </a:t>
            </a:r>
            <a:r>
              <a:rPr lang="en-GB" sz="2000" b="1" dirty="0"/>
              <a:t>undermines democratic processes</a:t>
            </a:r>
            <a:r>
              <a:rPr lang="cs-CZ" sz="2000" dirty="0"/>
              <a:t>.</a:t>
            </a:r>
            <a:endParaRPr lang="en-US" sz="2000" dirty="0"/>
          </a:p>
        </p:txBody>
      </p:sp>
    </p:spTree>
    <p:extLst>
      <p:ext uri="{BB962C8B-B14F-4D97-AF65-F5344CB8AC3E}">
        <p14:creationId xmlns:p14="http://schemas.microsoft.com/office/powerpoint/2010/main" val="3436929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socha, umění&#10;&#10;Popis byl vytvořen automaticky">
            <a:extLst>
              <a:ext uri="{FF2B5EF4-FFF2-40B4-BE49-F238E27FC236}">
                <a16:creationId xmlns:a16="http://schemas.microsoft.com/office/drawing/2014/main" id="{0368644D-E5B0-6E25-2AC5-71B6EDDD781F}"/>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8310" r="46075" b="18608"/>
          <a:stretch/>
        </p:blipFill>
        <p:spPr>
          <a:xfrm flipH="1">
            <a:off x="0" y="-1"/>
            <a:ext cx="12192000" cy="6858001"/>
          </a:xfrm>
          <a:prstGeom prst="rect">
            <a:avLst/>
          </a:prstGeom>
        </p:spPr>
      </p:pic>
      <p:sp>
        <p:nvSpPr>
          <p:cNvPr id="2" name="Podnadpis 2">
            <a:extLst>
              <a:ext uri="{FF2B5EF4-FFF2-40B4-BE49-F238E27FC236}">
                <a16:creationId xmlns:a16="http://schemas.microsoft.com/office/drawing/2014/main" id="{0E88B360-3B9E-D138-5A63-45DFD2AF6D01}"/>
              </a:ext>
            </a:extLst>
          </p:cNvPr>
          <p:cNvSpPr txBox="1">
            <a:spLocks/>
          </p:cNvSpPr>
          <p:nvPr/>
        </p:nvSpPr>
        <p:spPr>
          <a:xfrm>
            <a:off x="4841853" y="535415"/>
            <a:ext cx="6787439" cy="859631"/>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t>AI and Cybersecurity (Bonfanti et al., 2021)</a:t>
            </a:r>
            <a:endParaRPr lang="en-US" sz="3200" b="1" dirty="0"/>
          </a:p>
        </p:txBody>
      </p:sp>
      <p:sp>
        <p:nvSpPr>
          <p:cNvPr id="3" name="Podnadpis 2">
            <a:extLst>
              <a:ext uri="{FF2B5EF4-FFF2-40B4-BE49-F238E27FC236}">
                <a16:creationId xmlns:a16="http://schemas.microsoft.com/office/drawing/2014/main" id="{F00C13B5-4FC1-25AB-B255-3BB944417320}"/>
              </a:ext>
            </a:extLst>
          </p:cNvPr>
          <p:cNvSpPr txBox="1">
            <a:spLocks/>
          </p:cNvSpPr>
          <p:nvPr/>
        </p:nvSpPr>
        <p:spPr>
          <a:xfrm>
            <a:off x="5062010" y="1527538"/>
            <a:ext cx="6450052" cy="47950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sym typeface="Wingdings" panose="05000000000000000000" pitchFamily="2" charset="2"/>
            </a:endParaRPr>
          </a:p>
        </p:txBody>
      </p:sp>
      <p:sp>
        <p:nvSpPr>
          <p:cNvPr id="4" name="Podnadpis 2">
            <a:extLst>
              <a:ext uri="{FF2B5EF4-FFF2-40B4-BE49-F238E27FC236}">
                <a16:creationId xmlns:a16="http://schemas.microsoft.com/office/drawing/2014/main" id="{5517D952-D890-FC35-2FBE-465F74FF7843}"/>
              </a:ext>
            </a:extLst>
          </p:cNvPr>
          <p:cNvSpPr txBox="1">
            <a:spLocks/>
          </p:cNvSpPr>
          <p:nvPr/>
        </p:nvSpPr>
        <p:spPr>
          <a:xfrm>
            <a:off x="4615127" y="1635040"/>
            <a:ext cx="7240889" cy="46875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AI as an </a:t>
            </a:r>
            <a:r>
              <a:rPr lang="en-US" sz="2000" b="1" dirty="0"/>
              <a:t>underdeveloped</a:t>
            </a:r>
            <a:r>
              <a:rPr lang="en-US" sz="2000" dirty="0"/>
              <a:t> field in social sciences</a:t>
            </a:r>
            <a:r>
              <a:rPr lang="cs-CZ" sz="2000" dirty="0"/>
              <a:t> (</a:t>
            </a:r>
            <a:r>
              <a:rPr lang="en-US" sz="2000" dirty="0"/>
              <a:t>AI politics research years behind the cybersecurity politics one</a:t>
            </a:r>
            <a:r>
              <a:rPr lang="cs-CZ" sz="2000" dirty="0"/>
              <a:t>)</a:t>
            </a:r>
            <a:r>
              <a:rPr lang="en-US" sz="2000" dirty="0"/>
              <a:t>.</a:t>
            </a:r>
          </a:p>
          <a:p>
            <a:r>
              <a:rPr lang="en-US" sz="2000" dirty="0"/>
              <a:t>Inter and </a:t>
            </a:r>
            <a:r>
              <a:rPr lang="en-US" sz="2000" b="1" dirty="0"/>
              <a:t>transdisciplinary</a:t>
            </a:r>
            <a:r>
              <a:rPr lang="en-US" sz="2000" dirty="0"/>
              <a:t> (decisions and research in one discipline transpires into other ones).</a:t>
            </a:r>
            <a:endParaRPr lang="cs-CZ" sz="2000" dirty="0"/>
          </a:p>
          <a:p>
            <a:r>
              <a:rPr lang="en-US" sz="2000" dirty="0"/>
              <a:t>Well suited for cyber </a:t>
            </a:r>
            <a:r>
              <a:rPr lang="en-US" sz="2000" b="1" dirty="0"/>
              <a:t>defense</a:t>
            </a:r>
            <a:r>
              <a:rPr lang="en-US" sz="2000" dirty="0"/>
              <a:t> and </a:t>
            </a:r>
            <a:r>
              <a:rPr lang="en-US" sz="2000" b="1" dirty="0"/>
              <a:t>offense</a:t>
            </a:r>
            <a:r>
              <a:rPr lang="en-US" sz="2000" dirty="0"/>
              <a:t> + </a:t>
            </a:r>
            <a:r>
              <a:rPr lang="en-US" sz="2000" b="1" dirty="0"/>
              <a:t>influence ops</a:t>
            </a:r>
            <a:r>
              <a:rPr lang="cs-CZ" sz="2000" dirty="0"/>
              <a:t>.</a:t>
            </a:r>
            <a:endParaRPr lang="en-US" sz="2000" dirty="0"/>
          </a:p>
          <a:p>
            <a:r>
              <a:rPr lang="cs-CZ" sz="2000" dirty="0"/>
              <a:t>„…</a:t>
            </a:r>
            <a:r>
              <a:rPr lang="en-GB" sz="2000" dirty="0"/>
              <a:t>in what ways will AI</a:t>
            </a:r>
            <a:r>
              <a:rPr lang="cs-CZ" sz="2000" dirty="0"/>
              <a:t> </a:t>
            </a:r>
            <a:r>
              <a:rPr lang="en-GB" sz="2000" b="1" dirty="0"/>
              <a:t>enhance</a:t>
            </a:r>
            <a:r>
              <a:rPr lang="en-GB" sz="2000" dirty="0"/>
              <a:t> </a:t>
            </a:r>
            <a:r>
              <a:rPr lang="en-GB" sz="2000" b="1" dirty="0"/>
              <a:t>the protection </a:t>
            </a:r>
            <a:r>
              <a:rPr lang="en-GB" sz="2000" dirty="0"/>
              <a:t>of individuals, organizations, nations, and their cyber-dependent assets</a:t>
            </a:r>
            <a:r>
              <a:rPr lang="cs-CZ" sz="2000" dirty="0"/>
              <a:t> </a:t>
            </a:r>
            <a:r>
              <a:rPr lang="en-GB" sz="2000" dirty="0"/>
              <a:t>from </a:t>
            </a:r>
            <a:r>
              <a:rPr lang="en-GB" sz="2000" b="1" dirty="0"/>
              <a:t>hostile threat actors</a:t>
            </a:r>
            <a:r>
              <a:rPr lang="en-GB" sz="2000" dirty="0"/>
              <a:t>? </a:t>
            </a:r>
            <a:endParaRPr lang="cs-CZ" sz="2000" dirty="0"/>
          </a:p>
          <a:p>
            <a:r>
              <a:rPr lang="en-GB" sz="2000" dirty="0"/>
              <a:t>How will it introduce </a:t>
            </a:r>
            <a:r>
              <a:rPr lang="en-GB" sz="2000" b="1" dirty="0"/>
              <a:t>novel vulnerabilities </a:t>
            </a:r>
            <a:r>
              <a:rPr lang="en-GB" sz="2000" dirty="0"/>
              <a:t>and enable additional</a:t>
            </a:r>
            <a:r>
              <a:rPr lang="cs-CZ" sz="2000" dirty="0"/>
              <a:t> </a:t>
            </a:r>
            <a:r>
              <a:rPr lang="en-GB" sz="2000" dirty="0"/>
              <a:t>typologies of actions? </a:t>
            </a:r>
            <a:endParaRPr lang="cs-CZ" sz="2000" dirty="0"/>
          </a:p>
          <a:p>
            <a:r>
              <a:rPr lang="en-GB" sz="2000" dirty="0"/>
              <a:t>How will it induce cyber-security </a:t>
            </a:r>
            <a:r>
              <a:rPr lang="en-GB" sz="2000" b="1" dirty="0"/>
              <a:t>stakeholders</a:t>
            </a:r>
            <a:r>
              <a:rPr lang="en-GB" sz="2000" dirty="0"/>
              <a:t> to </a:t>
            </a:r>
            <a:r>
              <a:rPr lang="en-GB" sz="2000" b="1" dirty="0"/>
              <a:t>adapt</a:t>
            </a:r>
            <a:r>
              <a:rPr lang="en-GB" sz="2000" dirty="0"/>
              <a:t> to </a:t>
            </a:r>
            <a:r>
              <a:rPr lang="en-GB" sz="2000" b="1" dirty="0"/>
              <a:t>changing</a:t>
            </a:r>
            <a:r>
              <a:rPr lang="en-GB" sz="2000" dirty="0"/>
              <a:t> risk</a:t>
            </a:r>
            <a:r>
              <a:rPr lang="cs-CZ" sz="2000" dirty="0"/>
              <a:t> </a:t>
            </a:r>
            <a:r>
              <a:rPr lang="en-GB" sz="2000" dirty="0"/>
              <a:t>scenarios and opportunities?</a:t>
            </a:r>
            <a:r>
              <a:rPr lang="cs-CZ" sz="2000" dirty="0"/>
              <a:t>“ (p. 226).</a:t>
            </a:r>
          </a:p>
          <a:p>
            <a:pPr marL="0" indent="0">
              <a:buNone/>
            </a:pPr>
            <a:endParaRPr lang="cs-CZ" sz="2000" dirty="0"/>
          </a:p>
          <a:p>
            <a:endParaRPr lang="en-US" sz="2000" dirty="0"/>
          </a:p>
        </p:txBody>
      </p:sp>
    </p:spTree>
    <p:extLst>
      <p:ext uri="{BB962C8B-B14F-4D97-AF65-F5344CB8AC3E}">
        <p14:creationId xmlns:p14="http://schemas.microsoft.com/office/powerpoint/2010/main" val="66224110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1042</TotalTime>
  <Words>1904</Words>
  <Application>Microsoft Office PowerPoint</Application>
  <PresentationFormat>Širokoúhlá obrazovka</PresentationFormat>
  <Paragraphs>138</Paragraphs>
  <Slides>19</Slides>
  <Notes>12</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19</vt:i4>
      </vt:variant>
    </vt:vector>
  </HeadingPairs>
  <TitlesOfParts>
    <vt:vector size="26" baseType="lpstr">
      <vt:lpstr>Arial</vt:lpstr>
      <vt:lpstr>Calibri</vt:lpstr>
      <vt:lpstr>Calibri Light</vt:lpstr>
      <vt:lpstr>ProximaVara-Roman</vt:lpstr>
      <vt:lpstr>Times New Roman</vt:lpstr>
      <vt:lpstr>Wingdings</vt:lpstr>
      <vt:lpstr>Motiv Office</vt:lpstr>
      <vt:lpstr>AI in Security: Applications and Ethics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Let´s do some BOGGSAT wargame! What are your areas of research interest?</vt:lpstr>
      <vt:lpstr>References I </vt:lpstr>
      <vt:lpstr>References II</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Jan Kleiner</dc:creator>
  <cp:lastModifiedBy>Jan Kleiner</cp:lastModifiedBy>
  <cp:revision>63</cp:revision>
  <dcterms:created xsi:type="dcterms:W3CDTF">2023-09-12T09:14:36Z</dcterms:created>
  <dcterms:modified xsi:type="dcterms:W3CDTF">2024-10-15T11:47:22Z</dcterms:modified>
</cp:coreProperties>
</file>