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313" r:id="rId3"/>
    <p:sldId id="257" r:id="rId4"/>
    <p:sldId id="330" r:id="rId5"/>
    <p:sldId id="329" r:id="rId6"/>
    <p:sldId id="298" r:id="rId7"/>
    <p:sldId id="299" r:id="rId8"/>
    <p:sldId id="300" r:id="rId9"/>
    <p:sldId id="302" r:id="rId10"/>
    <p:sldId id="301" r:id="rId11"/>
    <p:sldId id="303" r:id="rId12"/>
    <p:sldId id="304" r:id="rId13"/>
    <p:sldId id="306" r:id="rId14"/>
    <p:sldId id="305" r:id="rId15"/>
    <p:sldId id="308" r:id="rId16"/>
    <p:sldId id="309" r:id="rId17"/>
    <p:sldId id="310" r:id="rId18"/>
    <p:sldId id="311" r:id="rId19"/>
    <p:sldId id="307" r:id="rId20"/>
    <p:sldId id="312" r:id="rId21"/>
    <p:sldId id="314" r:id="rId22"/>
    <p:sldId id="315" r:id="rId23"/>
    <p:sldId id="316" r:id="rId24"/>
    <p:sldId id="317" r:id="rId25"/>
    <p:sldId id="318" r:id="rId26"/>
    <p:sldId id="319" r:id="rId27"/>
    <p:sldId id="320" r:id="rId28"/>
    <p:sldId id="328" r:id="rId29"/>
    <p:sldId id="321" r:id="rId30"/>
    <p:sldId id="322" r:id="rId31"/>
    <p:sldId id="324" r:id="rId32"/>
    <p:sldId id="325" r:id="rId33"/>
    <p:sldId id="326" r:id="rId34"/>
    <p:sldId id="331" r:id="rId35"/>
    <p:sldId id="259" r:id="rId36"/>
    <p:sldId id="323" r:id="rId37"/>
    <p:sldId id="327" r:id="rId38"/>
    <p:sldId id="28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90456" autoAdjust="0"/>
  </p:normalViewPr>
  <p:slideViewPr>
    <p:cSldViewPr snapToGrid="0">
      <p:cViewPr varScale="1">
        <p:scale>
          <a:sx n="57" d="100"/>
          <a:sy n="57" d="100"/>
        </p:scale>
        <p:origin x="10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7035F-D7CD-4FE3-8C1D-4E739FC2BB8E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20A402-D324-4472-BE8B-FE8FCE699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37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50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27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975F4-F04A-5C84-246D-A7C1B654D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351E7CF-9032-3B38-B97A-AA86C03000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0109A34-66BA-29F1-7695-C2EBBD3244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2D6F137-4BB7-CFA7-C69C-8A98F71C8A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95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58EBF-2154-9126-FEC8-AA61A2E32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1D1FCB2-441C-704C-EB9A-CBF5EDA839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1FCAEDE3-2A2D-F380-3B59-F503DF6971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D2CE8B8-1AE9-8EC2-8D6F-0BD88E29B9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744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405D3-2FCF-5465-26F0-861B9650B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8F9AE01-22EE-1B6F-9715-3C91E5B228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8AB417D-5A9F-8339-A8B6-721F29B3DB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B916CAE-9213-2232-9397-FD5F3673C6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96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321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63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151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12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42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91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899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43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D06205-85F3-5EB4-DD13-62FDA0D23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4ACC49F-1273-726C-15C3-37383A0AFE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86BAC1-DD8C-CB82-5EE0-A4896A886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C12A80-8ACF-4668-F6EB-07499AE32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8E536CB-5423-C523-F840-83E0A2DE5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125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E8DAE9-D1CB-1C0D-F0C4-878166EB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9E3579B-EBC0-3231-117D-A2F366E1C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D73ADCE-47BE-09B4-1641-B46FF6496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F79EFB6-597A-B4CD-B700-F9B8DF133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C65F9B3-8195-2BD4-73AB-236906BBF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783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E22E200-6857-0400-4B26-56971EFE8F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B61C784-E626-1036-1A8D-7F838F0F0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8B43D29-8380-B7DF-D756-59DCD6EFF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08D8A7C-CEBA-CF13-4D31-00B91A604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C9E7EB8-6171-416B-9E64-BD5533881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40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A2BA03-BC0B-7874-3617-A99F97F3B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C3A250-079C-B171-45BB-3C25508AD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8CFCCA-FA27-4C8E-D2D4-67BB34613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439EF0-CB11-B081-1744-1DFD0AC43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F6CFAD6-A141-48F1-7315-5FBD76C96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777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AA9753-7820-92E5-4306-79C00010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D8B811D-56CD-63C2-34C5-FF3C545AE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5B74E07-0369-F609-27FB-537D1925C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7175EB3-3F96-B6C2-3A73-84D06B2EE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23F8AD1-53D3-AD1D-8419-2E8E15999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090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A1F844-73C4-B1FA-C2D2-DA68C8236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02838E-5958-7E98-585B-B1BFB2DD65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AC018C6-67A6-79DB-37FF-72D93AA73A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E0EA917-C8C2-6EFE-2075-3A645FE69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0614C34-09BB-519C-9595-FAEF660F1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C33803B-4027-5727-DA32-8042DCC18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3627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93D21C-CAD2-2B3E-0013-29E4E81E0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6CEE18-2035-CCFE-7698-C01A03EAB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E5794EF-2BE8-144C-A41C-39A0C1486E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77AD6C5-A00F-0263-D68A-D38741D06F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42377E6-81FF-E007-C0BD-ADF39FCF71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C6C8425-3A1B-0C16-DECF-5051ED40E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46481CA-CEB0-8800-69B9-EBD43E6CA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3E186A4-E74D-A2FB-336F-CFD864E97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440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23FD8A-9063-ECEE-DA78-1E46578FB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16A6259-88A9-6FAA-0F61-B0F605BE1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010CBB3-F73D-0A39-3181-26BDB8BDD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58C0266-3D01-02A9-C998-EDA57484D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480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ECD4A4B-779D-0DFD-1C26-58AA0E985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41E98BB-CE7E-2B38-EC5D-E1E2ECE5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F3383D0-672F-479C-81EC-9DAB9B2D7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499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8E1471-FBBD-D246-4219-34E9FD7D8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746964-B1AB-31F2-E2D5-9D6141162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779E2D9-258F-D381-B296-9F67ACEEB8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D2B5180-E829-53C3-FB25-A72EF5117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28B92F2-7940-3088-09AD-B3FF84A9D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EC74B42-CBBC-274E-FA00-F79334A34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327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9E17CD-93A4-D1EE-8D6D-E3B3DBB21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6E46178-BF11-AE6D-F2B5-94D95332AD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A4EBD7C-E17A-BBF0-393A-330A8762F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529EAE0-B43E-0400-C0DD-EE47F0011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0C6D3A4-AEC5-2D60-2A13-03E4C78C1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C75D7AB-3111-46A0-87B9-4A64BF151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356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5DCA653-AE9A-64EC-8F6B-3DE82ABB8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53DC6D1-7BC6-D04B-5DED-4B44D59ED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E8FC43E-69AB-7D8A-AD0F-00B9EA9D3A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3E1C3-B0B4-42B8-B807-75F97498CB0C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632E55-93D9-7398-D499-5696928B90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C5FCAE-EE95-278A-F7FC-A0707F316D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63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socha, umění&#10;&#10;Popis byl vytvořen automaticky">
            <a:extLst>
              <a:ext uri="{FF2B5EF4-FFF2-40B4-BE49-F238E27FC236}">
                <a16:creationId xmlns:a16="http://schemas.microsoft.com/office/drawing/2014/main" id="{03045BCE-E2F6-3898-AF18-881C34CCD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A6265412-B459-4CE3-AA75-70ED929E33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437" y="4513054"/>
            <a:ext cx="4363488" cy="1906795"/>
          </a:xfrm>
        </p:spPr>
        <p:txBody>
          <a:bodyPr>
            <a:normAutofit/>
          </a:bodyPr>
          <a:lstStyle/>
          <a:p>
            <a:r>
              <a:rPr lang="cs-CZ" sz="1600" dirty="0"/>
              <a:t>29. 10. 2024</a:t>
            </a:r>
          </a:p>
          <a:p>
            <a:r>
              <a:rPr lang="en-GB" sz="1600" b="1" dirty="0"/>
              <a:t>GLCb2028</a:t>
            </a:r>
            <a:r>
              <a:rPr lang="en-GB" sz="1600" dirty="0"/>
              <a:t> Artificial Intelligence in Political Science and Security Studies</a:t>
            </a:r>
            <a:endParaRPr lang="cs-CZ" sz="1600" dirty="0"/>
          </a:p>
          <a:p>
            <a:r>
              <a:rPr lang="cs-CZ" sz="1600" dirty="0"/>
              <a:t>Jan </a:t>
            </a:r>
            <a:r>
              <a:rPr lang="cs-CZ" sz="1600" b="1" dirty="0"/>
              <a:t>KLEINER</a:t>
            </a:r>
          </a:p>
          <a:p>
            <a:r>
              <a:rPr lang="cs-CZ" sz="1600" b="1" dirty="0"/>
              <a:t>jkleiner@mail.muni.cz</a:t>
            </a:r>
            <a:endParaRPr lang="en-GB" sz="1600" b="1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65E6429-D8A6-7768-0997-F361B71D2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261" y="2902079"/>
            <a:ext cx="4550664" cy="1053842"/>
          </a:xfrm>
        </p:spPr>
        <p:txBody>
          <a:bodyPr>
            <a:noAutofit/>
          </a:bodyPr>
          <a:lstStyle/>
          <a:p>
            <a:r>
              <a:rPr lang="en-GB" sz="3200" dirty="0">
                <a:latin typeface="+mn-lt"/>
              </a:rPr>
              <a:t>Intelligence Studies Toolbox: Predictions, Simulations, and Wargames</a:t>
            </a:r>
          </a:p>
        </p:txBody>
      </p:sp>
      <p:pic>
        <p:nvPicPr>
          <p:cNvPr id="17" name="Obrázek 16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53DFED69-B3F8-1B0A-1FCE-6286521DC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7" y="145612"/>
            <a:ext cx="2631953" cy="174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91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39166"/>
            <a:ext cx="6639880" cy="669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 err="1"/>
              <a:t>Analysis</a:t>
            </a:r>
            <a:r>
              <a:rPr lang="cs-CZ" sz="3200" b="1" dirty="0"/>
              <a:t> </a:t>
            </a:r>
            <a:r>
              <a:rPr lang="cs-CZ" sz="3200" b="1" dirty="0" err="1"/>
              <a:t>of</a:t>
            </a:r>
            <a:r>
              <a:rPr lang="cs-CZ" sz="3200" b="1" dirty="0"/>
              <a:t> </a:t>
            </a:r>
            <a:r>
              <a:rPr lang="cs-CZ" sz="3200" b="1" dirty="0" err="1"/>
              <a:t>Competing</a:t>
            </a:r>
            <a:r>
              <a:rPr lang="cs-CZ" sz="3200" b="1" dirty="0"/>
              <a:t> </a:t>
            </a:r>
            <a:r>
              <a:rPr lang="cs-CZ" sz="3200" b="1" dirty="0" err="1"/>
              <a:t>Hypotheses</a:t>
            </a:r>
            <a:r>
              <a:rPr lang="cs-CZ" sz="3200" b="1" dirty="0"/>
              <a:t> (ACH):</a:t>
            </a:r>
            <a:endParaRPr lang="en-US" sz="3200" b="1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6620710" cy="4524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1243937-DF8B-A2D4-FC8B-3FC94F88B571}"/>
              </a:ext>
            </a:extLst>
          </p:cNvPr>
          <p:cNvSpPr txBox="1"/>
          <p:nvPr/>
        </p:nvSpPr>
        <p:spPr>
          <a:xfrm>
            <a:off x="1121369" y="2198222"/>
            <a:ext cx="663988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A</a:t>
            </a:r>
            <a:r>
              <a:rPr lang="en-GB" sz="2000" dirty="0" err="1"/>
              <a:t>lternative</a:t>
            </a:r>
            <a:r>
              <a:rPr lang="en-GB" sz="2000" dirty="0"/>
              <a:t> explanations (hypotheses) </a:t>
            </a:r>
            <a:r>
              <a:rPr lang="cs-CZ" sz="2000" dirty="0"/>
              <a:t>and </a:t>
            </a:r>
            <a:r>
              <a:rPr lang="en-GB" sz="2000" dirty="0"/>
              <a:t>evidence that will </a:t>
            </a:r>
            <a:r>
              <a:rPr lang="en-GB" sz="2000" b="1" dirty="0" err="1"/>
              <a:t>disconf</a:t>
            </a:r>
            <a:r>
              <a:rPr lang="cs-CZ" sz="2000" b="1" dirty="0"/>
              <a:t>i</a:t>
            </a:r>
            <a:r>
              <a:rPr lang="en-GB" sz="2000" b="1" dirty="0"/>
              <a:t>rm </a:t>
            </a:r>
            <a:r>
              <a:rPr lang="en-GB" sz="2000" dirty="0"/>
              <a:t>rather than </a:t>
            </a:r>
            <a:r>
              <a:rPr lang="cs-CZ" sz="2000" dirty="0"/>
              <a:t>support </a:t>
            </a:r>
            <a:r>
              <a:rPr lang="en-GB" sz="2000" dirty="0"/>
              <a:t>hypotheses.</a:t>
            </a: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Absorbs</a:t>
            </a:r>
            <a:r>
              <a:rPr lang="cs-CZ" sz="2000" dirty="0"/>
              <a:t> </a:t>
            </a:r>
            <a:r>
              <a:rPr lang="cs-CZ" sz="2000" dirty="0" err="1"/>
              <a:t>large</a:t>
            </a:r>
            <a:r>
              <a:rPr lang="cs-CZ" sz="2000" dirty="0"/>
              <a:t> </a:t>
            </a:r>
            <a:r>
              <a:rPr lang="cs-CZ" sz="2000" dirty="0" err="1"/>
              <a:t>ammount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Mitigates</a:t>
            </a:r>
            <a:r>
              <a:rPr lang="cs-CZ" sz="2000" dirty="0"/>
              <a:t> </a:t>
            </a:r>
            <a:r>
              <a:rPr lang="cs-CZ" sz="2000" dirty="0" err="1"/>
              <a:t>deception</a:t>
            </a:r>
            <a:r>
              <a:rPr lang="cs-CZ" sz="2000" dirty="0"/>
              <a:t> and </a:t>
            </a:r>
            <a:r>
              <a:rPr lang="cs-CZ" sz="2000" dirty="0" err="1"/>
              <a:t>denial</a:t>
            </a:r>
            <a:r>
              <a:rPr lang="cs-CZ" sz="2000" dirty="0"/>
              <a:t>, </a:t>
            </a:r>
            <a:r>
              <a:rPr lang="cs-CZ" sz="2000" dirty="0" err="1"/>
              <a:t>first</a:t>
            </a:r>
            <a:r>
              <a:rPr lang="cs-CZ" sz="2000" dirty="0"/>
              <a:t> </a:t>
            </a:r>
            <a:r>
              <a:rPr lang="cs-CZ" sz="2000" dirty="0" err="1"/>
              <a:t>impression</a:t>
            </a:r>
            <a:r>
              <a:rPr lang="cs-CZ" sz="2000" dirty="0"/>
              <a:t> and </a:t>
            </a:r>
            <a:r>
              <a:rPr lang="cs-CZ" sz="2000" dirty="0" err="1"/>
              <a:t>confirmation</a:t>
            </a:r>
            <a:r>
              <a:rPr lang="cs-CZ" sz="2000" dirty="0"/>
              <a:t> </a:t>
            </a:r>
            <a:r>
              <a:rPr lang="cs-CZ" sz="2000" dirty="0" err="1"/>
              <a:t>biases</a:t>
            </a:r>
            <a:r>
              <a:rPr lang="cs-CZ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Prevents</a:t>
            </a:r>
            <a:r>
              <a:rPr lang="cs-CZ" sz="2000" dirty="0"/>
              <a:t> </a:t>
            </a:r>
            <a:r>
              <a:rPr lang="cs-CZ" sz="2000" dirty="0" err="1"/>
              <a:t>picking</a:t>
            </a:r>
            <a:r>
              <a:rPr lang="cs-CZ" sz="2000" dirty="0"/>
              <a:t> on </a:t>
            </a:r>
            <a:r>
              <a:rPr lang="cs-CZ" sz="2000" dirty="0" err="1"/>
              <a:t>first</a:t>
            </a:r>
            <a:r>
              <a:rPr lang="cs-CZ" sz="2000" dirty="0"/>
              <a:t> </a:t>
            </a:r>
            <a:r>
              <a:rPr lang="cs-CZ" sz="2000" dirty="0" err="1"/>
              <a:t>satisfactory</a:t>
            </a:r>
            <a:r>
              <a:rPr lang="cs-CZ" sz="2000" dirty="0"/>
              <a:t> </a:t>
            </a:r>
            <a:r>
              <a:rPr lang="cs-CZ" sz="2000" dirty="0" err="1"/>
              <a:t>solution</a:t>
            </a:r>
            <a:r>
              <a:rPr lang="cs-CZ" sz="2000" dirty="0"/>
              <a:t> and </a:t>
            </a:r>
            <a:r>
              <a:rPr lang="cs-CZ" sz="2000" dirty="0" err="1"/>
              <a:t>steers</a:t>
            </a:r>
            <a:r>
              <a:rPr lang="cs-CZ" sz="2000" dirty="0"/>
              <a:t> </a:t>
            </a:r>
            <a:r>
              <a:rPr lang="cs-CZ" sz="2000" dirty="0" err="1"/>
              <a:t>analysts</a:t>
            </a:r>
            <a:r>
              <a:rPr lang="cs-CZ" sz="2000" dirty="0"/>
              <a:t> to go </a:t>
            </a:r>
            <a:r>
              <a:rPr lang="cs-CZ" sz="2000" dirty="0" err="1"/>
              <a:t>through</a:t>
            </a:r>
            <a:r>
              <a:rPr lang="cs-CZ" sz="2000" dirty="0"/>
              <a:t> </a:t>
            </a:r>
            <a:r>
              <a:rPr lang="cs-CZ" sz="2000" dirty="0" err="1"/>
              <a:t>all</a:t>
            </a:r>
            <a:r>
              <a:rPr lang="cs-CZ" sz="2000" dirty="0"/>
              <a:t> </a:t>
            </a:r>
            <a:r>
              <a:rPr lang="cs-CZ" sz="2000" dirty="0" err="1"/>
              <a:t>options</a:t>
            </a:r>
            <a:r>
              <a:rPr lang="cs-CZ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A</a:t>
            </a:r>
            <a:r>
              <a:rPr lang="en-GB" sz="2000" dirty="0" err="1"/>
              <a:t>ll</a:t>
            </a:r>
            <a:r>
              <a:rPr lang="en-GB" sz="2000" dirty="0"/>
              <a:t> the information and</a:t>
            </a:r>
            <a:r>
              <a:rPr lang="cs-CZ" sz="2000" dirty="0"/>
              <a:t> </a:t>
            </a:r>
            <a:r>
              <a:rPr lang="en-GB" sz="2000" dirty="0"/>
              <a:t>argumentation </a:t>
            </a:r>
            <a:r>
              <a:rPr lang="cs-CZ" sz="2000" dirty="0" err="1"/>
              <a:t>must</a:t>
            </a:r>
            <a:r>
              <a:rPr lang="cs-CZ" sz="2000" dirty="0"/>
              <a:t> </a:t>
            </a:r>
            <a:r>
              <a:rPr lang="cs-CZ" sz="2000" dirty="0" err="1"/>
              <a:t>be</a:t>
            </a:r>
            <a:r>
              <a:rPr lang="en-GB" sz="2000" dirty="0"/>
              <a:t> evaluated and given equal treatment</a:t>
            </a:r>
            <a:r>
              <a:rPr lang="cs-CZ" sz="2000" dirty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79508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4183931" y="268157"/>
            <a:ext cx="6922684" cy="1248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4800" dirty="0"/>
              <a:t>ACH </a:t>
            </a:r>
            <a:r>
              <a:rPr lang="cs-CZ" sz="4800" dirty="0" err="1"/>
              <a:t>steps</a:t>
            </a:r>
            <a:r>
              <a:rPr lang="cs-CZ" sz="4800" dirty="0"/>
              <a:t> I:</a:t>
            </a:r>
            <a:endParaRPr lang="en-US" sz="3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C13B5-4FC1-25AB-B255-3BB944417320}"/>
              </a:ext>
            </a:extLst>
          </p:cNvPr>
          <p:cNvSpPr txBox="1">
            <a:spLocks/>
          </p:cNvSpPr>
          <p:nvPr/>
        </p:nvSpPr>
        <p:spPr>
          <a:xfrm>
            <a:off x="5062010" y="1527538"/>
            <a:ext cx="6450052" cy="4795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ym typeface="Wingdings" panose="05000000000000000000" pitchFamily="2" charset="2"/>
            </a:endParaRP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5517D952-D890-FC35-2FBE-465F74FF7843}"/>
              </a:ext>
            </a:extLst>
          </p:cNvPr>
          <p:cNvSpPr txBox="1">
            <a:spLocks/>
          </p:cNvSpPr>
          <p:nvPr/>
        </p:nvSpPr>
        <p:spPr>
          <a:xfrm>
            <a:off x="4615127" y="1635040"/>
            <a:ext cx="7240889" cy="4687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6B294E4-0AD7-78EF-2493-02693CCE8793}"/>
              </a:ext>
            </a:extLst>
          </p:cNvPr>
          <p:cNvSpPr txBox="1"/>
          <p:nvPr/>
        </p:nvSpPr>
        <p:spPr>
          <a:xfrm>
            <a:off x="4634726" y="1080065"/>
            <a:ext cx="687733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cs-CZ" sz="2000" b="1" i="0" u="none" strike="noStrike" baseline="0" dirty="0" err="1">
                <a:solidFill>
                  <a:srgbClr val="000000"/>
                </a:solidFill>
              </a:rPr>
              <a:t>Brainstorm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 to </a:t>
            </a:r>
            <a:r>
              <a:rPr lang="en-GB" sz="2000" b="0" i="0" u="none" strike="noStrike" baseline="0" dirty="0">
                <a:solidFill>
                  <a:srgbClr val="000000"/>
                </a:solidFill>
              </a:rPr>
              <a:t>identify all possible hypotheses.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b="0" i="0" u="none" strike="noStrike" baseline="0" dirty="0">
                <a:solidFill>
                  <a:srgbClr val="000000"/>
                </a:solidFill>
              </a:rPr>
              <a:t>List all significant </a:t>
            </a:r>
            <a:r>
              <a:rPr lang="en-GB" sz="2000" b="1" i="0" u="none" strike="noStrike" baseline="0" dirty="0">
                <a:solidFill>
                  <a:srgbClr val="000000"/>
                </a:solidFill>
              </a:rPr>
              <a:t>evidence</a:t>
            </a:r>
            <a:r>
              <a:rPr lang="en-GB" sz="2000" b="0" i="0" u="none" strike="noStrike" baseline="0" dirty="0">
                <a:solidFill>
                  <a:srgbClr val="000000"/>
                </a:solidFill>
              </a:rPr>
              <a:t> relevant to all the hypotheses. </a:t>
            </a:r>
            <a:endParaRPr lang="cs-CZ" sz="2000" b="0" i="0" u="none" strike="noStrike" baseline="0" dirty="0">
              <a:solidFill>
                <a:srgbClr val="000000"/>
              </a:solidFill>
            </a:endParaRPr>
          </a:p>
          <a:p>
            <a:pPr marL="342900" marR="6770" indent="-342900">
              <a:buFont typeface="+mj-lt"/>
              <a:buAutoNum type="arabicPeriod"/>
            </a:pPr>
            <a:r>
              <a:rPr lang="en-GB" sz="2000" b="0" i="0" u="none" strike="noStrike" baseline="0" dirty="0">
                <a:solidFill>
                  <a:srgbClr val="000000"/>
                </a:solidFill>
              </a:rPr>
              <a:t>Prepare a </a:t>
            </a:r>
            <a:r>
              <a:rPr lang="en-GB" sz="2000" b="1" i="0" u="none" strike="noStrike" baseline="0" dirty="0">
                <a:solidFill>
                  <a:srgbClr val="000000"/>
                </a:solidFill>
              </a:rPr>
              <a:t>matrix</a:t>
            </a:r>
            <a:r>
              <a:rPr lang="en-GB" sz="2000" b="0" i="0" u="none" strike="noStrike" baseline="0" dirty="0">
                <a:solidFill>
                  <a:srgbClr val="000000"/>
                </a:solidFill>
              </a:rPr>
              <a:t> with hypotheses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.</a:t>
            </a:r>
          </a:p>
          <a:p>
            <a:pPr marL="342900" marR="6770" indent="-342900">
              <a:buFont typeface="+mj-lt"/>
              <a:buAutoNum type="arabicPeriod"/>
            </a:pPr>
            <a:r>
              <a:rPr lang="en-GB" sz="2000" b="1" i="0" u="none" strike="noStrike" baseline="0" dirty="0">
                <a:solidFill>
                  <a:srgbClr val="000000"/>
                </a:solidFill>
              </a:rPr>
              <a:t>Determine</a:t>
            </a:r>
            <a:r>
              <a:rPr lang="en-GB" sz="2000" b="0" i="0" u="none" strike="noStrike" baseline="0" dirty="0">
                <a:solidFill>
                  <a:srgbClr val="000000"/>
                </a:solidFill>
              </a:rPr>
              <a:t> whether each piece of </a:t>
            </a:r>
            <a:r>
              <a:rPr lang="en-GB" sz="2000" b="1" i="0" u="none" strike="noStrike" baseline="0" dirty="0">
                <a:solidFill>
                  <a:srgbClr val="000000"/>
                </a:solidFill>
              </a:rPr>
              <a:t>evidence</a:t>
            </a:r>
            <a:r>
              <a:rPr lang="en-GB" sz="2000" b="0" i="0" u="none" strike="noStrike" baseline="0" dirty="0">
                <a:solidFill>
                  <a:srgbClr val="000000"/>
                </a:solidFill>
              </a:rPr>
              <a:t> is consistent, inconsistent, or not applicable to each hypothesis.</a:t>
            </a:r>
          </a:p>
          <a:p>
            <a:pPr marL="342900" marR="3070" indent="-342900">
              <a:buFont typeface="+mj-lt"/>
              <a:buAutoNum type="arabicPeriod"/>
            </a:pPr>
            <a:r>
              <a:rPr lang="cs-CZ" sz="2000" b="1" dirty="0">
                <a:solidFill>
                  <a:srgbClr val="000000"/>
                </a:solidFill>
              </a:rPr>
              <a:t>R</a:t>
            </a:r>
            <a:r>
              <a:rPr lang="en-GB" sz="2000" b="1" i="0" u="none" strike="noStrike" baseline="0" dirty="0" err="1">
                <a:solidFill>
                  <a:srgbClr val="000000"/>
                </a:solidFill>
              </a:rPr>
              <a:t>efine</a:t>
            </a:r>
            <a:r>
              <a:rPr lang="en-GB" sz="2000" b="1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GB" sz="2000" b="0" i="0" u="none" strike="noStrike" baseline="0" dirty="0">
                <a:solidFill>
                  <a:srgbClr val="000000"/>
                </a:solidFill>
              </a:rPr>
              <a:t>the </a:t>
            </a:r>
            <a:r>
              <a:rPr lang="en-GB" sz="2000" b="1" i="0" u="none" strike="noStrike" baseline="0" dirty="0">
                <a:solidFill>
                  <a:srgbClr val="000000"/>
                </a:solidFill>
              </a:rPr>
              <a:t>matrix</a:t>
            </a:r>
            <a:r>
              <a:rPr lang="en-GB" sz="2000" b="0" i="0" u="none" strike="noStrike" baseline="0" dirty="0">
                <a:solidFill>
                  <a:srgbClr val="000000"/>
                </a:solidFill>
              </a:rPr>
              <a:t> and reconsider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(</a:t>
            </a:r>
            <a:r>
              <a:rPr lang="cs-CZ" sz="2000" b="0" i="0" u="none" strike="noStrike" baseline="0" dirty="0" err="1">
                <a:solidFill>
                  <a:srgbClr val="000000"/>
                </a:solidFill>
              </a:rPr>
              <a:t>add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) </a:t>
            </a:r>
            <a:r>
              <a:rPr lang="en-GB" sz="2000" b="0" i="0" u="none" strike="noStrike" baseline="0" dirty="0">
                <a:solidFill>
                  <a:srgbClr val="000000"/>
                </a:solidFill>
              </a:rPr>
              <a:t>the hypotheses</a:t>
            </a:r>
            <a:r>
              <a:rPr lang="cs-CZ" sz="2000" dirty="0">
                <a:solidFill>
                  <a:srgbClr val="000000"/>
                </a:solidFill>
              </a:rPr>
              <a:t> (f</a:t>
            </a:r>
            <a:r>
              <a:rPr lang="en-GB" sz="2000" b="0" i="0" u="none" strike="noStrike" baseline="0" dirty="0" err="1">
                <a:solidFill>
                  <a:srgbClr val="000000"/>
                </a:solidFill>
              </a:rPr>
              <a:t>ocus</a:t>
            </a:r>
            <a:r>
              <a:rPr lang="en-GB" sz="2000" b="0" i="0" u="none" strike="noStrike" baseline="0" dirty="0">
                <a:solidFill>
                  <a:srgbClr val="000000"/>
                </a:solidFill>
              </a:rPr>
              <a:t> on disproving hypotheses rather than </a:t>
            </a:r>
            <a:r>
              <a:rPr lang="cs-CZ" sz="2000" b="0" i="0" u="none" strike="noStrike" baseline="0" dirty="0" err="1">
                <a:solidFill>
                  <a:srgbClr val="000000"/>
                </a:solidFill>
              </a:rPr>
              <a:t>retaining</a:t>
            </a:r>
            <a:r>
              <a:rPr lang="cs-CZ" sz="2000" dirty="0">
                <a:solidFill>
                  <a:srgbClr val="000000"/>
                </a:solidFill>
              </a:rPr>
              <a:t>).</a:t>
            </a:r>
          </a:p>
          <a:p>
            <a:pPr marL="342900" marR="3070" indent="-342900">
              <a:buFont typeface="+mj-lt"/>
              <a:buAutoNum type="arabicPeriod"/>
            </a:pPr>
            <a:r>
              <a:rPr lang="en-GB" sz="2000" b="1" i="0" u="none" strike="noStrike" baseline="0" dirty="0" err="1">
                <a:solidFill>
                  <a:srgbClr val="000000"/>
                </a:solidFill>
              </a:rPr>
              <a:t>Analyze</a:t>
            </a:r>
            <a:r>
              <a:rPr lang="en-GB" sz="2000" b="0" i="0" u="none" strike="noStrike" baseline="0" dirty="0">
                <a:solidFill>
                  <a:srgbClr val="000000"/>
                </a:solidFill>
              </a:rPr>
              <a:t> how sensitive the ACH results are to a few critical items of evidence; should those pieces prove to be wrong, misleading, or subject to deception, how would it impact an explanation’s validity? </a:t>
            </a:r>
          </a:p>
        </p:txBody>
      </p:sp>
    </p:spTree>
    <p:extLst>
      <p:ext uri="{BB962C8B-B14F-4D97-AF65-F5344CB8AC3E}">
        <p14:creationId xmlns:p14="http://schemas.microsoft.com/office/powerpoint/2010/main" val="3616931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39166"/>
            <a:ext cx="6639880" cy="669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/>
              <a:t>ACH </a:t>
            </a:r>
            <a:r>
              <a:rPr lang="cs-CZ" sz="3200" b="1" dirty="0" err="1"/>
              <a:t>steps</a:t>
            </a:r>
            <a:r>
              <a:rPr lang="cs-CZ" sz="3200" b="1" dirty="0"/>
              <a:t> II:</a:t>
            </a:r>
            <a:endParaRPr lang="en-US" sz="3200" b="1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6620710" cy="4524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1243937-DF8B-A2D4-FC8B-3FC94F88B571}"/>
              </a:ext>
            </a:extLst>
          </p:cNvPr>
          <p:cNvSpPr txBox="1"/>
          <p:nvPr/>
        </p:nvSpPr>
        <p:spPr>
          <a:xfrm>
            <a:off x="1121369" y="1623885"/>
            <a:ext cx="663988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770"/>
            <a:r>
              <a:rPr lang="en-GB" sz="2000" b="0" i="0" u="none" strike="noStrike" baseline="0" dirty="0">
                <a:solidFill>
                  <a:srgbClr val="000000"/>
                </a:solidFill>
                <a:latin typeface="Swis721 BT"/>
              </a:rPr>
              <a:t>• Ask what evidence is not being seen but would be expected for a given hypothesis to be true. Is denial and deception a possibility? </a:t>
            </a:r>
          </a:p>
          <a:p>
            <a:r>
              <a:rPr lang="en-GB" sz="2000" b="0" i="0" u="none" strike="noStrike" baseline="0" dirty="0">
                <a:solidFill>
                  <a:srgbClr val="000000"/>
                </a:solidFill>
                <a:latin typeface="Swis721 BT"/>
              </a:rPr>
              <a:t>• Establish the relative likelihood for the hypotheses and report all the conclusions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Swis721 BT"/>
              </a:rPr>
              <a:t>.</a:t>
            </a:r>
            <a:endParaRPr lang="en-US" sz="20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EC53F99-3BFF-6529-9A65-75A1E3437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369" y="3361491"/>
            <a:ext cx="7855265" cy="303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15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socha, umění&#10;&#10;Popis byl vytvořen automaticky">
            <a:extLst>
              <a:ext uri="{FF2B5EF4-FFF2-40B4-BE49-F238E27FC236}">
                <a16:creationId xmlns:a16="http://schemas.microsoft.com/office/drawing/2014/main" id="{03045BCE-E2F6-3898-AF18-881C34CCD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65E6429-D8A6-7768-0997-F361B71D2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595" y="1252397"/>
            <a:ext cx="4550664" cy="1053842"/>
          </a:xfrm>
        </p:spPr>
        <p:txBody>
          <a:bodyPr>
            <a:noAutofit/>
          </a:bodyPr>
          <a:lstStyle/>
          <a:p>
            <a:pPr algn="l"/>
            <a:r>
              <a:rPr lang="cs-CZ" sz="5400" dirty="0" err="1">
                <a:latin typeface="+mn-lt"/>
              </a:rPr>
              <a:t>Contrarian</a:t>
            </a:r>
            <a:r>
              <a:rPr lang="cs-CZ" sz="5400" dirty="0">
                <a:latin typeface="+mn-lt"/>
              </a:rPr>
              <a:t> </a:t>
            </a:r>
            <a:r>
              <a:rPr lang="cs-CZ" sz="5400" dirty="0" err="1">
                <a:latin typeface="+mn-lt"/>
              </a:rPr>
              <a:t>techniques</a:t>
            </a:r>
            <a:r>
              <a:rPr lang="cs-CZ" sz="5400" dirty="0">
                <a:latin typeface="+mn-lt"/>
              </a:rPr>
              <a:t>:</a:t>
            </a:r>
            <a:endParaRPr lang="en-US" sz="3600" dirty="0">
              <a:latin typeface="+mn-lt"/>
            </a:endParaRPr>
          </a:p>
        </p:txBody>
      </p:sp>
      <p:pic>
        <p:nvPicPr>
          <p:cNvPr id="17" name="Obrázek 16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53DFED69-B3F8-1B0A-1FCE-6286521DC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7" y="145612"/>
            <a:ext cx="2631953" cy="174803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6570DBF-86AC-C111-98EA-55DC29BF52C0}"/>
              </a:ext>
            </a:extLst>
          </p:cNvPr>
          <p:cNvSpPr txBox="1"/>
          <p:nvPr/>
        </p:nvSpPr>
        <p:spPr>
          <a:xfrm>
            <a:off x="463446" y="2567605"/>
            <a:ext cx="374056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400" b="1" i="0" u="none" strike="noStrike" baseline="0" dirty="0" err="1">
                <a:solidFill>
                  <a:srgbClr val="000000"/>
                </a:solidFill>
                <a:latin typeface="Swis721 BT"/>
              </a:rPr>
              <a:t>Devil’s</a:t>
            </a:r>
            <a:r>
              <a:rPr lang="cs-CZ" sz="2400" b="1" i="0" u="none" strike="noStrike" baseline="0" dirty="0">
                <a:solidFill>
                  <a:srgbClr val="000000"/>
                </a:solidFill>
                <a:latin typeface="Swis721 BT"/>
              </a:rPr>
              <a:t> </a:t>
            </a:r>
            <a:r>
              <a:rPr lang="cs-CZ" sz="2400" b="1" i="0" u="none" strike="noStrike" baseline="0" dirty="0" err="1">
                <a:solidFill>
                  <a:srgbClr val="000000"/>
                </a:solidFill>
                <a:latin typeface="Swis721 BT"/>
              </a:rPr>
              <a:t>Advocacy</a:t>
            </a:r>
            <a:endParaRPr lang="cs-CZ" sz="2400" b="1" i="0" u="none" strike="noStrike" baseline="0" dirty="0">
              <a:solidFill>
                <a:srgbClr val="000000"/>
              </a:solidFill>
              <a:latin typeface="Swis721 B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b="1" i="0" u="none" strike="noStrike" baseline="0" dirty="0">
                <a:solidFill>
                  <a:srgbClr val="000000"/>
                </a:solidFill>
                <a:latin typeface="Swis721 BT"/>
              </a:rPr>
              <a:t>Team A/Team B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400" b="1" i="0" u="none" strike="noStrike" baseline="0" dirty="0" err="1">
                <a:solidFill>
                  <a:srgbClr val="000000"/>
                </a:solidFill>
                <a:latin typeface="Swis721 BT"/>
              </a:rPr>
              <a:t>High-Impact</a:t>
            </a:r>
            <a:r>
              <a:rPr lang="cs-CZ" sz="2400" b="1" i="0" u="none" strike="noStrike" baseline="0" dirty="0">
                <a:solidFill>
                  <a:srgbClr val="000000"/>
                </a:solidFill>
                <a:latin typeface="Swis721 BT"/>
              </a:rPr>
              <a:t>/</a:t>
            </a:r>
            <a:r>
              <a:rPr lang="cs-CZ" sz="2400" b="1" i="0" u="none" strike="noStrike" baseline="0" dirty="0" err="1">
                <a:solidFill>
                  <a:srgbClr val="000000"/>
                </a:solidFill>
                <a:latin typeface="Swis721 BT"/>
              </a:rPr>
              <a:t>Low</a:t>
            </a:r>
            <a:r>
              <a:rPr lang="cs-CZ" sz="2400" b="1" i="0" u="none" strike="noStrike" baseline="0" dirty="0">
                <a:solidFill>
                  <a:srgbClr val="000000"/>
                </a:solidFill>
                <a:latin typeface="Swis721 BT"/>
              </a:rPr>
              <a:t>-Probability </a:t>
            </a:r>
            <a:r>
              <a:rPr lang="cs-CZ" sz="2400" b="1" i="0" u="none" strike="noStrike" baseline="0" dirty="0" err="1">
                <a:solidFill>
                  <a:srgbClr val="000000"/>
                </a:solidFill>
                <a:latin typeface="Swis721 BT"/>
              </a:rPr>
              <a:t>Analysis</a:t>
            </a:r>
            <a:endParaRPr lang="cs-CZ" sz="2400" b="1" i="0" u="none" strike="noStrike" baseline="0" dirty="0">
              <a:solidFill>
                <a:srgbClr val="000000"/>
              </a:solidFill>
              <a:latin typeface="Swis721 B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400" b="1" i="0" u="none" strike="noStrike" baseline="0" dirty="0">
                <a:solidFill>
                  <a:srgbClr val="000000"/>
                </a:solidFill>
                <a:latin typeface="Swis721 BT"/>
              </a:rPr>
              <a:t>“</a:t>
            </a:r>
            <a:r>
              <a:rPr lang="cs-CZ" sz="2400" b="1" i="0" u="none" strike="noStrike" baseline="0" dirty="0" err="1">
                <a:solidFill>
                  <a:srgbClr val="000000"/>
                </a:solidFill>
                <a:latin typeface="Swis721 BT"/>
              </a:rPr>
              <a:t>What</a:t>
            </a:r>
            <a:r>
              <a:rPr lang="cs-CZ" sz="2400" b="1" i="0" u="none" strike="noStrike" baseline="0" dirty="0">
                <a:solidFill>
                  <a:srgbClr val="000000"/>
                </a:solidFill>
                <a:latin typeface="Swis721 BT"/>
              </a:rPr>
              <a:t> </a:t>
            </a:r>
            <a:r>
              <a:rPr lang="cs-CZ" sz="2400" b="1" i="0" u="none" strike="noStrike" baseline="0" dirty="0" err="1">
                <a:solidFill>
                  <a:srgbClr val="000000"/>
                </a:solidFill>
                <a:latin typeface="Swis721 BT"/>
              </a:rPr>
              <a:t>If</a:t>
            </a:r>
            <a:r>
              <a:rPr lang="cs-CZ" sz="2400" b="1" i="0" u="none" strike="noStrike" baseline="0" dirty="0">
                <a:solidFill>
                  <a:srgbClr val="000000"/>
                </a:solidFill>
                <a:latin typeface="Swis721 BT"/>
              </a:rPr>
              <a:t>?” </a:t>
            </a:r>
            <a:r>
              <a:rPr lang="cs-CZ" sz="2400" b="1" i="0" u="none" strike="noStrike" baseline="0" dirty="0" err="1">
                <a:solidFill>
                  <a:srgbClr val="000000"/>
                </a:solidFill>
                <a:latin typeface="Swis721 BT"/>
              </a:rPr>
              <a:t>Analysis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10298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4183931" y="268157"/>
            <a:ext cx="6922684" cy="1248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4800" dirty="0" err="1"/>
              <a:t>Devil´s</a:t>
            </a:r>
            <a:r>
              <a:rPr lang="cs-CZ" sz="4800" dirty="0"/>
              <a:t> </a:t>
            </a:r>
            <a:r>
              <a:rPr lang="cs-CZ" sz="4800" dirty="0" err="1"/>
              <a:t>Advocacy</a:t>
            </a:r>
            <a:endParaRPr lang="en-US" sz="3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C13B5-4FC1-25AB-B255-3BB944417320}"/>
              </a:ext>
            </a:extLst>
          </p:cNvPr>
          <p:cNvSpPr txBox="1">
            <a:spLocks/>
          </p:cNvSpPr>
          <p:nvPr/>
        </p:nvSpPr>
        <p:spPr>
          <a:xfrm>
            <a:off x="5062010" y="1527538"/>
            <a:ext cx="6450052" cy="4795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ym typeface="Wingdings" panose="05000000000000000000" pitchFamily="2" charset="2"/>
            </a:endParaRP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5517D952-D890-FC35-2FBE-465F74FF7843}"/>
              </a:ext>
            </a:extLst>
          </p:cNvPr>
          <p:cNvSpPr txBox="1">
            <a:spLocks/>
          </p:cNvSpPr>
          <p:nvPr/>
        </p:nvSpPr>
        <p:spPr>
          <a:xfrm>
            <a:off x="4615127" y="1635040"/>
            <a:ext cx="7240889" cy="4687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AE7AD32-177B-A0C0-81E4-43E943F9C87A}"/>
              </a:ext>
            </a:extLst>
          </p:cNvPr>
          <p:cNvSpPr txBox="1"/>
          <p:nvPr/>
        </p:nvSpPr>
        <p:spPr>
          <a:xfrm>
            <a:off x="4634727" y="1527538"/>
            <a:ext cx="6877335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i="0" u="none" strike="noStrike" baseline="0" dirty="0">
                <a:solidFill>
                  <a:srgbClr val="000000"/>
                </a:solidFill>
              </a:rPr>
              <a:t>„</a:t>
            </a:r>
            <a:r>
              <a:rPr lang="en-GB" sz="2000" b="0" i="1" u="none" strike="noStrike" baseline="0" dirty="0">
                <a:solidFill>
                  <a:srgbClr val="000000"/>
                </a:solidFill>
              </a:rPr>
              <a:t>Challenging a single, strongly held view or consensus by building the best possible case for an alternative explanation.</a:t>
            </a:r>
            <a:r>
              <a:rPr lang="cs-CZ" sz="2000" b="0" i="1" u="none" strike="noStrike" baseline="0" dirty="0">
                <a:solidFill>
                  <a:srgbClr val="000000"/>
                </a:solidFill>
              </a:rPr>
              <a:t>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i="1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b="0" i="1" u="none" strike="noStrike" baseline="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0" i="0" u="none" strike="noStrike" baseline="0" dirty="0" err="1">
                <a:solidFill>
                  <a:srgbClr val="000000"/>
                </a:solidFill>
              </a:rPr>
              <a:t>Identifying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cs-CZ" sz="2000" b="0" i="0" u="none" strike="noStrike" baseline="0" dirty="0" err="1">
                <a:solidFill>
                  <a:srgbClr val="000000"/>
                </a:solidFill>
              </a:rPr>
              <a:t>faulty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cs-CZ" sz="2000" b="0" i="0" u="none" strike="noStrike" baseline="0" dirty="0" err="1">
                <a:solidFill>
                  <a:srgbClr val="000000"/>
                </a:solidFill>
              </a:rPr>
              <a:t>logic</a:t>
            </a:r>
            <a:r>
              <a:rPr lang="cs-CZ" sz="2000" dirty="0">
                <a:solidFill>
                  <a:srgbClr val="000000"/>
                </a:solidFill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0000"/>
                </a:solidFill>
              </a:rPr>
              <a:t>Challenging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key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assumptions</a:t>
            </a:r>
            <a:r>
              <a:rPr lang="cs-CZ" sz="2000" dirty="0">
                <a:solidFill>
                  <a:srgbClr val="000000"/>
                </a:solidFill>
              </a:rPr>
              <a:t> – </a:t>
            </a:r>
            <a:r>
              <a:rPr lang="cs-CZ" sz="2000" dirty="0" err="1">
                <a:solidFill>
                  <a:srgbClr val="000000"/>
                </a:solidFill>
              </a:rPr>
              <a:t>can</a:t>
            </a:r>
            <a:r>
              <a:rPr lang="cs-CZ" sz="2000" dirty="0">
                <a:solidFill>
                  <a:srgbClr val="000000"/>
                </a:solidFill>
              </a:rPr>
              <a:t> make </a:t>
            </a:r>
            <a:r>
              <a:rPr lang="cs-CZ" sz="2000" dirty="0" err="1">
                <a:solidFill>
                  <a:srgbClr val="000000"/>
                </a:solidFill>
              </a:rPr>
              <a:t>them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stronger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through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discussion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or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can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discard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them</a:t>
            </a:r>
            <a:r>
              <a:rPr lang="cs-CZ" sz="2000" dirty="0">
                <a:solidFill>
                  <a:srgbClr val="000000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0000"/>
                </a:solidFill>
              </a:rPr>
              <a:t>Identification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of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alternative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explanations</a:t>
            </a:r>
            <a:r>
              <a:rPr lang="cs-CZ" sz="2000" dirty="0">
                <a:solidFill>
                  <a:srgbClr val="000000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0" i="0" u="none" strike="noStrike" baseline="0" dirty="0" err="1">
                <a:solidFill>
                  <a:srgbClr val="000000"/>
                </a:solidFill>
              </a:rPr>
              <a:t>World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cs-CZ" sz="2000" b="0" i="0" u="none" strike="noStrike" baseline="0" dirty="0" err="1">
                <a:solidFill>
                  <a:srgbClr val="000000"/>
                </a:solidFill>
              </a:rPr>
              <a:t>War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 Z.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0" i="0" u="none" strike="noStrike" baseline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202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39166"/>
            <a:ext cx="6639880" cy="669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 err="1"/>
              <a:t>Devil´s</a:t>
            </a:r>
            <a:r>
              <a:rPr lang="cs-CZ" sz="3200" b="1" dirty="0"/>
              <a:t> </a:t>
            </a:r>
            <a:r>
              <a:rPr lang="cs-CZ" sz="3200" b="1" dirty="0" err="1"/>
              <a:t>Advocacy</a:t>
            </a:r>
            <a:r>
              <a:rPr lang="cs-CZ" sz="3200" b="1" dirty="0"/>
              <a:t> </a:t>
            </a:r>
            <a:r>
              <a:rPr lang="cs-CZ" sz="3200" b="1" dirty="0" err="1"/>
              <a:t>Steps</a:t>
            </a:r>
            <a:r>
              <a:rPr lang="cs-CZ" sz="3200" b="1" dirty="0"/>
              <a:t>:</a:t>
            </a:r>
            <a:endParaRPr lang="en-US" sz="3200" b="1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6620710" cy="4524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1243937-DF8B-A2D4-FC8B-3FC94F88B571}"/>
              </a:ext>
            </a:extLst>
          </p:cNvPr>
          <p:cNvSpPr txBox="1"/>
          <p:nvPr/>
        </p:nvSpPr>
        <p:spPr>
          <a:xfrm>
            <a:off x="1009857" y="1771517"/>
            <a:ext cx="663988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baseline="0" dirty="0">
                <a:solidFill>
                  <a:srgbClr val="000000"/>
                </a:solidFill>
                <a:latin typeface="Swis721 BT"/>
              </a:rPr>
              <a:t>• Outline the 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Swis721 BT"/>
              </a:rPr>
              <a:t>mainline judgment 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Swis721 BT"/>
              </a:rPr>
              <a:t>and key assumptions and characterize the 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Swis721 BT"/>
              </a:rPr>
              <a:t>evidence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Swis721 BT"/>
              </a:rPr>
              <a:t> supporting that current analytic view. </a:t>
            </a:r>
            <a:endParaRPr lang="cs-CZ" sz="1800" b="0" i="0" u="none" strike="noStrike" baseline="0" dirty="0">
              <a:solidFill>
                <a:srgbClr val="000000"/>
              </a:solidFill>
              <a:latin typeface="Swis721 BT"/>
            </a:endParaRPr>
          </a:p>
          <a:p>
            <a:endParaRPr lang="en-GB" sz="1800" b="0" i="0" u="none" strike="noStrike" baseline="0" dirty="0">
              <a:solidFill>
                <a:srgbClr val="000000"/>
              </a:solidFill>
              <a:latin typeface="Swis721 BT"/>
            </a:endParaRPr>
          </a:p>
          <a:p>
            <a:r>
              <a:rPr lang="en-GB" sz="1800" b="0" i="0" u="none" strike="noStrike" baseline="0" dirty="0">
                <a:solidFill>
                  <a:srgbClr val="000000"/>
                </a:solidFill>
                <a:latin typeface="Swis721 BT"/>
              </a:rPr>
              <a:t>• Select 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Swis721 BT"/>
              </a:rPr>
              <a:t>one or more assumptions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Swis721 BT"/>
              </a:rPr>
              <a:t>—stated </a:t>
            </a:r>
          </a:p>
          <a:p>
            <a:pPr marR="770"/>
            <a:r>
              <a:rPr lang="en-GB" sz="1800" b="0" i="0" u="none" strike="noStrike" baseline="0" dirty="0">
                <a:solidFill>
                  <a:srgbClr val="000000"/>
                </a:solidFill>
                <a:latin typeface="Swis721 BT"/>
              </a:rPr>
              <a:t>or not—that appear the most susceptible to challenge. </a:t>
            </a:r>
            <a:endParaRPr lang="cs-CZ" sz="1800" b="0" i="0" u="none" strike="noStrike" baseline="0" dirty="0">
              <a:solidFill>
                <a:srgbClr val="000000"/>
              </a:solidFill>
              <a:latin typeface="Swis721 BT"/>
            </a:endParaRPr>
          </a:p>
          <a:p>
            <a:pPr marR="770"/>
            <a:endParaRPr lang="en-GB" sz="1800" b="0" i="0" u="none" strike="noStrike" baseline="0" dirty="0">
              <a:solidFill>
                <a:srgbClr val="000000"/>
              </a:solidFill>
              <a:latin typeface="Swis721 BT"/>
            </a:endParaRPr>
          </a:p>
          <a:p>
            <a:r>
              <a:rPr lang="en-GB" sz="1800" b="0" i="0" u="none" strike="noStrike" baseline="0" dirty="0">
                <a:solidFill>
                  <a:srgbClr val="000000"/>
                </a:solidFill>
                <a:latin typeface="Swis721 BT"/>
              </a:rPr>
              <a:t>• Review the information used to determine </a:t>
            </a:r>
          </a:p>
          <a:p>
            <a:pPr marR="770"/>
            <a:r>
              <a:rPr lang="en-GB" sz="1800" b="0" i="0" u="none" strike="noStrike" baseline="0" dirty="0">
                <a:solidFill>
                  <a:srgbClr val="000000"/>
                </a:solidFill>
                <a:latin typeface="Swis721 BT"/>
              </a:rPr>
              <a:t>whether any is of questionable validity, whether deception is possibly indicated, or whether major 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Swis721 BT"/>
              </a:rPr>
              <a:t>gaps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Swis721 BT"/>
              </a:rPr>
              <a:t> exist. </a:t>
            </a:r>
            <a:endParaRPr lang="cs-CZ" sz="1800" b="0" i="0" u="none" strike="noStrike" baseline="0" dirty="0">
              <a:solidFill>
                <a:srgbClr val="000000"/>
              </a:solidFill>
              <a:latin typeface="Swis721 BT"/>
            </a:endParaRPr>
          </a:p>
          <a:p>
            <a:pPr marR="770"/>
            <a:endParaRPr lang="cs-CZ" sz="1800" b="0" i="0" u="none" strike="noStrike" baseline="0" dirty="0">
              <a:solidFill>
                <a:srgbClr val="000000"/>
              </a:solidFill>
              <a:latin typeface="Swis721 BT"/>
            </a:endParaRPr>
          </a:p>
          <a:p>
            <a:pPr marR="3070"/>
            <a:r>
              <a:rPr lang="en-GB" sz="1800" b="0" i="0" u="none" strike="noStrike" baseline="0" dirty="0">
                <a:solidFill>
                  <a:srgbClr val="000000"/>
                </a:solidFill>
                <a:latin typeface="Swis721 BT"/>
              </a:rPr>
              <a:t>• Highlight the 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Swis721 BT"/>
              </a:rPr>
              <a:t>evidence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Swis721 BT"/>
              </a:rPr>
              <a:t> that could support an alternative hypothesis or 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Swis721 BT"/>
              </a:rPr>
              <a:t>contradicts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Swis721 BT"/>
              </a:rPr>
              <a:t> the current thinking. </a:t>
            </a:r>
            <a:endParaRPr lang="cs-CZ" sz="1800" b="0" i="0" u="none" strike="noStrike" baseline="0" dirty="0">
              <a:solidFill>
                <a:srgbClr val="000000"/>
              </a:solidFill>
              <a:latin typeface="Swis721 BT"/>
            </a:endParaRPr>
          </a:p>
          <a:p>
            <a:pPr marR="3070"/>
            <a:endParaRPr lang="en-GB" sz="1800" b="0" i="0" u="none" strike="noStrike" baseline="0" dirty="0">
              <a:solidFill>
                <a:srgbClr val="000000"/>
              </a:solidFill>
              <a:latin typeface="Swis721 BT"/>
            </a:endParaRPr>
          </a:p>
          <a:p>
            <a:r>
              <a:rPr lang="en-GB" sz="1800" b="0" i="0" u="none" strike="noStrike" baseline="0" dirty="0">
                <a:solidFill>
                  <a:srgbClr val="000000"/>
                </a:solidFill>
                <a:latin typeface="Swis721 BT"/>
              </a:rPr>
              <a:t>• Present the findings that 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Swis721 BT"/>
              </a:rPr>
              <a:t>demonstrate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Swis721 BT"/>
              </a:rPr>
              <a:t> there are 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Swis721 BT"/>
              </a:rPr>
              <a:t>f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Swis721 BT"/>
              </a:rPr>
              <a:t>l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Swis721 BT"/>
              </a:rPr>
              <a:t>awed assumptions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Swis721 BT"/>
              </a:rPr>
              <a:t>, poor quality evidence, or 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Swis721 BT"/>
              </a:rPr>
              <a:t>possible deception 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Swis721 BT"/>
              </a:rPr>
              <a:t>at work.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53271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4183931" y="268157"/>
            <a:ext cx="6922684" cy="1248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4800" dirty="0"/>
              <a:t>A/B </a:t>
            </a:r>
            <a:r>
              <a:rPr lang="cs-CZ" sz="4800" dirty="0" err="1"/>
              <a:t>Teaming</a:t>
            </a:r>
            <a:endParaRPr lang="en-US" sz="3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C13B5-4FC1-25AB-B255-3BB944417320}"/>
              </a:ext>
            </a:extLst>
          </p:cNvPr>
          <p:cNvSpPr txBox="1">
            <a:spLocks/>
          </p:cNvSpPr>
          <p:nvPr/>
        </p:nvSpPr>
        <p:spPr>
          <a:xfrm>
            <a:off x="5062010" y="1527538"/>
            <a:ext cx="6450052" cy="4795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ym typeface="Wingdings" panose="05000000000000000000" pitchFamily="2" charset="2"/>
            </a:endParaRP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5517D952-D890-FC35-2FBE-465F74FF7843}"/>
              </a:ext>
            </a:extLst>
          </p:cNvPr>
          <p:cNvSpPr txBox="1">
            <a:spLocks/>
          </p:cNvSpPr>
          <p:nvPr/>
        </p:nvSpPr>
        <p:spPr>
          <a:xfrm>
            <a:off x="4615127" y="1635040"/>
            <a:ext cx="7240889" cy="4687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AE7AD32-177B-A0C0-81E4-43E943F9C87A}"/>
              </a:ext>
            </a:extLst>
          </p:cNvPr>
          <p:cNvSpPr txBox="1"/>
          <p:nvPr/>
        </p:nvSpPr>
        <p:spPr>
          <a:xfrm>
            <a:off x="4634727" y="1527538"/>
            <a:ext cx="687733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0" i="1" u="none" strike="noStrike" baseline="0" dirty="0">
                <a:solidFill>
                  <a:srgbClr val="000000"/>
                </a:solidFill>
              </a:rPr>
              <a:t>„</a:t>
            </a:r>
            <a:r>
              <a:rPr lang="en-GB" sz="2000" b="0" i="1" u="none" strike="noStrike" baseline="0" dirty="0">
                <a:solidFill>
                  <a:srgbClr val="000000"/>
                </a:solidFill>
              </a:rPr>
              <a:t>Use of separate analytic teams that contrast two (or more) strongly held views or competing hypotheses.</a:t>
            </a:r>
            <a:r>
              <a:rPr lang="cs-CZ" sz="2000" b="0" i="1" u="none" strike="noStrike" baseline="0" dirty="0">
                <a:solidFill>
                  <a:srgbClr val="000000"/>
                </a:solidFill>
              </a:rPr>
              <a:t>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i="1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>
                <a:solidFill>
                  <a:srgbClr val="000000"/>
                </a:solidFill>
              </a:rPr>
              <a:t>Methods</a:t>
            </a:r>
            <a:r>
              <a:rPr lang="cs-CZ" sz="2000" dirty="0">
                <a:solidFill>
                  <a:srgbClr val="000000"/>
                </a:solidFill>
              </a:rPr>
              <a:t>: </a:t>
            </a:r>
            <a:r>
              <a:rPr lang="cs-CZ" sz="2000" dirty="0" err="1">
                <a:solidFill>
                  <a:srgbClr val="000000"/>
                </a:solidFill>
              </a:rPr>
              <a:t>Analysis</a:t>
            </a:r>
            <a:r>
              <a:rPr lang="cs-CZ" sz="2000" dirty="0">
                <a:solidFill>
                  <a:srgbClr val="000000"/>
                </a:solidFill>
              </a:rPr>
              <a:t> and </a:t>
            </a:r>
            <a:r>
              <a:rPr lang="cs-CZ" sz="2000" dirty="0" err="1">
                <a:solidFill>
                  <a:srgbClr val="000000"/>
                </a:solidFill>
              </a:rPr>
              <a:t>debate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phase</a:t>
            </a:r>
            <a:r>
              <a:rPr lang="cs-CZ" sz="2000" dirty="0">
                <a:solidFill>
                  <a:srgbClr val="000000"/>
                </a:solidFill>
              </a:rPr>
              <a:t> – </a:t>
            </a:r>
            <a:r>
              <a:rPr lang="cs-CZ" sz="2000" dirty="0" err="1">
                <a:solidFill>
                  <a:srgbClr val="000000"/>
                </a:solidFill>
              </a:rPr>
              <a:t>contrarian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oppinions</a:t>
            </a:r>
            <a:r>
              <a:rPr lang="cs-CZ" sz="2000" dirty="0">
                <a:solidFill>
                  <a:srgbClr val="000000"/>
                </a:solidFill>
              </a:rPr>
              <a:t> and </a:t>
            </a:r>
            <a:r>
              <a:rPr lang="cs-CZ" sz="2000" dirty="0" err="1">
                <a:solidFill>
                  <a:srgbClr val="000000"/>
                </a:solidFill>
              </a:rPr>
              <a:t>discussion</a:t>
            </a:r>
            <a:r>
              <a:rPr lang="cs-CZ" sz="2000" dirty="0">
                <a:solidFill>
                  <a:srgbClr val="000000"/>
                </a:solidFill>
              </a:rPr>
              <a:t> (</a:t>
            </a:r>
            <a:r>
              <a:rPr lang="cs-CZ" sz="2000" dirty="0" err="1">
                <a:solidFill>
                  <a:srgbClr val="000000"/>
                </a:solidFill>
              </a:rPr>
              <a:t>moderated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or</a:t>
            </a:r>
            <a:r>
              <a:rPr lang="cs-CZ" sz="2000" dirty="0">
                <a:solidFill>
                  <a:srgbClr val="000000"/>
                </a:solidFill>
              </a:rPr>
              <a:t> not).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0" i="0" u="none" strike="noStrike" baseline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866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39166"/>
            <a:ext cx="6639880" cy="669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 err="1"/>
              <a:t>High</a:t>
            </a:r>
            <a:r>
              <a:rPr lang="cs-CZ" sz="3200" b="1" dirty="0"/>
              <a:t> </a:t>
            </a:r>
            <a:r>
              <a:rPr lang="cs-CZ" sz="3200" b="1" dirty="0" err="1"/>
              <a:t>Impact</a:t>
            </a:r>
            <a:r>
              <a:rPr lang="cs-CZ" sz="3200" b="1" dirty="0"/>
              <a:t>/</a:t>
            </a:r>
            <a:r>
              <a:rPr lang="cs-CZ" sz="3200" b="1" dirty="0" err="1"/>
              <a:t>Low</a:t>
            </a:r>
            <a:r>
              <a:rPr lang="cs-CZ" sz="3200" b="1" dirty="0"/>
              <a:t> Probability</a:t>
            </a:r>
            <a:endParaRPr lang="en-US" sz="3200" b="1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6620710" cy="4524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1243937-DF8B-A2D4-FC8B-3FC94F88B571}"/>
              </a:ext>
            </a:extLst>
          </p:cNvPr>
          <p:cNvSpPr txBox="1"/>
          <p:nvPr/>
        </p:nvSpPr>
        <p:spPr>
          <a:xfrm>
            <a:off x="965253" y="1619470"/>
            <a:ext cx="663988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„</a:t>
            </a:r>
            <a:r>
              <a:rPr lang="en-GB" sz="2000" b="0" i="1" u="none" strike="noStrike" baseline="0" dirty="0">
                <a:solidFill>
                  <a:srgbClr val="000000"/>
                </a:solidFill>
              </a:rPr>
              <a:t>Highlights a seemingly unlikely event that would have major policy consequences if it happened.</a:t>
            </a:r>
            <a:r>
              <a:rPr lang="cs-CZ" sz="2000" b="0" i="1" u="none" strike="noStrike" baseline="0" dirty="0">
                <a:solidFill>
                  <a:srgbClr val="000000"/>
                </a:solidFill>
              </a:rPr>
              <a:t>“</a:t>
            </a:r>
          </a:p>
          <a:p>
            <a:endParaRPr lang="cs-CZ" sz="2000" i="1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0000"/>
                </a:solidFill>
              </a:rPr>
              <a:t>Allows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for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capturing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unlikely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scenario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with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factors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at</a:t>
            </a:r>
            <a:r>
              <a:rPr lang="cs-CZ" sz="2000" dirty="0">
                <a:solidFill>
                  <a:srgbClr val="000000"/>
                </a:solidFill>
              </a:rPr>
              <a:t> play </a:t>
            </a:r>
            <a:r>
              <a:rPr lang="cs-CZ" sz="2000" dirty="0" err="1">
                <a:solidFill>
                  <a:srgbClr val="000000"/>
                </a:solidFill>
              </a:rPr>
              <a:t>that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can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have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devastating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impact</a:t>
            </a:r>
            <a:r>
              <a:rPr lang="cs-CZ" sz="2000" dirty="0">
                <a:solidFill>
                  <a:srgbClr val="000000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0000"/>
                </a:solidFill>
              </a:rPr>
              <a:t>Preparing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for</a:t>
            </a:r>
            <a:r>
              <a:rPr lang="cs-CZ" sz="2000" dirty="0">
                <a:solidFill>
                  <a:srgbClr val="000000"/>
                </a:solidFill>
              </a:rPr>
              <a:t> a </a:t>
            </a:r>
            <a:r>
              <a:rPr lang="cs-CZ" sz="2000" dirty="0" err="1">
                <a:solidFill>
                  <a:srgbClr val="000000"/>
                </a:solidFill>
              </a:rPr>
              <a:t>black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swan</a:t>
            </a:r>
            <a:r>
              <a:rPr lang="cs-CZ" sz="2000" dirty="0">
                <a:solidFill>
                  <a:srgbClr val="000000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000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B82094D-FD84-4C0F-721D-7FEA9A2A8EFA}"/>
              </a:ext>
            </a:extLst>
          </p:cNvPr>
          <p:cNvSpPr txBox="1"/>
          <p:nvPr/>
        </p:nvSpPr>
        <p:spPr>
          <a:xfrm>
            <a:off x="965253" y="4592199"/>
            <a:ext cx="62056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i="1" u="none" strike="noStrike" baseline="0" dirty="0">
                <a:solidFill>
                  <a:srgbClr val="000000"/>
                </a:solidFill>
                <a:latin typeface="Swis721 BT"/>
              </a:rPr>
              <a:t>„</a:t>
            </a:r>
            <a:r>
              <a:rPr lang="en-GB" sz="1800" b="0" i="1" u="none" strike="noStrike" baseline="0" dirty="0">
                <a:solidFill>
                  <a:srgbClr val="000000"/>
                </a:solidFill>
                <a:latin typeface="Swis721 BT"/>
              </a:rPr>
              <a:t>Assumes that an event has occurred with potential (negative or positive) impact and explains how it might come about.</a:t>
            </a:r>
            <a:r>
              <a:rPr lang="cs-CZ" sz="1800" b="0" i="1" u="none" strike="noStrike" baseline="0" dirty="0">
                <a:solidFill>
                  <a:srgbClr val="000000"/>
                </a:solidFill>
                <a:latin typeface="Swis721 BT"/>
              </a:rPr>
              <a:t>“</a:t>
            </a:r>
          </a:p>
          <a:p>
            <a:endParaRPr lang="cs-CZ" i="1" dirty="0">
              <a:solidFill>
                <a:srgbClr val="000000"/>
              </a:solidFill>
              <a:latin typeface="Swis721 BT"/>
            </a:endParaRPr>
          </a:p>
          <a:p>
            <a:r>
              <a:rPr lang="cs-CZ" dirty="0">
                <a:solidFill>
                  <a:srgbClr val="000000"/>
                </a:solidFill>
                <a:latin typeface="Swis721 BT"/>
              </a:rPr>
              <a:t>- </a:t>
            </a:r>
            <a:r>
              <a:rPr lang="cs-CZ" dirty="0" err="1">
                <a:solidFill>
                  <a:srgbClr val="000000"/>
                </a:solidFill>
                <a:latin typeface="Swis721 BT"/>
              </a:rPr>
              <a:t>What</a:t>
            </a:r>
            <a:r>
              <a:rPr lang="cs-CZ" dirty="0">
                <a:solidFill>
                  <a:srgbClr val="000000"/>
                </a:solidFill>
                <a:latin typeface="Swis721 BT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Swis721 BT"/>
              </a:rPr>
              <a:t>were</a:t>
            </a:r>
            <a:r>
              <a:rPr lang="cs-CZ" dirty="0">
                <a:solidFill>
                  <a:srgbClr val="000000"/>
                </a:solidFill>
                <a:latin typeface="Swis721 BT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Swis721 BT"/>
              </a:rPr>
              <a:t>its</a:t>
            </a:r>
            <a:r>
              <a:rPr lang="cs-CZ" dirty="0">
                <a:solidFill>
                  <a:srgbClr val="000000"/>
                </a:solidFill>
                <a:latin typeface="Swis721 BT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Swis721 BT"/>
              </a:rPr>
              <a:t>predictors</a:t>
            </a:r>
            <a:r>
              <a:rPr lang="cs-CZ" dirty="0">
                <a:solidFill>
                  <a:srgbClr val="000000"/>
                </a:solidFill>
                <a:latin typeface="Swis721 BT"/>
              </a:rPr>
              <a:t>?</a:t>
            </a:r>
            <a:endParaRPr lang="cs-CZ" dirty="0"/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0C82BFA5-CF57-BD4F-B733-F9AC89B8BE90}"/>
              </a:ext>
            </a:extLst>
          </p:cNvPr>
          <p:cNvSpPr txBox="1">
            <a:spLocks/>
          </p:cNvSpPr>
          <p:nvPr/>
        </p:nvSpPr>
        <p:spPr>
          <a:xfrm>
            <a:off x="672189" y="4000889"/>
            <a:ext cx="6639880" cy="669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 err="1"/>
              <a:t>What</a:t>
            </a:r>
            <a:r>
              <a:rPr lang="cs-CZ" sz="3200" b="1" dirty="0"/>
              <a:t> </a:t>
            </a:r>
            <a:r>
              <a:rPr lang="cs-CZ" sz="3200" b="1" dirty="0" err="1"/>
              <a:t>if</a:t>
            </a:r>
            <a:r>
              <a:rPr lang="cs-CZ" sz="3200" b="1" dirty="0"/>
              <a:t> </a:t>
            </a:r>
            <a:r>
              <a:rPr lang="cs-CZ" sz="3200" b="1" dirty="0" err="1"/>
              <a:t>analysis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152106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4183931" y="268157"/>
            <a:ext cx="6922684" cy="1248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4800" b="1" dirty="0"/>
              <a:t>HILP </a:t>
            </a:r>
            <a:r>
              <a:rPr lang="cs-CZ" sz="4800" b="1" dirty="0" err="1"/>
              <a:t>method</a:t>
            </a:r>
            <a:r>
              <a:rPr lang="cs-CZ" sz="4800" b="1" dirty="0"/>
              <a:t>:</a:t>
            </a:r>
            <a:endParaRPr lang="en-US" sz="3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C13B5-4FC1-25AB-B255-3BB944417320}"/>
              </a:ext>
            </a:extLst>
          </p:cNvPr>
          <p:cNvSpPr txBox="1">
            <a:spLocks/>
          </p:cNvSpPr>
          <p:nvPr/>
        </p:nvSpPr>
        <p:spPr>
          <a:xfrm>
            <a:off x="5062010" y="1527538"/>
            <a:ext cx="6450052" cy="4795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ym typeface="Wingdings" panose="05000000000000000000" pitchFamily="2" charset="2"/>
            </a:endParaRP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5517D952-D890-FC35-2FBE-465F74FF7843}"/>
              </a:ext>
            </a:extLst>
          </p:cNvPr>
          <p:cNvSpPr txBox="1">
            <a:spLocks/>
          </p:cNvSpPr>
          <p:nvPr/>
        </p:nvSpPr>
        <p:spPr>
          <a:xfrm>
            <a:off x="4615127" y="1635040"/>
            <a:ext cx="7240889" cy="4687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AE7AD32-177B-A0C0-81E4-43E943F9C87A}"/>
              </a:ext>
            </a:extLst>
          </p:cNvPr>
          <p:cNvSpPr txBox="1"/>
          <p:nvPr/>
        </p:nvSpPr>
        <p:spPr>
          <a:xfrm>
            <a:off x="4634727" y="1527538"/>
            <a:ext cx="687733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sz="2000" b="1" u="sng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Define</a:t>
            </a:r>
            <a:r>
              <a:rPr lang="en-GB" sz="2000" dirty="0"/>
              <a:t> the high-impact outcome </a:t>
            </a:r>
            <a:r>
              <a:rPr lang="cs-CZ" sz="2000" dirty="0" err="1"/>
              <a:t>first</a:t>
            </a:r>
            <a:r>
              <a:rPr lang="cs-CZ" sz="2000" dirty="0"/>
              <a:t> (</a:t>
            </a:r>
            <a:r>
              <a:rPr lang="cs-CZ" sz="2000" dirty="0" err="1"/>
              <a:t>justification</a:t>
            </a:r>
            <a:r>
              <a:rPr lang="cs-CZ" sz="2000" dirty="0"/>
              <a:t>).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Devise one or more </a:t>
            </a:r>
            <a:r>
              <a:rPr lang="en-GB" sz="2000" b="1" dirty="0"/>
              <a:t>plausible explanations </a:t>
            </a:r>
            <a:r>
              <a:rPr lang="en-GB" sz="2000" dirty="0"/>
              <a:t>for or “pathways” to the low probability outcome. 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I</a:t>
            </a:r>
            <a:r>
              <a:rPr lang="en-GB" sz="2000" dirty="0" err="1"/>
              <a:t>nsert</a:t>
            </a:r>
            <a:r>
              <a:rPr lang="en-GB" sz="2000" dirty="0"/>
              <a:t> possible </a:t>
            </a:r>
            <a:r>
              <a:rPr lang="en-GB" sz="2000" b="1" dirty="0"/>
              <a:t>triggers or changes </a:t>
            </a:r>
            <a:r>
              <a:rPr lang="en-GB" sz="2000" dirty="0"/>
              <a:t>in momentum if appropriate</a:t>
            </a:r>
            <a:r>
              <a:rPr lang="cs-CZ" sz="2000" dirty="0"/>
              <a:t> (</a:t>
            </a:r>
            <a:r>
              <a:rPr lang="cs-CZ" sz="2000" dirty="0" err="1"/>
              <a:t>e.g</a:t>
            </a:r>
            <a:r>
              <a:rPr lang="cs-CZ" sz="2000" dirty="0"/>
              <a:t>., </a:t>
            </a:r>
            <a:r>
              <a:rPr lang="en-GB" sz="2000" dirty="0"/>
              <a:t>natural disasters</a:t>
            </a:r>
            <a:r>
              <a:rPr lang="cs-CZ" sz="2000" dirty="0"/>
              <a:t>).</a:t>
            </a:r>
            <a:r>
              <a:rPr lang="en-GB" sz="2000" dirty="0"/>
              <a:t> 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Brainstorm</a:t>
            </a:r>
            <a:r>
              <a:rPr lang="en-GB" sz="2000" dirty="0"/>
              <a:t> plausible but unpredictable triggers of sudden change.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Identify for each pathway a set of </a:t>
            </a:r>
            <a:r>
              <a:rPr lang="en-GB" sz="2000" b="1" dirty="0"/>
              <a:t>indicators</a:t>
            </a:r>
            <a:r>
              <a:rPr lang="en-GB" sz="2000" dirty="0"/>
              <a:t> or “observables” that would help you anticipate</a:t>
            </a:r>
            <a:r>
              <a:rPr lang="cs-CZ" sz="2000" dirty="0"/>
              <a:t>.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Identify </a:t>
            </a:r>
            <a:r>
              <a:rPr lang="en-GB" sz="2000" b="1" dirty="0"/>
              <a:t>factors</a:t>
            </a:r>
            <a:r>
              <a:rPr lang="en-GB" sz="2000" dirty="0"/>
              <a:t> that would </a:t>
            </a:r>
            <a:r>
              <a:rPr lang="cs-CZ" sz="2000" b="1" dirty="0" err="1"/>
              <a:t>prevent</a:t>
            </a:r>
            <a:r>
              <a:rPr lang="cs-CZ" sz="2000" dirty="0"/>
              <a:t> such </a:t>
            </a:r>
            <a:r>
              <a:rPr lang="cs-CZ" sz="2000" dirty="0" err="1"/>
              <a:t>scenario</a:t>
            </a:r>
            <a:r>
              <a:rPr lang="cs-CZ" sz="2000" dirty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05247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socha, umění&#10;&#10;Popis byl vytvořen automaticky">
            <a:extLst>
              <a:ext uri="{FF2B5EF4-FFF2-40B4-BE49-F238E27FC236}">
                <a16:creationId xmlns:a16="http://schemas.microsoft.com/office/drawing/2014/main" id="{03045BCE-E2F6-3898-AF18-881C34CCD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65E6429-D8A6-7768-0997-F361B71D2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595" y="1252397"/>
            <a:ext cx="4550664" cy="1053842"/>
          </a:xfrm>
        </p:spPr>
        <p:txBody>
          <a:bodyPr>
            <a:noAutofit/>
          </a:bodyPr>
          <a:lstStyle/>
          <a:p>
            <a:pPr algn="l"/>
            <a:r>
              <a:rPr lang="cs-CZ" sz="3600" dirty="0" err="1">
                <a:latin typeface="+mn-lt"/>
              </a:rPr>
              <a:t>Imaginative</a:t>
            </a:r>
            <a:r>
              <a:rPr lang="cs-CZ" sz="3600" dirty="0">
                <a:latin typeface="+mn-lt"/>
              </a:rPr>
              <a:t> </a:t>
            </a:r>
            <a:r>
              <a:rPr lang="cs-CZ" sz="3600" dirty="0" err="1">
                <a:latin typeface="+mn-lt"/>
              </a:rPr>
              <a:t>techniques</a:t>
            </a:r>
            <a:r>
              <a:rPr lang="cs-CZ" sz="3600" dirty="0">
                <a:latin typeface="+mn-lt"/>
              </a:rPr>
              <a:t>:</a:t>
            </a:r>
            <a:endParaRPr lang="en-US" sz="3600" dirty="0">
              <a:latin typeface="+mn-lt"/>
            </a:endParaRPr>
          </a:p>
        </p:txBody>
      </p:sp>
      <p:pic>
        <p:nvPicPr>
          <p:cNvPr id="17" name="Obrázek 16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53DFED69-B3F8-1B0A-1FCE-6286521DC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7" y="145612"/>
            <a:ext cx="2631953" cy="174803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6570DBF-86AC-C111-98EA-55DC29BF52C0}"/>
              </a:ext>
            </a:extLst>
          </p:cNvPr>
          <p:cNvSpPr txBox="1"/>
          <p:nvPr/>
        </p:nvSpPr>
        <p:spPr>
          <a:xfrm>
            <a:off x="463446" y="2567605"/>
            <a:ext cx="374056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dirty="0"/>
              <a:t>Brainstorming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dirty="0" err="1"/>
              <a:t>Outside</a:t>
            </a:r>
            <a:r>
              <a:rPr lang="cs-CZ" sz="2400" dirty="0"/>
              <a:t>-in </a:t>
            </a:r>
            <a:r>
              <a:rPr lang="cs-CZ" sz="2400" dirty="0" err="1"/>
              <a:t>thinking</a:t>
            </a:r>
            <a:endParaRPr lang="cs-CZ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b="1" dirty="0" err="1"/>
              <a:t>Red</a:t>
            </a:r>
            <a:r>
              <a:rPr lang="cs-CZ" sz="2400" b="1" dirty="0"/>
              <a:t> Team </a:t>
            </a:r>
            <a:r>
              <a:rPr lang="cs-CZ" sz="2400" b="1" dirty="0" err="1"/>
              <a:t>Analysis</a:t>
            </a:r>
            <a:endParaRPr lang="cs-CZ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err="1"/>
              <a:t>Alternative</a:t>
            </a:r>
            <a:r>
              <a:rPr lang="cs-CZ" sz="2400" dirty="0"/>
              <a:t> Futures </a:t>
            </a:r>
            <a:r>
              <a:rPr lang="cs-CZ" sz="2400" dirty="0" err="1"/>
              <a:t>Analysis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5937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B0CAD-9C94-8F9C-CA98-262E91740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socha, umění&#10;&#10;Popis byl vytvořen automaticky">
            <a:extLst>
              <a:ext uri="{FF2B5EF4-FFF2-40B4-BE49-F238E27FC236}">
                <a16:creationId xmlns:a16="http://schemas.microsoft.com/office/drawing/2014/main" id="{2D48136D-C9DF-BAF2-F81D-2EC1C3110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938D65A-BA1F-F2F5-7D13-B579E6C67E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131" y="2179836"/>
            <a:ext cx="4550664" cy="1053842"/>
          </a:xfrm>
        </p:spPr>
        <p:txBody>
          <a:bodyPr>
            <a:noAutofit/>
          </a:bodyPr>
          <a:lstStyle/>
          <a:p>
            <a:r>
              <a:rPr lang="cs-CZ" sz="3200" dirty="0">
                <a:latin typeface="+mn-lt"/>
              </a:rPr>
              <a:t>PART I: </a:t>
            </a:r>
            <a:r>
              <a:rPr lang="en-GB" sz="3200" dirty="0">
                <a:latin typeface="+mn-lt"/>
              </a:rPr>
              <a:t>Intelligence Studies Toolbox: Predictions, Simulations</a:t>
            </a:r>
          </a:p>
        </p:txBody>
      </p:sp>
      <p:pic>
        <p:nvPicPr>
          <p:cNvPr id="17" name="Obrázek 16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E283AA0A-E50A-6A38-E33D-33E6F16EB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7" y="145612"/>
            <a:ext cx="2631953" cy="174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568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39166"/>
            <a:ext cx="6639880" cy="669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 err="1"/>
              <a:t>Red</a:t>
            </a:r>
            <a:r>
              <a:rPr lang="cs-CZ" sz="3200" b="1" dirty="0"/>
              <a:t> team </a:t>
            </a:r>
            <a:r>
              <a:rPr lang="cs-CZ" sz="3200" b="1" dirty="0" err="1"/>
              <a:t>analysis</a:t>
            </a:r>
            <a:endParaRPr lang="en-US" sz="3200" b="1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6620710" cy="4524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1243937-DF8B-A2D4-FC8B-3FC94F88B571}"/>
              </a:ext>
            </a:extLst>
          </p:cNvPr>
          <p:cNvSpPr txBox="1"/>
          <p:nvPr/>
        </p:nvSpPr>
        <p:spPr>
          <a:xfrm>
            <a:off x="965253" y="1619470"/>
            <a:ext cx="6639880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i="1" u="none" strike="noStrike" baseline="0" dirty="0">
                <a:solidFill>
                  <a:srgbClr val="000000"/>
                </a:solidFill>
                <a:latin typeface="Swis721 BT"/>
              </a:rPr>
              <a:t>„</a:t>
            </a:r>
            <a:r>
              <a:rPr lang="en-GB" sz="1800" b="0" i="1" u="none" strike="noStrike" baseline="0" dirty="0">
                <a:solidFill>
                  <a:srgbClr val="000000"/>
                </a:solidFill>
                <a:latin typeface="Swis721 BT"/>
              </a:rPr>
              <a:t>Models the </a:t>
            </a:r>
            <a:r>
              <a:rPr lang="en-GB" sz="1800" b="0" i="1" u="none" strike="noStrike" baseline="0" dirty="0" err="1">
                <a:solidFill>
                  <a:srgbClr val="000000"/>
                </a:solidFill>
                <a:latin typeface="Swis721 BT"/>
              </a:rPr>
              <a:t>behavior</a:t>
            </a:r>
            <a:r>
              <a:rPr lang="en-GB" sz="1800" b="0" i="1" u="none" strike="noStrike" baseline="0" dirty="0">
                <a:solidFill>
                  <a:srgbClr val="000000"/>
                </a:solidFill>
                <a:latin typeface="Swis721 BT"/>
              </a:rPr>
              <a:t> of an individual or group by trying to replicate how an adversary would think about an issue.</a:t>
            </a:r>
            <a:r>
              <a:rPr lang="cs-CZ" sz="1800" b="0" i="1" u="none" strike="noStrike" baseline="0" dirty="0">
                <a:solidFill>
                  <a:srgbClr val="000000"/>
                </a:solidFill>
                <a:latin typeface="Swis721 BT"/>
              </a:rPr>
              <a:t>“</a:t>
            </a:r>
          </a:p>
          <a:p>
            <a:endParaRPr lang="cs-CZ" i="1" dirty="0">
              <a:solidFill>
                <a:srgbClr val="000000"/>
              </a:solidFill>
              <a:latin typeface="Swis721 B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0000"/>
                </a:solidFill>
                <a:latin typeface="Swis721 BT"/>
              </a:rPr>
              <a:t>Mitigates</a:t>
            </a:r>
            <a:r>
              <a:rPr lang="cs-CZ" sz="2000" dirty="0">
                <a:solidFill>
                  <a:srgbClr val="000000"/>
                </a:solidFill>
                <a:latin typeface="Swis721 BT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Swis721 BT"/>
              </a:rPr>
              <a:t>the</a:t>
            </a:r>
            <a:r>
              <a:rPr lang="cs-CZ" sz="2000" dirty="0">
                <a:solidFill>
                  <a:srgbClr val="000000"/>
                </a:solidFill>
                <a:latin typeface="Swis721 BT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Swis721 BT"/>
              </a:rPr>
              <a:t>mirror</a:t>
            </a:r>
            <a:r>
              <a:rPr lang="cs-CZ" sz="2000" dirty="0">
                <a:solidFill>
                  <a:srgbClr val="000000"/>
                </a:solidFill>
                <a:latin typeface="Swis721 BT"/>
              </a:rPr>
              <a:t>-image </a:t>
            </a:r>
            <a:r>
              <a:rPr lang="cs-CZ" sz="2000" dirty="0" err="1">
                <a:solidFill>
                  <a:srgbClr val="000000"/>
                </a:solidFill>
                <a:latin typeface="Swis721 BT"/>
              </a:rPr>
              <a:t>bias</a:t>
            </a:r>
            <a:r>
              <a:rPr lang="cs-CZ" sz="2000" dirty="0">
                <a:solidFill>
                  <a:srgbClr val="000000"/>
                </a:solidFill>
                <a:latin typeface="Swis721 BT"/>
              </a:rPr>
              <a:t> (</a:t>
            </a:r>
            <a:r>
              <a:rPr lang="cs-CZ" sz="2000" dirty="0" err="1">
                <a:solidFill>
                  <a:srgbClr val="000000"/>
                </a:solidFill>
                <a:latin typeface="Swis721 BT"/>
              </a:rPr>
              <a:t>methods</a:t>
            </a:r>
            <a:r>
              <a:rPr lang="cs-CZ" sz="2000" dirty="0">
                <a:solidFill>
                  <a:srgbClr val="000000"/>
                </a:solidFill>
                <a:latin typeface="Swis721 BT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Swis721 BT"/>
              </a:rPr>
              <a:t>puts</a:t>
            </a:r>
            <a:r>
              <a:rPr lang="cs-CZ" sz="2000" dirty="0">
                <a:solidFill>
                  <a:srgbClr val="000000"/>
                </a:solidFill>
                <a:latin typeface="Swis721 BT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Swis721 BT"/>
              </a:rPr>
              <a:t>analysts</a:t>
            </a:r>
            <a:r>
              <a:rPr lang="cs-CZ" sz="2000" dirty="0">
                <a:solidFill>
                  <a:srgbClr val="000000"/>
                </a:solidFill>
                <a:latin typeface="Swis721 BT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Swis721 BT"/>
              </a:rPr>
              <a:t>into</a:t>
            </a:r>
            <a:r>
              <a:rPr lang="cs-CZ" sz="2000" dirty="0">
                <a:solidFill>
                  <a:srgbClr val="000000"/>
                </a:solidFill>
                <a:latin typeface="Swis721 BT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Swis721 BT"/>
              </a:rPr>
              <a:t>the</a:t>
            </a:r>
            <a:r>
              <a:rPr lang="cs-CZ" sz="2000" dirty="0">
                <a:solidFill>
                  <a:srgbClr val="000000"/>
                </a:solidFill>
                <a:latin typeface="Swis721 BT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Swis721 BT"/>
              </a:rPr>
              <a:t>shoes</a:t>
            </a:r>
            <a:r>
              <a:rPr lang="cs-CZ" sz="2000" dirty="0">
                <a:solidFill>
                  <a:srgbClr val="000000"/>
                </a:solidFill>
                <a:latin typeface="Swis721 BT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Swis721 BT"/>
              </a:rPr>
              <a:t>of</a:t>
            </a:r>
            <a:r>
              <a:rPr lang="cs-CZ" sz="2000" dirty="0">
                <a:solidFill>
                  <a:srgbClr val="000000"/>
                </a:solidFill>
                <a:latin typeface="Swis721 BT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Swis721 BT"/>
              </a:rPr>
              <a:t>the</a:t>
            </a:r>
            <a:r>
              <a:rPr lang="cs-CZ" sz="2000" dirty="0">
                <a:solidFill>
                  <a:srgbClr val="000000"/>
                </a:solidFill>
                <a:latin typeface="Swis721 BT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Swis721 BT"/>
              </a:rPr>
              <a:t>adversary</a:t>
            </a:r>
            <a:r>
              <a:rPr lang="cs-CZ" sz="2000" dirty="0">
                <a:solidFill>
                  <a:srgbClr val="000000"/>
                </a:solidFill>
                <a:latin typeface="Swis721 BT"/>
              </a:rPr>
              <a:t>).</a:t>
            </a:r>
          </a:p>
          <a:p>
            <a:endParaRPr lang="cs-CZ" sz="1800" b="0" i="0" u="none" strike="noStrike" baseline="0" dirty="0">
              <a:solidFill>
                <a:srgbClr val="000000"/>
              </a:solidFill>
              <a:latin typeface="Swis721 BT"/>
            </a:endParaRPr>
          </a:p>
          <a:p>
            <a:r>
              <a:rPr lang="cs-CZ" b="1" u="sng" dirty="0" err="1">
                <a:solidFill>
                  <a:srgbClr val="000000"/>
                </a:solidFill>
                <a:latin typeface="Swis721 BT"/>
              </a:rPr>
              <a:t>The</a:t>
            </a:r>
            <a:r>
              <a:rPr lang="cs-CZ" b="1" u="sng" dirty="0">
                <a:solidFill>
                  <a:srgbClr val="000000"/>
                </a:solidFill>
                <a:latin typeface="Swis721 BT"/>
              </a:rPr>
              <a:t> </a:t>
            </a:r>
            <a:r>
              <a:rPr lang="cs-CZ" b="1" u="sng" dirty="0" err="1">
                <a:solidFill>
                  <a:srgbClr val="000000"/>
                </a:solidFill>
                <a:latin typeface="Swis721 BT"/>
              </a:rPr>
              <a:t>method</a:t>
            </a:r>
            <a:r>
              <a:rPr lang="cs-CZ" b="1" u="sng" dirty="0">
                <a:solidFill>
                  <a:srgbClr val="000000"/>
                </a:solidFill>
                <a:latin typeface="Swis721 BT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i="0" u="none" strike="noStrike" baseline="0" dirty="0">
                <a:solidFill>
                  <a:srgbClr val="000000"/>
                </a:solidFill>
                <a:latin typeface="Swis721 BT"/>
              </a:rPr>
              <a:t>Put themselves in the 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Swis721 BT"/>
              </a:rPr>
              <a:t>adversary’s circumstances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Swis721 B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i="0" u="none" strike="noStrike" baseline="0" dirty="0">
                <a:solidFill>
                  <a:srgbClr val="000000"/>
                </a:solidFill>
                <a:latin typeface="Swis721 BT"/>
              </a:rPr>
              <a:t>Develop a set of “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Swis721 BT"/>
              </a:rPr>
              <a:t>first-person” questions 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Swis721 BT"/>
              </a:rPr>
              <a:t>that the adversary would ask, such as: “How would I perceive incoming information; what would be my personal concerns; or to whom would I look for an opinion?” </a:t>
            </a:r>
            <a:endParaRPr lang="cs-CZ" sz="1800" b="0" i="0" u="none" strike="noStrike" baseline="0" dirty="0">
              <a:solidFill>
                <a:srgbClr val="000000"/>
              </a:solidFill>
              <a:latin typeface="Swis721 B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i="0" u="none" strike="noStrike" baseline="0" dirty="0">
                <a:solidFill>
                  <a:srgbClr val="000000"/>
                </a:solidFill>
                <a:latin typeface="Swis721 BT"/>
              </a:rPr>
              <a:t>Draft a set of policy papers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Swis721 BT"/>
              </a:rPr>
              <a:t>or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Swis721 BT"/>
              </a:rPr>
              <a:t>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Swis721 BT"/>
              </a:rPr>
              <a:t>other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Swis721 BT"/>
              </a:rPr>
              <a:t>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Swis721 BT"/>
              </a:rPr>
              <a:t>simulated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Swis721 BT"/>
              </a:rPr>
              <a:t>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Swis721 BT"/>
              </a:rPr>
              <a:t>documents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Swis721 BT"/>
              </a:rPr>
              <a:t> 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Swis721 BT"/>
              </a:rPr>
              <a:t>in which the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Swis721 BT"/>
              </a:rPr>
              <a:t>adversary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Swis721 BT"/>
              </a:rPr>
              <a:t> makes </a:t>
            </a:r>
            <a:r>
              <a:rPr lang="en-GB" sz="1800" b="0" i="0" u="none" strike="noStrike" baseline="0" dirty="0" err="1">
                <a:solidFill>
                  <a:srgbClr val="000000"/>
                </a:solidFill>
                <a:latin typeface="Swis721 BT"/>
              </a:rPr>
              <a:t>specifc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Swis721 BT"/>
              </a:rPr>
              <a:t> decisions, proposes recommendations, or lays out courses of actions. </a:t>
            </a:r>
            <a:endParaRPr lang="cs-CZ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73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D48F4-A79F-F07D-A248-2FFF16B4B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socha, umění&#10;&#10;Popis byl vytvořen automaticky">
            <a:extLst>
              <a:ext uri="{FF2B5EF4-FFF2-40B4-BE49-F238E27FC236}">
                <a16:creationId xmlns:a16="http://schemas.microsoft.com/office/drawing/2014/main" id="{8CF9C4C6-9473-F2EF-25FA-E8B8DE844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2F19A9A-A6B5-D5D3-C667-926B626F23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383" y="2020810"/>
            <a:ext cx="4550664" cy="1053842"/>
          </a:xfrm>
        </p:spPr>
        <p:txBody>
          <a:bodyPr>
            <a:noAutofit/>
          </a:bodyPr>
          <a:lstStyle/>
          <a:p>
            <a:r>
              <a:rPr lang="cs-CZ" sz="3200" dirty="0">
                <a:latin typeface="+mn-lt"/>
              </a:rPr>
              <a:t>PART II: </a:t>
            </a:r>
            <a:r>
              <a:rPr lang="cs-CZ" sz="3200" dirty="0" err="1">
                <a:latin typeface="+mn-lt"/>
              </a:rPr>
              <a:t>Wargames</a:t>
            </a:r>
            <a:endParaRPr lang="en-GB" sz="3200" dirty="0">
              <a:latin typeface="+mn-lt"/>
            </a:endParaRPr>
          </a:p>
        </p:txBody>
      </p:sp>
      <p:pic>
        <p:nvPicPr>
          <p:cNvPr id="17" name="Obrázek 16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079F98B2-94DA-A551-D3A5-977A394C1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7" y="145612"/>
            <a:ext cx="2631953" cy="174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56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4841853" y="535415"/>
            <a:ext cx="6922684" cy="12487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/>
              <a:t>AI and Wargames</a:t>
            </a:r>
            <a:r>
              <a:rPr lang="cs-CZ" sz="4800" b="1" dirty="0"/>
              <a:t> I</a:t>
            </a:r>
            <a:r>
              <a:rPr lang="en-US" sz="4800" b="1" dirty="0"/>
              <a:t> (Knack and Powell, 2023)</a:t>
            </a:r>
            <a:endParaRPr lang="en-US" sz="3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C13B5-4FC1-25AB-B255-3BB944417320}"/>
              </a:ext>
            </a:extLst>
          </p:cNvPr>
          <p:cNvSpPr txBox="1">
            <a:spLocks/>
          </p:cNvSpPr>
          <p:nvPr/>
        </p:nvSpPr>
        <p:spPr>
          <a:xfrm>
            <a:off x="5062010" y="1527538"/>
            <a:ext cx="6450052" cy="4795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ym typeface="Wingdings" panose="05000000000000000000" pitchFamily="2" charset="2"/>
            </a:endParaRP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5517D952-D890-FC35-2FBE-465F74FF7843}"/>
              </a:ext>
            </a:extLst>
          </p:cNvPr>
          <p:cNvSpPr txBox="1">
            <a:spLocks/>
          </p:cNvSpPr>
          <p:nvPr/>
        </p:nvSpPr>
        <p:spPr>
          <a:xfrm>
            <a:off x="4615127" y="1635040"/>
            <a:ext cx="7240889" cy="4687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6B294E4-0AD7-78EF-2493-02693CCE8793}"/>
              </a:ext>
            </a:extLst>
          </p:cNvPr>
          <p:cNvSpPr txBox="1"/>
          <p:nvPr/>
        </p:nvSpPr>
        <p:spPr>
          <a:xfrm>
            <a:off x="4809535" y="2222100"/>
            <a:ext cx="663988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Red Teaming in general (political/security/other simulations, table-tops -&gt; identification of gaps in a strategy, SWOT analyses, policy analyses etc.).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Narrow (safe) usage</a:t>
            </a:r>
            <a:r>
              <a:rPr lang="en-US" sz="2000" dirty="0"/>
              <a:t>: Repetitive tasks within sims and wargames (background info creation, automatic translation/transcription, textual data analysis, visuals etc.).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High-risk usage</a:t>
            </a:r>
            <a:r>
              <a:rPr lang="en-US" sz="2000" dirty="0"/>
              <a:t>: Red team, game manager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Low cost/questionable reliability.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Better on </a:t>
            </a:r>
            <a:r>
              <a:rPr lang="en-US" sz="2000" b="1" dirty="0"/>
              <a:t>tactical</a:t>
            </a:r>
            <a:r>
              <a:rPr lang="en-US" sz="2000" dirty="0"/>
              <a:t>/</a:t>
            </a:r>
            <a:r>
              <a:rPr lang="en-US" sz="2000" b="1" dirty="0"/>
              <a:t>operational</a:t>
            </a:r>
            <a:r>
              <a:rPr lang="en-US" sz="2000" dirty="0"/>
              <a:t> level than on the </a:t>
            </a:r>
            <a:r>
              <a:rPr lang="en-US" sz="2000" b="1" dirty="0"/>
              <a:t>strategic</a:t>
            </a:r>
            <a:r>
              <a:rPr lang="en-US" sz="2000" dirty="0"/>
              <a:t> one.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02735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7802738" cy="69902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 err="1"/>
              <a:t>Wargame</a:t>
            </a:r>
            <a:r>
              <a:rPr lang="cs-CZ" sz="3200" b="1" dirty="0"/>
              <a:t> </a:t>
            </a:r>
            <a:r>
              <a:rPr lang="cs-CZ" sz="3200" b="1" dirty="0" err="1"/>
              <a:t>theory</a:t>
            </a:r>
            <a:r>
              <a:rPr lang="cs-CZ" sz="3200" b="1" dirty="0"/>
              <a:t> – </a:t>
            </a:r>
            <a:r>
              <a:rPr lang="cs-CZ" sz="3200" b="1" dirty="0" err="1"/>
              <a:t>introduction</a:t>
            </a:r>
            <a:r>
              <a:rPr lang="cs-CZ" sz="3200" b="1" dirty="0"/>
              <a:t> I (</a:t>
            </a:r>
            <a:r>
              <a:rPr lang="cs-CZ" sz="3200" b="1" dirty="0" err="1"/>
              <a:t>Appleget</a:t>
            </a:r>
            <a:r>
              <a:rPr lang="cs-CZ" sz="3200" b="1" dirty="0"/>
              <a:t> et. al, 2020)</a:t>
            </a:r>
            <a:endParaRPr lang="en-US" sz="3200" b="1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7072780" cy="4141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cs-CZ" sz="2000" dirty="0"/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</p:txBody>
      </p:sp>
      <p:sp>
        <p:nvSpPr>
          <p:cNvPr id="2" name="Podnadpis 2">
            <a:extLst>
              <a:ext uri="{FF2B5EF4-FFF2-40B4-BE49-F238E27FC236}">
                <a16:creationId xmlns:a16="http://schemas.microsoft.com/office/drawing/2014/main" id="{4EE46C08-C498-9F8D-DF75-EE8A2DB76453}"/>
              </a:ext>
            </a:extLst>
          </p:cNvPr>
          <p:cNvSpPr txBox="1">
            <a:spLocks/>
          </p:cNvSpPr>
          <p:nvPr/>
        </p:nvSpPr>
        <p:spPr>
          <a:xfrm>
            <a:off x="976405" y="1500152"/>
            <a:ext cx="6768563" cy="4859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288B2C71-CA93-4CE2-F18D-CACB138779BC}"/>
              </a:ext>
            </a:extLst>
          </p:cNvPr>
          <p:cNvSpPr txBox="1">
            <a:spLocks/>
          </p:cNvSpPr>
          <p:nvPr/>
        </p:nvSpPr>
        <p:spPr>
          <a:xfrm>
            <a:off x="976404" y="1799562"/>
            <a:ext cx="6768563" cy="4859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 err="1"/>
              <a:t>Usually</a:t>
            </a:r>
            <a:r>
              <a:rPr lang="cs-CZ" sz="1800" dirty="0"/>
              <a:t> a </a:t>
            </a:r>
            <a:r>
              <a:rPr lang="cs-CZ" sz="1800" dirty="0" err="1"/>
              <a:t>sponsor</a:t>
            </a:r>
            <a:r>
              <a:rPr lang="cs-CZ" sz="1800" dirty="0"/>
              <a:t> – </a:t>
            </a:r>
            <a:r>
              <a:rPr lang="cs-CZ" sz="1800" dirty="0" err="1"/>
              <a:t>sets</a:t>
            </a:r>
            <a:r>
              <a:rPr lang="cs-CZ" sz="1800" dirty="0"/>
              <a:t> </a:t>
            </a:r>
            <a:r>
              <a:rPr lang="cs-CZ" sz="1800" dirty="0" err="1"/>
              <a:t>goals</a:t>
            </a:r>
            <a:r>
              <a:rPr lang="cs-CZ" sz="1800" dirty="0"/>
              <a:t> and </a:t>
            </a:r>
            <a:r>
              <a:rPr lang="cs-CZ" sz="1800" dirty="0" err="1"/>
              <a:t>timeframe</a:t>
            </a:r>
            <a:r>
              <a:rPr lang="cs-CZ" sz="1800" dirty="0"/>
              <a:t>.</a:t>
            </a:r>
          </a:p>
          <a:p>
            <a:r>
              <a:rPr lang="cs-CZ" sz="1800" dirty="0"/>
              <a:t>Sole </a:t>
            </a:r>
            <a:r>
              <a:rPr lang="cs-CZ" sz="1800" dirty="0" err="1"/>
              <a:t>purpose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b="1" dirty="0" err="1"/>
              <a:t>analytic</a:t>
            </a:r>
            <a:r>
              <a:rPr lang="cs-CZ" sz="1800" b="1" dirty="0"/>
              <a:t> </a:t>
            </a:r>
            <a:r>
              <a:rPr lang="cs-CZ" sz="1800" b="1" dirty="0" err="1"/>
              <a:t>wargame</a:t>
            </a:r>
            <a:r>
              <a:rPr lang="cs-CZ" sz="1800" b="1" dirty="0"/>
              <a:t> </a:t>
            </a:r>
            <a:r>
              <a:rPr lang="cs-CZ" sz="1800" dirty="0" err="1"/>
              <a:t>is</a:t>
            </a:r>
            <a:r>
              <a:rPr lang="cs-CZ" sz="1800" dirty="0"/>
              <a:t> to </a:t>
            </a:r>
            <a:r>
              <a:rPr lang="cs-CZ" sz="1800" dirty="0" err="1"/>
              <a:t>collect</a:t>
            </a:r>
            <a:r>
              <a:rPr lang="cs-CZ" sz="1800" dirty="0"/>
              <a:t> </a:t>
            </a:r>
            <a:r>
              <a:rPr lang="cs-CZ" sz="1800" b="1" dirty="0" err="1"/>
              <a:t>analytic</a:t>
            </a:r>
            <a:r>
              <a:rPr lang="cs-CZ" sz="1800" b="1" dirty="0"/>
              <a:t> data </a:t>
            </a:r>
            <a:r>
              <a:rPr lang="cs-CZ" sz="1800" dirty="0"/>
              <a:t>to </a:t>
            </a:r>
            <a:r>
              <a:rPr lang="cs-CZ" sz="1800" dirty="0" err="1"/>
              <a:t>answer</a:t>
            </a:r>
            <a:r>
              <a:rPr lang="cs-CZ" sz="1800" dirty="0"/>
              <a:t> </a:t>
            </a:r>
            <a:r>
              <a:rPr lang="cs-CZ" sz="1800" dirty="0" err="1"/>
              <a:t>sponsor´s</a:t>
            </a:r>
            <a:r>
              <a:rPr lang="cs-CZ" sz="1800" dirty="0"/>
              <a:t> (</a:t>
            </a:r>
            <a:r>
              <a:rPr lang="cs-CZ" sz="1800" dirty="0" err="1"/>
              <a:t>research</a:t>
            </a:r>
            <a:r>
              <a:rPr lang="cs-CZ" sz="1800" dirty="0"/>
              <a:t>) </a:t>
            </a:r>
            <a:r>
              <a:rPr lang="cs-CZ" sz="1800" dirty="0" err="1"/>
              <a:t>questions</a:t>
            </a:r>
            <a:r>
              <a:rPr lang="cs-CZ" sz="1800" dirty="0"/>
              <a:t> – data </a:t>
            </a:r>
            <a:r>
              <a:rPr lang="cs-CZ" sz="1800" dirty="0" err="1"/>
              <a:t>determine</a:t>
            </a:r>
            <a:r>
              <a:rPr lang="cs-CZ" sz="1800" dirty="0"/>
              <a:t> </a:t>
            </a:r>
            <a:r>
              <a:rPr lang="cs-CZ" sz="1800" dirty="0" err="1"/>
              <a:t>wargame´s</a:t>
            </a:r>
            <a:r>
              <a:rPr lang="cs-CZ" sz="1800" dirty="0"/>
              <a:t> </a:t>
            </a:r>
            <a:r>
              <a:rPr lang="cs-CZ" sz="1800" dirty="0" err="1"/>
              <a:t>success</a:t>
            </a:r>
            <a:r>
              <a:rPr lang="cs-CZ" sz="1800" dirty="0"/>
              <a:t> </a:t>
            </a:r>
            <a:r>
              <a:rPr lang="cs-CZ" sz="1800" dirty="0">
                <a:sym typeface="Wingdings" panose="05000000000000000000" pitchFamily="2" charset="2"/>
              </a:rPr>
              <a:t> </a:t>
            </a:r>
            <a:r>
              <a:rPr lang="cs-CZ" sz="1800" b="1" dirty="0" err="1">
                <a:sym typeface="Wingdings" panose="05000000000000000000" pitchFamily="2" charset="2"/>
              </a:rPr>
              <a:t>well</a:t>
            </a:r>
            <a:r>
              <a:rPr lang="cs-CZ" sz="1800" b="1" dirty="0">
                <a:sym typeface="Wingdings" panose="05000000000000000000" pitchFamily="2" charset="2"/>
              </a:rPr>
              <a:t> </a:t>
            </a:r>
            <a:r>
              <a:rPr lang="cs-CZ" sz="1800" b="1" dirty="0" err="1">
                <a:sym typeface="Wingdings" panose="05000000000000000000" pitchFamily="2" charset="2"/>
              </a:rPr>
              <a:t>tought</a:t>
            </a:r>
            <a:r>
              <a:rPr lang="cs-CZ" sz="1800" b="1" dirty="0">
                <a:sym typeface="Wingdings" panose="05000000000000000000" pitchFamily="2" charset="2"/>
              </a:rPr>
              <a:t>-out data </a:t>
            </a:r>
            <a:r>
              <a:rPr lang="cs-CZ" sz="1800" b="1" dirty="0" err="1">
                <a:sym typeface="Wingdings" panose="05000000000000000000" pitchFamily="2" charset="2"/>
              </a:rPr>
              <a:t>collection</a:t>
            </a:r>
            <a:r>
              <a:rPr lang="cs-CZ" sz="1800" b="1" dirty="0">
                <a:sym typeface="Wingdings" panose="05000000000000000000" pitchFamily="2" charset="2"/>
              </a:rPr>
              <a:t> </a:t>
            </a:r>
            <a:r>
              <a:rPr lang="cs-CZ" sz="1800" b="1" dirty="0" err="1">
                <a:sym typeface="Wingdings" panose="05000000000000000000" pitchFamily="2" charset="2"/>
              </a:rPr>
              <a:t>plan</a:t>
            </a:r>
            <a:r>
              <a:rPr lang="cs-CZ" sz="1800" b="1" dirty="0">
                <a:sym typeface="Wingdings" panose="05000000000000000000" pitchFamily="2" charset="2"/>
              </a:rPr>
              <a:t> </a:t>
            </a:r>
            <a:r>
              <a:rPr lang="cs-CZ" sz="1800" b="1" dirty="0" err="1">
                <a:sym typeface="Wingdings" panose="05000000000000000000" pitchFamily="2" charset="2"/>
              </a:rPr>
              <a:t>is</a:t>
            </a:r>
            <a:r>
              <a:rPr lang="cs-CZ" sz="1800" b="1" dirty="0">
                <a:sym typeface="Wingdings" panose="05000000000000000000" pitchFamily="2" charset="2"/>
              </a:rPr>
              <a:t> </a:t>
            </a:r>
            <a:r>
              <a:rPr lang="cs-CZ" sz="1800" b="1" dirty="0" err="1">
                <a:sym typeface="Wingdings" panose="05000000000000000000" pitchFamily="2" charset="2"/>
              </a:rPr>
              <a:t>needed</a:t>
            </a:r>
            <a:r>
              <a:rPr lang="cs-CZ" sz="1800" b="1" dirty="0">
                <a:sym typeface="Wingdings" panose="05000000000000000000" pitchFamily="2" charset="2"/>
              </a:rPr>
              <a:t>!</a:t>
            </a:r>
            <a:endParaRPr lang="cs-CZ" sz="1800" b="1" dirty="0"/>
          </a:p>
          <a:p>
            <a:pPr algn="l"/>
            <a:r>
              <a:rPr lang="cs-CZ" sz="1800" dirty="0" err="1"/>
              <a:t>Roadmap</a:t>
            </a:r>
            <a:r>
              <a:rPr lang="cs-CZ" sz="1800" dirty="0"/>
              <a:t> = </a:t>
            </a:r>
            <a:r>
              <a:rPr lang="en-GB" sz="1800" dirty="0"/>
              <a:t>data collection and management</a:t>
            </a:r>
            <a:r>
              <a:rPr lang="cs-CZ" sz="1800" dirty="0"/>
              <a:t> </a:t>
            </a:r>
            <a:r>
              <a:rPr lang="en-GB" sz="1800" dirty="0"/>
              <a:t>plan (DCMP)</a:t>
            </a:r>
            <a:r>
              <a:rPr lang="cs-CZ" sz="1800" dirty="0"/>
              <a:t>.</a:t>
            </a:r>
          </a:p>
          <a:p>
            <a:pPr algn="l"/>
            <a:r>
              <a:rPr lang="cs-CZ" sz="1800" dirty="0"/>
              <a:t>Not just </a:t>
            </a:r>
            <a:r>
              <a:rPr lang="cs-CZ" sz="1800" dirty="0" err="1"/>
              <a:t>for</a:t>
            </a:r>
            <a:r>
              <a:rPr lang="cs-CZ" sz="1800" dirty="0"/>
              <a:t> </a:t>
            </a:r>
            <a:r>
              <a:rPr lang="cs-CZ" sz="1800" dirty="0" err="1"/>
              <a:t>combat</a:t>
            </a:r>
            <a:r>
              <a:rPr lang="cs-CZ" sz="1800" dirty="0"/>
              <a:t>/</a:t>
            </a:r>
            <a:r>
              <a:rPr lang="cs-CZ" sz="1800" dirty="0" err="1"/>
              <a:t>conflict</a:t>
            </a:r>
            <a:r>
              <a:rPr lang="cs-CZ" sz="1800" dirty="0"/>
              <a:t> </a:t>
            </a:r>
            <a:r>
              <a:rPr lang="cs-CZ" sz="1800" dirty="0" err="1"/>
              <a:t>scenarios</a:t>
            </a:r>
            <a:r>
              <a:rPr lang="cs-CZ" sz="1800" dirty="0"/>
              <a:t>, but </a:t>
            </a:r>
            <a:r>
              <a:rPr lang="cs-CZ" sz="1800" dirty="0" err="1"/>
              <a:t>for</a:t>
            </a:r>
            <a:r>
              <a:rPr lang="cs-CZ" sz="1800" dirty="0"/>
              <a:t> </a:t>
            </a:r>
            <a:r>
              <a:rPr lang="cs-CZ" sz="1800" b="1" dirty="0" err="1"/>
              <a:t>Analysis</a:t>
            </a:r>
            <a:r>
              <a:rPr lang="cs-CZ" sz="1800" b="1" dirty="0"/>
              <a:t> </a:t>
            </a:r>
            <a:r>
              <a:rPr lang="cs-CZ" sz="1800" b="1" dirty="0" err="1"/>
              <a:t>of</a:t>
            </a:r>
            <a:r>
              <a:rPr lang="cs-CZ" sz="1800" b="1" dirty="0"/>
              <a:t> </a:t>
            </a:r>
            <a:r>
              <a:rPr lang="cs-CZ" sz="1800" b="1" dirty="0" err="1"/>
              <a:t>alternatives</a:t>
            </a:r>
            <a:r>
              <a:rPr lang="cs-CZ" sz="1800" b="1" dirty="0"/>
              <a:t> (</a:t>
            </a:r>
            <a:r>
              <a:rPr lang="cs-CZ" sz="1800" b="1" dirty="0" err="1"/>
              <a:t>AoA</a:t>
            </a:r>
            <a:r>
              <a:rPr lang="cs-CZ" sz="1800" b="1" dirty="0"/>
              <a:t>) </a:t>
            </a:r>
            <a:r>
              <a:rPr lang="cs-CZ" sz="1800" dirty="0"/>
              <a:t>– </a:t>
            </a:r>
            <a:r>
              <a:rPr lang="cs-CZ" sz="1800" dirty="0" err="1"/>
              <a:t>e.g</a:t>
            </a:r>
            <a:r>
              <a:rPr lang="cs-CZ" sz="1800" dirty="0"/>
              <a:t>., M1A2 </a:t>
            </a:r>
            <a:r>
              <a:rPr lang="cs-CZ" sz="1800" dirty="0" err="1"/>
              <a:t>Abrams</a:t>
            </a:r>
            <a:r>
              <a:rPr lang="cs-CZ" sz="1800" dirty="0"/>
              <a:t> and </a:t>
            </a:r>
            <a:r>
              <a:rPr lang="cs-CZ" sz="1800" dirty="0" err="1"/>
              <a:t>its</a:t>
            </a:r>
            <a:r>
              <a:rPr lang="cs-CZ" sz="1800" dirty="0"/>
              <a:t> </a:t>
            </a:r>
            <a:r>
              <a:rPr lang="cs-CZ" sz="1800" dirty="0" err="1"/>
              <a:t>replacement</a:t>
            </a:r>
            <a:r>
              <a:rPr lang="cs-CZ" sz="1800" dirty="0"/>
              <a:t> </a:t>
            </a:r>
            <a:r>
              <a:rPr lang="cs-CZ" sz="1800" dirty="0" err="1"/>
              <a:t>options</a:t>
            </a:r>
            <a:r>
              <a:rPr lang="cs-CZ" sz="1800" dirty="0"/>
              <a:t>.</a:t>
            </a:r>
          </a:p>
          <a:p>
            <a:pPr algn="l"/>
            <a:r>
              <a:rPr lang="cs-CZ" sz="1800" dirty="0"/>
              <a:t>+ </a:t>
            </a:r>
            <a:r>
              <a:rPr lang="cs-CZ" sz="1800" dirty="0" err="1"/>
              <a:t>pedagogic</a:t>
            </a:r>
            <a:r>
              <a:rPr lang="cs-CZ" sz="1800" dirty="0"/>
              <a:t>, </a:t>
            </a:r>
            <a:r>
              <a:rPr lang="cs-CZ" sz="1800" dirty="0" err="1"/>
              <a:t>research</a:t>
            </a:r>
            <a:r>
              <a:rPr lang="cs-CZ" sz="1800" dirty="0"/>
              <a:t> </a:t>
            </a:r>
            <a:r>
              <a:rPr lang="cs-CZ" sz="1800" dirty="0" err="1"/>
              <a:t>tool</a:t>
            </a:r>
            <a:r>
              <a:rPr lang="cs-CZ" sz="1800" dirty="0"/>
              <a:t>.</a:t>
            </a:r>
          </a:p>
          <a:p>
            <a:pPr marL="0" indent="0" algn="l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48020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7802738" cy="69902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 err="1"/>
              <a:t>Wargame</a:t>
            </a:r>
            <a:r>
              <a:rPr lang="cs-CZ" sz="3200" b="1" dirty="0"/>
              <a:t> </a:t>
            </a:r>
            <a:r>
              <a:rPr lang="cs-CZ" sz="3200" b="1" dirty="0" err="1"/>
              <a:t>theory</a:t>
            </a:r>
            <a:r>
              <a:rPr lang="cs-CZ" sz="3200" b="1" dirty="0"/>
              <a:t> – </a:t>
            </a:r>
            <a:r>
              <a:rPr lang="cs-CZ" sz="3200" b="1" dirty="0" err="1"/>
              <a:t>introduction</a:t>
            </a:r>
            <a:r>
              <a:rPr lang="cs-CZ" sz="3200" b="1" dirty="0"/>
              <a:t> II (</a:t>
            </a:r>
            <a:r>
              <a:rPr lang="cs-CZ" sz="3200" b="1" dirty="0" err="1"/>
              <a:t>Appleget</a:t>
            </a:r>
            <a:r>
              <a:rPr lang="cs-CZ" sz="3200" b="1" dirty="0"/>
              <a:t> et. al, 2020)</a:t>
            </a:r>
            <a:endParaRPr lang="en-US" sz="3200" b="1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7072780" cy="4141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cs-CZ" sz="2000" dirty="0"/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</p:txBody>
      </p:sp>
      <p:sp>
        <p:nvSpPr>
          <p:cNvPr id="2" name="Podnadpis 2">
            <a:extLst>
              <a:ext uri="{FF2B5EF4-FFF2-40B4-BE49-F238E27FC236}">
                <a16:creationId xmlns:a16="http://schemas.microsoft.com/office/drawing/2014/main" id="{4EE46C08-C498-9F8D-DF75-EE8A2DB76453}"/>
              </a:ext>
            </a:extLst>
          </p:cNvPr>
          <p:cNvSpPr txBox="1">
            <a:spLocks/>
          </p:cNvSpPr>
          <p:nvPr/>
        </p:nvSpPr>
        <p:spPr>
          <a:xfrm>
            <a:off x="976405" y="1500152"/>
            <a:ext cx="6768563" cy="4859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288B2C71-CA93-4CE2-F18D-CACB138779BC}"/>
              </a:ext>
            </a:extLst>
          </p:cNvPr>
          <p:cNvSpPr txBox="1">
            <a:spLocks/>
          </p:cNvSpPr>
          <p:nvPr/>
        </p:nvSpPr>
        <p:spPr>
          <a:xfrm>
            <a:off x="976404" y="1799562"/>
            <a:ext cx="6768563" cy="4859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800" b="1" dirty="0" err="1"/>
              <a:t>Course</a:t>
            </a:r>
            <a:r>
              <a:rPr lang="cs-CZ" sz="1800" b="1" dirty="0"/>
              <a:t> </a:t>
            </a:r>
            <a:r>
              <a:rPr lang="cs-CZ" sz="1800" b="1" dirty="0" err="1"/>
              <a:t>of</a:t>
            </a:r>
            <a:r>
              <a:rPr lang="cs-CZ" sz="1800" b="1" dirty="0"/>
              <a:t> </a:t>
            </a:r>
            <a:r>
              <a:rPr lang="cs-CZ" sz="1800" b="1" dirty="0" err="1"/>
              <a:t>action</a:t>
            </a:r>
            <a:r>
              <a:rPr lang="cs-CZ" sz="1800" b="1" dirty="0"/>
              <a:t> </a:t>
            </a:r>
            <a:r>
              <a:rPr lang="cs-CZ" sz="1800" b="1" dirty="0" err="1"/>
              <a:t>wargaming</a:t>
            </a:r>
            <a:r>
              <a:rPr lang="cs-CZ" sz="1800" dirty="0"/>
              <a:t>.</a:t>
            </a:r>
          </a:p>
          <a:p>
            <a:pPr algn="l"/>
            <a:r>
              <a:rPr lang="en-GB" sz="1800" b="1" dirty="0"/>
              <a:t>BOGGSAT</a:t>
            </a:r>
            <a:r>
              <a:rPr lang="en-GB" sz="1800" dirty="0"/>
              <a:t> </a:t>
            </a:r>
            <a:r>
              <a:rPr lang="cs-CZ" sz="1800" dirty="0"/>
              <a:t>= </a:t>
            </a:r>
            <a:r>
              <a:rPr lang="en-GB" sz="1800" dirty="0"/>
              <a:t>"bunch of guys and gals sitting around a table„</a:t>
            </a:r>
            <a:r>
              <a:rPr lang="cs-CZ" sz="1800" dirty="0"/>
              <a:t>.</a:t>
            </a:r>
          </a:p>
          <a:p>
            <a:pPr algn="l"/>
            <a:r>
              <a:rPr lang="cs-CZ" sz="1800" dirty="0"/>
              <a:t>Vs.</a:t>
            </a:r>
          </a:p>
          <a:p>
            <a:pPr algn="l"/>
            <a:r>
              <a:rPr lang="en-GB" sz="1800" b="1" dirty="0"/>
              <a:t>Seminar wargames</a:t>
            </a:r>
            <a:r>
              <a:rPr lang="cs-CZ" sz="1800" b="1" dirty="0"/>
              <a:t> </a:t>
            </a:r>
            <a:r>
              <a:rPr lang="cs-CZ" sz="1800" dirty="0"/>
              <a:t>-</a:t>
            </a:r>
            <a:r>
              <a:rPr lang="en-GB" sz="1800" dirty="0"/>
              <a:t> designed around the DCMP (Decision-Centric Methodology Process) and have a structured approach.</a:t>
            </a:r>
            <a:endParaRPr lang="cs-CZ" sz="1800" dirty="0"/>
          </a:p>
          <a:p>
            <a:pPr algn="l"/>
            <a:r>
              <a:rPr lang="cs-CZ" sz="1800" b="1" dirty="0" err="1"/>
              <a:t>Quantitative</a:t>
            </a:r>
            <a:r>
              <a:rPr lang="cs-CZ" sz="1800" dirty="0"/>
              <a:t>/</a:t>
            </a:r>
            <a:r>
              <a:rPr lang="cs-CZ" sz="1800" b="1" dirty="0" err="1"/>
              <a:t>qualitative</a:t>
            </a:r>
            <a:r>
              <a:rPr lang="cs-CZ" sz="1800" dirty="0"/>
              <a:t>/</a:t>
            </a:r>
            <a:r>
              <a:rPr lang="cs-CZ" sz="1800" b="1" dirty="0"/>
              <a:t>hybrid</a:t>
            </a:r>
            <a:r>
              <a:rPr lang="cs-CZ" sz="1800" dirty="0"/>
              <a:t> </a:t>
            </a:r>
            <a:r>
              <a:rPr lang="cs-CZ" sz="1800" dirty="0" err="1"/>
              <a:t>models</a:t>
            </a:r>
            <a:r>
              <a:rPr lang="cs-CZ" sz="1800" dirty="0"/>
              <a:t>.</a:t>
            </a:r>
          </a:p>
          <a:p>
            <a:pPr algn="l"/>
            <a:r>
              <a:rPr lang="cs-CZ" sz="1800" dirty="0" err="1"/>
              <a:t>Strong</a:t>
            </a:r>
            <a:r>
              <a:rPr lang="cs-CZ" sz="1800" dirty="0"/>
              <a:t> role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b="1" dirty="0"/>
              <a:t>probability</a:t>
            </a:r>
            <a:r>
              <a:rPr lang="cs-CZ" sz="1800" dirty="0"/>
              <a:t> and </a:t>
            </a:r>
            <a:r>
              <a:rPr lang="cs-CZ" sz="1800" dirty="0" err="1"/>
              <a:t>chance</a:t>
            </a:r>
            <a:r>
              <a:rPr lang="cs-CZ" sz="1800" dirty="0"/>
              <a:t> (</a:t>
            </a:r>
            <a:r>
              <a:rPr lang="cs-CZ" sz="1800" dirty="0" err="1"/>
              <a:t>dice</a:t>
            </a:r>
            <a:r>
              <a:rPr lang="cs-CZ" sz="1800" dirty="0"/>
              <a:t> </a:t>
            </a:r>
            <a:r>
              <a:rPr lang="cs-CZ" sz="1800" dirty="0" err="1"/>
              <a:t>rolls</a:t>
            </a:r>
            <a:r>
              <a:rPr lang="cs-CZ" sz="1800" dirty="0"/>
              <a:t>) + </a:t>
            </a:r>
            <a:r>
              <a:rPr lang="cs-CZ" sz="1800" dirty="0" err="1"/>
              <a:t>conditioned</a:t>
            </a:r>
            <a:r>
              <a:rPr lang="cs-CZ" sz="1800" dirty="0"/>
              <a:t> probability (</a:t>
            </a:r>
            <a:r>
              <a:rPr lang="cs-CZ" sz="1800" dirty="0" err="1"/>
              <a:t>e.g</a:t>
            </a:r>
            <a:r>
              <a:rPr lang="cs-CZ" sz="1800" dirty="0"/>
              <a:t>., </a:t>
            </a:r>
            <a:r>
              <a:rPr lang="cs-CZ" sz="1800" dirty="0" err="1"/>
              <a:t>missile</a:t>
            </a:r>
            <a:r>
              <a:rPr lang="cs-CZ" sz="1800" dirty="0"/>
              <a:t> </a:t>
            </a:r>
            <a:r>
              <a:rPr lang="cs-CZ" sz="1800" dirty="0" err="1"/>
              <a:t>interception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Iron Dome AA </a:t>
            </a:r>
            <a:r>
              <a:rPr lang="cs-CZ" sz="1800" dirty="0" err="1"/>
              <a:t>system</a:t>
            </a:r>
            <a:r>
              <a:rPr lang="cs-CZ" sz="1800" dirty="0"/>
              <a:t> – </a:t>
            </a:r>
            <a:r>
              <a:rPr lang="cs-CZ" sz="1800" dirty="0" err="1"/>
              <a:t>informed</a:t>
            </a:r>
            <a:r>
              <a:rPr lang="cs-CZ" sz="1800" dirty="0"/>
              <a:t> by </a:t>
            </a:r>
            <a:r>
              <a:rPr lang="cs-CZ" sz="1800" dirty="0" err="1"/>
              <a:t>statistics</a:t>
            </a:r>
            <a:r>
              <a:rPr lang="cs-CZ" sz="1800" dirty="0"/>
              <a:t>). </a:t>
            </a:r>
          </a:p>
          <a:p>
            <a:pPr algn="l"/>
            <a:endParaRPr lang="cs-CZ" sz="1800" dirty="0"/>
          </a:p>
          <a:p>
            <a:pPr algn="l"/>
            <a:endParaRPr lang="cs-CZ" sz="1800" dirty="0"/>
          </a:p>
          <a:p>
            <a:pPr algn="l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641490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A2A25B6-AD51-BD94-245B-BA5ECDAB4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043" y="943049"/>
            <a:ext cx="7099914" cy="497190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2D7383A-D27C-6BA6-7D42-BA789C4E8AD2}"/>
              </a:ext>
            </a:extLst>
          </p:cNvPr>
          <p:cNvSpPr txBox="1"/>
          <p:nvPr/>
        </p:nvSpPr>
        <p:spPr>
          <a:xfrm flipH="1">
            <a:off x="7249407" y="5914950"/>
            <a:ext cx="3645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Source: </a:t>
            </a:r>
            <a:r>
              <a:rPr lang="cs-CZ" dirty="0" err="1"/>
              <a:t>Appleget</a:t>
            </a:r>
            <a:r>
              <a:rPr lang="cs-CZ" dirty="0"/>
              <a:t> et al. (2020, p. 73).</a:t>
            </a:r>
          </a:p>
        </p:txBody>
      </p:sp>
    </p:spTree>
    <p:extLst>
      <p:ext uri="{BB962C8B-B14F-4D97-AF65-F5344CB8AC3E}">
        <p14:creationId xmlns:p14="http://schemas.microsoft.com/office/powerpoint/2010/main" val="1901295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uclear War Simulator Shows What War With Russia Would Look Like">
            <a:extLst>
              <a:ext uri="{FF2B5EF4-FFF2-40B4-BE49-F238E27FC236}">
                <a16:creationId xmlns:a16="http://schemas.microsoft.com/office/drawing/2014/main" id="{3FF90936-44E8-EC9F-985B-20030076EA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 bwMode="auto">
          <a:xfrm>
            <a:off x="443949" y="1404741"/>
            <a:ext cx="6661305" cy="472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C1A0C99-4DB3-FA8F-7150-0A6E22E5C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b="1" dirty="0"/>
              <a:t>Process</a:t>
            </a:r>
            <a:r>
              <a:rPr lang="en-US" sz="4000" dirty="0"/>
              <a:t>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FA61AC-CF62-55B4-F7E6-94E3A6401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265037"/>
            <a:ext cx="4500556" cy="3911926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b="1" dirty="0"/>
              <a:t>Choose the arena of the simulation – wargame/strategic table-top/policy analysis</a:t>
            </a:r>
            <a:r>
              <a:rPr lang="cs-CZ" sz="2000" b="1" dirty="0"/>
              <a:t>/COA</a:t>
            </a:r>
            <a:r>
              <a:rPr lang="en-US" sz="2000" b="1" dirty="0"/>
              <a:t> etc.</a:t>
            </a:r>
            <a:endParaRPr lang="cs-CZ" sz="2000" b="1" dirty="0"/>
          </a:p>
          <a:p>
            <a:pPr lvl="1"/>
            <a:r>
              <a:rPr lang="en-US" sz="2000" b="1" dirty="0"/>
              <a:t>Why? – justification</a:t>
            </a:r>
            <a:r>
              <a:rPr lang="cs-CZ" sz="2000" b="1" dirty="0"/>
              <a:t>, </a:t>
            </a:r>
            <a:r>
              <a:rPr lang="cs-CZ" sz="2000" b="1" dirty="0" err="1"/>
              <a:t>purpose</a:t>
            </a:r>
            <a:r>
              <a:rPr lang="en-US" sz="2000" b="1" dirty="0"/>
              <a:t> -&gt; </a:t>
            </a:r>
            <a:r>
              <a:rPr lang="en-US" sz="2000" b="1" dirty="0" err="1"/>
              <a:t>litreview</a:t>
            </a:r>
            <a:endParaRPr lang="en-US" sz="2000" b="1" dirty="0"/>
          </a:p>
          <a:p>
            <a:pPr marL="914400" lvl="1" indent="-457200">
              <a:buFont typeface="+mj-lt"/>
              <a:buAutoNum type="arabicPeriod"/>
            </a:pPr>
            <a:endParaRPr lang="en-US" sz="2000" b="1" dirty="0"/>
          </a:p>
          <a:p>
            <a:pPr marL="514350" indent="-514350">
              <a:buFont typeface="+mj-lt"/>
              <a:buAutoNum type="arabicPeriod"/>
            </a:pPr>
            <a:r>
              <a:rPr lang="en-US" sz="2000" b="1" dirty="0"/>
              <a:t>Choose the specifics of the simulation framework – actors, setting, dividing into teams, roles etc. </a:t>
            </a:r>
            <a:endParaRPr lang="cs-CZ" sz="2000" b="1" dirty="0"/>
          </a:p>
          <a:p>
            <a:pPr marL="514350" indent="-514350">
              <a:buFont typeface="+mj-lt"/>
              <a:buAutoNum type="arabicPeriod"/>
            </a:pPr>
            <a:endParaRPr lang="cs-CZ" sz="2000" b="1" dirty="0"/>
          </a:p>
          <a:p>
            <a:pPr marL="514350" indent="-514350">
              <a:buFont typeface="+mj-lt"/>
              <a:buAutoNum type="arabicPeriod"/>
            </a:pPr>
            <a:r>
              <a:rPr lang="en-US" sz="2000" b="1" dirty="0"/>
              <a:t>Proceed while adhering to the literature.</a:t>
            </a:r>
          </a:p>
        </p:txBody>
      </p:sp>
    </p:spTree>
    <p:extLst>
      <p:ext uri="{BB962C8B-B14F-4D97-AF65-F5344CB8AC3E}">
        <p14:creationId xmlns:p14="http://schemas.microsoft.com/office/powerpoint/2010/main" val="2860885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4841853" y="535415"/>
            <a:ext cx="6922684" cy="12487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/>
              <a:t>AI and Wargame</a:t>
            </a:r>
            <a:r>
              <a:rPr lang="cs-CZ" sz="4800" b="1" dirty="0"/>
              <a:t> II</a:t>
            </a:r>
            <a:r>
              <a:rPr lang="en-US" sz="4800" b="1" dirty="0"/>
              <a:t> (</a:t>
            </a:r>
            <a:r>
              <a:rPr lang="cs-CZ" sz="4800" b="1" dirty="0" err="1"/>
              <a:t>Appleget</a:t>
            </a:r>
            <a:r>
              <a:rPr lang="cs-CZ" sz="4800" b="1" dirty="0"/>
              <a:t> et al.</a:t>
            </a:r>
            <a:r>
              <a:rPr lang="en-US" sz="4800" b="1" dirty="0"/>
              <a:t>, 202</a:t>
            </a:r>
            <a:r>
              <a:rPr lang="cs-CZ" sz="4800" b="1" dirty="0"/>
              <a:t>0</a:t>
            </a:r>
            <a:r>
              <a:rPr lang="en-US" sz="4800" b="1" dirty="0"/>
              <a:t>)</a:t>
            </a:r>
            <a:endParaRPr lang="en-US" sz="3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C13B5-4FC1-25AB-B255-3BB944417320}"/>
              </a:ext>
            </a:extLst>
          </p:cNvPr>
          <p:cNvSpPr txBox="1">
            <a:spLocks/>
          </p:cNvSpPr>
          <p:nvPr/>
        </p:nvSpPr>
        <p:spPr>
          <a:xfrm>
            <a:off x="5062010" y="1527538"/>
            <a:ext cx="6450052" cy="4795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ym typeface="Wingdings" panose="05000000000000000000" pitchFamily="2" charset="2"/>
            </a:endParaRP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5517D952-D890-FC35-2FBE-465F74FF7843}"/>
              </a:ext>
            </a:extLst>
          </p:cNvPr>
          <p:cNvSpPr txBox="1">
            <a:spLocks/>
          </p:cNvSpPr>
          <p:nvPr/>
        </p:nvSpPr>
        <p:spPr>
          <a:xfrm>
            <a:off x="4615127" y="1635040"/>
            <a:ext cx="7240889" cy="4687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6B294E4-0AD7-78EF-2493-02693CCE8793}"/>
              </a:ext>
            </a:extLst>
          </p:cNvPr>
          <p:cNvSpPr txBox="1"/>
          <p:nvPr/>
        </p:nvSpPr>
        <p:spPr>
          <a:xfrm>
            <a:off x="4809535" y="2222100"/>
            <a:ext cx="663988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/>
              <a:t>Will</a:t>
            </a:r>
            <a:r>
              <a:rPr lang="cs-CZ" sz="2000" dirty="0"/>
              <a:t> </a:t>
            </a:r>
            <a:r>
              <a:rPr lang="cs-CZ" sz="2000" dirty="0" err="1"/>
              <a:t>it</a:t>
            </a:r>
            <a:r>
              <a:rPr lang="cs-CZ" sz="2000" dirty="0"/>
              <a:t> </a:t>
            </a:r>
            <a:r>
              <a:rPr lang="cs-CZ" sz="2000" dirty="0" err="1"/>
              <a:t>be</a:t>
            </a:r>
            <a:r>
              <a:rPr lang="cs-CZ" sz="2000" dirty="0"/>
              <a:t> </a:t>
            </a:r>
            <a:r>
              <a:rPr lang="cs-CZ" sz="2000" dirty="0" err="1"/>
              <a:t>an</a:t>
            </a:r>
            <a:r>
              <a:rPr lang="cs-CZ" sz="2000" dirty="0"/>
              <a:t> </a:t>
            </a:r>
            <a:r>
              <a:rPr lang="cs-CZ" sz="2000" b="1" dirty="0" err="1"/>
              <a:t>analytic</a:t>
            </a:r>
            <a:r>
              <a:rPr lang="cs-CZ" sz="2000" b="1" dirty="0"/>
              <a:t> </a:t>
            </a:r>
            <a:r>
              <a:rPr lang="cs-CZ" sz="2000" b="1" dirty="0" err="1"/>
              <a:t>wargame</a:t>
            </a:r>
            <a:r>
              <a:rPr lang="cs-CZ" sz="2000" b="1" dirty="0"/>
              <a:t>? </a:t>
            </a:r>
            <a:r>
              <a:rPr lang="cs-CZ" sz="2000" dirty="0" err="1"/>
              <a:t>If</a:t>
            </a:r>
            <a:r>
              <a:rPr lang="cs-CZ" sz="2000" dirty="0"/>
              <a:t> so, </a:t>
            </a:r>
            <a:r>
              <a:rPr lang="cs-CZ" sz="2000" dirty="0" err="1"/>
              <a:t>how</a:t>
            </a:r>
            <a:r>
              <a:rPr lang="cs-CZ" sz="2000" dirty="0"/>
              <a:t> </a:t>
            </a:r>
            <a:r>
              <a:rPr lang="cs-CZ" sz="2000" dirty="0" err="1"/>
              <a:t>will</a:t>
            </a:r>
            <a:r>
              <a:rPr lang="cs-CZ" sz="2000" dirty="0"/>
              <a:t> </a:t>
            </a:r>
            <a:r>
              <a:rPr lang="cs-CZ" sz="2000" dirty="0" err="1"/>
              <a:t>we</a:t>
            </a:r>
            <a:r>
              <a:rPr lang="cs-CZ" sz="2000" dirty="0"/>
              <a:t> </a:t>
            </a:r>
            <a:r>
              <a:rPr lang="cs-CZ" sz="2000" dirty="0" err="1"/>
              <a:t>collect</a:t>
            </a:r>
            <a:r>
              <a:rPr lang="cs-CZ" sz="2000" dirty="0"/>
              <a:t> data? </a:t>
            </a:r>
            <a:r>
              <a:rPr lang="cs-CZ" sz="2000" dirty="0">
                <a:sym typeface="Wingdings" panose="05000000000000000000" pitchFamily="2" charset="2"/>
              </a:rPr>
              <a:t> Data </a:t>
            </a:r>
            <a:r>
              <a:rPr lang="cs-CZ" sz="2000" dirty="0" err="1">
                <a:sym typeface="Wingdings" panose="05000000000000000000" pitchFamily="2" charset="2"/>
              </a:rPr>
              <a:t>Collection</a:t>
            </a:r>
            <a:r>
              <a:rPr lang="cs-CZ" sz="2000" dirty="0">
                <a:sym typeface="Wingdings" panose="05000000000000000000" pitchFamily="2" charset="2"/>
              </a:rPr>
              <a:t> and Management </a:t>
            </a:r>
            <a:r>
              <a:rPr lang="cs-CZ" sz="2000" dirty="0" err="1">
                <a:sym typeface="Wingdings" panose="05000000000000000000" pitchFamily="2" charset="2"/>
              </a:rPr>
              <a:t>Plan</a:t>
            </a:r>
            <a:r>
              <a:rPr lang="cs-CZ" sz="2000" dirty="0">
                <a:sym typeface="Wingdings" panose="05000000000000000000" pitchFamily="2" charset="2"/>
              </a:rPr>
              <a:t> (DCMP).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BOGGSAT vs. </a:t>
            </a:r>
            <a:r>
              <a:rPr lang="cs-CZ" sz="2000" b="1" dirty="0" err="1"/>
              <a:t>seminar</a:t>
            </a:r>
            <a:r>
              <a:rPr lang="cs-CZ" sz="2000" b="1" dirty="0"/>
              <a:t> </a:t>
            </a:r>
            <a:r>
              <a:rPr lang="cs-CZ" sz="2000" b="1" dirty="0" err="1"/>
              <a:t>wargame</a:t>
            </a:r>
            <a:r>
              <a:rPr lang="cs-CZ" sz="2000" b="1" dirty="0"/>
              <a:t> </a:t>
            </a:r>
            <a:r>
              <a:rPr lang="cs-CZ" sz="2000" dirty="0"/>
              <a:t>(</a:t>
            </a:r>
            <a:r>
              <a:rPr lang="cs-CZ" sz="2000" dirty="0" err="1"/>
              <a:t>designed</a:t>
            </a:r>
            <a:r>
              <a:rPr lang="cs-CZ" sz="2000" dirty="0"/>
              <a:t> </a:t>
            </a:r>
            <a:r>
              <a:rPr lang="cs-CZ" sz="2000" dirty="0" err="1"/>
              <a:t>around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DCMP)? Do not </a:t>
            </a:r>
            <a:r>
              <a:rPr lang="cs-CZ" sz="2000" dirty="0" err="1"/>
              <a:t>choose</a:t>
            </a:r>
            <a:r>
              <a:rPr lang="cs-CZ" sz="2000" dirty="0"/>
              <a:t> </a:t>
            </a:r>
            <a:r>
              <a:rPr lang="cs-CZ" sz="2000" dirty="0" err="1"/>
              <a:t>only</a:t>
            </a:r>
            <a:r>
              <a:rPr lang="cs-CZ" sz="2000" dirty="0"/>
              <a:t> </a:t>
            </a:r>
            <a:r>
              <a:rPr lang="cs-CZ" sz="2000" dirty="0" err="1"/>
              <a:t>because</a:t>
            </a:r>
            <a:r>
              <a:rPr lang="cs-CZ" sz="2000" dirty="0"/>
              <a:t> </a:t>
            </a:r>
            <a:r>
              <a:rPr lang="cs-CZ" sz="2000" dirty="0" err="1"/>
              <a:t>it</a:t>
            </a:r>
            <a:r>
              <a:rPr lang="cs-CZ" sz="2000" dirty="0"/>
              <a:t> </a:t>
            </a:r>
            <a:r>
              <a:rPr lang="cs-CZ" sz="2000" dirty="0" err="1"/>
              <a:t>is</a:t>
            </a:r>
            <a:r>
              <a:rPr lang="cs-CZ" sz="2000" dirty="0"/>
              <a:t> </a:t>
            </a:r>
            <a:r>
              <a:rPr lang="cs-CZ" sz="2000" dirty="0" err="1"/>
              <a:t>easy</a:t>
            </a:r>
            <a:r>
              <a:rPr lang="cs-CZ" sz="2000" dirty="0"/>
              <a:t>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/>
              <a:t>Who</a:t>
            </a:r>
            <a:r>
              <a:rPr lang="cs-CZ" sz="2000" dirty="0"/>
              <a:t> </a:t>
            </a:r>
            <a:r>
              <a:rPr lang="cs-CZ" sz="2000" dirty="0" err="1"/>
              <a:t>will</a:t>
            </a:r>
            <a:r>
              <a:rPr lang="cs-CZ" sz="2000" dirty="0"/>
              <a:t> </a:t>
            </a:r>
            <a:r>
              <a:rPr lang="cs-CZ" sz="2000" dirty="0" err="1"/>
              <a:t>be</a:t>
            </a:r>
            <a:r>
              <a:rPr lang="cs-CZ" sz="2000" dirty="0"/>
              <a:t> </a:t>
            </a:r>
            <a:r>
              <a:rPr lang="cs-CZ" sz="2000" b="1" dirty="0" err="1"/>
              <a:t>the</a:t>
            </a:r>
            <a:r>
              <a:rPr lang="cs-CZ" sz="2000" b="1" dirty="0"/>
              <a:t> </a:t>
            </a:r>
            <a:r>
              <a:rPr lang="cs-CZ" sz="2000" b="1" dirty="0" err="1"/>
              <a:t>fascilitator</a:t>
            </a:r>
            <a:r>
              <a:rPr lang="cs-CZ" sz="2000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Establish</a:t>
            </a:r>
            <a:r>
              <a:rPr lang="cs-CZ" sz="2000" b="1" dirty="0"/>
              <a:t> a </a:t>
            </a:r>
            <a:r>
              <a:rPr lang="cs-CZ" sz="2000" b="1" dirty="0" err="1"/>
              <a:t>wargame</a:t>
            </a:r>
            <a:r>
              <a:rPr lang="cs-CZ" sz="2000" b="1" dirty="0"/>
              <a:t> </a:t>
            </a:r>
            <a:r>
              <a:rPr lang="cs-CZ" sz="2000" b="1" dirty="0" err="1"/>
              <a:t>plan</a:t>
            </a:r>
            <a:r>
              <a:rPr lang="cs-CZ" sz="2000" b="1" dirty="0"/>
              <a:t> </a:t>
            </a:r>
            <a:r>
              <a:rPr lang="cs-CZ" sz="2000" dirty="0"/>
              <a:t>– </a:t>
            </a:r>
            <a:r>
              <a:rPr lang="cs-CZ" sz="2000" dirty="0" err="1"/>
              <a:t>every</a:t>
            </a:r>
            <a:r>
              <a:rPr lang="cs-CZ" sz="2000" dirty="0"/>
              <a:t> </a:t>
            </a:r>
            <a:r>
              <a:rPr lang="cs-CZ" sz="2000" dirty="0" err="1"/>
              <a:t>task</a:t>
            </a:r>
            <a:r>
              <a:rPr lang="cs-CZ" sz="2000" dirty="0"/>
              <a:t> </a:t>
            </a:r>
            <a:r>
              <a:rPr lang="cs-CZ" sz="2000" dirty="0" err="1"/>
              <a:t>that</a:t>
            </a:r>
            <a:r>
              <a:rPr lang="cs-CZ" sz="2000" dirty="0"/>
              <a:t> </a:t>
            </a:r>
            <a:r>
              <a:rPr lang="cs-CZ" sz="2000" dirty="0" err="1"/>
              <a:t>needs</a:t>
            </a:r>
            <a:r>
              <a:rPr lang="cs-CZ" sz="2000" dirty="0"/>
              <a:t> to </a:t>
            </a:r>
            <a:r>
              <a:rPr lang="cs-CZ" sz="2000" dirty="0" err="1"/>
              <a:t>be</a:t>
            </a:r>
            <a:r>
              <a:rPr lang="cs-CZ" sz="2000" dirty="0"/>
              <a:t> </a:t>
            </a:r>
            <a:r>
              <a:rPr lang="cs-CZ" sz="2000" dirty="0" err="1"/>
              <a:t>accomplished</a:t>
            </a:r>
            <a:r>
              <a:rPr lang="cs-CZ" sz="2000" dirty="0"/>
              <a:t> </a:t>
            </a:r>
            <a:r>
              <a:rPr lang="cs-CZ" sz="2000" dirty="0" err="1"/>
              <a:t>for</a:t>
            </a:r>
            <a:r>
              <a:rPr lang="cs-CZ" sz="2000" dirty="0"/>
              <a:t> </a:t>
            </a:r>
            <a:r>
              <a:rPr lang="cs-CZ" sz="2000" dirty="0" err="1"/>
              <a:t>preparation</a:t>
            </a:r>
            <a:r>
              <a:rPr lang="cs-CZ" sz="2000" dirty="0"/>
              <a:t>, </a:t>
            </a:r>
            <a:r>
              <a:rPr lang="cs-CZ" sz="2000" dirty="0" err="1"/>
              <a:t>execution</a:t>
            </a:r>
            <a:r>
              <a:rPr lang="cs-CZ" sz="2000" dirty="0"/>
              <a:t>, </a:t>
            </a:r>
            <a:r>
              <a:rPr lang="cs-CZ" sz="2000" dirty="0" err="1"/>
              <a:t>analysis</a:t>
            </a:r>
            <a:r>
              <a:rPr lang="cs-CZ" sz="2000" dirty="0"/>
              <a:t>, and reporting.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Incorporate</a:t>
            </a:r>
            <a:r>
              <a:rPr lang="cs-CZ" sz="2000" b="1" dirty="0"/>
              <a:t> AI </a:t>
            </a:r>
            <a:r>
              <a:rPr lang="cs-CZ" sz="2000" b="1" dirty="0" err="1"/>
              <a:t>tools</a:t>
            </a:r>
            <a:r>
              <a:rPr lang="cs-CZ" sz="2000" b="1" dirty="0"/>
              <a:t> </a:t>
            </a:r>
            <a:r>
              <a:rPr lang="cs-CZ" sz="2000" dirty="0" err="1"/>
              <a:t>into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wargame</a:t>
            </a:r>
            <a:r>
              <a:rPr lang="cs-CZ" sz="2000" dirty="0"/>
              <a:t> – </a:t>
            </a:r>
            <a:r>
              <a:rPr lang="cs-CZ" sz="2000" dirty="0" err="1"/>
              <a:t>adhere</a:t>
            </a:r>
            <a:r>
              <a:rPr lang="cs-CZ" sz="2000" dirty="0"/>
              <a:t> to </a:t>
            </a:r>
            <a:r>
              <a:rPr lang="cs-CZ" sz="2000" dirty="0" err="1"/>
              <a:t>literature</a:t>
            </a:r>
            <a:r>
              <a:rPr lang="cs-CZ" sz="2000" dirty="0"/>
              <a:t>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818192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8570E-087B-F872-79F6-75AB3DC3B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702667B1-DBE4-F69A-D6DF-7009660F10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50B03025-4854-17FA-9C66-F0D492B35AEE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7802738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/>
              <a:t>AI and </a:t>
            </a:r>
            <a:r>
              <a:rPr lang="cs-CZ" sz="3200" b="1" dirty="0" err="1"/>
              <a:t>Wargame</a:t>
            </a:r>
            <a:r>
              <a:rPr lang="cs-CZ" sz="3200" b="1" dirty="0"/>
              <a:t> III</a:t>
            </a:r>
            <a:endParaRPr lang="en-US" sz="3200" b="1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C812FC8C-78BC-E419-72DA-406C488907B9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7072780" cy="4141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cs-CZ" sz="2000" dirty="0"/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</p:txBody>
      </p:sp>
      <p:sp>
        <p:nvSpPr>
          <p:cNvPr id="2" name="Podnadpis 2">
            <a:extLst>
              <a:ext uri="{FF2B5EF4-FFF2-40B4-BE49-F238E27FC236}">
                <a16:creationId xmlns:a16="http://schemas.microsoft.com/office/drawing/2014/main" id="{F271DEBC-36C2-7DEB-3A26-6B28F8BC0FE8}"/>
              </a:ext>
            </a:extLst>
          </p:cNvPr>
          <p:cNvSpPr txBox="1">
            <a:spLocks/>
          </p:cNvSpPr>
          <p:nvPr/>
        </p:nvSpPr>
        <p:spPr>
          <a:xfrm>
            <a:off x="976405" y="1500152"/>
            <a:ext cx="6768563" cy="4859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A98FB6C4-E665-4618-EAC1-9290A20D59FD}"/>
              </a:ext>
            </a:extLst>
          </p:cNvPr>
          <p:cNvSpPr txBox="1">
            <a:spLocks/>
          </p:cNvSpPr>
          <p:nvPr/>
        </p:nvSpPr>
        <p:spPr>
          <a:xfrm>
            <a:off x="976404" y="1799562"/>
            <a:ext cx="6768563" cy="4859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dirty="0"/>
              <a:t>AI can assist in </a:t>
            </a:r>
            <a:r>
              <a:rPr lang="en-GB" sz="1800" b="1" dirty="0"/>
              <a:t>understanding</a:t>
            </a:r>
            <a:r>
              <a:rPr lang="en-GB" sz="1800" dirty="0"/>
              <a:t> adversaries' perspectives and potential actions</a:t>
            </a:r>
            <a:r>
              <a:rPr lang="cs-CZ" sz="1800" dirty="0"/>
              <a:t> (Davis &amp; </a:t>
            </a:r>
            <a:r>
              <a:rPr lang="cs-CZ" sz="1800" dirty="0" err="1"/>
              <a:t>Bracken</a:t>
            </a:r>
            <a:r>
              <a:rPr lang="cs-CZ" sz="1800" dirty="0"/>
              <a:t>, 2022).</a:t>
            </a:r>
          </a:p>
          <a:p>
            <a:pPr algn="l"/>
            <a:r>
              <a:rPr lang="en-GB" sz="1800" dirty="0"/>
              <a:t>AI-directed decisional guidance and </a:t>
            </a:r>
            <a:r>
              <a:rPr lang="en-GB" sz="1800" b="1" dirty="0"/>
              <a:t>computationally informed decision-making</a:t>
            </a:r>
            <a:r>
              <a:rPr lang="en-GB" sz="1800" dirty="0"/>
              <a:t> can help manage the complexity of modern battlespaces</a:t>
            </a:r>
            <a:r>
              <a:rPr lang="cs-CZ" sz="1800" dirty="0"/>
              <a:t> (Kase et al., 2022).</a:t>
            </a:r>
          </a:p>
          <a:p>
            <a:pPr algn="l"/>
            <a:r>
              <a:rPr lang="en-GB" sz="1800" b="1" dirty="0"/>
              <a:t>Explainable AI </a:t>
            </a:r>
            <a:r>
              <a:rPr lang="en-GB" sz="1800" dirty="0"/>
              <a:t>systems can </a:t>
            </a:r>
            <a:r>
              <a:rPr lang="en-GB" sz="1800" b="1" dirty="0"/>
              <a:t>enhance trust and transparency </a:t>
            </a:r>
            <a:r>
              <a:rPr lang="en-GB" sz="1800" dirty="0"/>
              <a:t>in military training simulations, helping users understand AI decisions and improving overall training effectiveness</a:t>
            </a:r>
            <a:r>
              <a:rPr lang="cs-CZ" sz="1800" dirty="0"/>
              <a:t> (</a:t>
            </a:r>
            <a:r>
              <a:rPr lang="cs-CZ" sz="1800" dirty="0" err="1"/>
              <a:t>Khan</a:t>
            </a:r>
            <a:r>
              <a:rPr lang="cs-CZ" sz="1800" dirty="0"/>
              <a:t> et al., 2024).</a:t>
            </a:r>
          </a:p>
          <a:p>
            <a:pPr algn="l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763652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snímek obrazovky, Písmo, Paralelní&#10;&#10;Popis byl vytvořen automaticky">
            <a:extLst>
              <a:ext uri="{FF2B5EF4-FFF2-40B4-BE49-F238E27FC236}">
                <a16:creationId xmlns:a16="http://schemas.microsoft.com/office/drawing/2014/main" id="{F1708D0A-1DEB-FDC7-F532-1583396B3A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18"/>
          <a:stretch/>
        </p:blipFill>
        <p:spPr>
          <a:xfrm>
            <a:off x="97691" y="1784195"/>
            <a:ext cx="6069381" cy="4326673"/>
          </a:xfrm>
          <a:prstGeom prst="rect">
            <a:avLst/>
          </a:prstGeom>
        </p:spPr>
      </p:pic>
      <p:sp>
        <p:nvSpPr>
          <p:cNvPr id="7" name="Podnadpis 2">
            <a:extLst>
              <a:ext uri="{FF2B5EF4-FFF2-40B4-BE49-F238E27FC236}">
                <a16:creationId xmlns:a16="http://schemas.microsoft.com/office/drawing/2014/main" id="{F4717B8B-BB7B-97CE-9C73-A9972FF0083D}"/>
              </a:ext>
            </a:extLst>
          </p:cNvPr>
          <p:cNvSpPr txBox="1">
            <a:spLocks/>
          </p:cNvSpPr>
          <p:nvPr/>
        </p:nvSpPr>
        <p:spPr>
          <a:xfrm>
            <a:off x="459423" y="390449"/>
            <a:ext cx="8416947" cy="12487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4800" b="1" dirty="0"/>
              <a:t>DCMP </a:t>
            </a:r>
            <a:r>
              <a:rPr lang="en-US" sz="4800" b="1" dirty="0"/>
              <a:t>(</a:t>
            </a:r>
            <a:r>
              <a:rPr lang="cs-CZ" sz="4800" b="1" dirty="0" err="1"/>
              <a:t>Appleget</a:t>
            </a:r>
            <a:r>
              <a:rPr lang="cs-CZ" sz="4800" b="1" dirty="0"/>
              <a:t> et al.</a:t>
            </a:r>
            <a:r>
              <a:rPr lang="en-US" sz="4800" b="1" dirty="0"/>
              <a:t>, 202</a:t>
            </a:r>
            <a:r>
              <a:rPr lang="cs-CZ" sz="4800" b="1" dirty="0"/>
              <a:t>0, p. 104</a:t>
            </a:r>
            <a:r>
              <a:rPr lang="en-US" sz="4800" b="1" dirty="0"/>
              <a:t>)</a:t>
            </a:r>
            <a:endParaRPr lang="en-US" sz="3200" b="1" dirty="0"/>
          </a:p>
        </p:txBody>
      </p:sp>
      <p:pic>
        <p:nvPicPr>
          <p:cNvPr id="9" name="Obrázek 8" descr="Obsah obrázku text, snímek obrazovky, Písmo, Paralelní&#10;&#10;Popis byl vytvořen automaticky">
            <a:extLst>
              <a:ext uri="{FF2B5EF4-FFF2-40B4-BE49-F238E27FC236}">
                <a16:creationId xmlns:a16="http://schemas.microsoft.com/office/drawing/2014/main" id="{A5A9BDD8-140A-62B4-7462-F150706787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07"/>
          <a:stretch/>
        </p:blipFill>
        <p:spPr>
          <a:xfrm>
            <a:off x="5953341" y="1929161"/>
            <a:ext cx="6024928" cy="403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34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5423811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/>
              <a:t>Presentation outline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6620710" cy="4524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520DEF9-2928-B6F2-5E62-7905305A508F}"/>
              </a:ext>
            </a:extLst>
          </p:cNvPr>
          <p:cNvSpPr txBox="1"/>
          <p:nvPr/>
        </p:nvSpPr>
        <p:spPr>
          <a:xfrm>
            <a:off x="976403" y="1376682"/>
            <a:ext cx="748511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/>
              <a:t>Intelligence</a:t>
            </a:r>
            <a:r>
              <a:rPr lang="cs-CZ" sz="2400" dirty="0"/>
              <a:t> </a:t>
            </a:r>
            <a:r>
              <a:rPr lang="cs-CZ" sz="2400" dirty="0" err="1"/>
              <a:t>studies</a:t>
            </a:r>
            <a:r>
              <a:rPr lang="cs-CZ" sz="2400" dirty="0"/>
              <a:t> </a:t>
            </a:r>
            <a:r>
              <a:rPr lang="cs-CZ" sz="2400" dirty="0" err="1"/>
              <a:t>introduction</a:t>
            </a:r>
            <a:r>
              <a:rPr lang="cs-CZ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/>
              <a:t>Particular</a:t>
            </a:r>
            <a:r>
              <a:rPr lang="cs-CZ" sz="2400" dirty="0"/>
              <a:t> </a:t>
            </a:r>
            <a:r>
              <a:rPr lang="cs-CZ" sz="2400" dirty="0" err="1"/>
              <a:t>methods</a:t>
            </a:r>
            <a:r>
              <a:rPr lang="cs-CZ" sz="2400" dirty="0"/>
              <a:t> (</a:t>
            </a:r>
            <a:r>
              <a:rPr lang="en-GB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Center</a:t>
            </a:r>
            <a:r>
              <a:rPr lang="en-GB" sz="24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for the Study of Intelligence (U.S.). </a:t>
            </a:r>
            <a:r>
              <a:rPr lang="cs-CZ" sz="2400" dirty="0"/>
              <a:t>, 2009):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dirty="0" err="1"/>
              <a:t>Diagnostic</a:t>
            </a:r>
            <a:r>
              <a:rPr lang="cs-CZ" sz="2400" dirty="0"/>
              <a:t> </a:t>
            </a:r>
            <a:r>
              <a:rPr lang="cs-CZ" sz="2400" dirty="0" err="1"/>
              <a:t>techniques</a:t>
            </a:r>
            <a:r>
              <a:rPr lang="cs-CZ" sz="2400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dirty="0" err="1"/>
              <a:t>Contrarian</a:t>
            </a:r>
            <a:r>
              <a:rPr lang="cs-CZ" sz="2400" dirty="0"/>
              <a:t> </a:t>
            </a:r>
            <a:r>
              <a:rPr lang="cs-CZ" sz="2400" dirty="0" err="1"/>
              <a:t>techniques</a:t>
            </a:r>
            <a:r>
              <a:rPr lang="cs-CZ" sz="2400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dirty="0" err="1"/>
              <a:t>Imaginative</a:t>
            </a:r>
            <a:r>
              <a:rPr lang="cs-CZ" sz="2400" dirty="0"/>
              <a:t> </a:t>
            </a:r>
            <a:r>
              <a:rPr lang="cs-CZ" sz="2400" dirty="0" err="1"/>
              <a:t>thinking</a:t>
            </a:r>
            <a:r>
              <a:rPr lang="cs-CZ" sz="2400" dirty="0"/>
              <a:t> </a:t>
            </a:r>
            <a:r>
              <a:rPr lang="cs-CZ" sz="2400" dirty="0" err="1"/>
              <a:t>techniques</a:t>
            </a:r>
            <a:r>
              <a:rPr lang="cs-CZ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/>
              <a:t>Wargames</a:t>
            </a:r>
            <a:r>
              <a:rPr lang="cs-CZ" sz="2400" dirty="0"/>
              <a:t> (Part II).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/>
              <a:t>Methods</a:t>
            </a:r>
            <a:r>
              <a:rPr lang="cs-CZ" sz="2400" dirty="0"/>
              <a:t>: AI, and </a:t>
            </a:r>
            <a:r>
              <a:rPr lang="cs-CZ" sz="2400" dirty="0" err="1"/>
              <a:t>Wargames</a:t>
            </a:r>
            <a:r>
              <a:rPr lang="cs-CZ" sz="2400" dirty="0"/>
              <a:t> as source </a:t>
            </a:r>
            <a:r>
              <a:rPr lang="cs-CZ" sz="2400" dirty="0" err="1"/>
              <a:t>of</a:t>
            </a:r>
            <a:r>
              <a:rPr lang="cs-CZ" sz="2400" dirty="0"/>
              <a:t> data (Part III).</a:t>
            </a:r>
          </a:p>
          <a:p>
            <a:pPr lvl="1"/>
            <a:endParaRPr lang="cs-CZ" sz="2400" dirty="0"/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106C380E-2E18-982D-632E-0AADF481632D}"/>
              </a:ext>
            </a:extLst>
          </p:cNvPr>
          <p:cNvSpPr txBox="1">
            <a:spLocks/>
          </p:cNvSpPr>
          <p:nvPr/>
        </p:nvSpPr>
        <p:spPr>
          <a:xfrm>
            <a:off x="672188" y="4539505"/>
            <a:ext cx="5423811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 err="1"/>
              <a:t>Aim</a:t>
            </a:r>
            <a:endParaRPr lang="en-US" b="1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1243937-DF8B-A2D4-FC8B-3FC94F88B571}"/>
              </a:ext>
            </a:extLst>
          </p:cNvPr>
          <p:cNvSpPr txBox="1"/>
          <p:nvPr/>
        </p:nvSpPr>
        <p:spPr>
          <a:xfrm>
            <a:off x="976403" y="5023834"/>
            <a:ext cx="663988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To </a:t>
            </a:r>
            <a:r>
              <a:rPr lang="cs-CZ" dirty="0" err="1"/>
              <a:t>gain</a:t>
            </a:r>
            <a:r>
              <a:rPr lang="cs-CZ" dirty="0"/>
              <a:t> </a:t>
            </a:r>
            <a:r>
              <a:rPr lang="cs-CZ" dirty="0" err="1"/>
              <a:t>knowledge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methods</a:t>
            </a:r>
            <a:r>
              <a:rPr lang="cs-CZ" dirty="0"/>
              <a:t> </a:t>
            </a:r>
            <a:r>
              <a:rPr lang="cs-CZ" dirty="0" err="1"/>
              <a:t>used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b="1" dirty="0" err="1"/>
              <a:t>forecasting</a:t>
            </a:r>
            <a:r>
              <a:rPr lang="cs-CZ" dirty="0"/>
              <a:t> – </a:t>
            </a:r>
            <a:r>
              <a:rPr lang="cs-CZ" dirty="0" err="1"/>
              <a:t>goes</a:t>
            </a:r>
            <a:r>
              <a:rPr lang="cs-CZ" dirty="0"/>
              <a:t> hand in hand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simulations</a:t>
            </a:r>
            <a:r>
              <a:rPr lang="cs-CZ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AI </a:t>
            </a:r>
            <a:r>
              <a:rPr lang="cs-CZ" dirty="0" err="1"/>
              <a:t>meets</a:t>
            </a:r>
            <a:r>
              <a:rPr lang="cs-CZ" dirty="0"/>
              <a:t> </a:t>
            </a:r>
            <a:r>
              <a:rPr lang="cs-CZ" dirty="0" err="1"/>
              <a:t>forecasting</a:t>
            </a:r>
            <a:r>
              <a:rPr lang="cs-CZ" dirty="0"/>
              <a:t> </a:t>
            </a:r>
            <a:r>
              <a:rPr lang="cs-CZ" dirty="0" err="1"/>
              <a:t>theory</a:t>
            </a:r>
            <a:r>
              <a:rPr lang="cs-CZ" dirty="0"/>
              <a:t> and </a:t>
            </a:r>
            <a:r>
              <a:rPr lang="cs-CZ" dirty="0" err="1"/>
              <a:t>methods</a:t>
            </a:r>
            <a:r>
              <a:rPr lang="cs-CZ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FF0000"/>
                </a:solidFill>
              </a:rPr>
              <a:t>Caveat</a:t>
            </a:r>
            <a:r>
              <a:rPr lang="cs-CZ" dirty="0">
                <a:solidFill>
                  <a:srgbClr val="FF0000"/>
                </a:solidFill>
              </a:rPr>
              <a:t>: </a:t>
            </a:r>
            <a:r>
              <a:rPr lang="cs-CZ" dirty="0" err="1">
                <a:solidFill>
                  <a:srgbClr val="FF0000"/>
                </a:solidFill>
              </a:rPr>
              <a:t>intelligence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studies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methods</a:t>
            </a:r>
            <a:r>
              <a:rPr lang="cs-CZ" dirty="0">
                <a:solidFill>
                  <a:srgbClr val="FF0000"/>
                </a:solidFill>
              </a:rPr>
              <a:t> are not </a:t>
            </a:r>
            <a:r>
              <a:rPr lang="cs-CZ" dirty="0" err="1">
                <a:solidFill>
                  <a:srgbClr val="FF0000"/>
                </a:solidFill>
              </a:rPr>
              <a:t>generally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accepted</a:t>
            </a:r>
            <a:r>
              <a:rPr lang="cs-CZ" dirty="0">
                <a:solidFill>
                  <a:srgbClr val="FF0000"/>
                </a:solidFill>
              </a:rPr>
              <a:t> as mainstream </a:t>
            </a:r>
            <a:r>
              <a:rPr lang="cs-CZ" dirty="0" err="1">
                <a:solidFill>
                  <a:srgbClr val="FF0000"/>
                </a:solidFill>
              </a:rPr>
              <a:t>social</a:t>
            </a:r>
            <a:r>
              <a:rPr lang="cs-CZ" dirty="0">
                <a:solidFill>
                  <a:srgbClr val="FF0000"/>
                </a:solidFill>
              </a:rPr>
              <a:t> science </a:t>
            </a:r>
            <a:r>
              <a:rPr lang="cs-CZ" dirty="0" err="1">
                <a:solidFill>
                  <a:srgbClr val="FF0000"/>
                </a:solidFill>
              </a:rPr>
              <a:t>methods</a:t>
            </a:r>
            <a:r>
              <a:rPr lang="cs-CZ" dirty="0">
                <a:solidFill>
                  <a:srgbClr val="FF0000"/>
                </a:solidFill>
              </a:rPr>
              <a:t>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568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0D0E53-871C-8559-8C68-83564C0C9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Design (</a:t>
            </a:r>
            <a:r>
              <a:rPr lang="cs-CZ" b="1" dirty="0" err="1"/>
              <a:t>Appleget</a:t>
            </a:r>
            <a:r>
              <a:rPr lang="cs-CZ" b="1" dirty="0"/>
              <a:t> et al., 2020)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24AE78-DA41-1BFB-8478-78D58C2DB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Measurement space </a:t>
            </a:r>
            <a:r>
              <a:rPr lang="en-US" dirty="0"/>
              <a:t>(if analytical) – quantitative/qualitative?; </a:t>
            </a:r>
            <a:r>
              <a:rPr lang="en-US" dirty="0" err="1"/>
              <a:t>conceptualisation</a:t>
            </a:r>
            <a:r>
              <a:rPr lang="en-US" dirty="0"/>
              <a:t> and </a:t>
            </a:r>
            <a:r>
              <a:rPr lang="en-US" dirty="0" err="1"/>
              <a:t>operationalisation</a:t>
            </a:r>
            <a:r>
              <a:rPr lang="en-US" dirty="0"/>
              <a:t>; function of the scenario – e.g., TTDs of MBTs).</a:t>
            </a:r>
          </a:p>
          <a:p>
            <a:r>
              <a:rPr lang="en-US" b="1" dirty="0"/>
              <a:t>Scenario</a:t>
            </a:r>
            <a:r>
              <a:rPr lang="en-US" dirty="0"/>
              <a:t> – sets scene + narrative for players; must be plausible (we do not want players to „fight the scenario“).</a:t>
            </a:r>
          </a:p>
          <a:p>
            <a:r>
              <a:rPr lang="en-US" b="1" dirty="0"/>
              <a:t>Data</a:t>
            </a:r>
            <a:r>
              <a:rPr lang="en-US" dirty="0"/>
              <a:t> – initiate (data we need before the wargame begins), feedback data (needed to keep players playing – injects, responses etc.), analysis data.</a:t>
            </a:r>
          </a:p>
          <a:p>
            <a:r>
              <a:rPr lang="en-US" b="1" dirty="0"/>
              <a:t>Methods, models, and tools</a:t>
            </a:r>
            <a:r>
              <a:rPr lang="en-US" dirty="0"/>
              <a:t>.</a:t>
            </a:r>
          </a:p>
          <a:p>
            <a:r>
              <a:rPr lang="en-US" b="1" dirty="0"/>
              <a:t>Players</a:t>
            </a:r>
            <a:r>
              <a:rPr lang="en-US" dirty="0"/>
              <a:t>.</a:t>
            </a:r>
          </a:p>
          <a:p>
            <a:r>
              <a:rPr lang="en-US" b="1" dirty="0"/>
              <a:t>Assumptions – </a:t>
            </a:r>
            <a:r>
              <a:rPr lang="en-US" dirty="0"/>
              <a:t>all scenarios set in future need assumptions! </a:t>
            </a:r>
            <a:r>
              <a:rPr lang="en-US" dirty="0">
                <a:sym typeface="Wingdings" panose="05000000000000000000" pitchFamily="2" charset="2"/>
              </a:rPr>
              <a:t> time setting needs to be decided as well (past, present, future).</a:t>
            </a:r>
          </a:p>
          <a:p>
            <a:r>
              <a:rPr lang="en-US" dirty="0">
                <a:sym typeface="Wingdings" panose="05000000000000000000" pitchFamily="2" charset="2"/>
              </a:rPr>
              <a:t> Practical exercise (p. 128).</a:t>
            </a:r>
          </a:p>
        </p:txBody>
      </p:sp>
    </p:spTree>
    <p:extLst>
      <p:ext uri="{BB962C8B-B14F-4D97-AF65-F5344CB8AC3E}">
        <p14:creationId xmlns:p14="http://schemas.microsoft.com/office/powerpoint/2010/main" val="13606589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325AE-FC96-C6F8-1140-9E522F7F8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socha, umění&#10;&#10;Popis byl vytvořen automaticky">
            <a:extLst>
              <a:ext uri="{FF2B5EF4-FFF2-40B4-BE49-F238E27FC236}">
                <a16:creationId xmlns:a16="http://schemas.microsoft.com/office/drawing/2014/main" id="{E170C51A-F90A-4A1B-5715-8DC0DD81E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C279D61-1ACD-6D4B-3B8C-7CAFF157C1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7697" y="2799228"/>
            <a:ext cx="3885156" cy="1053842"/>
          </a:xfrm>
        </p:spPr>
        <p:txBody>
          <a:bodyPr>
            <a:noAutofit/>
          </a:bodyPr>
          <a:lstStyle/>
          <a:p>
            <a:r>
              <a:rPr lang="cs-CZ" sz="3200" dirty="0">
                <a:latin typeface="+mn-lt"/>
              </a:rPr>
              <a:t>PART III: </a:t>
            </a:r>
            <a:r>
              <a:rPr lang="cs-CZ" sz="3200" dirty="0" err="1">
                <a:latin typeface="+mn-lt"/>
              </a:rPr>
              <a:t>Wargames</a:t>
            </a:r>
            <a:r>
              <a:rPr lang="cs-CZ" sz="3200" dirty="0">
                <a:latin typeface="+mn-lt"/>
              </a:rPr>
              <a:t> and AI as source </a:t>
            </a:r>
            <a:r>
              <a:rPr lang="cs-CZ" sz="3200" dirty="0" err="1">
                <a:latin typeface="+mn-lt"/>
              </a:rPr>
              <a:t>of</a:t>
            </a:r>
            <a:r>
              <a:rPr lang="cs-CZ" sz="3200" dirty="0">
                <a:latin typeface="+mn-lt"/>
              </a:rPr>
              <a:t> data</a:t>
            </a:r>
            <a:endParaRPr lang="en-GB" sz="3200" dirty="0">
              <a:latin typeface="+mn-lt"/>
            </a:endParaRPr>
          </a:p>
        </p:txBody>
      </p:sp>
      <p:pic>
        <p:nvPicPr>
          <p:cNvPr id="17" name="Obrázek 16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CDE1AD41-B6EF-675F-33C2-0740DFB761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7" y="145612"/>
            <a:ext cx="2631953" cy="174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94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AB4A1-0751-4152-6E77-BD9686C58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91F05A30-39EA-878F-4E5F-1B1A1F7FA2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6320D575-8511-AAB8-DE0F-7128F51EE55F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7802738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 err="1"/>
              <a:t>Wargaming</a:t>
            </a:r>
            <a:r>
              <a:rPr lang="cs-CZ" sz="3200" b="1" dirty="0"/>
              <a:t> as a </a:t>
            </a:r>
            <a:r>
              <a:rPr lang="cs-CZ" sz="3200" b="1" dirty="0" err="1"/>
              <a:t>method</a:t>
            </a:r>
            <a:endParaRPr lang="en-US" sz="3200" b="1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74D335CE-EEB6-81E1-C7BD-6753444C7EC0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7072780" cy="4141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cs-CZ" sz="2000" dirty="0"/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</p:txBody>
      </p:sp>
      <p:sp>
        <p:nvSpPr>
          <p:cNvPr id="2" name="Podnadpis 2">
            <a:extLst>
              <a:ext uri="{FF2B5EF4-FFF2-40B4-BE49-F238E27FC236}">
                <a16:creationId xmlns:a16="http://schemas.microsoft.com/office/drawing/2014/main" id="{243BE54D-1EE0-D69C-EA9B-98E2CAC8AA34}"/>
              </a:ext>
            </a:extLst>
          </p:cNvPr>
          <p:cNvSpPr txBox="1">
            <a:spLocks/>
          </p:cNvSpPr>
          <p:nvPr/>
        </p:nvSpPr>
        <p:spPr>
          <a:xfrm>
            <a:off x="976405" y="1500152"/>
            <a:ext cx="6768563" cy="4859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D13DD344-9199-1B50-8C1A-A02ACD3772C6}"/>
              </a:ext>
            </a:extLst>
          </p:cNvPr>
          <p:cNvSpPr txBox="1">
            <a:spLocks/>
          </p:cNvSpPr>
          <p:nvPr/>
        </p:nvSpPr>
        <p:spPr>
          <a:xfrm>
            <a:off x="976404" y="1799562"/>
            <a:ext cx="6768563" cy="4859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b="1" dirty="0"/>
              <a:t>Experimental </a:t>
            </a:r>
            <a:r>
              <a:rPr lang="cs-CZ" sz="1800" b="1" dirty="0"/>
              <a:t>d</a:t>
            </a:r>
            <a:r>
              <a:rPr lang="en-GB" sz="1800" b="1" dirty="0" err="1"/>
              <a:t>esign</a:t>
            </a:r>
            <a:r>
              <a:rPr lang="en-GB" sz="1800" dirty="0"/>
              <a:t>: </a:t>
            </a:r>
            <a:r>
              <a:rPr lang="cs-CZ" sz="1800" dirty="0"/>
              <a:t>w</a:t>
            </a:r>
            <a:r>
              <a:rPr lang="en-GB" sz="1800" dirty="0" err="1"/>
              <a:t>argames</a:t>
            </a:r>
            <a:r>
              <a:rPr lang="en-GB" sz="1800" dirty="0"/>
              <a:t> can be structured as controlled experiments to study human </a:t>
            </a:r>
            <a:r>
              <a:rPr lang="en-GB" sz="1800" dirty="0" err="1"/>
              <a:t>behavio</a:t>
            </a:r>
            <a:r>
              <a:rPr lang="cs-CZ" sz="1800" dirty="0"/>
              <a:t>u</a:t>
            </a:r>
            <a:r>
              <a:rPr lang="en-GB" sz="1800" dirty="0"/>
              <a:t>r in conflict scenarios</a:t>
            </a:r>
            <a:r>
              <a:rPr lang="cs-CZ" sz="1800" dirty="0"/>
              <a:t> (</a:t>
            </a:r>
            <a:r>
              <a:rPr lang="en-GB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Schechter, Schneider</a:t>
            </a: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&amp; Shaffer</a:t>
            </a: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2021).</a:t>
            </a:r>
            <a:endParaRPr lang="cs-CZ" sz="1800" dirty="0"/>
          </a:p>
          <a:p>
            <a:pPr algn="l"/>
            <a:r>
              <a:rPr lang="en-GB" sz="1800" dirty="0"/>
              <a:t>SIGNAL </a:t>
            </a:r>
            <a:r>
              <a:rPr lang="cs-CZ" sz="1800" dirty="0"/>
              <a:t>= </a:t>
            </a:r>
            <a:r>
              <a:rPr lang="en-GB" sz="1800" dirty="0"/>
              <a:t>Strategic Intelligence Game Applied to National and Allied Leadership</a:t>
            </a:r>
            <a:r>
              <a:rPr lang="cs-CZ" sz="1800" dirty="0"/>
              <a:t>.</a:t>
            </a:r>
          </a:p>
          <a:p>
            <a:pPr algn="l"/>
            <a:r>
              <a:rPr lang="cs-CZ" sz="1800" dirty="0" err="1"/>
              <a:t>E.g</a:t>
            </a:r>
            <a:r>
              <a:rPr lang="cs-CZ" sz="1800" dirty="0"/>
              <a:t>., </a:t>
            </a:r>
            <a:r>
              <a:rPr lang="cs-CZ" sz="1800" dirty="0" err="1"/>
              <a:t>Nuclear</a:t>
            </a:r>
            <a:r>
              <a:rPr lang="cs-CZ" sz="1800" dirty="0"/>
              <a:t> </a:t>
            </a:r>
            <a:r>
              <a:rPr lang="cs-CZ" sz="1800" dirty="0" err="1"/>
              <a:t>threshold</a:t>
            </a:r>
            <a:r>
              <a:rPr lang="cs-CZ" sz="1800" dirty="0"/>
              <a:t> (</a:t>
            </a:r>
            <a:r>
              <a:rPr lang="en-GB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Reddie</a:t>
            </a: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&amp; Goldblum</a:t>
            </a: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2023): Much </a:t>
            </a:r>
            <a:r>
              <a:rPr lang="cs-CZ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higher</a:t>
            </a: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probability </a:t>
            </a:r>
            <a:r>
              <a:rPr lang="cs-CZ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</a:t>
            </a: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low-yield</a:t>
            </a: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NW </a:t>
            </a:r>
            <a:r>
              <a:rPr lang="cs-CZ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than</a:t>
            </a: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</a:t>
            </a:r>
            <a:r>
              <a:rPr lang="cs-CZ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survey</a:t>
            </a: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experiments</a:t>
            </a: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r>
              <a:rPr lang="en-GB" sz="1800" b="1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Human Decision-Making</a:t>
            </a:r>
            <a:r>
              <a:rPr lang="en-GB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wargaming a</a:t>
            </a: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 a</a:t>
            </a:r>
            <a:r>
              <a:rPr lang="en-GB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rich source of empirical data on human </a:t>
            </a:r>
            <a:r>
              <a:rPr lang="en-GB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behavio</a:t>
            </a: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</a:t>
            </a:r>
            <a:r>
              <a:rPr lang="en-GB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 under stress</a:t>
            </a: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cs-CZ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Banks</a:t>
            </a: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2023).</a:t>
            </a:r>
          </a:p>
          <a:p>
            <a:pPr algn="l"/>
            <a:r>
              <a:rPr lang="en-GB" sz="1800" b="1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Immersive and </a:t>
            </a:r>
            <a:r>
              <a:rPr lang="cs-CZ" sz="1800" b="1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</a:t>
            </a:r>
            <a:r>
              <a:rPr lang="en-GB" sz="1800" b="1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epresentative</a:t>
            </a:r>
            <a:r>
              <a:rPr lang="en-GB" sz="1800" b="1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GB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 nature of wargames</a:t>
            </a: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GB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players</a:t>
            </a: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deeply engaged in realistic scenarios</a:t>
            </a: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en-GB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allows to study </a:t>
            </a:r>
            <a:r>
              <a:rPr lang="en-GB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behavio</a:t>
            </a: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</a:t>
            </a:r>
            <a:r>
              <a:rPr lang="en-GB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rs</a:t>
            </a:r>
            <a:r>
              <a:rPr lang="en-GB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</a:t>
            </a:r>
            <a:r>
              <a:rPr lang="cs-CZ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close</a:t>
            </a: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</a:t>
            </a:r>
            <a:r>
              <a:rPr lang="en-GB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real-life situations</a:t>
            </a: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cs-CZ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Banks</a:t>
            </a: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2023).</a:t>
            </a:r>
          </a:p>
          <a:p>
            <a:pPr algn="l"/>
            <a:r>
              <a:rPr lang="cs-CZ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</a:t>
            </a: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generate</a:t>
            </a: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both</a:t>
            </a: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800" b="1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quantitative</a:t>
            </a:r>
            <a:r>
              <a:rPr lang="cs-CZ" sz="1800" b="1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data </a:t>
            </a: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cs-CZ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e.g</a:t>
            </a: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cs-CZ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decision</a:t>
            </a: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outcomes</a:t>
            </a: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cs-CZ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time</a:t>
            </a: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taken</a:t>
            </a: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</a:t>
            </a: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decisions</a:t>
            </a: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and </a:t>
            </a:r>
            <a:r>
              <a:rPr lang="cs-CZ" sz="1800" b="1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qualitative</a:t>
            </a:r>
            <a:r>
              <a:rPr lang="cs-CZ" sz="1800" b="1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data </a:t>
            </a: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cs-CZ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e.g</a:t>
            </a: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cs-CZ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player</a:t>
            </a: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narratives</a:t>
            </a: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cs-CZ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strategic</a:t>
            </a: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discussions</a:t>
            </a: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(</a:t>
            </a:r>
            <a:r>
              <a:rPr lang="cs-CZ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Eremin</a:t>
            </a: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2021).</a:t>
            </a:r>
          </a:p>
          <a:p>
            <a:pPr algn="l"/>
            <a:endParaRPr lang="cs-CZ" sz="1800" dirty="0"/>
          </a:p>
          <a:p>
            <a:pPr algn="l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349789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2CEB4-C325-A0E3-CC83-F295EC663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601B7BB6-6E3A-0837-CB3C-1E975AAEEA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5E49BE4D-DAD1-8268-A158-AA7E53E46883}"/>
              </a:ext>
            </a:extLst>
          </p:cNvPr>
          <p:cNvSpPr txBox="1">
            <a:spLocks/>
          </p:cNvSpPr>
          <p:nvPr/>
        </p:nvSpPr>
        <p:spPr>
          <a:xfrm>
            <a:off x="4841853" y="535415"/>
            <a:ext cx="6922684" cy="12487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/>
              <a:t>AI </a:t>
            </a:r>
            <a:r>
              <a:rPr lang="cs-CZ" sz="4800" b="1" dirty="0"/>
              <a:t>in </a:t>
            </a:r>
            <a:r>
              <a:rPr lang="cs-CZ" sz="4800" b="1" dirty="0" err="1"/>
              <a:t>social</a:t>
            </a:r>
            <a:r>
              <a:rPr lang="cs-CZ" sz="4800" b="1" dirty="0"/>
              <a:t>-science </a:t>
            </a:r>
            <a:r>
              <a:rPr lang="cs-CZ" sz="4800" b="1" dirty="0" err="1"/>
              <a:t>methods</a:t>
            </a:r>
            <a:endParaRPr lang="en-US" sz="3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97327FA-A363-4D7E-8740-81A9AF45EB4C}"/>
              </a:ext>
            </a:extLst>
          </p:cNvPr>
          <p:cNvSpPr txBox="1">
            <a:spLocks/>
          </p:cNvSpPr>
          <p:nvPr/>
        </p:nvSpPr>
        <p:spPr>
          <a:xfrm>
            <a:off x="5062010" y="1527538"/>
            <a:ext cx="6450052" cy="4795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ym typeface="Wingdings" panose="05000000000000000000" pitchFamily="2" charset="2"/>
            </a:endParaRP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E7B324E-F218-C65D-4FE0-D82E79703D6B}"/>
              </a:ext>
            </a:extLst>
          </p:cNvPr>
          <p:cNvSpPr txBox="1">
            <a:spLocks/>
          </p:cNvSpPr>
          <p:nvPr/>
        </p:nvSpPr>
        <p:spPr>
          <a:xfrm>
            <a:off x="4615127" y="1635040"/>
            <a:ext cx="7240889" cy="4687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4CE03B7-171A-19EA-985E-147C5ADD9353}"/>
              </a:ext>
            </a:extLst>
          </p:cNvPr>
          <p:cNvSpPr txBox="1"/>
          <p:nvPr/>
        </p:nvSpPr>
        <p:spPr>
          <a:xfrm>
            <a:off x="4841853" y="1360709"/>
            <a:ext cx="663988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Generative AI can help </a:t>
            </a:r>
            <a:r>
              <a:rPr lang="en-GB" sz="2400" b="1" dirty="0"/>
              <a:t>generate hypotheses and design experiments </a:t>
            </a:r>
            <a:r>
              <a:rPr lang="en-GB" sz="2400" dirty="0"/>
              <a:t>by </a:t>
            </a:r>
            <a:r>
              <a:rPr lang="en-GB" sz="2400" dirty="0" err="1"/>
              <a:t>analyzing</a:t>
            </a:r>
            <a:r>
              <a:rPr lang="en-GB" sz="2400" dirty="0"/>
              <a:t> large and complex datasets</a:t>
            </a:r>
            <a:r>
              <a:rPr lang="cs-CZ" sz="2400" dirty="0"/>
              <a:t> (</a:t>
            </a:r>
            <a:r>
              <a:rPr lang="cs-CZ" sz="2400" dirty="0" err="1"/>
              <a:t>Wang</a:t>
            </a:r>
            <a:r>
              <a:rPr lang="cs-CZ" sz="2400" dirty="0"/>
              <a:t> et al., 2023)</a:t>
            </a:r>
            <a:r>
              <a:rPr lang="en-GB" sz="2400" dirty="0"/>
              <a:t>.</a:t>
            </a: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Generative AI can assist in </a:t>
            </a:r>
            <a:r>
              <a:rPr lang="en-GB" sz="2400" b="1" dirty="0"/>
              <a:t>qualitative research </a:t>
            </a:r>
            <a:r>
              <a:rPr lang="en-GB" sz="2400" dirty="0"/>
              <a:t>by identifying themes from semi-structured interviews</a:t>
            </a:r>
            <a:r>
              <a:rPr lang="cs-CZ" sz="2400" dirty="0"/>
              <a:t>. H</a:t>
            </a:r>
            <a:r>
              <a:rPr lang="en-GB" sz="2400" dirty="0" err="1"/>
              <a:t>uman</a:t>
            </a:r>
            <a:r>
              <a:rPr lang="en-GB" sz="2400" dirty="0"/>
              <a:t> evaluators are still needed for nuanced analysis</a:t>
            </a:r>
            <a:r>
              <a:rPr lang="cs-CZ" sz="2400" dirty="0"/>
              <a:t> (</a:t>
            </a:r>
            <a:r>
              <a:rPr lang="cs-CZ" sz="2400" dirty="0" err="1"/>
              <a:t>Spangler</a:t>
            </a:r>
            <a:r>
              <a:rPr lang="cs-CZ" sz="2400" dirty="0"/>
              <a:t> et al., 2024).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+ </a:t>
            </a:r>
            <a:r>
              <a:rPr lang="cs-CZ" sz="2400" dirty="0" err="1"/>
              <a:t>simulations</a:t>
            </a:r>
            <a:r>
              <a:rPr lang="cs-CZ" sz="24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5662190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299CF-B549-9FCB-F8E0-806F1DA17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F9726438-4862-A088-C629-4477E10742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4C12CA2E-A818-939C-3009-DE7ECF7A37D7}"/>
              </a:ext>
            </a:extLst>
          </p:cNvPr>
          <p:cNvSpPr txBox="1">
            <a:spLocks/>
          </p:cNvSpPr>
          <p:nvPr/>
        </p:nvSpPr>
        <p:spPr>
          <a:xfrm>
            <a:off x="672189" y="460223"/>
            <a:ext cx="5423811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600" b="1" dirty="0" err="1"/>
              <a:t>Key</a:t>
            </a:r>
            <a:r>
              <a:rPr lang="cs-CZ" sz="3600" b="1" dirty="0"/>
              <a:t> </a:t>
            </a:r>
            <a:r>
              <a:rPr lang="cs-CZ" sz="3600" b="1" dirty="0" err="1"/>
              <a:t>questions</a:t>
            </a:r>
            <a:r>
              <a:rPr lang="cs-CZ" sz="3600" b="1" dirty="0"/>
              <a:t> – </a:t>
            </a:r>
            <a:r>
              <a:rPr lang="cs-CZ" sz="3600" b="1" dirty="0" err="1"/>
              <a:t>wrap</a:t>
            </a:r>
            <a:r>
              <a:rPr lang="cs-CZ" sz="3600" b="1"/>
              <a:t> up</a:t>
            </a:r>
            <a:endParaRPr lang="en-US" sz="3600" b="1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F8EA44D2-4AA0-51C8-84B6-326F01B57708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6620710" cy="4524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4E47D20-61DA-B0E6-7104-11C9682F6EBA}"/>
              </a:ext>
            </a:extLst>
          </p:cNvPr>
          <p:cNvSpPr txBox="1"/>
          <p:nvPr/>
        </p:nvSpPr>
        <p:spPr>
          <a:xfrm>
            <a:off x="672188" y="1159248"/>
            <a:ext cx="748511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 err="1"/>
              <a:t>How</a:t>
            </a:r>
            <a:r>
              <a:rPr lang="cs-CZ" sz="2400" dirty="0"/>
              <a:t> to </a:t>
            </a:r>
            <a:r>
              <a:rPr lang="cs-CZ" sz="2400" dirty="0" err="1"/>
              <a:t>forecast</a:t>
            </a:r>
            <a:r>
              <a:rPr lang="cs-CZ" sz="2400" dirty="0"/>
              <a:t> </a:t>
            </a:r>
            <a:r>
              <a:rPr lang="cs-CZ" sz="2400" dirty="0" err="1"/>
              <a:t>using</a:t>
            </a:r>
            <a:r>
              <a:rPr lang="cs-CZ" sz="2400" dirty="0"/>
              <a:t> </a:t>
            </a:r>
            <a:r>
              <a:rPr lang="cs-CZ" sz="2400" dirty="0" err="1"/>
              <a:t>relatively</a:t>
            </a:r>
            <a:r>
              <a:rPr lang="cs-CZ" sz="2400" dirty="0"/>
              <a:t> </a:t>
            </a:r>
            <a:r>
              <a:rPr lang="cs-CZ" sz="2400" dirty="0" err="1"/>
              <a:t>rigorous</a:t>
            </a:r>
            <a:r>
              <a:rPr lang="cs-CZ" sz="2400" dirty="0"/>
              <a:t> </a:t>
            </a:r>
            <a:r>
              <a:rPr lang="cs-CZ" sz="2400" dirty="0" err="1"/>
              <a:t>methods</a:t>
            </a:r>
            <a:r>
              <a:rPr lang="cs-CZ" sz="2400" dirty="0"/>
              <a:t>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 err="1"/>
              <a:t>Can</a:t>
            </a:r>
            <a:r>
              <a:rPr lang="cs-CZ" sz="2400" dirty="0"/>
              <a:t> </a:t>
            </a:r>
            <a:r>
              <a:rPr lang="cs-CZ" sz="2400" dirty="0" err="1"/>
              <a:t>forecasting</a:t>
            </a:r>
            <a:r>
              <a:rPr lang="cs-CZ" sz="2400" dirty="0"/>
              <a:t> </a:t>
            </a:r>
            <a:r>
              <a:rPr lang="cs-CZ" sz="2400" dirty="0" err="1"/>
              <a:t>function</a:t>
            </a:r>
            <a:r>
              <a:rPr lang="cs-CZ" sz="2400" dirty="0"/>
              <a:t> as a </a:t>
            </a:r>
            <a:r>
              <a:rPr lang="cs-CZ" sz="2400" dirty="0" err="1"/>
              <a:t>rigorous</a:t>
            </a:r>
            <a:r>
              <a:rPr lang="cs-CZ" sz="2400" dirty="0"/>
              <a:t> </a:t>
            </a:r>
            <a:r>
              <a:rPr lang="cs-CZ" sz="2400" dirty="0" err="1"/>
              <a:t>social</a:t>
            </a:r>
            <a:r>
              <a:rPr lang="cs-CZ" sz="2400" dirty="0"/>
              <a:t>-science </a:t>
            </a:r>
            <a:r>
              <a:rPr lang="cs-CZ" sz="2400" dirty="0" err="1"/>
              <a:t>methodology</a:t>
            </a:r>
            <a:r>
              <a:rPr lang="cs-CZ" sz="2400" dirty="0"/>
              <a:t>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 err="1"/>
              <a:t>How</a:t>
            </a:r>
            <a:r>
              <a:rPr lang="cs-CZ" sz="2400" dirty="0"/>
              <a:t> to </a:t>
            </a:r>
            <a:r>
              <a:rPr lang="cs-CZ" sz="2400" dirty="0" err="1"/>
              <a:t>generate</a:t>
            </a:r>
            <a:r>
              <a:rPr lang="cs-CZ" sz="2400" dirty="0"/>
              <a:t> </a:t>
            </a:r>
            <a:r>
              <a:rPr lang="cs-CZ" sz="2400" dirty="0" err="1"/>
              <a:t>complex</a:t>
            </a:r>
            <a:r>
              <a:rPr lang="cs-CZ" sz="2400" dirty="0"/>
              <a:t> </a:t>
            </a:r>
            <a:r>
              <a:rPr lang="cs-CZ" sz="2400" dirty="0" err="1"/>
              <a:t>simulations</a:t>
            </a:r>
            <a:r>
              <a:rPr lang="cs-CZ" sz="2400" dirty="0"/>
              <a:t> </a:t>
            </a:r>
            <a:r>
              <a:rPr lang="cs-CZ" sz="2400" dirty="0" err="1"/>
              <a:t>that</a:t>
            </a:r>
            <a:r>
              <a:rPr lang="cs-CZ" sz="2400" dirty="0"/>
              <a:t> </a:t>
            </a:r>
            <a:r>
              <a:rPr lang="cs-CZ" sz="2400" dirty="0" err="1"/>
              <a:t>yield</a:t>
            </a:r>
            <a:r>
              <a:rPr lang="cs-CZ" sz="2400" dirty="0"/>
              <a:t> </a:t>
            </a:r>
            <a:r>
              <a:rPr lang="cs-CZ" sz="2400" dirty="0" err="1"/>
              <a:t>valid</a:t>
            </a:r>
            <a:r>
              <a:rPr lang="cs-CZ" sz="2400" dirty="0"/>
              <a:t> and </a:t>
            </a:r>
            <a:r>
              <a:rPr lang="cs-CZ" sz="2400" dirty="0" err="1"/>
              <a:t>reliable</a:t>
            </a:r>
            <a:r>
              <a:rPr lang="cs-CZ" sz="2400" dirty="0"/>
              <a:t> data?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 err="1"/>
              <a:t>How</a:t>
            </a:r>
            <a:r>
              <a:rPr lang="cs-CZ" sz="2400" dirty="0"/>
              <a:t> to </a:t>
            </a:r>
            <a:r>
              <a:rPr lang="cs-CZ" sz="2400" dirty="0" err="1"/>
              <a:t>employ</a:t>
            </a:r>
            <a:r>
              <a:rPr lang="cs-CZ" sz="2400" dirty="0"/>
              <a:t> AI in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whole</a:t>
            </a:r>
            <a:r>
              <a:rPr lang="cs-CZ" sz="2400" dirty="0"/>
              <a:t> </a:t>
            </a:r>
            <a:r>
              <a:rPr lang="cs-CZ" sz="2400" dirty="0" err="1"/>
              <a:t>process</a:t>
            </a:r>
            <a:r>
              <a:rPr lang="cs-CZ" sz="2400" dirty="0"/>
              <a:t>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 err="1"/>
              <a:t>Can</a:t>
            </a:r>
            <a:r>
              <a:rPr lang="cs-CZ" sz="2400" dirty="0"/>
              <a:t> </a:t>
            </a:r>
            <a:r>
              <a:rPr lang="cs-CZ" sz="2400" dirty="0" err="1"/>
              <a:t>simulations</a:t>
            </a:r>
            <a:r>
              <a:rPr lang="cs-CZ" sz="2400" dirty="0"/>
              <a:t> and </a:t>
            </a:r>
            <a:r>
              <a:rPr lang="cs-CZ" sz="2400" dirty="0" err="1"/>
              <a:t>wargames</a:t>
            </a:r>
            <a:r>
              <a:rPr lang="cs-CZ" sz="2400" dirty="0"/>
              <a:t> </a:t>
            </a:r>
            <a:r>
              <a:rPr lang="cs-CZ" sz="2400" dirty="0" err="1"/>
              <a:t>be</a:t>
            </a:r>
            <a:r>
              <a:rPr lang="cs-CZ" sz="2400" dirty="0"/>
              <a:t> </a:t>
            </a:r>
            <a:r>
              <a:rPr lang="cs-CZ" sz="2400" dirty="0" err="1"/>
              <a:t>utilized</a:t>
            </a:r>
            <a:r>
              <a:rPr lang="cs-CZ" sz="2400" dirty="0"/>
              <a:t> as a </a:t>
            </a:r>
            <a:r>
              <a:rPr lang="cs-CZ" sz="2400" dirty="0" err="1"/>
              <a:t>rigorous</a:t>
            </a:r>
            <a:r>
              <a:rPr lang="cs-CZ" sz="2400" dirty="0"/>
              <a:t> </a:t>
            </a:r>
            <a:r>
              <a:rPr lang="cs-CZ" sz="2400" dirty="0" err="1"/>
              <a:t>social</a:t>
            </a:r>
            <a:r>
              <a:rPr lang="cs-CZ" sz="2400" dirty="0"/>
              <a:t>-science </a:t>
            </a:r>
            <a:r>
              <a:rPr lang="cs-CZ" sz="2400" dirty="0" err="1"/>
              <a:t>method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data </a:t>
            </a:r>
            <a:r>
              <a:rPr lang="cs-CZ" sz="2400" dirty="0" err="1"/>
              <a:t>collection</a:t>
            </a:r>
            <a:r>
              <a:rPr lang="cs-CZ" sz="2400" dirty="0"/>
              <a:t>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 err="1"/>
              <a:t>Can</a:t>
            </a:r>
            <a:r>
              <a:rPr lang="cs-CZ" sz="2400" dirty="0"/>
              <a:t> </a:t>
            </a:r>
            <a:r>
              <a:rPr lang="cs-CZ" sz="2400" dirty="0" err="1"/>
              <a:t>we</a:t>
            </a:r>
            <a:r>
              <a:rPr lang="cs-CZ" sz="2400" dirty="0"/>
              <a:t> center </a:t>
            </a:r>
            <a:r>
              <a:rPr lang="cs-CZ" sz="2400" dirty="0" err="1"/>
              <a:t>the</a:t>
            </a:r>
            <a:r>
              <a:rPr lang="cs-CZ" sz="2400" dirty="0"/>
              <a:t> data </a:t>
            </a:r>
            <a:r>
              <a:rPr lang="cs-CZ" sz="2400" dirty="0" err="1"/>
              <a:t>collection</a:t>
            </a:r>
            <a:r>
              <a:rPr lang="cs-CZ" sz="2400" dirty="0"/>
              <a:t> </a:t>
            </a:r>
            <a:r>
              <a:rPr lang="cs-CZ" sz="2400" dirty="0" err="1"/>
              <a:t>around</a:t>
            </a:r>
            <a:r>
              <a:rPr lang="cs-CZ" sz="2400" dirty="0"/>
              <a:t> AI?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0021101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544C93-E5FA-5B88-939C-7250528F4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References</a:t>
            </a:r>
            <a:r>
              <a:rPr lang="cs-CZ" dirty="0"/>
              <a:t> - Part I</a:t>
            </a:r>
            <a:br>
              <a:rPr lang="cs-CZ" dirty="0"/>
            </a:b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EA8685-657A-1A35-CF7A-3B6645738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7920789" cy="508490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Johnson, L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GB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K.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GB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ed.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(2006).</a:t>
            </a:r>
            <a:r>
              <a:rPr lang="en-GB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Handbook of intelligence studies. London: Routledge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Center</a:t>
            </a:r>
            <a:r>
              <a:rPr lang="en-GB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for the Study of Intelligence (U.S.). (2009). A tradecraft primer: Structured analytic techniques for improving intelligence analysis. U.S. Central Intelligence Agency, </a:t>
            </a:r>
            <a:r>
              <a:rPr lang="en-GB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Center</a:t>
            </a:r>
            <a:r>
              <a:rPr lang="en-GB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for the Study of Intelligence.</a:t>
            </a:r>
            <a:endParaRPr lang="cs-CZ" sz="16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Claude. (2023, </a:t>
            </a:r>
            <a:r>
              <a:rPr lang="cs-CZ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November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6). </a:t>
            </a:r>
            <a:r>
              <a:rPr lang="en-GB" sz="1600" i="1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Give me examples of areas in which forecasting and intelligence studies techniques can be beneficial beyond security</a:t>
            </a:r>
            <a:r>
              <a:rPr lang="cs-CZ" sz="1600" i="1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GB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Here are some examples of how forecasting and intelligence studies techniques could provide value beyond security: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2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Business - Forecasting sales, market trends, new product adoption, competitor moves. Competitive intelligence.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2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Economics - Forecasting economic growth, inflation, unemployment, recessions. Monitoring systemic risks.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2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Science/Technology - Anticipating new innovations and diffusion patterns. Technology forecasting.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2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Public Health - Disease outbreak </a:t>
            </a:r>
            <a:r>
              <a:rPr lang="en-GB" sz="12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modeling</a:t>
            </a:r>
            <a:r>
              <a:rPr lang="en-GB" sz="12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surveillance. Tracking population health patterns.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2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Climate/Environment - Projecting impacts of climate change. </a:t>
            </a:r>
            <a:r>
              <a:rPr lang="en-GB" sz="12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Modeling</a:t>
            </a:r>
            <a:r>
              <a:rPr lang="en-GB" sz="12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environmental risks/catastrophes.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2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Politics - Election forecasting models. Predicting political instability and regime changes.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2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Humanitarian - Early warning models for famine, natural disasters, refugee flows.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2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Crime - Statistical crime prediction models. Pattern analysis of criminal networks.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2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Education - Projecting future skills demands. Monitoring student outcomes.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key is applying intelligence techniques like data gathering, rigorous analysis, </a:t>
            </a:r>
            <a:r>
              <a:rPr lang="en-GB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modeling</a:t>
            </a:r>
            <a:r>
              <a:rPr lang="en-GB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tradecraft to create actionable foresight in new domains. This can improve planning and risk management beyond traditional security realms.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Retrived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from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[https://claude.ai/chat/b5ca606a-860c-150-8d1e-dc933d13a01a]</a:t>
            </a:r>
            <a:endParaRPr lang="cs-CZ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FEF31296-994C-FC44-352A-578A9947C1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7" t="28534" r="46076" b="18384"/>
          <a:stretch/>
        </p:blipFill>
        <p:spPr>
          <a:xfrm>
            <a:off x="8758989" y="-1"/>
            <a:ext cx="343301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011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544C93-E5FA-5B88-939C-7250528F4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References</a:t>
            </a:r>
            <a:r>
              <a:rPr lang="cs-CZ" dirty="0"/>
              <a:t> – Part II</a:t>
            </a:r>
            <a:br>
              <a:rPr lang="cs-CZ" dirty="0"/>
            </a:b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EA8685-657A-1A35-CF7A-3B6645738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7920789" cy="508490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Appleget</a:t>
            </a:r>
            <a:r>
              <a:rPr lang="en-GB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J. Burks, R. &amp; Cameron, F. (2020). The Craft of Wargaming – A Detailed Planning Guide for </a:t>
            </a:r>
            <a:r>
              <a:rPr lang="en-GB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Defense</a:t>
            </a:r>
            <a:r>
              <a:rPr lang="en-GB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Planners and Analysts. Annapolis: Naval Institute Press. ISBN 9781682473771</a:t>
            </a:r>
            <a:endParaRPr lang="cs-CZ" sz="16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Knack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A. </a:t>
            </a:r>
            <a:r>
              <a:rPr lang="en-GB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&amp;</a:t>
            </a:r>
            <a:r>
              <a:rPr lang="cs-CZ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Powell</a:t>
            </a:r>
            <a:r>
              <a:rPr lang="cs-CZ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R. (2023). </a:t>
            </a:r>
            <a:r>
              <a:rPr lang="en-GB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Artificial Intelligence in</a:t>
            </a:r>
            <a:r>
              <a:rPr lang="cs-CZ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Wargaming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evidence-based assessment of AI applications</a:t>
            </a:r>
            <a:r>
              <a:rPr lang="cs-CZ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cs-CZ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cs-CZ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Alan </a:t>
            </a:r>
            <a:r>
              <a:rPr lang="cs-CZ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Turing</a:t>
            </a:r>
            <a:r>
              <a:rPr lang="cs-CZ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Institute.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sz="16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FEF31296-994C-FC44-352A-578A9947C1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7" t="28534" r="46076" b="18384"/>
          <a:stretch/>
        </p:blipFill>
        <p:spPr>
          <a:xfrm>
            <a:off x="8758989" y="-1"/>
            <a:ext cx="343301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4243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CD99B-2590-636B-9B84-08B4A808B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496F97-FE64-456B-C825-AE9EE963E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References</a:t>
            </a:r>
            <a:r>
              <a:rPr lang="cs-CZ" dirty="0"/>
              <a:t> – Part III</a:t>
            </a:r>
            <a:br>
              <a:rPr lang="cs-CZ" dirty="0"/>
            </a:b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9519D7-E047-9CBC-D3F2-0F695989F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7920789" cy="508490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Banks, D. E. (2023). The Methodological Machinery of Wargaming: A Path toward Discovering Wargaming’s Epistemological Foundations. International Studies Review, 26(1). https://doi.org/10.1093/isr/viae002</a:t>
            </a:r>
            <a:endParaRPr lang="cs-CZ" sz="16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Davis, P. K., &amp; Bracken, P. (2022). Artificial intelligence for wargaming and </a:t>
            </a:r>
            <a:r>
              <a:rPr lang="en-GB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modeling</a:t>
            </a:r>
            <a:r>
              <a:rPr lang="en-GB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The Journal of </a:t>
            </a:r>
            <a:r>
              <a:rPr lang="en-GB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Defense</a:t>
            </a:r>
            <a:r>
              <a:rPr lang="en-GB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Modeling</a:t>
            </a:r>
            <a:r>
              <a:rPr lang="en-GB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Simulation: Applications, Methodology, Technology, 154851292110731. https://doi.org/10.1177/15485129211073126</a:t>
            </a:r>
            <a:endParaRPr lang="cs-CZ" sz="16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Eremin</a:t>
            </a:r>
            <a:r>
              <a:rPr lang="en-GB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A. (2021). Research Potential of Wargames in International Relations Studies. World Economy and International Relations, 65(12), 90–100. https://doi.org/10.20542/0131-2227-2021-65-12-90-100</a:t>
            </a:r>
            <a:endParaRPr lang="cs-CZ" sz="16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Kase</a:t>
            </a:r>
            <a:r>
              <a:rPr lang="en-GB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S. E., Hung, C. P., </a:t>
            </a:r>
            <a:r>
              <a:rPr lang="en-GB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Krayzman</a:t>
            </a:r>
            <a:r>
              <a:rPr lang="en-GB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T., Hare, J. Z., </a:t>
            </a:r>
            <a:r>
              <a:rPr lang="en-GB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Rinderspacher</a:t>
            </a:r>
            <a:r>
              <a:rPr lang="en-GB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B. C., &amp; Su, S. M. (2022). The Future of Collaborative Human-Artificial Intelligence Decision-Making for Mission Planning. Frontiers in Psychology, 13. https://doi.org/10.3389/fpsyg.2022.850628</a:t>
            </a:r>
            <a:endParaRPr lang="cs-CZ" sz="16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Khan, A., </a:t>
            </a:r>
            <a:r>
              <a:rPr lang="en-GB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Jhanjhi</a:t>
            </a:r>
            <a:r>
              <a:rPr lang="en-GB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N. Z., Hamid, D. H. T. B. A. H., &amp; Omar, H. A. H. bin H. (2024). Explainable AI in Military Training Applications (pp. 199–234). https://doi.org/10.4018/978-1-6684-6361-1.ch007</a:t>
            </a:r>
            <a:endParaRPr lang="cs-CZ" sz="16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Reddie</a:t>
            </a:r>
            <a:r>
              <a:rPr lang="en-GB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A. W., &amp; Goldblum, B. L. (2023). Evidence of the unthinkable: Experimental wargaming at the nuclear threshold. Journal of Peace Research, 60(5), 760–776. https://doi.org/10.1177/00223433221094734</a:t>
            </a:r>
            <a:endParaRPr lang="cs-CZ" sz="16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Schechter, B., Schneider, J., &amp; Shaffer, R. (2021). Wargaming as a Methodology: The International Crisis Wargame and Experimental Wargaming. Simulation &amp; Gaming, 52(4), 513–526. https://doi.org/10.1177/1046878120987581</a:t>
            </a:r>
            <a:endParaRPr lang="cs-CZ" sz="16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Spangler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S., </a:t>
            </a:r>
            <a:r>
              <a:rPr lang="cs-CZ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Beasley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S., &amp; </a:t>
            </a:r>
            <a:r>
              <a:rPr lang="cs-CZ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Lingelbach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K. (2024). </a:t>
            </a:r>
            <a:r>
              <a:rPr lang="cs-CZ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Analyzing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artificial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intelligence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frameworks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cs-CZ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Phenomenologists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against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machines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cs-CZ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Issues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</a:t>
            </a:r>
            <a:r>
              <a:rPr lang="cs-CZ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Information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Systems. https://doi.org/10.48009/4_iis_2024_126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Wang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H., </a:t>
            </a:r>
            <a:r>
              <a:rPr lang="cs-CZ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T., </a:t>
            </a:r>
            <a:r>
              <a:rPr lang="cs-CZ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Y., </a:t>
            </a:r>
            <a:r>
              <a:rPr lang="cs-CZ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Gao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W., </a:t>
            </a:r>
            <a:r>
              <a:rPr lang="cs-CZ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Huang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K., </a:t>
            </a:r>
            <a:r>
              <a:rPr lang="cs-CZ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Liu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Z., </a:t>
            </a:r>
            <a:r>
              <a:rPr lang="cs-CZ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Chandak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P., </a:t>
            </a:r>
            <a:r>
              <a:rPr lang="cs-CZ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Liu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S., Van </a:t>
            </a:r>
            <a:r>
              <a:rPr lang="cs-CZ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Katwyk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P., </a:t>
            </a:r>
            <a:r>
              <a:rPr lang="cs-CZ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Deac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A., </a:t>
            </a:r>
            <a:r>
              <a:rPr lang="cs-CZ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Anandkumar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A., Bergen, K., </a:t>
            </a:r>
            <a:r>
              <a:rPr lang="cs-CZ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Gomes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C. P., Ho, S., </a:t>
            </a:r>
            <a:r>
              <a:rPr lang="cs-CZ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Kohli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P., </a:t>
            </a:r>
            <a:r>
              <a:rPr lang="cs-CZ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Lasenby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J., Leskovec, J., </a:t>
            </a:r>
            <a:r>
              <a:rPr lang="cs-CZ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Liu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T.-Y., </a:t>
            </a:r>
            <a:r>
              <a:rPr lang="cs-CZ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Manrai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A., … </a:t>
            </a:r>
            <a:r>
              <a:rPr lang="cs-CZ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Zitnik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M. (2023). </a:t>
            </a:r>
            <a:r>
              <a:rPr lang="cs-CZ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Scientific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discovery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</a:t>
            </a:r>
            <a:r>
              <a:rPr lang="cs-CZ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age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artificial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intelligence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cs-CZ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Nature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620(7972), 47–60. https://doi.org/10.1038/s41586-023-06221-2</a:t>
            </a:r>
          </a:p>
        </p:txBody>
      </p:sp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B20C9F42-86B3-5300-7629-18D5B8FC09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7" t="28534" r="46076" b="18384"/>
          <a:stretch/>
        </p:blipFill>
        <p:spPr>
          <a:xfrm>
            <a:off x="8758989" y="-1"/>
            <a:ext cx="343301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99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socha, umění&#10;&#10;Popis byl vytvořen automaticky">
            <a:extLst>
              <a:ext uri="{FF2B5EF4-FFF2-40B4-BE49-F238E27FC236}">
                <a16:creationId xmlns:a16="http://schemas.microsoft.com/office/drawing/2014/main" id="{03045BCE-E2F6-3898-AF18-881C34CCD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A6265412-B459-4CE3-AA75-70ED929E33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437" y="4513055"/>
            <a:ext cx="4171509" cy="1655762"/>
          </a:xfrm>
        </p:spPr>
        <p:txBody>
          <a:bodyPr>
            <a:normAutofit/>
          </a:bodyPr>
          <a:lstStyle/>
          <a:p>
            <a:r>
              <a:rPr lang="en-US" dirty="0"/>
              <a:t>Questions?</a:t>
            </a:r>
          </a:p>
          <a:p>
            <a:r>
              <a:rPr lang="en-US" dirty="0"/>
              <a:t>Jan KLEINER</a:t>
            </a:r>
          </a:p>
          <a:p>
            <a:r>
              <a:rPr lang="en-US" dirty="0"/>
              <a:t>jkleiner@mail.muni.cz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65E6429-D8A6-7768-0997-F361B71D2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859" y="2344945"/>
            <a:ext cx="4550664" cy="1053842"/>
          </a:xfrm>
        </p:spPr>
        <p:txBody>
          <a:bodyPr>
            <a:noAutofit/>
          </a:bodyPr>
          <a:lstStyle/>
          <a:p>
            <a:r>
              <a:rPr lang="en-US" sz="5400" dirty="0">
                <a:latin typeface="+mn-lt"/>
              </a:rPr>
              <a:t>Thank you for your attention.</a:t>
            </a:r>
            <a:endParaRPr lang="en-US" sz="3600" dirty="0">
              <a:latin typeface="+mn-lt"/>
            </a:endParaRPr>
          </a:p>
        </p:txBody>
      </p:sp>
      <p:pic>
        <p:nvPicPr>
          <p:cNvPr id="17" name="Obrázek 16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53DFED69-B3F8-1B0A-1FCE-6286521DC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7" y="145612"/>
            <a:ext cx="2631953" cy="174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77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52268-83D9-034E-A3AE-B2162DBCD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E34830ED-5A70-0129-DC34-B9497A335D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C461996-CCA7-21EA-07A0-E3AB84BB7377}"/>
              </a:ext>
            </a:extLst>
          </p:cNvPr>
          <p:cNvSpPr txBox="1">
            <a:spLocks/>
          </p:cNvSpPr>
          <p:nvPr/>
        </p:nvSpPr>
        <p:spPr>
          <a:xfrm>
            <a:off x="672189" y="460223"/>
            <a:ext cx="5423811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600" b="1" dirty="0" err="1"/>
              <a:t>Key</a:t>
            </a:r>
            <a:r>
              <a:rPr lang="cs-CZ" sz="3600" b="1" dirty="0"/>
              <a:t> </a:t>
            </a:r>
            <a:r>
              <a:rPr lang="cs-CZ" sz="3600" b="1" dirty="0" err="1"/>
              <a:t>questions</a:t>
            </a:r>
            <a:endParaRPr lang="en-US" sz="3600" b="1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5836AE0E-85DB-C3D2-62D6-A9739041CBEA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6620710" cy="4524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3A7E9ED-7ED6-FA4A-4A61-7DEF96A55154}"/>
              </a:ext>
            </a:extLst>
          </p:cNvPr>
          <p:cNvSpPr txBox="1"/>
          <p:nvPr/>
        </p:nvSpPr>
        <p:spPr>
          <a:xfrm>
            <a:off x="672188" y="1159248"/>
            <a:ext cx="748511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 err="1"/>
              <a:t>How</a:t>
            </a:r>
            <a:r>
              <a:rPr lang="cs-CZ" sz="2400" dirty="0"/>
              <a:t> to </a:t>
            </a:r>
            <a:r>
              <a:rPr lang="cs-CZ" sz="2400" dirty="0" err="1"/>
              <a:t>forecast</a:t>
            </a:r>
            <a:r>
              <a:rPr lang="cs-CZ" sz="2400" dirty="0"/>
              <a:t> </a:t>
            </a:r>
            <a:r>
              <a:rPr lang="cs-CZ" sz="2400" dirty="0" err="1"/>
              <a:t>using</a:t>
            </a:r>
            <a:r>
              <a:rPr lang="cs-CZ" sz="2400" dirty="0"/>
              <a:t> </a:t>
            </a:r>
            <a:r>
              <a:rPr lang="cs-CZ" sz="2400" dirty="0" err="1"/>
              <a:t>relatively</a:t>
            </a:r>
            <a:r>
              <a:rPr lang="cs-CZ" sz="2400" dirty="0"/>
              <a:t> </a:t>
            </a:r>
            <a:r>
              <a:rPr lang="cs-CZ" sz="2400" dirty="0" err="1"/>
              <a:t>rigorous</a:t>
            </a:r>
            <a:r>
              <a:rPr lang="cs-CZ" sz="2400" dirty="0"/>
              <a:t> </a:t>
            </a:r>
            <a:r>
              <a:rPr lang="cs-CZ" sz="2400" dirty="0" err="1"/>
              <a:t>methods</a:t>
            </a:r>
            <a:r>
              <a:rPr lang="cs-CZ" sz="2400" dirty="0"/>
              <a:t>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 err="1"/>
              <a:t>Can</a:t>
            </a:r>
            <a:r>
              <a:rPr lang="cs-CZ" sz="2400" dirty="0"/>
              <a:t> </a:t>
            </a:r>
            <a:r>
              <a:rPr lang="cs-CZ" sz="2400" dirty="0" err="1"/>
              <a:t>forecasting</a:t>
            </a:r>
            <a:r>
              <a:rPr lang="cs-CZ" sz="2400" dirty="0"/>
              <a:t> </a:t>
            </a:r>
            <a:r>
              <a:rPr lang="cs-CZ" sz="2400" dirty="0" err="1"/>
              <a:t>function</a:t>
            </a:r>
            <a:r>
              <a:rPr lang="cs-CZ" sz="2400" dirty="0"/>
              <a:t> as a </a:t>
            </a:r>
            <a:r>
              <a:rPr lang="cs-CZ" sz="2400" dirty="0" err="1"/>
              <a:t>rigorous</a:t>
            </a:r>
            <a:r>
              <a:rPr lang="cs-CZ" sz="2400" dirty="0"/>
              <a:t> </a:t>
            </a:r>
            <a:r>
              <a:rPr lang="cs-CZ" sz="2400" dirty="0" err="1"/>
              <a:t>social</a:t>
            </a:r>
            <a:r>
              <a:rPr lang="cs-CZ" sz="2400" dirty="0"/>
              <a:t>-science </a:t>
            </a:r>
            <a:r>
              <a:rPr lang="cs-CZ" sz="2400" dirty="0" err="1"/>
              <a:t>methodology</a:t>
            </a:r>
            <a:r>
              <a:rPr lang="cs-CZ" sz="2400" dirty="0"/>
              <a:t>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 err="1"/>
              <a:t>How</a:t>
            </a:r>
            <a:r>
              <a:rPr lang="cs-CZ" sz="2400" dirty="0"/>
              <a:t> to </a:t>
            </a:r>
            <a:r>
              <a:rPr lang="cs-CZ" sz="2400" dirty="0" err="1"/>
              <a:t>generate</a:t>
            </a:r>
            <a:r>
              <a:rPr lang="cs-CZ" sz="2400" dirty="0"/>
              <a:t> </a:t>
            </a:r>
            <a:r>
              <a:rPr lang="cs-CZ" sz="2400" dirty="0" err="1"/>
              <a:t>complex</a:t>
            </a:r>
            <a:r>
              <a:rPr lang="cs-CZ" sz="2400" dirty="0"/>
              <a:t> </a:t>
            </a:r>
            <a:r>
              <a:rPr lang="cs-CZ" sz="2400" dirty="0" err="1"/>
              <a:t>simulations</a:t>
            </a:r>
            <a:r>
              <a:rPr lang="cs-CZ" sz="2400" dirty="0"/>
              <a:t> </a:t>
            </a:r>
            <a:r>
              <a:rPr lang="cs-CZ" sz="2400" dirty="0" err="1"/>
              <a:t>that</a:t>
            </a:r>
            <a:r>
              <a:rPr lang="cs-CZ" sz="2400" dirty="0"/>
              <a:t> </a:t>
            </a:r>
            <a:r>
              <a:rPr lang="cs-CZ" sz="2400" dirty="0" err="1"/>
              <a:t>yield</a:t>
            </a:r>
            <a:r>
              <a:rPr lang="cs-CZ" sz="2400" dirty="0"/>
              <a:t> </a:t>
            </a:r>
            <a:r>
              <a:rPr lang="cs-CZ" sz="2400" dirty="0" err="1"/>
              <a:t>valid</a:t>
            </a:r>
            <a:r>
              <a:rPr lang="cs-CZ" sz="2400" dirty="0"/>
              <a:t> and </a:t>
            </a:r>
            <a:r>
              <a:rPr lang="cs-CZ" sz="2400" dirty="0" err="1"/>
              <a:t>reliable</a:t>
            </a:r>
            <a:r>
              <a:rPr lang="cs-CZ" sz="2400" dirty="0"/>
              <a:t> data?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 err="1"/>
              <a:t>How</a:t>
            </a:r>
            <a:r>
              <a:rPr lang="cs-CZ" sz="2400" dirty="0"/>
              <a:t> to </a:t>
            </a:r>
            <a:r>
              <a:rPr lang="cs-CZ" sz="2400" dirty="0" err="1"/>
              <a:t>employ</a:t>
            </a:r>
            <a:r>
              <a:rPr lang="cs-CZ" sz="2400" dirty="0"/>
              <a:t> AI in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whole</a:t>
            </a:r>
            <a:r>
              <a:rPr lang="cs-CZ" sz="2400" dirty="0"/>
              <a:t> </a:t>
            </a:r>
            <a:r>
              <a:rPr lang="cs-CZ" sz="2400" dirty="0" err="1"/>
              <a:t>process</a:t>
            </a:r>
            <a:r>
              <a:rPr lang="cs-CZ" sz="2400" dirty="0"/>
              <a:t>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 err="1"/>
              <a:t>Can</a:t>
            </a:r>
            <a:r>
              <a:rPr lang="cs-CZ" sz="2400" dirty="0"/>
              <a:t> </a:t>
            </a:r>
            <a:r>
              <a:rPr lang="cs-CZ" sz="2400" dirty="0" err="1"/>
              <a:t>simulations</a:t>
            </a:r>
            <a:r>
              <a:rPr lang="cs-CZ" sz="2400" dirty="0"/>
              <a:t> and </a:t>
            </a:r>
            <a:r>
              <a:rPr lang="cs-CZ" sz="2400" dirty="0" err="1"/>
              <a:t>wargames</a:t>
            </a:r>
            <a:r>
              <a:rPr lang="cs-CZ" sz="2400" dirty="0"/>
              <a:t> </a:t>
            </a:r>
            <a:r>
              <a:rPr lang="cs-CZ" sz="2400" dirty="0" err="1"/>
              <a:t>be</a:t>
            </a:r>
            <a:r>
              <a:rPr lang="cs-CZ" sz="2400" dirty="0"/>
              <a:t> </a:t>
            </a:r>
            <a:r>
              <a:rPr lang="cs-CZ" sz="2400" dirty="0" err="1"/>
              <a:t>utilized</a:t>
            </a:r>
            <a:r>
              <a:rPr lang="cs-CZ" sz="2400" dirty="0"/>
              <a:t> as a </a:t>
            </a:r>
            <a:r>
              <a:rPr lang="cs-CZ" sz="2400" dirty="0" err="1"/>
              <a:t>rigorous</a:t>
            </a:r>
            <a:r>
              <a:rPr lang="cs-CZ" sz="2400" dirty="0"/>
              <a:t> </a:t>
            </a:r>
            <a:r>
              <a:rPr lang="cs-CZ" sz="2400" dirty="0" err="1"/>
              <a:t>social</a:t>
            </a:r>
            <a:r>
              <a:rPr lang="cs-CZ" sz="2400" dirty="0"/>
              <a:t>-science </a:t>
            </a:r>
            <a:r>
              <a:rPr lang="cs-CZ" sz="2400" dirty="0" err="1"/>
              <a:t>method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data </a:t>
            </a:r>
            <a:r>
              <a:rPr lang="cs-CZ" sz="2400" dirty="0" err="1"/>
              <a:t>collection</a:t>
            </a:r>
            <a:r>
              <a:rPr lang="cs-CZ" sz="2400" dirty="0"/>
              <a:t>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 err="1"/>
              <a:t>Can</a:t>
            </a:r>
            <a:r>
              <a:rPr lang="cs-CZ" sz="2400" dirty="0"/>
              <a:t> </a:t>
            </a:r>
            <a:r>
              <a:rPr lang="cs-CZ" sz="2400" dirty="0" err="1"/>
              <a:t>we</a:t>
            </a:r>
            <a:r>
              <a:rPr lang="cs-CZ" sz="2400" dirty="0"/>
              <a:t> center </a:t>
            </a:r>
            <a:r>
              <a:rPr lang="cs-CZ" sz="2400" dirty="0" err="1"/>
              <a:t>the</a:t>
            </a:r>
            <a:r>
              <a:rPr lang="cs-CZ" sz="2400" dirty="0"/>
              <a:t> data </a:t>
            </a:r>
            <a:r>
              <a:rPr lang="cs-CZ" sz="2400" dirty="0" err="1"/>
              <a:t>collection</a:t>
            </a:r>
            <a:r>
              <a:rPr lang="cs-CZ" sz="2400" dirty="0"/>
              <a:t> </a:t>
            </a:r>
            <a:r>
              <a:rPr lang="cs-CZ" sz="2400" dirty="0" err="1"/>
              <a:t>around</a:t>
            </a:r>
            <a:r>
              <a:rPr lang="cs-CZ" sz="2400" dirty="0"/>
              <a:t> AI?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490946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AC6F4-1DBC-F083-1E64-E75E99479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2D2D4338-4F5A-C73D-CC9F-A7E770AFC0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1EDD124B-668C-8802-0310-57E061253DFB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5423811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600" b="1" dirty="0" err="1"/>
              <a:t>Literature</a:t>
            </a:r>
            <a:endParaRPr lang="en-US" sz="3600" b="1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C49F156B-EB96-98E1-A49A-4387CB8B3E96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6620710" cy="4524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F7DC64C-D190-FAF1-49E5-6BDBEAC57515}"/>
              </a:ext>
            </a:extLst>
          </p:cNvPr>
          <p:cNvSpPr txBox="1"/>
          <p:nvPr/>
        </p:nvSpPr>
        <p:spPr>
          <a:xfrm>
            <a:off x="0" y="1619470"/>
            <a:ext cx="1044244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err="1"/>
              <a:t>Center</a:t>
            </a:r>
            <a:r>
              <a:rPr lang="en-GB" sz="2400" dirty="0"/>
              <a:t> for the Study of Intelligence (U.S.). (2009). A tradecraft primer: Structured analytic techniques for improving intelligence analysis. U.S. Central Intelligence Agency, </a:t>
            </a:r>
            <a:r>
              <a:rPr lang="en-GB" sz="2400" dirty="0" err="1"/>
              <a:t>Center</a:t>
            </a:r>
            <a:r>
              <a:rPr lang="en-GB" sz="2400" dirty="0"/>
              <a:t> for the Study of Intelligence.</a:t>
            </a:r>
            <a:endParaRPr lang="cs-CZ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Knack, A. &amp; Powell, R. (2023). Artificial Intelligence in Wargaming: An evidence-based assessment of AI applications. The Alan Turing Institute.</a:t>
            </a:r>
            <a:endParaRPr lang="cs-CZ" sz="2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400" dirty="0"/>
              <a:t>A</a:t>
            </a:r>
            <a:r>
              <a:rPr lang="en-GB" sz="2400" dirty="0"/>
              <a:t> research report, 58 pages, just peruse it quickly to get notion of how the research report looks like and what are its takeaway points.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566034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4841853" y="535415"/>
            <a:ext cx="6922684" cy="12487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4800" dirty="0" err="1"/>
              <a:t>Intelligence</a:t>
            </a:r>
            <a:r>
              <a:rPr lang="cs-CZ" sz="4800" dirty="0"/>
              <a:t> </a:t>
            </a:r>
            <a:r>
              <a:rPr lang="cs-CZ" sz="4800" dirty="0" err="1"/>
              <a:t>studies</a:t>
            </a:r>
            <a:r>
              <a:rPr lang="cs-CZ" sz="4800" dirty="0"/>
              <a:t> I (Johnson, 2006)</a:t>
            </a:r>
            <a:endParaRPr lang="en-US" sz="3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C13B5-4FC1-25AB-B255-3BB944417320}"/>
              </a:ext>
            </a:extLst>
          </p:cNvPr>
          <p:cNvSpPr txBox="1">
            <a:spLocks/>
          </p:cNvSpPr>
          <p:nvPr/>
        </p:nvSpPr>
        <p:spPr>
          <a:xfrm>
            <a:off x="5062010" y="1527538"/>
            <a:ext cx="6450052" cy="4795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ym typeface="Wingdings" panose="05000000000000000000" pitchFamily="2" charset="2"/>
            </a:endParaRP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5517D952-D890-FC35-2FBE-465F74FF7843}"/>
              </a:ext>
            </a:extLst>
          </p:cNvPr>
          <p:cNvSpPr txBox="1">
            <a:spLocks/>
          </p:cNvSpPr>
          <p:nvPr/>
        </p:nvSpPr>
        <p:spPr>
          <a:xfrm>
            <a:off x="4615127" y="1635040"/>
            <a:ext cx="7240889" cy="4687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6B294E4-0AD7-78EF-2493-02693CCE8793}"/>
              </a:ext>
            </a:extLst>
          </p:cNvPr>
          <p:cNvSpPr txBox="1"/>
          <p:nvPr/>
        </p:nvSpPr>
        <p:spPr>
          <a:xfrm>
            <a:off x="4809535" y="2222100"/>
            <a:ext cx="663988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Secretive</a:t>
            </a:r>
            <a:r>
              <a:rPr lang="cs-CZ" sz="2000" dirty="0"/>
              <a:t> </a:t>
            </a:r>
            <a:r>
              <a:rPr lang="cs-CZ" sz="2000" dirty="0" err="1"/>
              <a:t>nature</a:t>
            </a:r>
            <a:r>
              <a:rPr lang="cs-CZ" sz="2000" dirty="0"/>
              <a:t> – </a:t>
            </a:r>
            <a:r>
              <a:rPr lang="cs-CZ" sz="2000" dirty="0" err="1"/>
              <a:t>mostly</a:t>
            </a:r>
            <a:r>
              <a:rPr lang="cs-CZ" sz="2000" dirty="0"/>
              <a:t> </a:t>
            </a:r>
            <a:r>
              <a:rPr lang="cs-CZ" sz="2000" b="1" dirty="0" err="1"/>
              <a:t>studied</a:t>
            </a:r>
            <a:r>
              <a:rPr lang="cs-CZ" sz="2000" b="1" dirty="0"/>
              <a:t> </a:t>
            </a:r>
            <a:r>
              <a:rPr lang="cs-CZ" sz="2000" b="1" dirty="0" err="1"/>
              <a:t>from</a:t>
            </a:r>
            <a:r>
              <a:rPr lang="cs-CZ" sz="2000" b="1" dirty="0"/>
              <a:t> </a:t>
            </a:r>
            <a:r>
              <a:rPr lang="cs-CZ" sz="2000" b="1" dirty="0" err="1"/>
              <a:t>the</a:t>
            </a:r>
            <a:r>
              <a:rPr lang="cs-CZ" sz="2000" b="1" dirty="0"/>
              <a:t> </a:t>
            </a:r>
            <a:r>
              <a:rPr lang="cs-CZ" sz="2000" b="1" dirty="0" err="1"/>
              <a:t>outside</a:t>
            </a:r>
            <a:r>
              <a:rPr lang="cs-CZ" sz="2000" b="1" dirty="0"/>
              <a:t> </a:t>
            </a:r>
            <a:r>
              <a:rPr lang="cs-CZ" sz="2000" dirty="0"/>
              <a:t>(</a:t>
            </a:r>
            <a:r>
              <a:rPr lang="cs-CZ" sz="2000" dirty="0" err="1"/>
              <a:t>insiders</a:t>
            </a:r>
            <a:r>
              <a:rPr lang="cs-CZ" sz="2000" dirty="0"/>
              <a:t> </a:t>
            </a:r>
            <a:r>
              <a:rPr lang="cs-CZ" sz="2000" dirty="0" err="1"/>
              <a:t>need</a:t>
            </a:r>
            <a:r>
              <a:rPr lang="cs-CZ" sz="2000" dirty="0"/>
              <a:t> </a:t>
            </a:r>
            <a:r>
              <a:rPr lang="cs-CZ" sz="2000" dirty="0" err="1"/>
              <a:t>security</a:t>
            </a:r>
            <a:r>
              <a:rPr lang="cs-CZ" sz="2000" dirty="0"/>
              <a:t> clearance and are not </a:t>
            </a:r>
            <a:r>
              <a:rPr lang="cs-CZ" sz="2000" dirty="0" err="1"/>
              <a:t>allowed</a:t>
            </a:r>
            <a:r>
              <a:rPr lang="cs-CZ" sz="2000" dirty="0"/>
              <a:t> to </a:t>
            </a:r>
            <a:r>
              <a:rPr lang="cs-CZ" sz="2000" dirty="0" err="1"/>
              <a:t>publish</a:t>
            </a:r>
            <a:r>
              <a:rPr lang="cs-CZ" sz="2000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I</a:t>
            </a:r>
            <a:r>
              <a:rPr lang="en-GB" sz="2000" dirty="0" err="1"/>
              <a:t>nterdisciplinary</a:t>
            </a:r>
            <a:r>
              <a:rPr lang="en-GB" sz="2000" dirty="0"/>
              <a:t> academic field devoted to </a:t>
            </a:r>
            <a:r>
              <a:rPr lang="en-GB" sz="2000" dirty="0" err="1"/>
              <a:t>analyzing</a:t>
            </a:r>
            <a:r>
              <a:rPr lang="en-GB" sz="2000" dirty="0"/>
              <a:t> intelligence </a:t>
            </a:r>
            <a:r>
              <a:rPr lang="en-GB" sz="2000" b="1" dirty="0"/>
              <a:t>activities</a:t>
            </a:r>
            <a:r>
              <a:rPr lang="en-GB" sz="2000" dirty="0"/>
              <a:t>, </a:t>
            </a:r>
            <a:r>
              <a:rPr lang="en-GB" sz="2000" b="1" dirty="0"/>
              <a:t>agencies</a:t>
            </a:r>
            <a:r>
              <a:rPr lang="en-GB" sz="2000" dirty="0"/>
              <a:t>, and </a:t>
            </a:r>
            <a:r>
              <a:rPr lang="en-GB" sz="2000" b="1" dirty="0"/>
              <a:t>processes</a:t>
            </a:r>
            <a:r>
              <a:rPr lang="en-GB" sz="2000" dirty="0"/>
              <a:t>.</a:t>
            </a: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It examines issues like </a:t>
            </a:r>
            <a:r>
              <a:rPr lang="en-GB" sz="2000" b="1" dirty="0"/>
              <a:t>intelligence collection</a:t>
            </a:r>
            <a:r>
              <a:rPr lang="en-GB" sz="2000" dirty="0"/>
              <a:t>, analysis, counterintelligence, covert action, and </a:t>
            </a:r>
            <a:r>
              <a:rPr lang="en-GB" sz="2000" b="1" dirty="0"/>
              <a:t>accountability</a:t>
            </a:r>
            <a:r>
              <a:rPr lang="en-GB" sz="2000" dirty="0"/>
              <a:t>.</a:t>
            </a: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Key topics include the structure/organization of intelligence agencies, the intelligence cycle, and intelligence oversight.</a:t>
            </a: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7571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39166"/>
            <a:ext cx="6639880" cy="669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 err="1"/>
              <a:t>Intelligence</a:t>
            </a:r>
            <a:r>
              <a:rPr lang="cs-CZ" sz="3200" b="1" dirty="0"/>
              <a:t> </a:t>
            </a:r>
            <a:r>
              <a:rPr lang="cs-CZ" sz="3200" b="1" dirty="0" err="1"/>
              <a:t>studies</a:t>
            </a:r>
            <a:r>
              <a:rPr lang="cs-CZ" sz="3200" b="1" dirty="0"/>
              <a:t> II (Johnson, 2006)</a:t>
            </a:r>
            <a:endParaRPr lang="en-US" sz="3200" b="1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6620710" cy="4524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1243937-DF8B-A2D4-FC8B-3FC94F88B571}"/>
              </a:ext>
            </a:extLst>
          </p:cNvPr>
          <p:cNvSpPr txBox="1"/>
          <p:nvPr/>
        </p:nvSpPr>
        <p:spPr>
          <a:xfrm>
            <a:off x="976403" y="1552845"/>
            <a:ext cx="663988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F</a:t>
            </a:r>
            <a:r>
              <a:rPr lang="en-GB" sz="2000" dirty="0" err="1"/>
              <a:t>orecasting</a:t>
            </a:r>
            <a:r>
              <a:rPr lang="en-GB" sz="2000" dirty="0"/>
              <a:t> techniques </a:t>
            </a:r>
            <a:r>
              <a:rPr lang="en-GB" sz="2000" b="1" dirty="0"/>
              <a:t>predict future events and trends</a:t>
            </a:r>
            <a:r>
              <a:rPr lang="en-GB" sz="2000" dirty="0"/>
              <a:t>. This can involve statistical models, simulations, and expert analysis.</a:t>
            </a: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E.g</a:t>
            </a:r>
            <a:r>
              <a:rPr lang="cs-CZ" sz="2000" dirty="0"/>
              <a:t>., </a:t>
            </a:r>
            <a:r>
              <a:rPr lang="en-GB" sz="2000" dirty="0"/>
              <a:t>forecasts on geopolitical developments, conflicts, weapons proliferation, terrorism threats, and cybersecurity.</a:t>
            </a: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Simulations allow intelligence analysts to model complex situations under different scenarios. This helps test assumptions and </a:t>
            </a:r>
            <a:r>
              <a:rPr lang="en-GB" sz="2000" b="1" dirty="0"/>
              <a:t>identify key variables/uncertainties</a:t>
            </a:r>
            <a:r>
              <a:rPr lang="en-GB" sz="2000" dirty="0"/>
              <a:t>.</a:t>
            </a: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An </a:t>
            </a:r>
            <a:r>
              <a:rPr lang="en-GB" sz="2000" dirty="0"/>
              <a:t>"</a:t>
            </a:r>
            <a:r>
              <a:rPr lang="en-GB" sz="2000" b="1" dirty="0"/>
              <a:t>anticipatory</a:t>
            </a:r>
            <a:r>
              <a:rPr lang="en-GB" sz="2000" dirty="0"/>
              <a:t>" vs. reactive</a:t>
            </a:r>
            <a:r>
              <a:rPr lang="cs-CZ" sz="2000" dirty="0"/>
              <a:t> </a:t>
            </a:r>
            <a:r>
              <a:rPr lang="cs-CZ" sz="2000" dirty="0" err="1"/>
              <a:t>approach</a:t>
            </a:r>
            <a:r>
              <a:rPr lang="cs-CZ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However, forecasting faces </a:t>
            </a:r>
            <a:r>
              <a:rPr lang="en-GB" sz="2000" b="1" dirty="0"/>
              <a:t>challenges</a:t>
            </a:r>
            <a:r>
              <a:rPr lang="en-GB" sz="2000" dirty="0"/>
              <a:t> </a:t>
            </a:r>
            <a:r>
              <a:rPr lang="en-GB" sz="2000" b="1" dirty="0"/>
              <a:t>like cognitive biases</a:t>
            </a:r>
            <a:r>
              <a:rPr lang="en-GB" sz="2000" dirty="0"/>
              <a:t>, </a:t>
            </a:r>
            <a:r>
              <a:rPr lang="en-GB" sz="2000" b="1" dirty="0"/>
              <a:t>uncertainty</a:t>
            </a:r>
            <a:r>
              <a:rPr lang="en-GB" sz="2000" dirty="0"/>
              <a:t>, and the difficulty of </a:t>
            </a:r>
            <a:r>
              <a:rPr lang="en-GB" sz="2000" b="1" dirty="0"/>
              <a:t>modelling human </a:t>
            </a:r>
            <a:r>
              <a:rPr lang="en-GB" sz="2000" b="1" dirty="0" err="1"/>
              <a:t>behavior</a:t>
            </a:r>
            <a:r>
              <a:rPr lang="en-GB" sz="2000" dirty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12104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4183931" y="268157"/>
            <a:ext cx="6922684" cy="1248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4800" dirty="0"/>
              <a:t>Claude (2023): </a:t>
            </a:r>
            <a:endParaRPr lang="en-US" sz="3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C13B5-4FC1-25AB-B255-3BB944417320}"/>
              </a:ext>
            </a:extLst>
          </p:cNvPr>
          <p:cNvSpPr txBox="1">
            <a:spLocks/>
          </p:cNvSpPr>
          <p:nvPr/>
        </p:nvSpPr>
        <p:spPr>
          <a:xfrm>
            <a:off x="5062010" y="1527538"/>
            <a:ext cx="6450052" cy="4795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ym typeface="Wingdings" panose="05000000000000000000" pitchFamily="2" charset="2"/>
            </a:endParaRP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5517D952-D890-FC35-2FBE-465F74FF7843}"/>
              </a:ext>
            </a:extLst>
          </p:cNvPr>
          <p:cNvSpPr txBox="1">
            <a:spLocks/>
          </p:cNvSpPr>
          <p:nvPr/>
        </p:nvSpPr>
        <p:spPr>
          <a:xfrm>
            <a:off x="4615127" y="1635040"/>
            <a:ext cx="7240889" cy="4687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6B294E4-0AD7-78EF-2493-02693CCE8793}"/>
              </a:ext>
            </a:extLst>
          </p:cNvPr>
          <p:cNvSpPr txBox="1"/>
          <p:nvPr/>
        </p:nvSpPr>
        <p:spPr>
          <a:xfrm>
            <a:off x="4634727" y="1080065"/>
            <a:ext cx="663988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Business</a:t>
            </a:r>
            <a:r>
              <a:rPr lang="en-GB" sz="2000" dirty="0"/>
              <a:t> - Forecasting sales, market trends, new product adoption, competitor moves. Competitive intelligence.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Economics</a:t>
            </a:r>
            <a:r>
              <a:rPr lang="en-GB" sz="2000" dirty="0"/>
              <a:t> - Forecasting economic growth, inflation, unemployment, recessions. Monitoring systemic risks.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Science/Technology </a:t>
            </a:r>
            <a:r>
              <a:rPr lang="en-GB" sz="2000" dirty="0"/>
              <a:t>- Anticipating new innovations and diffusion patterns. Technology forecasting.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Public Health </a:t>
            </a:r>
            <a:r>
              <a:rPr lang="en-GB" sz="2000" dirty="0"/>
              <a:t>- Disease outbreak </a:t>
            </a:r>
            <a:r>
              <a:rPr lang="en-GB" sz="2000" dirty="0" err="1"/>
              <a:t>modeling</a:t>
            </a:r>
            <a:r>
              <a:rPr lang="en-GB" sz="2000" dirty="0"/>
              <a:t> and surveillance. Tracking population health patterns.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Climate/Environment </a:t>
            </a:r>
            <a:r>
              <a:rPr lang="en-GB" sz="2000" dirty="0"/>
              <a:t>- Projecting impacts of climate change. </a:t>
            </a:r>
            <a:r>
              <a:rPr lang="en-GB" sz="2000" dirty="0" err="1"/>
              <a:t>Modeling</a:t>
            </a:r>
            <a:r>
              <a:rPr lang="en-GB" sz="2000" dirty="0"/>
              <a:t> environmental risks/catastrophes.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Politics</a:t>
            </a:r>
            <a:r>
              <a:rPr lang="en-GB" sz="2000" dirty="0"/>
              <a:t> - Election forecasting models. Predicting political instability and regime changes.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Humanitarian </a:t>
            </a:r>
            <a:r>
              <a:rPr lang="en-GB" sz="2000" dirty="0"/>
              <a:t>- Early warning models for famine, natural disasters, refugee flows.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Crime</a:t>
            </a:r>
            <a:r>
              <a:rPr lang="en-GB" sz="2000" dirty="0"/>
              <a:t> - Statistical crime prediction models. Pattern analysis of criminal networks.</a:t>
            </a:r>
          </a:p>
        </p:txBody>
      </p:sp>
    </p:spTree>
    <p:extLst>
      <p:ext uri="{BB962C8B-B14F-4D97-AF65-F5344CB8AC3E}">
        <p14:creationId xmlns:p14="http://schemas.microsoft.com/office/powerpoint/2010/main" val="3586549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socha, umění&#10;&#10;Popis byl vytvořen automaticky">
            <a:extLst>
              <a:ext uri="{FF2B5EF4-FFF2-40B4-BE49-F238E27FC236}">
                <a16:creationId xmlns:a16="http://schemas.microsoft.com/office/drawing/2014/main" id="{03045BCE-E2F6-3898-AF18-881C34CCD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65E6429-D8A6-7768-0997-F361B71D2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595" y="1252397"/>
            <a:ext cx="4550664" cy="1053842"/>
          </a:xfrm>
        </p:spPr>
        <p:txBody>
          <a:bodyPr>
            <a:noAutofit/>
          </a:bodyPr>
          <a:lstStyle/>
          <a:p>
            <a:pPr algn="l"/>
            <a:r>
              <a:rPr lang="cs-CZ" sz="5400" dirty="0" err="1">
                <a:latin typeface="+mn-lt"/>
              </a:rPr>
              <a:t>Diagnostic</a:t>
            </a:r>
            <a:r>
              <a:rPr lang="cs-CZ" sz="5400" dirty="0">
                <a:latin typeface="+mn-lt"/>
              </a:rPr>
              <a:t> </a:t>
            </a:r>
            <a:r>
              <a:rPr lang="cs-CZ" sz="5400" dirty="0" err="1">
                <a:latin typeface="+mn-lt"/>
              </a:rPr>
              <a:t>techniques</a:t>
            </a:r>
            <a:r>
              <a:rPr lang="cs-CZ" sz="5400" dirty="0">
                <a:latin typeface="+mn-lt"/>
              </a:rPr>
              <a:t>:</a:t>
            </a:r>
            <a:endParaRPr lang="en-US" sz="3600" dirty="0">
              <a:latin typeface="+mn-lt"/>
            </a:endParaRPr>
          </a:p>
        </p:txBody>
      </p:sp>
      <p:pic>
        <p:nvPicPr>
          <p:cNvPr id="17" name="Obrázek 16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53DFED69-B3F8-1B0A-1FCE-6286521DC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7" y="145612"/>
            <a:ext cx="2631953" cy="174803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6570DBF-86AC-C111-98EA-55DC29BF52C0}"/>
              </a:ext>
            </a:extLst>
          </p:cNvPr>
          <p:cNvSpPr txBox="1"/>
          <p:nvPr/>
        </p:nvSpPr>
        <p:spPr>
          <a:xfrm>
            <a:off x="463447" y="2567606"/>
            <a:ext cx="358444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/>
              <a:t>Key</a:t>
            </a:r>
            <a:r>
              <a:rPr lang="cs-CZ" sz="2400" dirty="0"/>
              <a:t> </a:t>
            </a:r>
            <a:r>
              <a:rPr lang="cs-CZ" sz="2400" dirty="0" err="1"/>
              <a:t>Assumptions</a:t>
            </a:r>
            <a:r>
              <a:rPr lang="cs-CZ" sz="2400" dirty="0"/>
              <a:t> </a:t>
            </a:r>
            <a:r>
              <a:rPr lang="cs-CZ" sz="2400" dirty="0" err="1"/>
              <a:t>Check</a:t>
            </a:r>
            <a:r>
              <a:rPr lang="cs-CZ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/>
              <a:t>Quality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Information</a:t>
            </a:r>
            <a:r>
              <a:rPr lang="cs-CZ" sz="2400" dirty="0"/>
              <a:t> </a:t>
            </a:r>
            <a:r>
              <a:rPr lang="cs-CZ" sz="2400" dirty="0" err="1"/>
              <a:t>Check</a:t>
            </a:r>
            <a:r>
              <a:rPr lang="cs-CZ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/>
              <a:t>Indicators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Signposts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Change</a:t>
            </a:r>
            <a:r>
              <a:rPr lang="cs-CZ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err="1"/>
              <a:t>Analysis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Competing</a:t>
            </a:r>
            <a:r>
              <a:rPr lang="cs-CZ" sz="2400" b="1" dirty="0"/>
              <a:t> </a:t>
            </a:r>
            <a:r>
              <a:rPr lang="cs-CZ" sz="2400" b="1" dirty="0" err="1"/>
              <a:t>Hypotheses</a:t>
            </a:r>
            <a:r>
              <a:rPr lang="cs-CZ" sz="2400" b="1" dirty="0"/>
              <a:t> (ACH).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3187757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1228</TotalTime>
  <Words>3214</Words>
  <Application>Microsoft Office PowerPoint</Application>
  <PresentationFormat>Širokoúhlá obrazovka</PresentationFormat>
  <Paragraphs>266</Paragraphs>
  <Slides>38</Slides>
  <Notes>13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Swis721 BT</vt:lpstr>
      <vt:lpstr>Wingdings</vt:lpstr>
      <vt:lpstr>Motiv Office</vt:lpstr>
      <vt:lpstr>Intelligence Studies Toolbox: Predictions, Simulations, and Wargames</vt:lpstr>
      <vt:lpstr>PART I: Intelligence Studies Toolbox: Predictions, Simulations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Diagnostic techniques:</vt:lpstr>
      <vt:lpstr>Prezentace aplikace PowerPoint</vt:lpstr>
      <vt:lpstr>Prezentace aplikace PowerPoint</vt:lpstr>
      <vt:lpstr>Prezentace aplikace PowerPoint</vt:lpstr>
      <vt:lpstr>Contrarian techniques: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Imaginative techniques:</vt:lpstr>
      <vt:lpstr>Prezentace aplikace PowerPoint</vt:lpstr>
      <vt:lpstr>PART II: Wargames</vt:lpstr>
      <vt:lpstr>Prezentace aplikace PowerPoint</vt:lpstr>
      <vt:lpstr>Prezentace aplikace PowerPoint</vt:lpstr>
      <vt:lpstr>Prezentace aplikace PowerPoint</vt:lpstr>
      <vt:lpstr>Prezentace aplikace PowerPoint</vt:lpstr>
      <vt:lpstr>Process:</vt:lpstr>
      <vt:lpstr>Prezentace aplikace PowerPoint</vt:lpstr>
      <vt:lpstr>Prezentace aplikace PowerPoint</vt:lpstr>
      <vt:lpstr>Prezentace aplikace PowerPoint</vt:lpstr>
      <vt:lpstr>Design (Appleget et al., 2020)</vt:lpstr>
      <vt:lpstr>PART III: Wargames and AI as source of data</vt:lpstr>
      <vt:lpstr>Prezentace aplikace PowerPoint</vt:lpstr>
      <vt:lpstr>Prezentace aplikace PowerPoint</vt:lpstr>
      <vt:lpstr>Prezentace aplikace PowerPoint</vt:lpstr>
      <vt:lpstr>References - Part I </vt:lpstr>
      <vt:lpstr>References – Part II </vt:lpstr>
      <vt:lpstr>References – Part III </vt:lpstr>
      <vt:lpstr>Thank you for your attention.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Jan Kleiner</dc:creator>
  <cp:lastModifiedBy>Jan Kleiner</cp:lastModifiedBy>
  <cp:revision>76</cp:revision>
  <dcterms:created xsi:type="dcterms:W3CDTF">2023-09-12T09:14:36Z</dcterms:created>
  <dcterms:modified xsi:type="dcterms:W3CDTF">2024-10-29T12:50:20Z</dcterms:modified>
</cp:coreProperties>
</file>