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46" r:id="rId4"/>
    <p:sldId id="322" r:id="rId5"/>
    <p:sldId id="261" r:id="rId6"/>
    <p:sldId id="342" r:id="rId7"/>
    <p:sldId id="317" r:id="rId8"/>
    <p:sldId id="461" r:id="rId9"/>
    <p:sldId id="319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8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7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E3E7-EEC9-4578-9AFB-2D4AB0625B39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49FE9EB-7875-45F1-85C3-89468D1C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0"/>
            <a:ext cx="4355030" cy="27236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2522" y="2968486"/>
            <a:ext cx="11913705" cy="153052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CURRENT EVENTS IN THE MIDDLE EAST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Taterová, M.A., Ph.D.</a:t>
            </a:r>
          </a:p>
          <a:p>
            <a:r>
              <a:rPr lang="cs-CZ" i="1" dirty="0" err="1"/>
              <a:t>Politics</a:t>
            </a:r>
            <a:r>
              <a:rPr lang="cs-CZ" i="1" dirty="0"/>
              <a:t> and Society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Middle</a:t>
            </a:r>
            <a:r>
              <a:rPr lang="cs-CZ" i="1" dirty="0"/>
              <a:t> East</a:t>
            </a:r>
          </a:p>
        </p:txBody>
      </p:sp>
      <p:pic>
        <p:nvPicPr>
          <p:cNvPr id="9" name="Picture 6" descr="Full text of the 'Treaty of Peace' signed by Israel and the United Arab  Emirates | The Times of Israel">
            <a:extLst>
              <a:ext uri="{FF2B5EF4-FFF2-40B4-BE49-F238E27FC236}">
                <a16:creationId xmlns:a16="http://schemas.microsoft.com/office/drawing/2014/main" id="{C8C9492D-8632-4B3B-A042-99074D02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0743" cy="27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4A61AB-F534-4502-A3F0-F42F8BF87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761" y="0"/>
            <a:ext cx="4107239" cy="2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7915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2817D-EF14-4DC9-A7A8-B3089C18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NEW COLD WAR IN THE MIDDLE EAST?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477547-7C73-43E5-B860-DA5E36E2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96543" cy="46672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300" dirty="0"/>
              <a:t>1. </a:t>
            </a:r>
            <a:r>
              <a:rPr lang="en-US" sz="2300" b="1" dirty="0"/>
              <a:t>"Saudi" </a:t>
            </a:r>
            <a:r>
              <a:rPr lang="en-US" sz="2300" dirty="0"/>
              <a:t>- inaccurately </a:t>
            </a:r>
            <a:r>
              <a:rPr lang="en-US" sz="2300" b="1" dirty="0"/>
              <a:t>"Sunni" bloc </a:t>
            </a:r>
          </a:p>
          <a:p>
            <a:pPr>
              <a:defRPr/>
            </a:pPr>
            <a:r>
              <a:rPr lang="en-US" sz="2300" dirty="0"/>
              <a:t>maintaining the conservative regimes of the Middle East (mainly Saudis, UAE + Bahrain, Egypt) + Israel</a:t>
            </a:r>
          </a:p>
          <a:p>
            <a:pPr marL="0" indent="0">
              <a:buNone/>
              <a:defRPr/>
            </a:pPr>
            <a:endParaRPr lang="en-US" sz="2300" dirty="0"/>
          </a:p>
          <a:p>
            <a:pPr marL="0" indent="0">
              <a:buNone/>
              <a:defRPr/>
            </a:pPr>
            <a:r>
              <a:rPr lang="en-US" sz="2300" dirty="0"/>
              <a:t>2. </a:t>
            </a:r>
            <a:r>
              <a:rPr lang="en-US" sz="2300" b="1" dirty="0"/>
              <a:t>"Iranian" </a:t>
            </a:r>
            <a:r>
              <a:rPr lang="en-US" sz="2300" dirty="0"/>
              <a:t>- inaccurately </a:t>
            </a:r>
            <a:r>
              <a:rPr lang="en-US" sz="2300" b="1" dirty="0"/>
              <a:t>"Shiite" bloc</a:t>
            </a:r>
            <a:r>
              <a:rPr lang="en-US" sz="2300" dirty="0"/>
              <a:t> </a:t>
            </a:r>
          </a:p>
          <a:p>
            <a:pPr>
              <a:defRPr/>
            </a:pPr>
            <a:r>
              <a:rPr lang="en-US" sz="2300" dirty="0"/>
              <a:t>Iran, Syria, Lebanese Hezbollah, largely the government in Iraq</a:t>
            </a:r>
          </a:p>
          <a:p>
            <a:pPr marL="0" indent="0">
              <a:buNone/>
              <a:defRPr/>
            </a:pPr>
            <a:endParaRPr lang="en-US" sz="2300" dirty="0"/>
          </a:p>
          <a:p>
            <a:pPr marL="0" indent="0">
              <a:buNone/>
              <a:defRPr/>
            </a:pPr>
            <a:r>
              <a:rPr lang="en-US" sz="2300" dirty="0"/>
              <a:t>3. </a:t>
            </a:r>
            <a:r>
              <a:rPr lang="en-US" sz="2300" b="1" dirty="0"/>
              <a:t>Qatar and Turkey</a:t>
            </a:r>
          </a:p>
          <a:p>
            <a:pPr marL="0" indent="0">
              <a:buNone/>
              <a:defRPr/>
            </a:pPr>
            <a:endParaRPr lang="en-US" sz="2300" b="1" dirty="0"/>
          </a:p>
          <a:p>
            <a:pPr marL="0" indent="0">
              <a:buNone/>
              <a:defRPr/>
            </a:pPr>
            <a:r>
              <a:rPr lang="en-US" altLang="cs-CZ" sz="2300" dirty="0"/>
              <a:t>Proxy Wars - Iraq, Syria, Yemen, etc.</a:t>
            </a:r>
            <a:endParaRPr lang="en-US" sz="2300" b="1" dirty="0"/>
          </a:p>
        </p:txBody>
      </p:sp>
      <p:pic>
        <p:nvPicPr>
          <p:cNvPr id="5" name="Zástupný obsah 5">
            <a:extLst>
              <a:ext uri="{FF2B5EF4-FFF2-40B4-BE49-F238E27FC236}">
                <a16:creationId xmlns:a16="http://schemas.microsoft.com/office/drawing/2014/main" id="{3FE555AE-AFF1-4BEE-83D8-8DDA0BCE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772893"/>
            <a:ext cx="6116825" cy="44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9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2">
            <a:extLst>
              <a:ext uri="{FF2B5EF4-FFF2-40B4-BE49-F238E27FC236}">
                <a16:creationId xmlns:a16="http://schemas.microsoft.com/office/drawing/2014/main" id="{16E540E2-2CB4-4AB5-895D-A4688596D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54"/>
            <a:ext cx="12192000" cy="66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Nadpis 1">
            <a:extLst>
              <a:ext uri="{FF2B5EF4-FFF2-40B4-BE49-F238E27FC236}">
                <a16:creationId xmlns:a16="http://schemas.microsoft.com/office/drawing/2014/main" id="{D666B5DD-72DE-1047-B395-881B353E3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339" y="365125"/>
            <a:ext cx="6887975" cy="1325563"/>
          </a:xfrm>
        </p:spPr>
        <p:txBody>
          <a:bodyPr/>
          <a:lstStyle/>
          <a:p>
            <a:r>
              <a:rPr lang="en-US" altLang="cs-CZ" b="1" cap="all" dirty="0"/>
              <a:t>Turkey as a new key player</a:t>
            </a:r>
            <a:endParaRPr lang="cs-CZ" altLang="cs-CZ" b="1" cap="all" dirty="0"/>
          </a:p>
        </p:txBody>
      </p:sp>
      <p:sp>
        <p:nvSpPr>
          <p:cNvPr id="75778" name="Zástupný obsah 2">
            <a:extLst>
              <a:ext uri="{FF2B5EF4-FFF2-40B4-BE49-F238E27FC236}">
                <a16:creationId xmlns:a16="http://schemas.microsoft.com/office/drawing/2014/main" id="{66FACFDF-D8EA-7945-8FAF-DF38FC963CA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199" y="1484243"/>
            <a:ext cx="5946914" cy="4373218"/>
          </a:xfrm>
        </p:spPr>
        <p:txBody>
          <a:bodyPr>
            <a:noAutofit/>
          </a:bodyPr>
          <a:lstStyle/>
          <a:p>
            <a:r>
              <a:rPr lang="en-US" altLang="cs-CZ" sz="2100" dirty="0"/>
              <a:t>Member of NATO (2nd strongest army)</a:t>
            </a:r>
            <a:r>
              <a:rPr lang="cs-CZ" altLang="cs-CZ" sz="2100" dirty="0"/>
              <a:t>.</a:t>
            </a:r>
          </a:p>
          <a:p>
            <a:endParaRPr lang="en-US" altLang="cs-CZ" sz="2100" dirty="0"/>
          </a:p>
          <a:p>
            <a:r>
              <a:rPr lang="en-US" altLang="cs-CZ" sz="2100" dirty="0"/>
              <a:t>Fighting Kurds (YPG / PKK).</a:t>
            </a:r>
            <a:endParaRPr lang="cs-CZ" altLang="cs-CZ" sz="2100" dirty="0"/>
          </a:p>
          <a:p>
            <a:endParaRPr lang="en-US" altLang="cs-CZ" sz="2100" dirty="0"/>
          </a:p>
          <a:p>
            <a:r>
              <a:rPr lang="en-US" altLang="cs-CZ" sz="2100" dirty="0"/>
              <a:t>It benefits from the problems of Syria.</a:t>
            </a:r>
          </a:p>
          <a:p>
            <a:endParaRPr lang="cs-CZ" altLang="cs-CZ" sz="2100" dirty="0"/>
          </a:p>
          <a:p>
            <a:r>
              <a:rPr lang="en-US" altLang="cs-CZ" sz="2100" dirty="0"/>
              <a:t>An important role in the context of the migration crisis.</a:t>
            </a:r>
          </a:p>
          <a:p>
            <a:endParaRPr lang="cs-CZ" altLang="cs-CZ" sz="2100" dirty="0"/>
          </a:p>
          <a:p>
            <a:r>
              <a:rPr lang="en-US" altLang="cs-CZ" sz="2100" dirty="0"/>
              <a:t>Increasing domestic and foreign influence of President Erdogan.</a:t>
            </a:r>
          </a:p>
          <a:p>
            <a:endParaRPr lang="cs-CZ" altLang="cs-CZ" sz="2100" dirty="0"/>
          </a:p>
          <a:p>
            <a:r>
              <a:rPr lang="en-US" altLang="cs-CZ" sz="2100" dirty="0"/>
              <a:t>Business partner of the United States.</a:t>
            </a:r>
            <a:endParaRPr lang="cs-CZ" altLang="cs-CZ" sz="2100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86DA0C9-9631-437B-846A-526A482155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1" y="572328"/>
            <a:ext cx="4299856" cy="2863703"/>
          </a:xfrm>
          <a:prstGeom prst="rect">
            <a:avLst/>
          </a:prstGeom>
        </p:spPr>
      </p:pic>
      <p:sp>
        <p:nvSpPr>
          <p:cNvPr id="75779" name="Zástupný symbol pro číslo snímku 3">
            <a:extLst>
              <a:ext uri="{FF2B5EF4-FFF2-40B4-BE49-F238E27FC236}">
                <a16:creationId xmlns:a16="http://schemas.microsoft.com/office/drawing/2014/main" id="{D050A2E2-0CF6-794A-8025-B013041FA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chemeClr val="bg1"/>
                </a:solidFill>
              </a:rPr>
              <a:t>strana</a:t>
            </a:r>
            <a:r>
              <a:rPr lang="cs-CZ" altLang="cs-CZ" sz="1400">
                <a:solidFill>
                  <a:schemeClr val="bg1"/>
                </a:solidFill>
              </a:rPr>
              <a:t> </a:t>
            </a:r>
            <a:fld id="{8C6BA2BD-A5B0-884D-A3AF-948453CD668E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774F846-F40E-45EA-9007-7DEC2EBE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50" y="3725837"/>
            <a:ext cx="4924507" cy="2767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968" y="365125"/>
            <a:ext cx="6660108" cy="1325563"/>
          </a:xfrm>
        </p:spPr>
        <p:txBody>
          <a:bodyPr>
            <a:normAutofit/>
          </a:bodyPr>
          <a:lstStyle/>
          <a:p>
            <a:r>
              <a:rPr lang="cs-CZ" b="1" dirty="0"/>
              <a:t>EU AND MIGRATION CRISIS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967" y="1524000"/>
            <a:ext cx="5591033" cy="5154762"/>
          </a:xfrm>
        </p:spPr>
        <p:txBody>
          <a:bodyPr>
            <a:noAutofit/>
          </a:bodyPr>
          <a:lstStyle/>
          <a:p>
            <a:r>
              <a:rPr lang="en-US" sz="2000" dirty="0"/>
              <a:t>Start in 2015 – sharp increase in the number of migrants – over a million people came.</a:t>
            </a:r>
          </a:p>
          <a:p>
            <a:endParaRPr lang="en-US" sz="2000" dirty="0"/>
          </a:p>
          <a:p>
            <a:r>
              <a:rPr lang="en-US" sz="2000" dirty="0"/>
              <a:t>EU response was quite slow.</a:t>
            </a:r>
          </a:p>
          <a:p>
            <a:endParaRPr lang="en-US" sz="2000" dirty="0"/>
          </a:p>
          <a:p>
            <a:r>
              <a:rPr lang="en-US" sz="2000" dirty="0"/>
              <a:t>Cooperation of </a:t>
            </a:r>
            <a:r>
              <a:rPr lang="en-US" sz="2000" dirty="0" err="1"/>
              <a:t>neighbouring</a:t>
            </a:r>
            <a:r>
              <a:rPr lang="en-US" sz="2000" dirty="0"/>
              <a:t> countries is crucial for tackling illegal migration.</a:t>
            </a:r>
          </a:p>
          <a:p>
            <a:endParaRPr lang="en-US" sz="2000" dirty="0"/>
          </a:p>
          <a:p>
            <a:r>
              <a:rPr lang="en-US" sz="2000" dirty="0"/>
              <a:t>Most problematic border is Turkey-Greece – FRONTEX action needed – Treaty with Turkey.</a:t>
            </a:r>
          </a:p>
          <a:p>
            <a:endParaRPr lang="en-US" sz="2000" dirty="0"/>
          </a:p>
          <a:p>
            <a:r>
              <a:rPr lang="en-US" sz="2000" dirty="0"/>
              <a:t>Currently most people come through Spain, but the numbers are much smaller.</a:t>
            </a:r>
          </a:p>
          <a:p>
            <a:endParaRPr lang="en-US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29" y="62436"/>
            <a:ext cx="4039001" cy="2677467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363D3108-D516-4397-9830-BE1D9CDB3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3647"/>
            <a:ext cx="5901530" cy="39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382F6-F2A0-4898-866A-F36F1980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63" y="142276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MORIA CAMP, GREECE</a:t>
            </a:r>
          </a:p>
        </p:txBody>
      </p:sp>
      <p:pic>
        <p:nvPicPr>
          <p:cNvPr id="5" name="Obrázek 4" descr="Obsah obrázku text, exteriér&#10;&#10;Popis byl vytvořen automaticky">
            <a:extLst>
              <a:ext uri="{FF2B5EF4-FFF2-40B4-BE49-F238E27FC236}">
                <a16:creationId xmlns:a16="http://schemas.microsoft.com/office/drawing/2014/main" id="{59D33DDE-0865-4018-A824-27016FFB5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061" b="1"/>
          <a:stretch/>
        </p:blipFill>
        <p:spPr>
          <a:xfrm>
            <a:off x="6201608" y="2169130"/>
            <a:ext cx="4352493" cy="3890357"/>
          </a:xfrm>
          <a:prstGeom prst="rect">
            <a:avLst/>
          </a:prstGeom>
        </p:spPr>
      </p:pic>
      <p:pic>
        <p:nvPicPr>
          <p:cNvPr id="4" name="Zástupný obsah 3" descr="Obsah obrázku exteriér, několik&#10;&#10;Popis byl vytvořen automaticky">
            <a:extLst>
              <a:ext uri="{FF2B5EF4-FFF2-40B4-BE49-F238E27FC236}">
                <a16:creationId xmlns:a16="http://schemas.microsoft.com/office/drawing/2014/main" id="{A8901CED-053E-4BE7-9AB6-1A71F7303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845" r="13221" b="-3"/>
          <a:stretch/>
        </p:blipFill>
        <p:spPr>
          <a:xfrm>
            <a:off x="1637903" y="2159537"/>
            <a:ext cx="4352492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>
            <a:extLst>
              <a:ext uri="{FF2B5EF4-FFF2-40B4-BE49-F238E27FC236}">
                <a16:creationId xmlns:a16="http://schemas.microsoft.com/office/drawing/2014/main" id="{2D90F825-DE6E-EB4A-91FC-6EAFE7833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774" y="365125"/>
            <a:ext cx="6811617" cy="1325563"/>
          </a:xfrm>
        </p:spPr>
        <p:txBody>
          <a:bodyPr/>
          <a:lstStyle/>
          <a:p>
            <a:r>
              <a:rPr lang="cs-CZ" altLang="cs-CZ" b="1" dirty="0"/>
              <a:t>CHANGE OF ISRAELI POSITION</a:t>
            </a:r>
          </a:p>
        </p:txBody>
      </p:sp>
      <p:sp>
        <p:nvSpPr>
          <p:cNvPr id="70658" name="Zástupný obsah 2">
            <a:extLst>
              <a:ext uri="{FF2B5EF4-FFF2-40B4-BE49-F238E27FC236}">
                <a16:creationId xmlns:a16="http://schemas.microsoft.com/office/drawing/2014/main" id="{5E7ADB9B-6F69-8A40-B44E-2A50820344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199" y="1690688"/>
            <a:ext cx="6012543" cy="5060309"/>
          </a:xfrm>
        </p:spPr>
        <p:txBody>
          <a:bodyPr>
            <a:normAutofit fontScale="92500" lnSpcReduction="20000"/>
          </a:bodyPr>
          <a:lstStyle/>
          <a:p>
            <a:r>
              <a:rPr lang="en-US" altLang="cs-CZ" dirty="0"/>
              <a:t>Mov</a:t>
            </a:r>
            <a:r>
              <a:rPr lang="cs-CZ" altLang="cs-CZ" dirty="0"/>
              <a:t>e</a:t>
            </a:r>
            <a:r>
              <a:rPr lang="en-US" altLang="cs-CZ" dirty="0"/>
              <a:t> of the US embassy from Tel Aviv to Jerusalem</a:t>
            </a:r>
            <a:r>
              <a:rPr lang="cs-CZ" altLang="cs-CZ" dirty="0"/>
              <a:t> in 2018.</a:t>
            </a:r>
            <a:endParaRPr lang="en-US" altLang="cs-CZ" dirty="0"/>
          </a:p>
          <a:p>
            <a:endParaRPr lang="en-US" altLang="cs-CZ" dirty="0"/>
          </a:p>
          <a:p>
            <a:r>
              <a:rPr lang="en-US" altLang="cs-CZ" dirty="0"/>
              <a:t>Normalization of the diplomatic relations with selected Muslim countries in 2020:</a:t>
            </a:r>
          </a:p>
          <a:p>
            <a:pPr lvl="1"/>
            <a:r>
              <a:rPr lang="en-US" altLang="cs-CZ" dirty="0"/>
              <a:t>United Arab Emirates.</a:t>
            </a:r>
          </a:p>
          <a:p>
            <a:pPr lvl="1"/>
            <a:r>
              <a:rPr lang="en-US" altLang="cs-CZ" dirty="0"/>
              <a:t>Bahrain.</a:t>
            </a:r>
          </a:p>
          <a:p>
            <a:pPr lvl="1"/>
            <a:r>
              <a:rPr lang="en-US" altLang="cs-CZ" dirty="0"/>
              <a:t>Sudan.</a:t>
            </a:r>
          </a:p>
          <a:p>
            <a:pPr lvl="1"/>
            <a:r>
              <a:rPr lang="en-US" altLang="cs-CZ" dirty="0"/>
              <a:t>Morocco.</a:t>
            </a:r>
          </a:p>
          <a:p>
            <a:pPr lvl="1"/>
            <a:r>
              <a:rPr lang="en-US" altLang="cs-CZ" dirty="0"/>
              <a:t>Intensifying cooperation between Israel and the Sunni countries of the region.</a:t>
            </a:r>
          </a:p>
          <a:p>
            <a:endParaRPr lang="en-US" altLang="cs-CZ" dirty="0"/>
          </a:p>
          <a:p>
            <a:r>
              <a:rPr lang="en-US" altLang="cs-CZ" dirty="0"/>
              <a:t>Arab-Israeli conflict is no longer the dividing line of the region – Has the world forgotten the Palestinians? </a:t>
            </a:r>
          </a:p>
        </p:txBody>
      </p:sp>
      <p:sp>
        <p:nvSpPr>
          <p:cNvPr id="70659" name="Zástupný symbol pro číslo snímku 3">
            <a:extLst>
              <a:ext uri="{FF2B5EF4-FFF2-40B4-BE49-F238E27FC236}">
                <a16:creationId xmlns:a16="http://schemas.microsoft.com/office/drawing/2014/main" id="{DDCFBD96-2E21-B441-9055-5442F138D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dirty="0" err="1">
                <a:solidFill>
                  <a:schemeClr val="bg1"/>
                </a:solidFill>
              </a:rPr>
              <a:t>strana</a:t>
            </a:r>
            <a:r>
              <a:rPr lang="cs-CZ" altLang="cs-CZ" sz="1400" dirty="0">
                <a:solidFill>
                  <a:schemeClr val="bg1"/>
                </a:solidFill>
              </a:rPr>
              <a:t> </a:t>
            </a:r>
            <a:fld id="{311D964E-D465-B64B-A8EB-E3E54AE61657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Full text of the 'Treaty of Peace' signed by Israel and the United Arab  Emirates | The Times of Israel">
            <a:extLst>
              <a:ext uri="{FF2B5EF4-FFF2-40B4-BE49-F238E27FC236}">
                <a16:creationId xmlns:a16="http://schemas.microsoft.com/office/drawing/2014/main" id="{B88B18B9-C66C-4377-A711-1874CFEAD8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93" y="199515"/>
            <a:ext cx="4720127" cy="29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900903-9268-4C42-9412-014D03640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828" y="3510530"/>
            <a:ext cx="4755292" cy="31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8A1EA-1970-4DC8-9D58-37347A52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CRISIS ISRAEL vs. HAMAS (2021)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85F65D-F05A-4CA0-B1A7-892AD2831A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5248" y="2142699"/>
            <a:ext cx="5564552" cy="3477845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E3CE411-8496-4942-B09D-053B6E3BCC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8863" y="2142699"/>
            <a:ext cx="5341663" cy="34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>
            <a:extLst>
              <a:ext uri="{FF2B5EF4-FFF2-40B4-BE49-F238E27FC236}">
                <a16:creationId xmlns:a16="http://schemas.microsoft.com/office/drawing/2014/main" id="{92CA3421-55B4-6B4C-8DB1-A775A362F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CURRENT POLITICAL CHALLENGES</a:t>
            </a:r>
          </a:p>
        </p:txBody>
      </p:sp>
      <p:sp>
        <p:nvSpPr>
          <p:cNvPr id="73730" name="Zástupný symbol pro číslo snímku 3">
            <a:extLst>
              <a:ext uri="{FF2B5EF4-FFF2-40B4-BE49-F238E27FC236}">
                <a16:creationId xmlns:a16="http://schemas.microsoft.com/office/drawing/2014/main" id="{86178871-A30E-1043-AB6F-0B586AAD5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chemeClr val="bg1"/>
                </a:solidFill>
              </a:rPr>
              <a:t>strana</a:t>
            </a:r>
            <a:r>
              <a:rPr lang="cs-CZ" altLang="cs-CZ" sz="1400">
                <a:solidFill>
                  <a:schemeClr val="bg1"/>
                </a:solidFill>
              </a:rPr>
              <a:t> </a:t>
            </a:r>
            <a:fld id="{8D5A1AD2-EEB7-BF47-B387-135A3D956A2C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sp>
        <p:nvSpPr>
          <p:cNvPr id="73731" name="Zástupný obsah 6">
            <a:extLst>
              <a:ext uri="{FF2B5EF4-FFF2-40B4-BE49-F238E27FC236}">
                <a16:creationId xmlns:a16="http://schemas.microsoft.com/office/drawing/2014/main" id="{8C63252D-038A-AE4A-AA9B-20DB90EB1E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7606"/>
            <a:ext cx="10926170" cy="4689357"/>
          </a:xfrm>
        </p:spPr>
        <p:txBody>
          <a:bodyPr>
            <a:noAutofit/>
          </a:bodyPr>
          <a:lstStyle/>
          <a:p>
            <a:r>
              <a:rPr lang="en-US" altLang="cs-CZ" sz="2200" dirty="0"/>
              <a:t>Change in US foreign policy - gradual abandonment of the Middle East X increase of Russian and Chinese influence in the region</a:t>
            </a:r>
            <a:r>
              <a:rPr lang="cs-CZ" altLang="cs-CZ" sz="2200" dirty="0"/>
              <a:t> (COVID-19 </a:t>
            </a:r>
            <a:r>
              <a:rPr lang="cs-CZ" altLang="cs-CZ" sz="2200" dirty="0" err="1"/>
              <a:t>vaccine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diplomacy</a:t>
            </a:r>
            <a:r>
              <a:rPr lang="cs-CZ" altLang="cs-CZ" sz="2200" dirty="0"/>
              <a:t>).</a:t>
            </a:r>
            <a:endParaRPr lang="en-US" altLang="cs-CZ" sz="2200" dirty="0"/>
          </a:p>
          <a:p>
            <a:endParaRPr lang="en-US" altLang="cs-CZ" sz="2200" dirty="0"/>
          </a:p>
          <a:p>
            <a:r>
              <a:rPr lang="en-US" altLang="cs-CZ" sz="2200" dirty="0"/>
              <a:t>Post-conflict reconstruction, high unemployment in post-war states (Iraq, Syria).</a:t>
            </a:r>
          </a:p>
          <a:p>
            <a:endParaRPr lang="en-US" altLang="cs-CZ" sz="2200" dirty="0"/>
          </a:p>
          <a:p>
            <a:r>
              <a:rPr lang="en-US" altLang="cs-CZ" sz="2200" dirty="0"/>
              <a:t>High debt and corruption.</a:t>
            </a:r>
          </a:p>
          <a:p>
            <a:endParaRPr lang="en-US" altLang="cs-CZ" sz="2200" dirty="0"/>
          </a:p>
          <a:p>
            <a:r>
              <a:rPr lang="en-US" altLang="cs-CZ" sz="2200" dirty="0"/>
              <a:t>Political and religious instability.</a:t>
            </a:r>
          </a:p>
          <a:p>
            <a:endParaRPr lang="en-US" altLang="cs-CZ" sz="2200" dirty="0"/>
          </a:p>
          <a:p>
            <a:r>
              <a:rPr lang="en-US" altLang="cs-CZ" sz="2200" dirty="0"/>
              <a:t>Missing and insufficient infrastructure.</a:t>
            </a:r>
          </a:p>
          <a:p>
            <a:endParaRPr lang="en-US" altLang="cs-CZ" sz="2200" dirty="0"/>
          </a:p>
          <a:p>
            <a:r>
              <a:rPr lang="en-US" altLang="cs-CZ" sz="2200" dirty="0"/>
              <a:t>Consequences of covid-19 pandemic</a:t>
            </a:r>
            <a:r>
              <a:rPr lang="cs-CZ" altLang="cs-CZ" sz="2200" dirty="0"/>
              <a:t>.</a:t>
            </a:r>
            <a:endParaRPr lang="en-US" altLang="cs-CZ" sz="2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63A7EC-CB93-45C7-A71F-88C9C3B4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567" y="3118078"/>
            <a:ext cx="6400350" cy="3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1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385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CURRENT EVENTS IN THE MIDDLE EAST</vt:lpstr>
      <vt:lpstr>NEW COLD WAR IN THE MIDDLE EAST?</vt:lpstr>
      <vt:lpstr>Prezentace aplikace PowerPoint</vt:lpstr>
      <vt:lpstr>Turkey as a new key player</vt:lpstr>
      <vt:lpstr>EU AND MIGRATION CRISIS</vt:lpstr>
      <vt:lpstr>MORIA CAMP, GREECE</vt:lpstr>
      <vt:lpstr>CHANGE OF ISRAELI POSITION</vt:lpstr>
      <vt:lpstr>CRISIS ISRAEL vs. HAMAS (2021)</vt:lpstr>
      <vt:lpstr>CURRENT POLITICAL CHALLENGES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POLTICS AND SOCIETY  IN THE MIDDLE EAST</dc:title>
  <dc:creator>Eva Taterova</dc:creator>
  <cp:lastModifiedBy>Eva Taterova</cp:lastModifiedBy>
  <cp:revision>8</cp:revision>
  <dcterms:created xsi:type="dcterms:W3CDTF">2020-10-07T20:29:43Z</dcterms:created>
  <dcterms:modified xsi:type="dcterms:W3CDTF">2022-12-01T08:27:03Z</dcterms:modified>
</cp:coreProperties>
</file>