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tater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 dirty="0"/>
              <a:t>POLTICS AND SOCIETY </a:t>
            </a:r>
            <a:br>
              <a:rPr lang="cs-CZ" dirty="0"/>
            </a:br>
            <a:r>
              <a:rPr lang="cs-CZ" dirty="0"/>
              <a:t>IN THE MIDDLE EAST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7"/>
            <a:ext cx="3346009" cy="2509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8" y="0"/>
            <a:ext cx="1666034" cy="2509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2" y="-8087"/>
            <a:ext cx="3346009" cy="2509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90" y="-8087"/>
            <a:ext cx="3816110" cy="2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MS Teams:</a:t>
            </a:r>
          </a:p>
          <a:p>
            <a:endParaRPr lang="cs-CZ" dirty="0"/>
          </a:p>
          <a:p>
            <a:r>
              <a:rPr lang="cs-CZ" dirty="0" err="1"/>
              <a:t>Credits</a:t>
            </a:r>
            <a:r>
              <a:rPr lang="cs-CZ" dirty="0"/>
              <a:t>: 4 ECTS</a:t>
            </a:r>
          </a:p>
          <a:p>
            <a:endParaRPr lang="cs-CZ" dirty="0"/>
          </a:p>
          <a:p>
            <a:r>
              <a:rPr lang="cs-CZ" dirty="0" err="1"/>
              <a:t>Lecturer</a:t>
            </a:r>
            <a:r>
              <a:rPr lang="cs-CZ" dirty="0"/>
              <a:t>: Mgr. Eva Taterova, M.A., Ph.D. (</a:t>
            </a:r>
            <a:r>
              <a:rPr lang="cs-CZ" dirty="0">
                <a:hlinkClick r:id="rId2"/>
              </a:rPr>
              <a:t>evataterova@gmail.com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September</a:t>
            </a:r>
            <a:r>
              <a:rPr lang="cs-CZ" dirty="0"/>
              <a:t> 21</a:t>
            </a:r>
            <a:r>
              <a:rPr lang="en-US" dirty="0"/>
              <a:t>: Introduction. scope of the course, organization of the course, and course requirements</a:t>
            </a:r>
            <a:endParaRPr lang="cs-CZ" dirty="0"/>
          </a:p>
          <a:p>
            <a:r>
              <a:rPr lang="en-US" dirty="0"/>
              <a:t>October 5: Middle East: the basic terminology, geography, demography</a:t>
            </a:r>
            <a:endParaRPr lang="cs-CZ" dirty="0"/>
          </a:p>
          <a:p>
            <a:r>
              <a:rPr lang="en-US" dirty="0"/>
              <a:t>October </a:t>
            </a:r>
            <a:r>
              <a:rPr lang="cs-CZ" dirty="0"/>
              <a:t>1</a:t>
            </a:r>
            <a:r>
              <a:rPr lang="en-US" dirty="0"/>
              <a:t>2:</a:t>
            </a:r>
            <a:r>
              <a:rPr lang="cs-CZ" dirty="0"/>
              <a:t> </a:t>
            </a:r>
            <a:r>
              <a:rPr lang="en-US" dirty="0"/>
              <a:t>History of Middle East before 1945</a:t>
            </a:r>
            <a:endParaRPr lang="cs-CZ" dirty="0"/>
          </a:p>
          <a:p>
            <a:r>
              <a:rPr lang="en-US" dirty="0"/>
              <a:t>October </a:t>
            </a:r>
            <a:r>
              <a:rPr lang="cs-CZ" dirty="0"/>
              <a:t>19</a:t>
            </a:r>
            <a:r>
              <a:rPr lang="en-US" dirty="0"/>
              <a:t>: Arab-Israeli Conflict I</a:t>
            </a:r>
            <a:endParaRPr lang="cs-CZ" dirty="0"/>
          </a:p>
          <a:p>
            <a:r>
              <a:rPr lang="cs-CZ" dirty="0" err="1"/>
              <a:t>October</a:t>
            </a:r>
            <a:r>
              <a:rPr lang="cs-CZ" dirty="0"/>
              <a:t> 26</a:t>
            </a:r>
            <a:r>
              <a:rPr lang="en-US" dirty="0"/>
              <a:t>:</a:t>
            </a:r>
            <a:r>
              <a:rPr lang="cs-CZ" dirty="0"/>
              <a:t> Arab-</a:t>
            </a:r>
            <a:r>
              <a:rPr lang="cs-CZ" dirty="0" err="1"/>
              <a:t>Israeli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II</a:t>
            </a:r>
          </a:p>
          <a:p>
            <a:r>
              <a:rPr lang="cs-CZ" dirty="0" err="1"/>
              <a:t>November</a:t>
            </a:r>
            <a:r>
              <a:rPr lang="cs-CZ" dirty="0"/>
              <a:t> 2: </a:t>
            </a:r>
            <a:r>
              <a:rPr lang="en-US" dirty="0"/>
              <a:t>Iran: From Western Ally to Islamic Republic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SCHEDULE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</a:t>
            </a:r>
            <a:r>
              <a:rPr lang="cs-CZ" dirty="0"/>
              <a:t>9</a:t>
            </a:r>
            <a:r>
              <a:rPr lang="en-US" dirty="0"/>
              <a:t>: Political Development of Lebanon</a:t>
            </a:r>
            <a:endParaRPr lang="cs-CZ" dirty="0"/>
          </a:p>
          <a:p>
            <a:r>
              <a:rPr lang="en-US" dirty="0"/>
              <a:t>November </a:t>
            </a:r>
            <a:r>
              <a:rPr lang="cs-CZ" dirty="0"/>
              <a:t>16</a:t>
            </a:r>
            <a:r>
              <a:rPr lang="en-US" dirty="0"/>
              <a:t>: </a:t>
            </a:r>
            <a:r>
              <a:rPr lang="cs-CZ" dirty="0" err="1"/>
              <a:t>Midterm</a:t>
            </a:r>
            <a:r>
              <a:rPr lang="cs-CZ" dirty="0"/>
              <a:t>, </a:t>
            </a:r>
            <a:r>
              <a:rPr lang="cs-CZ" dirty="0" err="1"/>
              <a:t>movie</a:t>
            </a:r>
            <a:endParaRPr lang="cs-CZ" dirty="0"/>
          </a:p>
          <a:p>
            <a:r>
              <a:rPr lang="cs-CZ" dirty="0" err="1"/>
              <a:t>November</a:t>
            </a:r>
            <a:r>
              <a:rPr lang="cs-CZ" dirty="0"/>
              <a:t> 23: </a:t>
            </a:r>
            <a:r>
              <a:rPr lang="en-US" dirty="0"/>
              <a:t>Post Cold War Conflicts in the Middle East </a:t>
            </a:r>
            <a:endParaRPr lang="cs-CZ" dirty="0"/>
          </a:p>
          <a:p>
            <a:r>
              <a:rPr lang="cs-CZ" dirty="0" err="1"/>
              <a:t>November</a:t>
            </a:r>
            <a:r>
              <a:rPr lang="cs-CZ" dirty="0"/>
              <a:t> 30: </a:t>
            </a:r>
            <a:r>
              <a:rPr lang="cs-CZ" dirty="0" err="1"/>
              <a:t>War</a:t>
            </a:r>
            <a:r>
              <a:rPr lang="cs-CZ" dirty="0"/>
              <a:t> in </a:t>
            </a:r>
            <a:r>
              <a:rPr lang="cs-CZ" dirty="0" err="1"/>
              <a:t>Syria</a:t>
            </a:r>
            <a:endParaRPr lang="cs-CZ" dirty="0"/>
          </a:p>
          <a:p>
            <a:r>
              <a:rPr lang="cs-CZ" dirty="0" err="1"/>
              <a:t>December</a:t>
            </a:r>
            <a:r>
              <a:rPr lang="cs-CZ" dirty="0"/>
              <a:t> 7: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East</a:t>
            </a:r>
          </a:p>
          <a:p>
            <a:r>
              <a:rPr lang="cs-CZ" dirty="0" err="1"/>
              <a:t>December</a:t>
            </a:r>
            <a:r>
              <a:rPr lang="cs-CZ" dirty="0"/>
              <a:t> 14: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COURSE 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Midterm</a:t>
            </a:r>
            <a:r>
              <a:rPr lang="cs-CZ" dirty="0"/>
              <a:t>: </a:t>
            </a:r>
            <a:r>
              <a:rPr lang="cs-CZ" dirty="0" err="1"/>
              <a:t>November</a:t>
            </a:r>
            <a:r>
              <a:rPr lang="cs-CZ" dirty="0"/>
              <a:t> 16, online </a:t>
            </a:r>
            <a:r>
              <a:rPr lang="cs-CZ" dirty="0" err="1"/>
              <a:t>essay</a:t>
            </a:r>
            <a:r>
              <a:rPr lang="cs-CZ" dirty="0"/>
              <a:t> on a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40 </a:t>
            </a:r>
            <a:r>
              <a:rPr lang="cs-CZ" dirty="0" err="1"/>
              <a:t>points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: </a:t>
            </a:r>
            <a:r>
              <a:rPr lang="cs-CZ" dirty="0" err="1"/>
              <a:t>December</a:t>
            </a:r>
            <a:r>
              <a:rPr lang="cs-CZ" dirty="0"/>
              <a:t> + </a:t>
            </a:r>
            <a:r>
              <a:rPr lang="cs-CZ" dirty="0" err="1"/>
              <a:t>January</a:t>
            </a:r>
            <a:r>
              <a:rPr lang="cs-CZ" dirty="0"/>
              <a:t>, 6 open </a:t>
            </a:r>
            <a:r>
              <a:rPr lang="cs-CZ" dirty="0" err="1"/>
              <a:t>questions</a:t>
            </a:r>
            <a:r>
              <a:rPr lang="cs-CZ" dirty="0"/>
              <a:t>, 60 </a:t>
            </a:r>
            <a:r>
              <a:rPr lang="cs-CZ" dirty="0" err="1"/>
              <a:t>points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dirty="0"/>
              <a:t>A		92 - 100</a:t>
            </a:r>
          </a:p>
          <a:p>
            <a:pPr marL="0" indent="0">
              <a:buNone/>
            </a:pPr>
            <a:r>
              <a:rPr lang="en-US" altLang="cs-CZ" dirty="0"/>
              <a:t>B		84 - 91</a:t>
            </a:r>
          </a:p>
          <a:p>
            <a:pPr marL="0" indent="0">
              <a:buNone/>
            </a:pPr>
            <a:r>
              <a:rPr lang="en-US" altLang="cs-CZ" dirty="0"/>
              <a:t>C		76 - 83</a:t>
            </a:r>
          </a:p>
          <a:p>
            <a:pPr marL="0" indent="0">
              <a:buNone/>
            </a:pPr>
            <a:r>
              <a:rPr lang="en-US" altLang="cs-CZ" dirty="0"/>
              <a:t>D		68 - 75</a:t>
            </a:r>
          </a:p>
          <a:p>
            <a:pPr marL="0" indent="0">
              <a:buNone/>
            </a:pPr>
            <a:r>
              <a:rPr lang="en-US" altLang="cs-CZ" dirty="0"/>
              <a:t>E		60 - 67</a:t>
            </a:r>
          </a:p>
          <a:p>
            <a:pPr marL="0" indent="0">
              <a:buNone/>
            </a:pPr>
            <a:r>
              <a:rPr lang="en-US" altLang="cs-CZ" dirty="0"/>
              <a:t>F		less than 60 points</a:t>
            </a:r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F88F0A945CDD4EA5190D722148D5BC" ma:contentTypeVersion="7" ma:contentTypeDescription="Vytvoří nový dokument" ma:contentTypeScope="" ma:versionID="9780380777367105602dd476f5f66480">
  <xsd:schema xmlns:xsd="http://www.w3.org/2001/XMLSchema" xmlns:xs="http://www.w3.org/2001/XMLSchema" xmlns:p="http://schemas.microsoft.com/office/2006/metadata/properties" xmlns:ns2="dd848609-fbb3-4385-918f-60f3d78125ab" targetNamespace="http://schemas.microsoft.com/office/2006/metadata/properties" ma:root="true" ma:fieldsID="d9580f059c214348ac272d9334709b0e" ns2:_="">
    <xsd:import namespace="dd848609-fbb3-4385-918f-60f3d7812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8609-fbb3-4385-918f-60f3d7812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8E8E2-F78B-416A-82D1-28A12902BE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6B0A5B-2BB0-484F-A96E-30F475841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F3F14B-7673-4EEE-82DA-BEFDF9C34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48609-fbb3-4385-918f-60f3d7812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244</Words>
  <Application>Microsoft Office PowerPoint</Application>
  <PresentationFormat>Širokoúhlá obrazovka</PresentationFormat>
  <Paragraphs>39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POLTICS AND SOCIETY  IN THE MIDDLE EAST</vt:lpstr>
      <vt:lpstr>COURSE OVERVIEW</vt:lpstr>
      <vt:lpstr>COURSE SCHEDULE</vt:lpstr>
      <vt:lpstr>COURSE SCHEDULE</vt:lpstr>
      <vt:lpstr>COURSE ACTIVITIES</vt:lpstr>
      <vt:lpstr>GRADES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 IN THE MIDDLE EAST</dc:title>
  <dc:creator>Eva Taterova</dc:creator>
  <cp:lastModifiedBy>Eva Taterova</cp:lastModifiedBy>
  <cp:revision>4</cp:revision>
  <dcterms:created xsi:type="dcterms:W3CDTF">2020-10-07T20:29:43Z</dcterms:created>
  <dcterms:modified xsi:type="dcterms:W3CDTF">2023-09-26T12:50:53Z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0x010100C5F88F0A945CDD4EA5190D722148D5BC</vt:lpwstr>
  </property>
</Properties>
</file>