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40" r:id="rId3"/>
    <p:sldId id="343" r:id="rId4"/>
    <p:sldId id="344" r:id="rId5"/>
    <p:sldId id="345" r:id="rId6"/>
    <p:sldId id="355" r:id="rId7"/>
    <p:sldId id="346" r:id="rId8"/>
    <p:sldId id="347" r:id="rId9"/>
    <p:sldId id="348" r:id="rId10"/>
    <p:sldId id="349" r:id="rId11"/>
    <p:sldId id="350" r:id="rId12"/>
    <p:sldId id="351" r:id="rId13"/>
    <p:sldId id="352" r:id="rId14"/>
    <p:sldId id="353" r:id="rId15"/>
    <p:sldId id="354" r:id="rId16"/>
    <p:sldId id="356" r:id="rId17"/>
    <p:sldId id="357" r:id="rId18"/>
    <p:sldId id="339" r:id="rId19"/>
    <p:sldId id="341" r:id="rId20"/>
    <p:sldId id="358" r:id="rId21"/>
    <p:sldId id="342" r:id="rId22"/>
  </p:sldIdLst>
  <p:sldSz cx="12192000" cy="6858000"/>
  <p:notesSz cx="6858000" cy="9144000"/>
  <p:defaultTextStyle>
    <a:defPPr>
      <a:defRPr lang="en-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5"/>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A0AE9-223E-6D61-40C0-AB43EA89422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CZ"/>
          </a:p>
        </p:txBody>
      </p:sp>
      <p:sp>
        <p:nvSpPr>
          <p:cNvPr id="3" name="Subtitle 2">
            <a:extLst>
              <a:ext uri="{FF2B5EF4-FFF2-40B4-BE49-F238E27FC236}">
                <a16:creationId xmlns:a16="http://schemas.microsoft.com/office/drawing/2014/main" id="{3D2C88E2-E2E8-F5EF-2F0F-916A94C675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CZ"/>
          </a:p>
        </p:txBody>
      </p:sp>
      <p:sp>
        <p:nvSpPr>
          <p:cNvPr id="4" name="Date Placeholder 3">
            <a:extLst>
              <a:ext uri="{FF2B5EF4-FFF2-40B4-BE49-F238E27FC236}">
                <a16:creationId xmlns:a16="http://schemas.microsoft.com/office/drawing/2014/main" id="{ED113F29-8ED0-1ACD-EFFF-41C927EC79AF}"/>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5" name="Footer Placeholder 4">
            <a:extLst>
              <a:ext uri="{FF2B5EF4-FFF2-40B4-BE49-F238E27FC236}">
                <a16:creationId xmlns:a16="http://schemas.microsoft.com/office/drawing/2014/main" id="{F880FFBC-8851-8C81-4B58-DA6CD338BE14}"/>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07CB27AE-0F17-10A8-7338-FC96A7114AD2}"/>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202918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B65BE-80C6-C8B3-30E3-40192B0BC8CB}"/>
              </a:ext>
            </a:extLst>
          </p:cNvPr>
          <p:cNvSpPr>
            <a:spLocks noGrp="1"/>
          </p:cNvSpPr>
          <p:nvPr>
            <p:ph type="title"/>
          </p:nvPr>
        </p:nvSpPr>
        <p:spPr/>
        <p:txBody>
          <a:bodyPr/>
          <a:lstStyle/>
          <a:p>
            <a:r>
              <a:rPr lang="en-GB"/>
              <a:t>Click to edit Master title style</a:t>
            </a:r>
            <a:endParaRPr lang="en-CZ"/>
          </a:p>
        </p:txBody>
      </p:sp>
      <p:sp>
        <p:nvSpPr>
          <p:cNvPr id="3" name="Vertical Text Placeholder 2">
            <a:extLst>
              <a:ext uri="{FF2B5EF4-FFF2-40B4-BE49-F238E27FC236}">
                <a16:creationId xmlns:a16="http://schemas.microsoft.com/office/drawing/2014/main" id="{78E81F47-73DB-4B6E-83A1-A4DDBDA7CED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B91C076B-FA97-1D1F-9E1C-F8FDE0DCDD20}"/>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5" name="Footer Placeholder 4">
            <a:extLst>
              <a:ext uri="{FF2B5EF4-FFF2-40B4-BE49-F238E27FC236}">
                <a16:creationId xmlns:a16="http://schemas.microsoft.com/office/drawing/2014/main" id="{B6D157D0-CD7F-4CCE-2B81-8F48F125CE07}"/>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08A6E50C-22F3-4531-DE82-1EF9D28A172F}"/>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321004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AF8134-2491-6858-0FFF-AAA18C2040E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CZ"/>
          </a:p>
        </p:txBody>
      </p:sp>
      <p:sp>
        <p:nvSpPr>
          <p:cNvPr id="3" name="Vertical Text Placeholder 2">
            <a:extLst>
              <a:ext uri="{FF2B5EF4-FFF2-40B4-BE49-F238E27FC236}">
                <a16:creationId xmlns:a16="http://schemas.microsoft.com/office/drawing/2014/main" id="{AED2D71D-17DB-9EE8-4B5C-9961AE0704C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A9E3C482-2BA5-50AE-32A8-8F278A9AC439}"/>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5" name="Footer Placeholder 4">
            <a:extLst>
              <a:ext uri="{FF2B5EF4-FFF2-40B4-BE49-F238E27FC236}">
                <a16:creationId xmlns:a16="http://schemas.microsoft.com/office/drawing/2014/main" id="{524362B9-5EE5-2D0E-FFCE-24A4F4506038}"/>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3307584A-0E46-B370-3EDE-A92890A04707}"/>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96631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CE9D3-7E86-3E43-EBB1-D050D840523D}"/>
              </a:ext>
            </a:extLst>
          </p:cNvPr>
          <p:cNvSpPr>
            <a:spLocks noGrp="1"/>
          </p:cNvSpPr>
          <p:nvPr>
            <p:ph type="title"/>
          </p:nvPr>
        </p:nvSpPr>
        <p:spPr/>
        <p:txBody>
          <a:bodyPr/>
          <a:lstStyle/>
          <a:p>
            <a:r>
              <a:rPr lang="en-GB"/>
              <a:t>Click to edit Master title style</a:t>
            </a:r>
            <a:endParaRPr lang="en-CZ"/>
          </a:p>
        </p:txBody>
      </p:sp>
      <p:sp>
        <p:nvSpPr>
          <p:cNvPr id="3" name="Content Placeholder 2">
            <a:extLst>
              <a:ext uri="{FF2B5EF4-FFF2-40B4-BE49-F238E27FC236}">
                <a16:creationId xmlns:a16="http://schemas.microsoft.com/office/drawing/2014/main" id="{8E3CF779-1DCB-A4FA-6DC5-872D832504A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B592792D-9271-75AA-5737-CA99CAD38F29}"/>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5" name="Footer Placeholder 4">
            <a:extLst>
              <a:ext uri="{FF2B5EF4-FFF2-40B4-BE49-F238E27FC236}">
                <a16:creationId xmlns:a16="http://schemas.microsoft.com/office/drawing/2014/main" id="{A3D26AEB-7BA8-B749-064D-560051AEA78B}"/>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AB18FEC9-C032-9B0C-7C1D-5F23E185AD8E}"/>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22781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42A0-E1FD-0F42-9151-2A00A534DF1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CZ"/>
          </a:p>
        </p:txBody>
      </p:sp>
      <p:sp>
        <p:nvSpPr>
          <p:cNvPr id="3" name="Text Placeholder 2">
            <a:extLst>
              <a:ext uri="{FF2B5EF4-FFF2-40B4-BE49-F238E27FC236}">
                <a16:creationId xmlns:a16="http://schemas.microsoft.com/office/drawing/2014/main" id="{D433E527-B00D-66EB-E89E-FE0B04073D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D714BE6-0E61-03F3-7EE7-5AA3C43D5671}"/>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5" name="Footer Placeholder 4">
            <a:extLst>
              <a:ext uri="{FF2B5EF4-FFF2-40B4-BE49-F238E27FC236}">
                <a16:creationId xmlns:a16="http://schemas.microsoft.com/office/drawing/2014/main" id="{8D5B427F-C34F-BACE-8D41-4BE36983F980}"/>
              </a:ext>
            </a:extLst>
          </p:cNvPr>
          <p:cNvSpPr>
            <a:spLocks noGrp="1"/>
          </p:cNvSpPr>
          <p:nvPr>
            <p:ph type="ftr" sz="quarter" idx="11"/>
          </p:nvPr>
        </p:nvSpPr>
        <p:spPr/>
        <p:txBody>
          <a:bodyPr/>
          <a:lstStyle/>
          <a:p>
            <a:endParaRPr lang="en-CZ"/>
          </a:p>
        </p:txBody>
      </p:sp>
      <p:sp>
        <p:nvSpPr>
          <p:cNvPr id="6" name="Slide Number Placeholder 5">
            <a:extLst>
              <a:ext uri="{FF2B5EF4-FFF2-40B4-BE49-F238E27FC236}">
                <a16:creationId xmlns:a16="http://schemas.microsoft.com/office/drawing/2014/main" id="{66F74251-76C8-6A24-45BF-31C64F97A652}"/>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41798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C6383-F470-99E6-52A5-F3342C4377C3}"/>
              </a:ext>
            </a:extLst>
          </p:cNvPr>
          <p:cNvSpPr>
            <a:spLocks noGrp="1"/>
          </p:cNvSpPr>
          <p:nvPr>
            <p:ph type="title"/>
          </p:nvPr>
        </p:nvSpPr>
        <p:spPr/>
        <p:txBody>
          <a:bodyPr/>
          <a:lstStyle/>
          <a:p>
            <a:r>
              <a:rPr lang="en-GB"/>
              <a:t>Click to edit Master title style</a:t>
            </a:r>
            <a:endParaRPr lang="en-CZ"/>
          </a:p>
        </p:txBody>
      </p:sp>
      <p:sp>
        <p:nvSpPr>
          <p:cNvPr id="3" name="Content Placeholder 2">
            <a:extLst>
              <a:ext uri="{FF2B5EF4-FFF2-40B4-BE49-F238E27FC236}">
                <a16:creationId xmlns:a16="http://schemas.microsoft.com/office/drawing/2014/main" id="{58BD2AA7-3AEE-3B5F-0590-F36F1755DC7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Content Placeholder 3">
            <a:extLst>
              <a:ext uri="{FF2B5EF4-FFF2-40B4-BE49-F238E27FC236}">
                <a16:creationId xmlns:a16="http://schemas.microsoft.com/office/drawing/2014/main" id="{DBFB4E7F-3E94-FF06-6369-6A7D1E651FB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5" name="Date Placeholder 4">
            <a:extLst>
              <a:ext uri="{FF2B5EF4-FFF2-40B4-BE49-F238E27FC236}">
                <a16:creationId xmlns:a16="http://schemas.microsoft.com/office/drawing/2014/main" id="{9515D3A5-3C98-5639-D2CF-44F4449CDEE2}"/>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6" name="Footer Placeholder 5">
            <a:extLst>
              <a:ext uri="{FF2B5EF4-FFF2-40B4-BE49-F238E27FC236}">
                <a16:creationId xmlns:a16="http://schemas.microsoft.com/office/drawing/2014/main" id="{A709A883-6F3C-0B03-FA45-4EE7995A5F3F}"/>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99BCCE40-3C63-5EC3-A1BD-83F80ABDF020}"/>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698587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6FC7-063F-7A5A-2929-D40D13CB8DD3}"/>
              </a:ext>
            </a:extLst>
          </p:cNvPr>
          <p:cNvSpPr>
            <a:spLocks noGrp="1"/>
          </p:cNvSpPr>
          <p:nvPr>
            <p:ph type="title"/>
          </p:nvPr>
        </p:nvSpPr>
        <p:spPr>
          <a:xfrm>
            <a:off x="839788" y="365125"/>
            <a:ext cx="10515600" cy="1325563"/>
          </a:xfrm>
        </p:spPr>
        <p:txBody>
          <a:bodyPr/>
          <a:lstStyle/>
          <a:p>
            <a:r>
              <a:rPr lang="en-GB"/>
              <a:t>Click to edit Master title style</a:t>
            </a:r>
            <a:endParaRPr lang="en-CZ"/>
          </a:p>
        </p:txBody>
      </p:sp>
      <p:sp>
        <p:nvSpPr>
          <p:cNvPr id="3" name="Text Placeholder 2">
            <a:extLst>
              <a:ext uri="{FF2B5EF4-FFF2-40B4-BE49-F238E27FC236}">
                <a16:creationId xmlns:a16="http://schemas.microsoft.com/office/drawing/2014/main" id="{A0FD0848-848E-0689-FB09-94B373424E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3E96600-3D17-A155-EB4B-5871779E594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5" name="Text Placeholder 4">
            <a:extLst>
              <a:ext uri="{FF2B5EF4-FFF2-40B4-BE49-F238E27FC236}">
                <a16:creationId xmlns:a16="http://schemas.microsoft.com/office/drawing/2014/main" id="{9EA3D2CB-4CBB-B9C9-669C-82261FE5C8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07B3FEB-4AF3-2303-2165-EEBEB2A565F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7" name="Date Placeholder 6">
            <a:extLst>
              <a:ext uri="{FF2B5EF4-FFF2-40B4-BE49-F238E27FC236}">
                <a16:creationId xmlns:a16="http://schemas.microsoft.com/office/drawing/2014/main" id="{F01142BD-38E2-E38E-118D-F024DEFC73F0}"/>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8" name="Footer Placeholder 7">
            <a:extLst>
              <a:ext uri="{FF2B5EF4-FFF2-40B4-BE49-F238E27FC236}">
                <a16:creationId xmlns:a16="http://schemas.microsoft.com/office/drawing/2014/main" id="{6102892B-137F-825B-1D39-4D8E85569F3E}"/>
              </a:ext>
            </a:extLst>
          </p:cNvPr>
          <p:cNvSpPr>
            <a:spLocks noGrp="1"/>
          </p:cNvSpPr>
          <p:nvPr>
            <p:ph type="ftr" sz="quarter" idx="11"/>
          </p:nvPr>
        </p:nvSpPr>
        <p:spPr/>
        <p:txBody>
          <a:bodyPr/>
          <a:lstStyle/>
          <a:p>
            <a:endParaRPr lang="en-CZ"/>
          </a:p>
        </p:txBody>
      </p:sp>
      <p:sp>
        <p:nvSpPr>
          <p:cNvPr id="9" name="Slide Number Placeholder 8">
            <a:extLst>
              <a:ext uri="{FF2B5EF4-FFF2-40B4-BE49-F238E27FC236}">
                <a16:creationId xmlns:a16="http://schemas.microsoft.com/office/drawing/2014/main" id="{FC7F20C9-339A-E61B-0172-17A7E521AA3F}"/>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813677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37A23-1402-C095-59FC-5E1A4242064B}"/>
              </a:ext>
            </a:extLst>
          </p:cNvPr>
          <p:cNvSpPr>
            <a:spLocks noGrp="1"/>
          </p:cNvSpPr>
          <p:nvPr>
            <p:ph type="title"/>
          </p:nvPr>
        </p:nvSpPr>
        <p:spPr/>
        <p:txBody>
          <a:bodyPr/>
          <a:lstStyle/>
          <a:p>
            <a:r>
              <a:rPr lang="en-GB"/>
              <a:t>Click to edit Master title style</a:t>
            </a:r>
            <a:endParaRPr lang="en-CZ"/>
          </a:p>
        </p:txBody>
      </p:sp>
      <p:sp>
        <p:nvSpPr>
          <p:cNvPr id="3" name="Date Placeholder 2">
            <a:extLst>
              <a:ext uri="{FF2B5EF4-FFF2-40B4-BE49-F238E27FC236}">
                <a16:creationId xmlns:a16="http://schemas.microsoft.com/office/drawing/2014/main" id="{9753108B-59EC-415C-9B55-3429E1866B6E}"/>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4" name="Footer Placeholder 3">
            <a:extLst>
              <a:ext uri="{FF2B5EF4-FFF2-40B4-BE49-F238E27FC236}">
                <a16:creationId xmlns:a16="http://schemas.microsoft.com/office/drawing/2014/main" id="{26093D73-9A0F-E08A-FD57-DE48D56AFAFD}"/>
              </a:ext>
            </a:extLst>
          </p:cNvPr>
          <p:cNvSpPr>
            <a:spLocks noGrp="1"/>
          </p:cNvSpPr>
          <p:nvPr>
            <p:ph type="ftr" sz="quarter" idx="11"/>
          </p:nvPr>
        </p:nvSpPr>
        <p:spPr/>
        <p:txBody>
          <a:bodyPr/>
          <a:lstStyle/>
          <a:p>
            <a:endParaRPr lang="en-CZ"/>
          </a:p>
        </p:txBody>
      </p:sp>
      <p:sp>
        <p:nvSpPr>
          <p:cNvPr id="5" name="Slide Number Placeholder 4">
            <a:extLst>
              <a:ext uri="{FF2B5EF4-FFF2-40B4-BE49-F238E27FC236}">
                <a16:creationId xmlns:a16="http://schemas.microsoft.com/office/drawing/2014/main" id="{E00A30BE-3CF8-5AC6-9CED-DB3B71CC3407}"/>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339728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3D408-AD93-199A-F728-7BF1E42F7945}"/>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3" name="Footer Placeholder 2">
            <a:extLst>
              <a:ext uri="{FF2B5EF4-FFF2-40B4-BE49-F238E27FC236}">
                <a16:creationId xmlns:a16="http://schemas.microsoft.com/office/drawing/2014/main" id="{47869B4E-57CD-EB84-EB76-24C5282547A9}"/>
              </a:ext>
            </a:extLst>
          </p:cNvPr>
          <p:cNvSpPr>
            <a:spLocks noGrp="1"/>
          </p:cNvSpPr>
          <p:nvPr>
            <p:ph type="ftr" sz="quarter" idx="11"/>
          </p:nvPr>
        </p:nvSpPr>
        <p:spPr/>
        <p:txBody>
          <a:bodyPr/>
          <a:lstStyle/>
          <a:p>
            <a:endParaRPr lang="en-CZ"/>
          </a:p>
        </p:txBody>
      </p:sp>
      <p:sp>
        <p:nvSpPr>
          <p:cNvPr id="4" name="Slide Number Placeholder 3">
            <a:extLst>
              <a:ext uri="{FF2B5EF4-FFF2-40B4-BE49-F238E27FC236}">
                <a16:creationId xmlns:a16="http://schemas.microsoft.com/office/drawing/2014/main" id="{6F32A75B-5FBD-5372-A93A-B6F5E7B245D9}"/>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270367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34B6-AFB1-D86D-BA82-B597C34C7EB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Z"/>
          </a:p>
        </p:txBody>
      </p:sp>
      <p:sp>
        <p:nvSpPr>
          <p:cNvPr id="3" name="Content Placeholder 2">
            <a:extLst>
              <a:ext uri="{FF2B5EF4-FFF2-40B4-BE49-F238E27FC236}">
                <a16:creationId xmlns:a16="http://schemas.microsoft.com/office/drawing/2014/main" id="{C948D271-5734-871B-ED8D-A16AF5C32B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Text Placeholder 3">
            <a:extLst>
              <a:ext uri="{FF2B5EF4-FFF2-40B4-BE49-F238E27FC236}">
                <a16:creationId xmlns:a16="http://schemas.microsoft.com/office/drawing/2014/main" id="{57C0BB9F-D767-74C9-DE17-62472C74E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C4A601E-D494-177F-CB68-5F87D58692FA}"/>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6" name="Footer Placeholder 5">
            <a:extLst>
              <a:ext uri="{FF2B5EF4-FFF2-40B4-BE49-F238E27FC236}">
                <a16:creationId xmlns:a16="http://schemas.microsoft.com/office/drawing/2014/main" id="{F7B1A54A-7AB2-51BA-4A3B-009F698BCCF2}"/>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B75009DE-2FA2-3A8A-207E-3D284A5DD660}"/>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404054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9BB53-1B5B-34DA-DF3A-0924111966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Z"/>
          </a:p>
        </p:txBody>
      </p:sp>
      <p:sp>
        <p:nvSpPr>
          <p:cNvPr id="3" name="Picture Placeholder 2">
            <a:extLst>
              <a:ext uri="{FF2B5EF4-FFF2-40B4-BE49-F238E27FC236}">
                <a16:creationId xmlns:a16="http://schemas.microsoft.com/office/drawing/2014/main" id="{F9D1210E-1DF8-2CEC-A283-B79CB39562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Z"/>
          </a:p>
        </p:txBody>
      </p:sp>
      <p:sp>
        <p:nvSpPr>
          <p:cNvPr id="4" name="Text Placeholder 3">
            <a:extLst>
              <a:ext uri="{FF2B5EF4-FFF2-40B4-BE49-F238E27FC236}">
                <a16:creationId xmlns:a16="http://schemas.microsoft.com/office/drawing/2014/main" id="{F0ED22AF-7C4F-3D49-1171-CDD566E5D3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6DA039-4394-EA21-C41A-05A19B1E8065}"/>
              </a:ext>
            </a:extLst>
          </p:cNvPr>
          <p:cNvSpPr>
            <a:spLocks noGrp="1"/>
          </p:cNvSpPr>
          <p:nvPr>
            <p:ph type="dt" sz="half" idx="10"/>
          </p:nvPr>
        </p:nvSpPr>
        <p:spPr/>
        <p:txBody>
          <a:bodyPr/>
          <a:lstStyle/>
          <a:p>
            <a:fld id="{F1646901-C734-874F-8771-7B4E15188BCE}" type="datetimeFigureOut">
              <a:rPr lang="en-CZ" smtClean="0"/>
              <a:t>17.12.2024</a:t>
            </a:fld>
            <a:endParaRPr lang="en-CZ"/>
          </a:p>
        </p:txBody>
      </p:sp>
      <p:sp>
        <p:nvSpPr>
          <p:cNvPr id="6" name="Footer Placeholder 5">
            <a:extLst>
              <a:ext uri="{FF2B5EF4-FFF2-40B4-BE49-F238E27FC236}">
                <a16:creationId xmlns:a16="http://schemas.microsoft.com/office/drawing/2014/main" id="{B917DDED-F8EA-FD05-D633-BE572171DC7B}"/>
              </a:ext>
            </a:extLst>
          </p:cNvPr>
          <p:cNvSpPr>
            <a:spLocks noGrp="1"/>
          </p:cNvSpPr>
          <p:nvPr>
            <p:ph type="ftr" sz="quarter" idx="11"/>
          </p:nvPr>
        </p:nvSpPr>
        <p:spPr/>
        <p:txBody>
          <a:bodyPr/>
          <a:lstStyle/>
          <a:p>
            <a:endParaRPr lang="en-CZ"/>
          </a:p>
        </p:txBody>
      </p:sp>
      <p:sp>
        <p:nvSpPr>
          <p:cNvPr id="7" name="Slide Number Placeholder 6">
            <a:extLst>
              <a:ext uri="{FF2B5EF4-FFF2-40B4-BE49-F238E27FC236}">
                <a16:creationId xmlns:a16="http://schemas.microsoft.com/office/drawing/2014/main" id="{9C8FC73F-1E17-A2E2-9066-5F4DD053E124}"/>
              </a:ext>
            </a:extLst>
          </p:cNvPr>
          <p:cNvSpPr>
            <a:spLocks noGrp="1"/>
          </p:cNvSpPr>
          <p:nvPr>
            <p:ph type="sldNum" sz="quarter" idx="12"/>
          </p:nvPr>
        </p:nvSpPr>
        <p:spPr/>
        <p:txBody>
          <a:bodyPr/>
          <a:lstStyle/>
          <a:p>
            <a:fld id="{3A504867-8426-CC42-96DF-10383B23EEED}" type="slidenum">
              <a:rPr lang="en-CZ" smtClean="0"/>
              <a:t>‹#›</a:t>
            </a:fld>
            <a:endParaRPr lang="en-CZ"/>
          </a:p>
        </p:txBody>
      </p:sp>
    </p:spTree>
    <p:extLst>
      <p:ext uri="{BB962C8B-B14F-4D97-AF65-F5344CB8AC3E}">
        <p14:creationId xmlns:p14="http://schemas.microsoft.com/office/powerpoint/2010/main" val="428177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155EE4-5B2B-ADB4-CADD-B0C37999F9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CZ"/>
          </a:p>
        </p:txBody>
      </p:sp>
      <p:sp>
        <p:nvSpPr>
          <p:cNvPr id="3" name="Text Placeholder 2">
            <a:extLst>
              <a:ext uri="{FF2B5EF4-FFF2-40B4-BE49-F238E27FC236}">
                <a16:creationId xmlns:a16="http://schemas.microsoft.com/office/drawing/2014/main" id="{0BF2F8FA-4B28-A404-B791-F3C809EE4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Z"/>
          </a:p>
        </p:txBody>
      </p:sp>
      <p:sp>
        <p:nvSpPr>
          <p:cNvPr id="4" name="Date Placeholder 3">
            <a:extLst>
              <a:ext uri="{FF2B5EF4-FFF2-40B4-BE49-F238E27FC236}">
                <a16:creationId xmlns:a16="http://schemas.microsoft.com/office/drawing/2014/main" id="{560A2EB8-BC8F-1A91-6BCB-5B305B591B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46901-C734-874F-8771-7B4E15188BCE}" type="datetimeFigureOut">
              <a:rPr lang="en-CZ" smtClean="0"/>
              <a:t>17.12.2024</a:t>
            </a:fld>
            <a:endParaRPr lang="en-CZ"/>
          </a:p>
        </p:txBody>
      </p:sp>
      <p:sp>
        <p:nvSpPr>
          <p:cNvPr id="5" name="Footer Placeholder 4">
            <a:extLst>
              <a:ext uri="{FF2B5EF4-FFF2-40B4-BE49-F238E27FC236}">
                <a16:creationId xmlns:a16="http://schemas.microsoft.com/office/drawing/2014/main" id="{F4CC3408-3DAD-5BBC-1CA4-F1BA712B7E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Z"/>
          </a:p>
        </p:txBody>
      </p:sp>
      <p:sp>
        <p:nvSpPr>
          <p:cNvPr id="6" name="Slide Number Placeholder 5">
            <a:extLst>
              <a:ext uri="{FF2B5EF4-FFF2-40B4-BE49-F238E27FC236}">
                <a16:creationId xmlns:a16="http://schemas.microsoft.com/office/drawing/2014/main" id="{6B1748C1-DDC5-B1C2-BC06-4F28886A27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04867-8426-CC42-96DF-10383B23EEED}" type="slidenum">
              <a:rPr lang="en-CZ" smtClean="0"/>
              <a:t>‹#›</a:t>
            </a:fld>
            <a:endParaRPr lang="en-CZ"/>
          </a:p>
        </p:txBody>
      </p:sp>
    </p:spTree>
    <p:extLst>
      <p:ext uri="{BB962C8B-B14F-4D97-AF65-F5344CB8AC3E}">
        <p14:creationId xmlns:p14="http://schemas.microsoft.com/office/powerpoint/2010/main" val="3399922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278A3-66F7-371F-CAFC-22D079B3BD14}"/>
              </a:ext>
            </a:extLst>
          </p:cNvPr>
          <p:cNvSpPr>
            <a:spLocks noGrp="1"/>
          </p:cNvSpPr>
          <p:nvPr>
            <p:ph type="ctrTitle"/>
          </p:nvPr>
        </p:nvSpPr>
        <p:spPr/>
        <p:txBody>
          <a:bodyPr/>
          <a:lstStyle/>
          <a:p>
            <a:r>
              <a:rPr lang="en-CZ" dirty="0"/>
              <a:t>Wrap up session</a:t>
            </a:r>
          </a:p>
        </p:txBody>
      </p:sp>
      <p:sp>
        <p:nvSpPr>
          <p:cNvPr id="3" name="Subtitle 2">
            <a:extLst>
              <a:ext uri="{FF2B5EF4-FFF2-40B4-BE49-F238E27FC236}">
                <a16:creationId xmlns:a16="http://schemas.microsoft.com/office/drawing/2014/main" id="{FBB88723-0104-8F33-692B-65A3780E0EA8}"/>
              </a:ext>
            </a:extLst>
          </p:cNvPr>
          <p:cNvSpPr>
            <a:spLocks noGrp="1"/>
          </p:cNvSpPr>
          <p:nvPr>
            <p:ph type="subTitle" idx="1"/>
          </p:nvPr>
        </p:nvSpPr>
        <p:spPr/>
        <p:txBody>
          <a:bodyPr/>
          <a:lstStyle/>
          <a:p>
            <a:pPr algn="r"/>
            <a:r>
              <a:rPr lang="en-CZ" dirty="0"/>
              <a:t>IREn5019 No war, no Peace: Frozen  Conflicts in the Caucasus </a:t>
            </a:r>
          </a:p>
          <a:p>
            <a:pPr algn="r"/>
            <a:r>
              <a:rPr lang="en-CZ" dirty="0"/>
              <a:t>18.12.2024. </a:t>
            </a:r>
          </a:p>
          <a:p>
            <a:endParaRPr lang="en-CZ" dirty="0"/>
          </a:p>
        </p:txBody>
      </p:sp>
    </p:spTree>
    <p:extLst>
      <p:ext uri="{BB962C8B-B14F-4D97-AF65-F5344CB8AC3E}">
        <p14:creationId xmlns:p14="http://schemas.microsoft.com/office/powerpoint/2010/main" val="27631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6CDA9-8706-1D5E-E65F-206F690E7C7C}"/>
              </a:ext>
            </a:extLst>
          </p:cNvPr>
          <p:cNvSpPr>
            <a:spLocks noGrp="1"/>
          </p:cNvSpPr>
          <p:nvPr>
            <p:ph type="title"/>
          </p:nvPr>
        </p:nvSpPr>
        <p:spPr/>
        <p:txBody>
          <a:bodyPr/>
          <a:lstStyle/>
          <a:p>
            <a:r>
              <a:rPr lang="en-GB" dirty="0"/>
              <a:t>Why Did Russian Peacekeepers Leave Karabakh?</a:t>
            </a:r>
            <a:endParaRPr lang="en-CZ" dirty="0"/>
          </a:p>
        </p:txBody>
      </p:sp>
      <p:sp>
        <p:nvSpPr>
          <p:cNvPr id="3" name="Content Placeholder 2">
            <a:extLst>
              <a:ext uri="{FF2B5EF4-FFF2-40B4-BE49-F238E27FC236}">
                <a16:creationId xmlns:a16="http://schemas.microsoft.com/office/drawing/2014/main" id="{AAF877E5-2349-F626-9953-0A1A3AF44AA5}"/>
              </a:ext>
            </a:extLst>
          </p:cNvPr>
          <p:cNvSpPr>
            <a:spLocks noGrp="1"/>
          </p:cNvSpPr>
          <p:nvPr>
            <p:ph idx="1"/>
          </p:nvPr>
        </p:nvSpPr>
        <p:spPr/>
        <p:txBody>
          <a:bodyPr>
            <a:normAutofit lnSpcReduction="10000"/>
          </a:bodyPr>
          <a:lstStyle/>
          <a:p>
            <a:pPr>
              <a:buFont typeface="Arial" panose="020B0604020202020204" pitchFamily="34" charset="0"/>
              <a:buChar char="•"/>
            </a:pPr>
            <a:r>
              <a:rPr lang="en-GB" dirty="0"/>
              <a:t>Russian troops entered Karabakh after the 2020 ceasefire agreement.</a:t>
            </a:r>
          </a:p>
          <a:p>
            <a:pPr>
              <a:buFont typeface="Arial" panose="020B0604020202020204" pitchFamily="34" charset="0"/>
              <a:buChar char="•"/>
            </a:pPr>
            <a:r>
              <a:rPr lang="en-GB" dirty="0"/>
              <a:t>Azerbaijan’s 2023 military operations restored control over the region.</a:t>
            </a:r>
          </a:p>
          <a:p>
            <a:r>
              <a:rPr lang="en-GB" dirty="0"/>
              <a:t>Factors Behind Russia’s Withdrawal:</a:t>
            </a:r>
          </a:p>
          <a:p>
            <a:pPr>
              <a:buFont typeface="+mj-lt"/>
              <a:buAutoNum type="arabicPeriod"/>
            </a:pPr>
            <a:r>
              <a:rPr lang="en-GB" dirty="0"/>
              <a:t>Turkey’s Influence: NATO-member Turkey’s strong military and diplomatic support for Azerbaijan.</a:t>
            </a:r>
          </a:p>
          <a:p>
            <a:pPr>
              <a:buFont typeface="+mj-lt"/>
              <a:buAutoNum type="arabicPeriod"/>
            </a:pPr>
            <a:r>
              <a:rPr lang="en-GB" dirty="0"/>
              <a:t>Russia-Azerbaijan Relations:</a:t>
            </a:r>
          </a:p>
          <a:p>
            <a:pPr marL="742950" lvl="1" indent="-285750">
              <a:buFont typeface="+mj-lt"/>
              <a:buAutoNum type="arabicPeriod"/>
            </a:pPr>
            <a:r>
              <a:rPr lang="en-GB" dirty="0"/>
              <a:t>Economic ties: Russia relies on Azerbaijan for energy transit and trade.</a:t>
            </a:r>
          </a:p>
          <a:p>
            <a:pPr marL="742950" lvl="1" indent="-285750">
              <a:buFont typeface="+mj-lt"/>
              <a:buAutoNum type="arabicPeriod"/>
            </a:pPr>
            <a:r>
              <a:rPr lang="en-GB" dirty="0"/>
              <a:t>Political alignment: Azerbaijan balances relations with Russia while avoiding Western alliances.</a:t>
            </a:r>
          </a:p>
          <a:p>
            <a:endParaRPr lang="en-CZ" dirty="0"/>
          </a:p>
        </p:txBody>
      </p:sp>
    </p:spTree>
    <p:extLst>
      <p:ext uri="{BB962C8B-B14F-4D97-AF65-F5344CB8AC3E}">
        <p14:creationId xmlns:p14="http://schemas.microsoft.com/office/powerpoint/2010/main" val="268481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CBF0B-2277-BAFD-3BD8-91C4F14408A8}"/>
              </a:ext>
            </a:extLst>
          </p:cNvPr>
          <p:cNvSpPr>
            <a:spLocks noGrp="1"/>
          </p:cNvSpPr>
          <p:nvPr>
            <p:ph type="title"/>
          </p:nvPr>
        </p:nvSpPr>
        <p:spPr/>
        <p:txBody>
          <a:bodyPr/>
          <a:lstStyle/>
          <a:p>
            <a:r>
              <a:rPr lang="en-GB" dirty="0"/>
              <a:t>Armenia’s Shift from Russia</a:t>
            </a:r>
            <a:endParaRPr lang="en-CZ" dirty="0"/>
          </a:p>
        </p:txBody>
      </p:sp>
      <p:sp>
        <p:nvSpPr>
          <p:cNvPr id="3" name="Content Placeholder 2">
            <a:extLst>
              <a:ext uri="{FF2B5EF4-FFF2-40B4-BE49-F238E27FC236}">
                <a16:creationId xmlns:a16="http://schemas.microsoft.com/office/drawing/2014/main" id="{92A72D36-B7C6-E6EE-4396-35D0AE59974A}"/>
              </a:ext>
            </a:extLst>
          </p:cNvPr>
          <p:cNvSpPr>
            <a:spLocks noGrp="1"/>
          </p:cNvSpPr>
          <p:nvPr>
            <p:ph idx="1"/>
          </p:nvPr>
        </p:nvSpPr>
        <p:spPr/>
        <p:txBody>
          <a:bodyPr>
            <a:normAutofit fontScale="92500"/>
          </a:bodyPr>
          <a:lstStyle/>
          <a:p>
            <a:pPr>
              <a:buFont typeface="Arial" panose="020B0604020202020204" pitchFamily="34" charset="0"/>
              <a:buChar char="•"/>
            </a:pPr>
            <a:r>
              <a:rPr lang="en-GB" dirty="0"/>
              <a:t>Armenia criticized CSTO for failing to respond, prompting a pivot to the West.</a:t>
            </a:r>
          </a:p>
          <a:p>
            <a:pPr>
              <a:buFont typeface="Arial" panose="020B0604020202020204" pitchFamily="34" charset="0"/>
              <a:buChar char="•"/>
            </a:pPr>
            <a:r>
              <a:rPr lang="en-GB" dirty="0"/>
              <a:t>Security Diversification:</a:t>
            </a:r>
          </a:p>
          <a:p>
            <a:pPr marL="742950" lvl="1" indent="-285750">
              <a:buFont typeface="Arial" panose="020B0604020202020204" pitchFamily="34" charset="0"/>
              <a:buChar char="•"/>
            </a:pPr>
            <a:r>
              <a:rPr lang="en-GB" dirty="0"/>
              <a:t>Military ties with </a:t>
            </a:r>
            <a:r>
              <a:rPr lang="en-GB" b="1" dirty="0"/>
              <a:t>India</a:t>
            </a:r>
            <a:r>
              <a:rPr lang="en-GB" dirty="0"/>
              <a:t> ($1.5 billion contracts).</a:t>
            </a:r>
          </a:p>
          <a:p>
            <a:pPr marL="742950" lvl="1" indent="-285750">
              <a:buFont typeface="Arial" panose="020B0604020202020204" pitchFamily="34" charset="0"/>
              <a:buChar char="•"/>
            </a:pPr>
            <a:r>
              <a:rPr lang="en-GB" dirty="0"/>
              <a:t>EU civilian monitoring missions.</a:t>
            </a:r>
          </a:p>
          <a:p>
            <a:pPr marL="742950" lvl="1" indent="-285750">
              <a:buFont typeface="Arial" panose="020B0604020202020204" pitchFamily="34" charset="0"/>
              <a:buChar char="•"/>
            </a:pPr>
            <a:r>
              <a:rPr lang="en-GB" dirty="0"/>
              <a:t>Deepening cooperation with France, Greece, and the U.S.</a:t>
            </a:r>
          </a:p>
          <a:p>
            <a:r>
              <a:rPr lang="en-GB" b="1" dirty="0"/>
              <a:t>Public Opinion Shift:</a:t>
            </a:r>
            <a:endParaRPr lang="en-GB" dirty="0"/>
          </a:p>
          <a:p>
            <a:pPr>
              <a:buFont typeface="Arial" panose="020B0604020202020204" pitchFamily="34" charset="0"/>
              <a:buChar char="•"/>
            </a:pPr>
            <a:r>
              <a:rPr lang="en-GB" dirty="0"/>
              <a:t>41% of Armenians now view Russia as a threat (up from a decade ago).</a:t>
            </a:r>
          </a:p>
          <a:p>
            <a:r>
              <a:rPr lang="en-GB" b="1" dirty="0"/>
              <a:t>Conclusion:</a:t>
            </a:r>
            <a:r>
              <a:rPr lang="en-GB" dirty="0"/>
              <a:t> Armenia seeks </a:t>
            </a:r>
            <a:r>
              <a:rPr lang="en-GB" b="1" dirty="0"/>
              <a:t>Western alternatives</a:t>
            </a:r>
            <a:r>
              <a:rPr lang="en-GB" dirty="0"/>
              <a:t> but faces constraints.</a:t>
            </a:r>
          </a:p>
          <a:p>
            <a:endParaRPr lang="en-CZ" dirty="0"/>
          </a:p>
        </p:txBody>
      </p:sp>
    </p:spTree>
    <p:extLst>
      <p:ext uri="{BB962C8B-B14F-4D97-AF65-F5344CB8AC3E}">
        <p14:creationId xmlns:p14="http://schemas.microsoft.com/office/powerpoint/2010/main" val="1082308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5DE53-341D-E622-FBB0-443E551CEBD2}"/>
              </a:ext>
            </a:extLst>
          </p:cNvPr>
          <p:cNvSpPr>
            <a:spLocks noGrp="1"/>
          </p:cNvSpPr>
          <p:nvPr>
            <p:ph type="title"/>
          </p:nvPr>
        </p:nvSpPr>
        <p:spPr/>
        <p:txBody>
          <a:bodyPr/>
          <a:lstStyle/>
          <a:p>
            <a:r>
              <a:rPr lang="en-GB" dirty="0"/>
              <a:t>Russia’s Role in the South Caucasus</a:t>
            </a:r>
            <a:endParaRPr lang="en-CZ" dirty="0"/>
          </a:p>
        </p:txBody>
      </p:sp>
      <p:sp>
        <p:nvSpPr>
          <p:cNvPr id="3" name="Content Placeholder 2">
            <a:extLst>
              <a:ext uri="{FF2B5EF4-FFF2-40B4-BE49-F238E27FC236}">
                <a16:creationId xmlns:a16="http://schemas.microsoft.com/office/drawing/2014/main" id="{B3C7C6DD-8E90-A788-6F92-6A43081E22D0}"/>
              </a:ext>
            </a:extLst>
          </p:cNvPr>
          <p:cNvSpPr>
            <a:spLocks noGrp="1"/>
          </p:cNvSpPr>
          <p:nvPr>
            <p:ph idx="1"/>
          </p:nvPr>
        </p:nvSpPr>
        <p:spPr/>
        <p:txBody>
          <a:bodyPr>
            <a:normAutofit fontScale="92500" lnSpcReduction="20000"/>
          </a:bodyPr>
          <a:lstStyle/>
          <a:p>
            <a:r>
              <a:rPr lang="en-GB" b="1" dirty="0"/>
              <a:t>Strategic Priorities:</a:t>
            </a:r>
            <a:endParaRPr lang="en-GB" dirty="0"/>
          </a:p>
          <a:p>
            <a:pPr>
              <a:buFont typeface="Arial" panose="020B0604020202020204" pitchFamily="34" charset="0"/>
              <a:buChar char="•"/>
            </a:pPr>
            <a:r>
              <a:rPr lang="en-GB" dirty="0"/>
              <a:t>South Caucasus as Russia’s sphere of influence.</a:t>
            </a:r>
          </a:p>
          <a:p>
            <a:pPr>
              <a:buFont typeface="Arial" panose="020B0604020202020204" pitchFamily="34" charset="0"/>
              <a:buChar char="•"/>
            </a:pPr>
            <a:r>
              <a:rPr lang="en-GB" dirty="0"/>
              <a:t>Leverages “frozen conflicts” (e.g., Abkhazia, South Ossetia) to maintain control.</a:t>
            </a:r>
          </a:p>
          <a:p>
            <a:r>
              <a:rPr lang="en-GB" b="1" dirty="0"/>
              <a:t>Challenges to Influence:</a:t>
            </a:r>
            <a:endParaRPr lang="en-GB" dirty="0"/>
          </a:p>
          <a:p>
            <a:pPr>
              <a:buFont typeface="+mj-lt"/>
              <a:buAutoNum type="arabicPeriod"/>
            </a:pPr>
            <a:r>
              <a:rPr lang="en-GB" b="1" dirty="0"/>
              <a:t>Turkey’s regional role</a:t>
            </a:r>
            <a:r>
              <a:rPr lang="en-GB" dirty="0"/>
              <a:t>: Strong ties with Azerbaijan.</a:t>
            </a:r>
          </a:p>
          <a:p>
            <a:pPr>
              <a:buFont typeface="+mj-lt"/>
              <a:buAutoNum type="arabicPeriod"/>
            </a:pPr>
            <a:r>
              <a:rPr lang="en-GB" b="1" dirty="0"/>
              <a:t>Economic Pressures</a:t>
            </a:r>
            <a:r>
              <a:rPr lang="en-GB" dirty="0"/>
              <a:t>: Western sanctions after Ukraine war.</a:t>
            </a:r>
          </a:p>
          <a:p>
            <a:pPr>
              <a:buFont typeface="+mj-lt"/>
              <a:buAutoNum type="arabicPeriod"/>
            </a:pPr>
            <a:r>
              <a:rPr lang="en-GB" b="1" dirty="0"/>
              <a:t>Local Agency</a:t>
            </a:r>
            <a:r>
              <a:rPr lang="en-GB" dirty="0"/>
              <a:t>: Armenia and Azerbaijan balance relations with multiple actors.</a:t>
            </a:r>
          </a:p>
          <a:p>
            <a:r>
              <a:rPr lang="en-GB" b="1" dirty="0"/>
              <a:t>Outcome:</a:t>
            </a:r>
            <a:r>
              <a:rPr lang="en-GB" dirty="0"/>
              <a:t> Russia prioritizes strategic partners while avoiding direct conflicts</a:t>
            </a:r>
          </a:p>
          <a:p>
            <a:endParaRPr lang="en-CZ" dirty="0"/>
          </a:p>
        </p:txBody>
      </p:sp>
    </p:spTree>
    <p:extLst>
      <p:ext uri="{BB962C8B-B14F-4D97-AF65-F5344CB8AC3E}">
        <p14:creationId xmlns:p14="http://schemas.microsoft.com/office/powerpoint/2010/main" val="282461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F9BC1-5079-EDC6-82B1-39F716EC7284}"/>
              </a:ext>
            </a:extLst>
          </p:cNvPr>
          <p:cNvSpPr>
            <a:spLocks noGrp="1"/>
          </p:cNvSpPr>
          <p:nvPr>
            <p:ph type="title"/>
          </p:nvPr>
        </p:nvSpPr>
        <p:spPr/>
        <p:txBody>
          <a:bodyPr/>
          <a:lstStyle/>
          <a:p>
            <a:r>
              <a:rPr lang="en-GB" dirty="0"/>
              <a:t>Economic Dynamics in the South Caucasus</a:t>
            </a:r>
            <a:endParaRPr lang="en-CZ" dirty="0"/>
          </a:p>
        </p:txBody>
      </p:sp>
      <p:sp>
        <p:nvSpPr>
          <p:cNvPr id="3" name="Content Placeholder 2">
            <a:extLst>
              <a:ext uri="{FF2B5EF4-FFF2-40B4-BE49-F238E27FC236}">
                <a16:creationId xmlns:a16="http://schemas.microsoft.com/office/drawing/2014/main" id="{36A844F4-D978-95AB-D628-EE1E57D9BA63}"/>
              </a:ext>
            </a:extLst>
          </p:cNvPr>
          <p:cNvSpPr>
            <a:spLocks noGrp="1"/>
          </p:cNvSpPr>
          <p:nvPr>
            <p:ph idx="1"/>
          </p:nvPr>
        </p:nvSpPr>
        <p:spPr/>
        <p:txBody>
          <a:bodyPr>
            <a:normAutofit lnSpcReduction="10000"/>
          </a:bodyPr>
          <a:lstStyle/>
          <a:p>
            <a:r>
              <a:rPr lang="en-GB" b="1" dirty="0"/>
              <a:t>Russia-Azerbaijan Economic Relations:</a:t>
            </a:r>
            <a:endParaRPr lang="en-GB" dirty="0"/>
          </a:p>
          <a:p>
            <a:pPr>
              <a:buFont typeface="Arial" panose="020B0604020202020204" pitchFamily="34" charset="0"/>
              <a:buChar char="•"/>
            </a:pPr>
            <a:r>
              <a:rPr lang="en-GB" dirty="0"/>
              <a:t>Key energy projects: Baku–Novorossiysk pipeline ensures oil transit via Russia.</a:t>
            </a:r>
          </a:p>
          <a:p>
            <a:pPr>
              <a:buFont typeface="Arial" panose="020B0604020202020204" pitchFamily="34" charset="0"/>
              <a:buChar char="•"/>
            </a:pPr>
            <a:r>
              <a:rPr lang="en-GB" dirty="0"/>
              <a:t>Trade ties: $6.2 billion Russian investments in Azerbaijan.</a:t>
            </a:r>
          </a:p>
          <a:p>
            <a:r>
              <a:rPr lang="en-GB" b="1" dirty="0"/>
              <a:t>Armenia’s Dependence on Russia:</a:t>
            </a:r>
            <a:endParaRPr lang="en-GB" dirty="0"/>
          </a:p>
          <a:p>
            <a:pPr>
              <a:buFont typeface="Arial" panose="020B0604020202020204" pitchFamily="34" charset="0"/>
              <a:buChar char="•"/>
            </a:pPr>
            <a:r>
              <a:rPr lang="en-GB" dirty="0"/>
              <a:t>Russian gas and energy dominate Armenia’s economy.</a:t>
            </a:r>
          </a:p>
          <a:p>
            <a:pPr>
              <a:buFont typeface="Arial" panose="020B0604020202020204" pitchFamily="34" charset="0"/>
              <a:buChar char="•"/>
            </a:pPr>
            <a:r>
              <a:rPr lang="en-GB" dirty="0"/>
              <a:t>Post-2022 war: Armenia’s exports to Russia increased significantly.</a:t>
            </a:r>
          </a:p>
          <a:p>
            <a:r>
              <a:rPr lang="en-GB" b="1" dirty="0"/>
              <a:t>Implication:</a:t>
            </a:r>
            <a:br>
              <a:rPr lang="en-GB" dirty="0"/>
            </a:br>
            <a:r>
              <a:rPr lang="en-GB" dirty="0"/>
              <a:t>Economic interdependence limits the geopolitical choices of small states like Armenia.</a:t>
            </a:r>
          </a:p>
          <a:p>
            <a:endParaRPr lang="en-CZ" dirty="0"/>
          </a:p>
        </p:txBody>
      </p:sp>
    </p:spTree>
    <p:extLst>
      <p:ext uri="{BB962C8B-B14F-4D97-AF65-F5344CB8AC3E}">
        <p14:creationId xmlns:p14="http://schemas.microsoft.com/office/powerpoint/2010/main" val="2824433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AA2E1-6A7B-3E64-335C-27C78258ECC9}"/>
              </a:ext>
            </a:extLst>
          </p:cNvPr>
          <p:cNvSpPr>
            <a:spLocks noGrp="1"/>
          </p:cNvSpPr>
          <p:nvPr>
            <p:ph type="title"/>
          </p:nvPr>
        </p:nvSpPr>
        <p:spPr/>
        <p:txBody>
          <a:bodyPr>
            <a:normAutofit fontScale="90000"/>
          </a:bodyPr>
          <a:lstStyle/>
          <a:p>
            <a:br>
              <a:rPr lang="en-GB" b="1" dirty="0"/>
            </a:br>
            <a:r>
              <a:rPr lang="en-GB" b="1" dirty="0"/>
              <a:t>Armenia’s Western Pivot vs. Practical Constraints</a:t>
            </a:r>
            <a:br>
              <a:rPr lang="en-GB" b="1" dirty="0"/>
            </a:br>
            <a:endParaRPr lang="en-CZ" dirty="0"/>
          </a:p>
        </p:txBody>
      </p:sp>
      <p:sp>
        <p:nvSpPr>
          <p:cNvPr id="3" name="Content Placeholder 2">
            <a:extLst>
              <a:ext uri="{FF2B5EF4-FFF2-40B4-BE49-F238E27FC236}">
                <a16:creationId xmlns:a16="http://schemas.microsoft.com/office/drawing/2014/main" id="{86D435D8-FC5C-59C7-211E-5194BF86CD49}"/>
              </a:ext>
            </a:extLst>
          </p:cNvPr>
          <p:cNvSpPr>
            <a:spLocks noGrp="1"/>
          </p:cNvSpPr>
          <p:nvPr>
            <p:ph idx="1"/>
          </p:nvPr>
        </p:nvSpPr>
        <p:spPr/>
        <p:txBody>
          <a:bodyPr>
            <a:normAutofit fontScale="92500" lnSpcReduction="20000"/>
          </a:bodyPr>
          <a:lstStyle/>
          <a:p>
            <a:r>
              <a:rPr lang="en-GB" b="1" dirty="0"/>
              <a:t>Strategic Realignment:</a:t>
            </a:r>
            <a:endParaRPr lang="en-GB" dirty="0"/>
          </a:p>
          <a:p>
            <a:pPr>
              <a:buFont typeface="Arial" panose="020B0604020202020204" pitchFamily="34" charset="0"/>
              <a:buChar char="•"/>
            </a:pPr>
            <a:r>
              <a:rPr lang="en-GB" dirty="0"/>
              <a:t>Armenia deepens ties with the EU, U.S., and India.</a:t>
            </a:r>
          </a:p>
          <a:p>
            <a:pPr>
              <a:buFont typeface="Arial" panose="020B0604020202020204" pitchFamily="34" charset="0"/>
              <a:buChar char="•"/>
            </a:pPr>
            <a:r>
              <a:rPr lang="en-GB" dirty="0"/>
              <a:t>EU monitoring missions provide limited security.</a:t>
            </a:r>
          </a:p>
          <a:p>
            <a:r>
              <a:rPr lang="en-GB" b="1" dirty="0"/>
              <a:t>Constraints:</a:t>
            </a:r>
            <a:endParaRPr lang="en-GB" dirty="0"/>
          </a:p>
          <a:p>
            <a:pPr>
              <a:buFont typeface="+mj-lt"/>
              <a:buAutoNum type="arabicPeriod"/>
            </a:pPr>
            <a:r>
              <a:rPr lang="en-GB" b="1" dirty="0"/>
              <a:t>Economic Dependence:</a:t>
            </a:r>
            <a:r>
              <a:rPr lang="en-GB" dirty="0"/>
              <a:t> Armenia relies heavily on Russian trade, energy, and investment.</a:t>
            </a:r>
          </a:p>
          <a:p>
            <a:pPr>
              <a:buFont typeface="+mj-lt"/>
              <a:buAutoNum type="arabicPeriod"/>
            </a:pPr>
            <a:r>
              <a:rPr lang="en-GB" b="1" dirty="0"/>
              <a:t>Geopolitical Risks:</a:t>
            </a:r>
            <a:r>
              <a:rPr lang="en-GB" dirty="0"/>
              <a:t> A drastic pivot may provoke Russian retaliation.</a:t>
            </a:r>
          </a:p>
          <a:p>
            <a:pPr>
              <a:buFont typeface="+mj-lt"/>
              <a:buAutoNum type="arabicPeriod"/>
            </a:pPr>
            <a:r>
              <a:rPr lang="en-GB" b="1" dirty="0"/>
              <a:t>Global Trends:</a:t>
            </a:r>
            <a:r>
              <a:rPr lang="en-GB" dirty="0"/>
              <a:t> Rising multipolarity (BRICS, China, Iran) pressures Armenia to diversify alliances.</a:t>
            </a:r>
          </a:p>
          <a:p>
            <a:r>
              <a:rPr lang="en-GB" b="1" dirty="0"/>
              <a:t>Conclusion:</a:t>
            </a:r>
            <a:r>
              <a:rPr lang="en-GB" dirty="0"/>
              <a:t> Armenia’s foreign policy remains pragmatic, balancing security and economic needs.</a:t>
            </a:r>
          </a:p>
          <a:p>
            <a:endParaRPr lang="en-CZ" dirty="0"/>
          </a:p>
        </p:txBody>
      </p:sp>
    </p:spTree>
    <p:extLst>
      <p:ext uri="{BB962C8B-B14F-4D97-AF65-F5344CB8AC3E}">
        <p14:creationId xmlns:p14="http://schemas.microsoft.com/office/powerpoint/2010/main" val="285162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86C1A-3695-2F8C-E8A9-069A687D0820}"/>
              </a:ext>
            </a:extLst>
          </p:cNvPr>
          <p:cNvSpPr>
            <a:spLocks noGrp="1"/>
          </p:cNvSpPr>
          <p:nvPr>
            <p:ph type="title"/>
          </p:nvPr>
        </p:nvSpPr>
        <p:spPr/>
        <p:txBody>
          <a:bodyPr>
            <a:normAutofit fontScale="90000"/>
          </a:bodyPr>
          <a:lstStyle/>
          <a:p>
            <a:br>
              <a:rPr lang="en-GB" b="1" dirty="0"/>
            </a:br>
            <a:r>
              <a:rPr lang="en-GB" b="1" dirty="0"/>
              <a:t>Georgia’s Dangerous Geopolitical Gamble</a:t>
            </a:r>
            <a:br>
              <a:rPr lang="en-GB" b="1" dirty="0"/>
            </a:br>
            <a:endParaRPr lang="en-CZ" dirty="0"/>
          </a:p>
        </p:txBody>
      </p:sp>
      <p:sp>
        <p:nvSpPr>
          <p:cNvPr id="3" name="Content Placeholder 2">
            <a:extLst>
              <a:ext uri="{FF2B5EF4-FFF2-40B4-BE49-F238E27FC236}">
                <a16:creationId xmlns:a16="http://schemas.microsoft.com/office/drawing/2014/main" id="{4E28F20D-F26B-3EED-9198-E3C67F05BA82}"/>
              </a:ext>
            </a:extLst>
          </p:cNvPr>
          <p:cNvSpPr>
            <a:spLocks noGrp="1"/>
          </p:cNvSpPr>
          <p:nvPr>
            <p:ph idx="1"/>
          </p:nvPr>
        </p:nvSpPr>
        <p:spPr/>
        <p:txBody>
          <a:bodyPr>
            <a:normAutofit lnSpcReduction="10000"/>
          </a:bodyPr>
          <a:lstStyle/>
          <a:p>
            <a:pPr>
              <a:buFont typeface="Arial" panose="020B0604020202020204" pitchFamily="34" charset="0"/>
              <a:buChar char="•"/>
            </a:pPr>
            <a:r>
              <a:rPr lang="en-GB" dirty="0"/>
              <a:t>Georgia’s foreign policy is caught between Euro-Atlantic integration and Russian influence.</a:t>
            </a:r>
          </a:p>
          <a:p>
            <a:pPr>
              <a:buFont typeface="Arial" panose="020B0604020202020204" pitchFamily="34" charset="0"/>
              <a:buChar char="•"/>
            </a:pPr>
            <a:r>
              <a:rPr lang="en-GB" b="1" dirty="0"/>
              <a:t>2024 parliamentary elections</a:t>
            </a:r>
            <a:r>
              <a:rPr lang="en-GB" dirty="0"/>
              <a:t> deepened political polarization:</a:t>
            </a:r>
          </a:p>
          <a:p>
            <a:pPr marL="742950" lvl="1" indent="-285750">
              <a:buFont typeface="Arial" panose="020B0604020202020204" pitchFamily="34" charset="0"/>
              <a:buChar char="•"/>
            </a:pPr>
            <a:r>
              <a:rPr lang="en-GB" dirty="0"/>
              <a:t>Georgian Dream (GD) party frames itself as the protector of peace.</a:t>
            </a:r>
          </a:p>
          <a:p>
            <a:pPr marL="742950" lvl="1" indent="-285750">
              <a:buFont typeface="Arial" panose="020B0604020202020204" pitchFamily="34" charset="0"/>
              <a:buChar char="•"/>
            </a:pPr>
            <a:r>
              <a:rPr lang="en-GB" dirty="0"/>
              <a:t>Opposition accuses GD of aligning with Russia.</a:t>
            </a:r>
          </a:p>
          <a:p>
            <a:pPr>
              <a:buFont typeface="Arial" panose="020B0604020202020204" pitchFamily="34" charset="0"/>
              <a:buChar char="•"/>
            </a:pPr>
            <a:r>
              <a:rPr lang="en-GB" dirty="0"/>
              <a:t>President </a:t>
            </a:r>
            <a:r>
              <a:rPr lang="en-GB" dirty="0" err="1"/>
              <a:t>Zurabishvili</a:t>
            </a:r>
            <a:r>
              <a:rPr lang="en-GB" dirty="0"/>
              <a:t> claims Georgia faces a </a:t>
            </a:r>
            <a:r>
              <a:rPr lang="en-GB" b="1" dirty="0"/>
              <a:t>“Russian special operation”</a:t>
            </a:r>
            <a:r>
              <a:rPr lang="en-GB" dirty="0"/>
              <a:t> to undermine democracy.</a:t>
            </a:r>
          </a:p>
          <a:p>
            <a:r>
              <a:rPr lang="en-GB" b="1" dirty="0"/>
              <a:t>Implications:</a:t>
            </a:r>
            <a:endParaRPr lang="en-GB" dirty="0"/>
          </a:p>
          <a:p>
            <a:pPr>
              <a:buFont typeface="Arial" panose="020B0604020202020204" pitchFamily="34" charset="0"/>
              <a:buChar char="•"/>
            </a:pPr>
            <a:r>
              <a:rPr lang="en-GB" dirty="0"/>
              <a:t>Domestic instability increases susceptibility to Russian influence.</a:t>
            </a:r>
          </a:p>
          <a:p>
            <a:pPr>
              <a:buFont typeface="Arial" panose="020B0604020202020204" pitchFamily="34" charset="0"/>
              <a:buChar char="•"/>
            </a:pPr>
            <a:r>
              <a:rPr lang="en-GB" dirty="0"/>
              <a:t>Western isolation risks GD consolidating ties with Eurasian powers.</a:t>
            </a:r>
          </a:p>
          <a:p>
            <a:endParaRPr lang="en-CZ" dirty="0"/>
          </a:p>
        </p:txBody>
      </p:sp>
    </p:spTree>
    <p:extLst>
      <p:ext uri="{BB962C8B-B14F-4D97-AF65-F5344CB8AC3E}">
        <p14:creationId xmlns:p14="http://schemas.microsoft.com/office/powerpoint/2010/main" val="246706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7927-0257-6256-2A7D-687726EDFF26}"/>
              </a:ext>
            </a:extLst>
          </p:cNvPr>
          <p:cNvSpPr>
            <a:spLocks noGrp="1"/>
          </p:cNvSpPr>
          <p:nvPr>
            <p:ph type="title"/>
          </p:nvPr>
        </p:nvSpPr>
        <p:spPr/>
        <p:txBody>
          <a:bodyPr/>
          <a:lstStyle/>
          <a:p>
            <a:r>
              <a:rPr lang="en-GB" dirty="0"/>
              <a:t>Geopolitical Narrative in Georgia</a:t>
            </a:r>
            <a:endParaRPr lang="en-CZ" dirty="0"/>
          </a:p>
        </p:txBody>
      </p:sp>
      <p:sp>
        <p:nvSpPr>
          <p:cNvPr id="3" name="Content Placeholder 2">
            <a:extLst>
              <a:ext uri="{FF2B5EF4-FFF2-40B4-BE49-F238E27FC236}">
                <a16:creationId xmlns:a16="http://schemas.microsoft.com/office/drawing/2014/main" id="{22C1BB3C-7568-15E1-98C1-864631D4E7E4}"/>
              </a:ext>
            </a:extLst>
          </p:cNvPr>
          <p:cNvSpPr>
            <a:spLocks noGrp="1"/>
          </p:cNvSpPr>
          <p:nvPr>
            <p:ph idx="1"/>
          </p:nvPr>
        </p:nvSpPr>
        <p:spPr/>
        <p:txBody>
          <a:bodyPr>
            <a:normAutofit fontScale="92500" lnSpcReduction="20000"/>
          </a:bodyPr>
          <a:lstStyle/>
          <a:p>
            <a:r>
              <a:rPr lang="en-GB" b="1" dirty="0"/>
              <a:t>Election Narratives:</a:t>
            </a:r>
            <a:endParaRPr lang="en-GB" dirty="0"/>
          </a:p>
          <a:p>
            <a:pPr>
              <a:buFont typeface="Arial" panose="020B0604020202020204" pitchFamily="34" charset="0"/>
              <a:buChar char="•"/>
            </a:pPr>
            <a:r>
              <a:rPr lang="en-GB" dirty="0"/>
              <a:t>GD: “War vs. Peace” – opposition’s victory = conflict with Russia.</a:t>
            </a:r>
          </a:p>
          <a:p>
            <a:pPr>
              <a:buFont typeface="Arial" panose="020B0604020202020204" pitchFamily="34" charset="0"/>
              <a:buChar char="•"/>
            </a:pPr>
            <a:r>
              <a:rPr lang="en-GB" dirty="0"/>
              <a:t>Opposition: “Europe vs. Russia” – Georgia’s future lies with the EU.</a:t>
            </a:r>
          </a:p>
          <a:p>
            <a:pPr>
              <a:buFont typeface="Arial" panose="020B0604020202020204" pitchFamily="34" charset="0"/>
              <a:buChar char="•"/>
            </a:pPr>
            <a:r>
              <a:rPr lang="en-GB" dirty="0"/>
              <a:t>Civil society: “Democracy vs. Authoritarianism” – fears of Russian-style governance.</a:t>
            </a:r>
          </a:p>
          <a:p>
            <a:r>
              <a:rPr lang="en-GB" b="1" dirty="0"/>
              <a:t>Territorial Issues:</a:t>
            </a:r>
            <a:endParaRPr lang="en-GB" dirty="0"/>
          </a:p>
          <a:p>
            <a:pPr>
              <a:buFont typeface="Arial" panose="020B0604020202020204" pitchFamily="34" charset="0"/>
              <a:buChar char="•"/>
            </a:pPr>
            <a:r>
              <a:rPr lang="en-GB" dirty="0"/>
              <a:t>GD hinted at peaceful reintegration of </a:t>
            </a:r>
            <a:r>
              <a:rPr lang="en-GB" b="1" dirty="0"/>
              <a:t>South Ossetia</a:t>
            </a:r>
            <a:r>
              <a:rPr lang="en-GB" dirty="0"/>
              <a:t> and </a:t>
            </a:r>
            <a:r>
              <a:rPr lang="en-GB" b="1" dirty="0"/>
              <a:t>Abkhazia</a:t>
            </a:r>
            <a:r>
              <a:rPr lang="en-GB" dirty="0"/>
              <a:t>.</a:t>
            </a:r>
          </a:p>
          <a:p>
            <a:pPr>
              <a:buFont typeface="Arial" panose="020B0604020202020204" pitchFamily="34" charset="0"/>
              <a:buChar char="•"/>
            </a:pPr>
            <a:r>
              <a:rPr lang="en-GB" dirty="0"/>
              <a:t>Speculations on a Russian-backed </a:t>
            </a:r>
            <a:r>
              <a:rPr lang="en-GB" b="1" dirty="0"/>
              <a:t>“confederation model”</a:t>
            </a:r>
            <a:r>
              <a:rPr lang="en-GB" dirty="0"/>
              <a:t> with occupied regions.</a:t>
            </a:r>
          </a:p>
          <a:p>
            <a:r>
              <a:rPr lang="en-GB" b="1" dirty="0"/>
              <a:t>Key Challenge:</a:t>
            </a:r>
            <a:br>
              <a:rPr lang="en-GB" dirty="0"/>
            </a:br>
            <a:r>
              <a:rPr lang="en-GB" dirty="0"/>
              <a:t>Balancing sovereignty while managing relations with Russia.</a:t>
            </a:r>
          </a:p>
          <a:p>
            <a:endParaRPr lang="en-CZ" dirty="0"/>
          </a:p>
        </p:txBody>
      </p:sp>
    </p:spTree>
    <p:extLst>
      <p:ext uri="{BB962C8B-B14F-4D97-AF65-F5344CB8AC3E}">
        <p14:creationId xmlns:p14="http://schemas.microsoft.com/office/powerpoint/2010/main" val="3465061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9772-74E8-CDDD-8447-EA0C7C8A2505}"/>
              </a:ext>
            </a:extLst>
          </p:cNvPr>
          <p:cNvSpPr>
            <a:spLocks noGrp="1"/>
          </p:cNvSpPr>
          <p:nvPr>
            <p:ph type="title"/>
          </p:nvPr>
        </p:nvSpPr>
        <p:spPr/>
        <p:txBody>
          <a:bodyPr/>
          <a:lstStyle/>
          <a:p>
            <a:r>
              <a:rPr lang="en-GB" dirty="0"/>
              <a:t>Georgia’s Multi-Vector Foreign Policy</a:t>
            </a:r>
            <a:endParaRPr lang="en-CZ" dirty="0"/>
          </a:p>
        </p:txBody>
      </p:sp>
      <p:sp>
        <p:nvSpPr>
          <p:cNvPr id="3" name="Content Placeholder 2">
            <a:extLst>
              <a:ext uri="{FF2B5EF4-FFF2-40B4-BE49-F238E27FC236}">
                <a16:creationId xmlns:a16="http://schemas.microsoft.com/office/drawing/2014/main" id="{E3BCA09F-2886-8E06-9D48-3ECEB22526D6}"/>
              </a:ext>
            </a:extLst>
          </p:cNvPr>
          <p:cNvSpPr>
            <a:spLocks noGrp="1"/>
          </p:cNvSpPr>
          <p:nvPr>
            <p:ph idx="1"/>
          </p:nvPr>
        </p:nvSpPr>
        <p:spPr/>
        <p:txBody>
          <a:bodyPr>
            <a:normAutofit fontScale="92500" lnSpcReduction="20000"/>
          </a:bodyPr>
          <a:lstStyle/>
          <a:p>
            <a:r>
              <a:rPr lang="en-GB" b="1" dirty="0"/>
              <a:t>Policy Overview:</a:t>
            </a:r>
            <a:endParaRPr lang="en-GB" dirty="0"/>
          </a:p>
          <a:p>
            <a:pPr>
              <a:buFont typeface="Arial" panose="020B0604020202020204" pitchFamily="34" charset="0"/>
              <a:buChar char="•"/>
            </a:pPr>
            <a:r>
              <a:rPr lang="en-GB" dirty="0"/>
              <a:t>Georgia attempts to balance ties between Russia, the EU, and regional actors.</a:t>
            </a:r>
          </a:p>
          <a:p>
            <a:pPr>
              <a:buFont typeface="Arial" panose="020B0604020202020204" pitchFamily="34" charset="0"/>
              <a:buChar char="•"/>
            </a:pPr>
            <a:r>
              <a:rPr lang="en-GB" dirty="0"/>
              <a:t>Shift toward </a:t>
            </a:r>
            <a:r>
              <a:rPr lang="en-GB" b="1" dirty="0"/>
              <a:t>China</a:t>
            </a:r>
            <a:r>
              <a:rPr lang="en-GB" dirty="0"/>
              <a:t> and Eurasian partners.</a:t>
            </a:r>
          </a:p>
          <a:p>
            <a:r>
              <a:rPr lang="en-GB" b="1" dirty="0"/>
              <a:t>Key Challenges:</a:t>
            </a:r>
            <a:endParaRPr lang="en-GB" dirty="0"/>
          </a:p>
          <a:p>
            <a:pPr>
              <a:buFont typeface="+mj-lt"/>
              <a:buAutoNum type="arabicPeriod"/>
            </a:pPr>
            <a:r>
              <a:rPr lang="en-GB" b="1" dirty="0"/>
              <a:t>Western Isolation</a:t>
            </a:r>
            <a:r>
              <a:rPr lang="en-GB" dirty="0"/>
              <a:t>: Strained relations with the EU and U.S.</a:t>
            </a:r>
          </a:p>
          <a:p>
            <a:pPr>
              <a:buFont typeface="+mj-lt"/>
              <a:buAutoNum type="arabicPeriod"/>
            </a:pPr>
            <a:r>
              <a:rPr lang="en-GB" b="1" dirty="0"/>
              <a:t>Internal Division</a:t>
            </a:r>
            <a:r>
              <a:rPr lang="en-GB" dirty="0"/>
              <a:t>: Political polarization weakens Georgia’s diplomatic coherence.</a:t>
            </a:r>
          </a:p>
          <a:p>
            <a:pPr>
              <a:buFont typeface="+mj-lt"/>
              <a:buAutoNum type="arabicPeriod"/>
            </a:pPr>
            <a:r>
              <a:rPr lang="en-GB" b="1" dirty="0"/>
              <a:t>Russia’s Leverage</a:t>
            </a:r>
            <a:r>
              <a:rPr lang="en-GB" dirty="0"/>
              <a:t>: Energy dependence, territorial disputes, and political narratives </a:t>
            </a:r>
            <a:r>
              <a:rPr lang="en-GB" dirty="0" err="1"/>
              <a:t>favor</a:t>
            </a:r>
            <a:r>
              <a:rPr lang="en-GB" dirty="0"/>
              <a:t> Moscow.</a:t>
            </a:r>
          </a:p>
          <a:p>
            <a:r>
              <a:rPr lang="en-GB" b="1" dirty="0"/>
              <a:t>Outcome:</a:t>
            </a:r>
            <a:r>
              <a:rPr lang="en-GB" dirty="0"/>
              <a:t> Georgia’s balancing act becomes increasingly fragile.</a:t>
            </a:r>
          </a:p>
          <a:p>
            <a:endParaRPr lang="en-CZ" dirty="0"/>
          </a:p>
        </p:txBody>
      </p:sp>
    </p:spTree>
    <p:extLst>
      <p:ext uri="{BB962C8B-B14F-4D97-AF65-F5344CB8AC3E}">
        <p14:creationId xmlns:p14="http://schemas.microsoft.com/office/powerpoint/2010/main" val="1119576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Bar chart&#10;&#10;Description automatically generated with low confidence">
            <a:extLst>
              <a:ext uri="{FF2B5EF4-FFF2-40B4-BE49-F238E27FC236}">
                <a16:creationId xmlns:a16="http://schemas.microsoft.com/office/drawing/2014/main" id="{0F86E921-900D-4170-4D66-BBB5C9DBDB53}"/>
              </a:ext>
            </a:extLst>
          </p:cNvPr>
          <p:cNvPicPr>
            <a:picLocks noGrp="1" noChangeAspect="1"/>
          </p:cNvPicPr>
          <p:nvPr>
            <p:ph idx="1"/>
          </p:nvPr>
        </p:nvPicPr>
        <p:blipFill>
          <a:blip r:embed="rId2"/>
          <a:stretch>
            <a:fillRect/>
          </a:stretch>
        </p:blipFill>
        <p:spPr>
          <a:xfrm>
            <a:off x="643467" y="1179830"/>
            <a:ext cx="10905066" cy="4498339"/>
          </a:xfrm>
          <a:prstGeom prst="rect">
            <a:avLst/>
          </a:prstGeom>
        </p:spPr>
      </p:pic>
    </p:spTree>
    <p:extLst>
      <p:ext uri="{BB962C8B-B14F-4D97-AF65-F5344CB8AC3E}">
        <p14:creationId xmlns:p14="http://schemas.microsoft.com/office/powerpoint/2010/main" val="1020057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6A481-C7FA-4740-1DAD-7C8CC92F8D7A}"/>
              </a:ext>
            </a:extLst>
          </p:cNvPr>
          <p:cNvSpPr>
            <a:spLocks noGrp="1"/>
          </p:cNvSpPr>
          <p:nvPr>
            <p:ph type="title"/>
          </p:nvPr>
        </p:nvSpPr>
        <p:spPr/>
        <p:txBody>
          <a:bodyPr/>
          <a:lstStyle/>
          <a:p>
            <a:r>
              <a:rPr lang="en-CZ" dirty="0"/>
              <a:t>Scenarios </a:t>
            </a:r>
          </a:p>
        </p:txBody>
      </p:sp>
      <p:sp>
        <p:nvSpPr>
          <p:cNvPr id="3" name="Content Placeholder 2">
            <a:extLst>
              <a:ext uri="{FF2B5EF4-FFF2-40B4-BE49-F238E27FC236}">
                <a16:creationId xmlns:a16="http://schemas.microsoft.com/office/drawing/2014/main" id="{C032E1F4-1491-9D5D-80B4-3B8556A4F1EC}"/>
              </a:ext>
            </a:extLst>
          </p:cNvPr>
          <p:cNvSpPr>
            <a:spLocks noGrp="1"/>
          </p:cNvSpPr>
          <p:nvPr>
            <p:ph idx="1"/>
          </p:nvPr>
        </p:nvSpPr>
        <p:spPr/>
        <p:txBody>
          <a:bodyPr>
            <a:normAutofit fontScale="77500" lnSpcReduction="20000"/>
          </a:bodyPr>
          <a:lstStyle/>
          <a:p>
            <a:r>
              <a:rPr lang="en-GB" b="1" i="0" dirty="0">
                <a:solidFill>
                  <a:srgbClr val="313131"/>
                </a:solidFill>
                <a:effectLst/>
                <a:latin typeface="Raleway" panose="020F0502020204030204" pitchFamily="34" charset="0"/>
              </a:rPr>
              <a:t>Scenario 1: A Georgian geopolitical dream</a:t>
            </a:r>
          </a:p>
          <a:p>
            <a:r>
              <a:rPr lang="en-GB" dirty="0">
                <a:solidFill>
                  <a:srgbClr val="313131"/>
                </a:solidFill>
                <a:latin typeface="Raleway" panose="020F0502020204030204" pitchFamily="34" charset="0"/>
              </a:rPr>
              <a:t>Russian defeat in Ukraine, opportunity to become EU member. </a:t>
            </a:r>
          </a:p>
          <a:p>
            <a:r>
              <a:rPr lang="en-GB" b="1" i="0" dirty="0">
                <a:solidFill>
                  <a:srgbClr val="313131"/>
                </a:solidFill>
                <a:effectLst/>
                <a:latin typeface="Raleway" pitchFamily="2" charset="77"/>
              </a:rPr>
              <a:t>Scenario 2: Georgia’s nightmare</a:t>
            </a:r>
            <a:endParaRPr lang="en-GB" b="1" i="0" dirty="0">
              <a:solidFill>
                <a:srgbClr val="313131"/>
              </a:solidFill>
              <a:effectLst/>
              <a:latin typeface="Raleway" panose="020F0502020204030204" pitchFamily="34" charset="0"/>
            </a:endParaRPr>
          </a:p>
          <a:p>
            <a:r>
              <a:rPr lang="en-GB" dirty="0">
                <a:solidFill>
                  <a:srgbClr val="313131"/>
                </a:solidFill>
                <a:latin typeface="Raleway" panose="020F0502020204030204" pitchFamily="34" charset="0"/>
              </a:rPr>
              <a:t>Russian victory- dilemma for Georgia: fight or become a Russian satellite state. Recognition of  Abkhazia and  South Ossetia? Social unrest  and instabilities, massive emigration and brain drain. </a:t>
            </a:r>
          </a:p>
          <a:p>
            <a:r>
              <a:rPr lang="en-GB" b="1" i="0" dirty="0">
                <a:solidFill>
                  <a:srgbClr val="313131"/>
                </a:solidFill>
                <a:effectLst/>
                <a:latin typeface="Raleway" pitchFamily="2" charset="77"/>
              </a:rPr>
              <a:t>Scenario 3: Kremlin’s geopolitical aim: Ukraine “recognizing new realities”</a:t>
            </a:r>
          </a:p>
          <a:p>
            <a:r>
              <a:rPr lang="en-GB" dirty="0">
                <a:solidFill>
                  <a:srgbClr val="313131"/>
                </a:solidFill>
                <a:latin typeface="Raleway" pitchFamily="2" charset="77"/>
              </a:rPr>
              <a:t>Frozen conflict - </a:t>
            </a:r>
            <a:r>
              <a:rPr lang="en-GB" b="0" i="0" dirty="0">
                <a:solidFill>
                  <a:srgbClr val="262626"/>
                </a:solidFill>
                <a:effectLst/>
                <a:latin typeface="Poppins" panose="020B0604020202020204" pitchFamily="34" charset="0"/>
              </a:rPr>
              <a:t>“recognize new realities” i.e. independence of Donetsk and Lugansk as well as annexation of Crimea. These territories will provide Moscow with persistent leverage to influence Ukrainian politics and sabotage the country’s pro-Western foreign policy.”</a:t>
            </a:r>
          </a:p>
          <a:p>
            <a:r>
              <a:rPr lang="en-GB" b="1" i="0" dirty="0">
                <a:solidFill>
                  <a:srgbClr val="313131"/>
                </a:solidFill>
                <a:effectLst/>
                <a:latin typeface="Raleway" pitchFamily="2" charset="77"/>
              </a:rPr>
              <a:t>Scenario 4: NATO-Russia conflict</a:t>
            </a:r>
            <a:endParaRPr lang="en-CZ" dirty="0"/>
          </a:p>
        </p:txBody>
      </p:sp>
    </p:spTree>
    <p:extLst>
      <p:ext uri="{BB962C8B-B14F-4D97-AF65-F5344CB8AC3E}">
        <p14:creationId xmlns:p14="http://schemas.microsoft.com/office/powerpoint/2010/main" val="15967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A7E72-AB7D-8E5B-D6E0-205EA12B6F58}"/>
              </a:ext>
            </a:extLst>
          </p:cNvPr>
          <p:cNvSpPr>
            <a:spLocks noGrp="1"/>
          </p:cNvSpPr>
          <p:nvPr>
            <p:ph type="title"/>
          </p:nvPr>
        </p:nvSpPr>
        <p:spPr/>
        <p:txBody>
          <a:bodyPr/>
          <a:lstStyle/>
          <a:p>
            <a:r>
              <a:rPr lang="en-GB" dirty="0"/>
              <a:t>What is conflict resolution in South Caucasus?</a:t>
            </a:r>
            <a:r>
              <a:rPr lang="en-CZ" dirty="0"/>
              <a:t> </a:t>
            </a:r>
          </a:p>
        </p:txBody>
      </p:sp>
      <p:sp>
        <p:nvSpPr>
          <p:cNvPr id="3" name="Content Placeholder 2">
            <a:extLst>
              <a:ext uri="{FF2B5EF4-FFF2-40B4-BE49-F238E27FC236}">
                <a16:creationId xmlns:a16="http://schemas.microsoft.com/office/drawing/2014/main" id="{38D93F3E-C90A-2FD2-42E3-07E4C0EC1122}"/>
              </a:ext>
            </a:extLst>
          </p:cNvPr>
          <p:cNvSpPr>
            <a:spLocks noGrp="1"/>
          </p:cNvSpPr>
          <p:nvPr>
            <p:ph idx="1"/>
          </p:nvPr>
        </p:nvSpPr>
        <p:spPr/>
        <p:txBody>
          <a:bodyPr/>
          <a:lstStyle/>
          <a:p>
            <a:pPr marL="0" indent="0">
              <a:buNone/>
            </a:pPr>
            <a:r>
              <a:rPr lang="en-GB" dirty="0"/>
              <a:t>Issues at stake have not changed. </a:t>
            </a:r>
          </a:p>
          <a:p>
            <a:pPr marL="0" indent="0">
              <a:buNone/>
            </a:pPr>
            <a:r>
              <a:rPr lang="en-GB" dirty="0"/>
              <a:t>• Geopolitical competition has strengthened – the role of external actors. </a:t>
            </a:r>
          </a:p>
          <a:p>
            <a:pPr marL="0" indent="0">
              <a:buNone/>
            </a:pPr>
            <a:r>
              <a:rPr lang="en-GB" dirty="0"/>
              <a:t>• The impact of war in Ukraine. </a:t>
            </a:r>
          </a:p>
          <a:p>
            <a:pPr marL="0" indent="0">
              <a:buNone/>
            </a:pPr>
            <a:r>
              <a:rPr lang="en-GB" dirty="0"/>
              <a:t>• Fractured region with weak ties and regional identity –incoherent and mutually exclusive and fractured policies –risk of spill over. </a:t>
            </a:r>
            <a:endParaRPr lang="en-CZ" dirty="0"/>
          </a:p>
        </p:txBody>
      </p:sp>
    </p:spTree>
    <p:extLst>
      <p:ext uri="{BB962C8B-B14F-4D97-AF65-F5344CB8AC3E}">
        <p14:creationId xmlns:p14="http://schemas.microsoft.com/office/powerpoint/2010/main" val="2982245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48A25-2822-1B0B-69D5-8A744867157A}"/>
              </a:ext>
            </a:extLst>
          </p:cNvPr>
          <p:cNvSpPr>
            <a:spLocks noGrp="1"/>
          </p:cNvSpPr>
          <p:nvPr>
            <p:ph type="title"/>
          </p:nvPr>
        </p:nvSpPr>
        <p:spPr/>
        <p:txBody>
          <a:bodyPr/>
          <a:lstStyle/>
          <a:p>
            <a:r>
              <a:rPr lang="en-GB" dirty="0"/>
              <a:t>Conclusion – The South Caucasus at a Crossroads</a:t>
            </a:r>
            <a:endParaRPr lang="en-CZ" dirty="0"/>
          </a:p>
        </p:txBody>
      </p:sp>
      <p:sp>
        <p:nvSpPr>
          <p:cNvPr id="3" name="Content Placeholder 2">
            <a:extLst>
              <a:ext uri="{FF2B5EF4-FFF2-40B4-BE49-F238E27FC236}">
                <a16:creationId xmlns:a16="http://schemas.microsoft.com/office/drawing/2014/main" id="{03F0A6AC-37CD-FDA5-3B1E-750337DFCB7F}"/>
              </a:ext>
            </a:extLst>
          </p:cNvPr>
          <p:cNvSpPr>
            <a:spLocks noGrp="1"/>
          </p:cNvSpPr>
          <p:nvPr>
            <p:ph idx="1"/>
          </p:nvPr>
        </p:nvSpPr>
        <p:spPr/>
        <p:txBody>
          <a:bodyPr>
            <a:normAutofit fontScale="85000" lnSpcReduction="20000"/>
          </a:bodyPr>
          <a:lstStyle/>
          <a:p>
            <a:r>
              <a:rPr lang="en-GB" b="1" dirty="0"/>
              <a:t>Regional Dynamics:</a:t>
            </a:r>
            <a:endParaRPr lang="en-GB" dirty="0"/>
          </a:p>
          <a:p>
            <a:pPr>
              <a:buFont typeface="Arial" panose="020B0604020202020204" pitchFamily="34" charset="0"/>
              <a:buChar char="•"/>
            </a:pPr>
            <a:r>
              <a:rPr lang="en-GB" dirty="0"/>
              <a:t>Russia seeks to maintain dominance while managing Turkish influence.</a:t>
            </a:r>
          </a:p>
          <a:p>
            <a:pPr>
              <a:buFont typeface="Arial" panose="020B0604020202020204" pitchFamily="34" charset="0"/>
              <a:buChar char="•"/>
            </a:pPr>
            <a:r>
              <a:rPr lang="en-GB" dirty="0"/>
              <a:t>Georgia struggles to balance Euro-Atlantic aspirations with Russian pressure.</a:t>
            </a:r>
          </a:p>
          <a:p>
            <a:pPr>
              <a:buFont typeface="Arial" panose="020B0604020202020204" pitchFamily="34" charset="0"/>
              <a:buChar char="•"/>
            </a:pPr>
            <a:r>
              <a:rPr lang="en-GB" dirty="0"/>
              <a:t>Armenia cautiously pivots westward but remains economically tethered to Russia.</a:t>
            </a:r>
          </a:p>
          <a:p>
            <a:pPr>
              <a:buFont typeface="Arial" panose="020B0604020202020204" pitchFamily="34" charset="0"/>
              <a:buChar char="•"/>
            </a:pPr>
            <a:r>
              <a:rPr lang="en-GB" dirty="0"/>
              <a:t>The South Caucasus exemplifies the challenges of small states in a multipolar world.</a:t>
            </a:r>
          </a:p>
          <a:p>
            <a:pPr>
              <a:buFont typeface="Arial" panose="020B0604020202020204" pitchFamily="34" charset="0"/>
              <a:buChar char="•"/>
            </a:pPr>
            <a:r>
              <a:rPr lang="en-GB" dirty="0"/>
              <a:t>Russia’s declining influence creates opportunities and risks for regional actors.</a:t>
            </a:r>
          </a:p>
          <a:p>
            <a:pPr>
              <a:buFont typeface="Arial" panose="020B0604020202020204" pitchFamily="34" charset="0"/>
              <a:buChar char="•"/>
            </a:pPr>
            <a:r>
              <a:rPr lang="en-GB" dirty="0"/>
              <a:t>Western actors face dilemmas in balancing strategic interests with normative values.</a:t>
            </a:r>
          </a:p>
          <a:p>
            <a:r>
              <a:rPr lang="en-GB" dirty="0"/>
              <a:t>The region’s future hinges on how effectively small states navigate external pressures and internal divisions.</a:t>
            </a:r>
          </a:p>
          <a:p>
            <a:endParaRPr lang="en-CZ" dirty="0"/>
          </a:p>
        </p:txBody>
      </p:sp>
    </p:spTree>
    <p:extLst>
      <p:ext uri="{BB962C8B-B14F-4D97-AF65-F5344CB8AC3E}">
        <p14:creationId xmlns:p14="http://schemas.microsoft.com/office/powerpoint/2010/main" val="175069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0DC3C-D3EA-99B7-4E2D-E90F29CF3D7A}"/>
              </a:ext>
            </a:extLst>
          </p:cNvPr>
          <p:cNvSpPr>
            <a:spLocks noGrp="1"/>
          </p:cNvSpPr>
          <p:nvPr>
            <p:ph type="title"/>
          </p:nvPr>
        </p:nvSpPr>
        <p:spPr/>
        <p:txBody>
          <a:bodyPr/>
          <a:lstStyle/>
          <a:p>
            <a:endParaRPr lang="en-CZ"/>
          </a:p>
        </p:txBody>
      </p:sp>
      <p:sp>
        <p:nvSpPr>
          <p:cNvPr id="3" name="Content Placeholder 2">
            <a:extLst>
              <a:ext uri="{FF2B5EF4-FFF2-40B4-BE49-F238E27FC236}">
                <a16:creationId xmlns:a16="http://schemas.microsoft.com/office/drawing/2014/main" id="{AFF25F8A-4446-0E1A-E3DF-F51998CF29F6}"/>
              </a:ext>
            </a:extLst>
          </p:cNvPr>
          <p:cNvSpPr>
            <a:spLocks noGrp="1"/>
          </p:cNvSpPr>
          <p:nvPr>
            <p:ph idx="1"/>
          </p:nvPr>
        </p:nvSpPr>
        <p:spPr/>
        <p:txBody>
          <a:bodyPr>
            <a:normAutofit/>
          </a:bodyPr>
          <a:lstStyle/>
          <a:p>
            <a:r>
              <a:rPr lang="en-CZ" sz="8000" dirty="0"/>
              <a:t>Q &amp; A </a:t>
            </a:r>
          </a:p>
        </p:txBody>
      </p:sp>
    </p:spTree>
    <p:extLst>
      <p:ext uri="{BB962C8B-B14F-4D97-AF65-F5344CB8AC3E}">
        <p14:creationId xmlns:p14="http://schemas.microsoft.com/office/powerpoint/2010/main" val="3375738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4431-F259-504C-689C-DF06BF61D70C}"/>
              </a:ext>
            </a:extLst>
          </p:cNvPr>
          <p:cNvSpPr>
            <a:spLocks noGrp="1"/>
          </p:cNvSpPr>
          <p:nvPr>
            <p:ph type="title"/>
          </p:nvPr>
        </p:nvSpPr>
        <p:spPr/>
        <p:txBody>
          <a:bodyPr/>
          <a:lstStyle/>
          <a:p>
            <a:r>
              <a:rPr lang="en-GB" dirty="0"/>
              <a:t>What is conflict resolution in South Caucasus</a:t>
            </a:r>
            <a:endParaRPr lang="en-CZ" dirty="0"/>
          </a:p>
        </p:txBody>
      </p:sp>
      <p:sp>
        <p:nvSpPr>
          <p:cNvPr id="3" name="Content Placeholder 2">
            <a:extLst>
              <a:ext uri="{FF2B5EF4-FFF2-40B4-BE49-F238E27FC236}">
                <a16:creationId xmlns:a16="http://schemas.microsoft.com/office/drawing/2014/main" id="{A7DFB9D3-1393-08F2-9773-5055BE2A5ACB}"/>
              </a:ext>
            </a:extLst>
          </p:cNvPr>
          <p:cNvSpPr>
            <a:spLocks noGrp="1"/>
          </p:cNvSpPr>
          <p:nvPr>
            <p:ph idx="1"/>
          </p:nvPr>
        </p:nvSpPr>
        <p:spPr/>
        <p:txBody>
          <a:bodyPr/>
          <a:lstStyle/>
          <a:p>
            <a:r>
              <a:rPr lang="en-GB" dirty="0"/>
              <a:t>25 years resistance to conflict resolution </a:t>
            </a:r>
          </a:p>
          <a:p>
            <a:r>
              <a:rPr lang="en-GB" dirty="0"/>
              <a:t>In 1992 Russian – Georgian - Ossetian peacekeeping force. </a:t>
            </a:r>
          </a:p>
          <a:p>
            <a:r>
              <a:rPr lang="en-GB" dirty="0"/>
              <a:t>In 1994 CIS Collective Peacekeeping Forces </a:t>
            </a:r>
          </a:p>
          <a:p>
            <a:r>
              <a:rPr lang="en-GB" dirty="0"/>
              <a:t>The Geneva International Discussions – no strategic vision </a:t>
            </a:r>
          </a:p>
          <a:p>
            <a:r>
              <a:rPr lang="en-GB" dirty="0"/>
              <a:t>The Minsk Group of the Organization for Security and Co-operation in Europe: Basic Principles but no tactical levers of interactions. </a:t>
            </a:r>
            <a:endParaRPr lang="en-CZ" dirty="0"/>
          </a:p>
        </p:txBody>
      </p:sp>
    </p:spTree>
    <p:extLst>
      <p:ext uri="{BB962C8B-B14F-4D97-AF65-F5344CB8AC3E}">
        <p14:creationId xmlns:p14="http://schemas.microsoft.com/office/powerpoint/2010/main" val="4065747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35D4-A9D4-2174-286E-FDCBBD67D26F}"/>
              </a:ext>
            </a:extLst>
          </p:cNvPr>
          <p:cNvSpPr>
            <a:spLocks noGrp="1"/>
          </p:cNvSpPr>
          <p:nvPr>
            <p:ph type="title"/>
          </p:nvPr>
        </p:nvSpPr>
        <p:spPr/>
        <p:txBody>
          <a:bodyPr/>
          <a:lstStyle/>
          <a:p>
            <a:r>
              <a:rPr lang="en-GB" dirty="0"/>
              <a:t>Russian peacekeeping operations in Karabakh </a:t>
            </a:r>
            <a:endParaRPr lang="en-CZ" dirty="0"/>
          </a:p>
        </p:txBody>
      </p:sp>
      <p:sp>
        <p:nvSpPr>
          <p:cNvPr id="3" name="Content Placeholder 2">
            <a:extLst>
              <a:ext uri="{FF2B5EF4-FFF2-40B4-BE49-F238E27FC236}">
                <a16:creationId xmlns:a16="http://schemas.microsoft.com/office/drawing/2014/main" id="{CAE5721B-1D77-D360-8147-F4B5CE47C77A}"/>
              </a:ext>
            </a:extLst>
          </p:cNvPr>
          <p:cNvSpPr>
            <a:spLocks noGrp="1"/>
          </p:cNvSpPr>
          <p:nvPr>
            <p:ph idx="1"/>
          </p:nvPr>
        </p:nvSpPr>
        <p:spPr/>
        <p:txBody>
          <a:bodyPr>
            <a:normAutofit fontScale="92500" lnSpcReduction="20000"/>
          </a:bodyPr>
          <a:lstStyle/>
          <a:p>
            <a:r>
              <a:rPr lang="en-GB" dirty="0"/>
              <a:t>In AZ: threat to the sovereignty and independence </a:t>
            </a:r>
          </a:p>
          <a:p>
            <a:r>
              <a:rPr lang="en-GB" dirty="0"/>
              <a:t>In Armenia: not too much attention</a:t>
            </a:r>
          </a:p>
          <a:p>
            <a:r>
              <a:rPr lang="en-GB" dirty="0"/>
              <a:t> For the first time humanitarian actions in Russian peacekeeping: included 15 Separate Motorized Rifle Brigade of the Central Military District. General Andrei </a:t>
            </a:r>
            <a:r>
              <a:rPr lang="en-GB" dirty="0" err="1"/>
              <a:t>Volkol</a:t>
            </a:r>
            <a:r>
              <a:rPr lang="en-GB" dirty="0"/>
              <a:t> – head of the mission, 1960 peacekeepers, plus emergency servicemen around 4000, ninety armoured vehicles and 380 motor vehicles (BTR-82A, “</a:t>
            </a:r>
            <a:r>
              <a:rPr lang="en-GB" dirty="0" err="1"/>
              <a:t>Tigr</a:t>
            </a:r>
            <a:r>
              <a:rPr lang="en-GB" dirty="0"/>
              <a:t>” and “Typhoons”, 8 MI-8 and MI-24 helicopters). </a:t>
            </a:r>
          </a:p>
          <a:p>
            <a:r>
              <a:rPr lang="en-GB" dirty="0"/>
              <a:t>Russian-Turkish Monitoring Centre </a:t>
            </a:r>
          </a:p>
          <a:p>
            <a:r>
              <a:rPr lang="en-GB" dirty="0"/>
              <a:t>Interdepartmental Humanitarian Response Centre established by a decree of the Russian president. Plus the Centre for Humanitarian demining, the Centre for the Reconciliation of Opposing Sides, the Centre for Transport Support, the Centre for Medical Support and and the Centre for Trade and Household Support. </a:t>
            </a:r>
            <a:endParaRPr lang="en-CZ" dirty="0"/>
          </a:p>
        </p:txBody>
      </p:sp>
    </p:spTree>
    <p:extLst>
      <p:ext uri="{BB962C8B-B14F-4D97-AF65-F5344CB8AC3E}">
        <p14:creationId xmlns:p14="http://schemas.microsoft.com/office/powerpoint/2010/main" val="4136901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16C96-F83E-CFF6-37F1-B3AB6088E7DC}"/>
              </a:ext>
            </a:extLst>
          </p:cNvPr>
          <p:cNvSpPr>
            <a:spLocks noGrp="1"/>
          </p:cNvSpPr>
          <p:nvPr>
            <p:ph type="title"/>
          </p:nvPr>
        </p:nvSpPr>
        <p:spPr/>
        <p:txBody>
          <a:bodyPr/>
          <a:lstStyle/>
          <a:p>
            <a:r>
              <a:rPr lang="en-GB" dirty="0"/>
              <a:t>Russian peacekeeping operations in Karabakh</a:t>
            </a:r>
            <a:endParaRPr lang="en-CZ" dirty="0"/>
          </a:p>
        </p:txBody>
      </p:sp>
      <p:sp>
        <p:nvSpPr>
          <p:cNvPr id="3" name="Content Placeholder 2">
            <a:extLst>
              <a:ext uri="{FF2B5EF4-FFF2-40B4-BE49-F238E27FC236}">
                <a16:creationId xmlns:a16="http://schemas.microsoft.com/office/drawing/2014/main" id="{1022D162-BC4B-921E-6105-D84B4F4C7C24}"/>
              </a:ext>
            </a:extLst>
          </p:cNvPr>
          <p:cNvSpPr>
            <a:spLocks noGrp="1"/>
          </p:cNvSpPr>
          <p:nvPr>
            <p:ph idx="1"/>
          </p:nvPr>
        </p:nvSpPr>
        <p:spPr/>
        <p:txBody>
          <a:bodyPr/>
          <a:lstStyle/>
          <a:p>
            <a:r>
              <a:rPr lang="en-GB" dirty="0"/>
              <a:t>Problems: </a:t>
            </a:r>
          </a:p>
          <a:p>
            <a:r>
              <a:rPr lang="en-GB" dirty="0"/>
              <a:t>Russian geopolitical interests in the region – sphere of influence.</a:t>
            </a:r>
          </a:p>
          <a:p>
            <a:r>
              <a:rPr lang="en-GB" dirty="0"/>
              <a:t> Not clear mandate </a:t>
            </a:r>
          </a:p>
          <a:p>
            <a:r>
              <a:rPr lang="en-GB" dirty="0"/>
              <a:t>Lack of UN authorisation </a:t>
            </a:r>
          </a:p>
          <a:p>
            <a:r>
              <a:rPr lang="en-GB" dirty="0"/>
              <a:t>Lack of peacebuilding efforts </a:t>
            </a:r>
          </a:p>
          <a:p>
            <a:r>
              <a:rPr lang="en-GB" dirty="0"/>
              <a:t>Concerns regarding personnel and armament. </a:t>
            </a:r>
            <a:endParaRPr lang="en-CZ" dirty="0"/>
          </a:p>
        </p:txBody>
      </p:sp>
    </p:spTree>
    <p:extLst>
      <p:ext uri="{BB962C8B-B14F-4D97-AF65-F5344CB8AC3E}">
        <p14:creationId xmlns:p14="http://schemas.microsoft.com/office/powerpoint/2010/main" val="1475080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4C12A-0965-E4CF-26FB-2EAA50108A15}"/>
              </a:ext>
            </a:extLst>
          </p:cNvPr>
          <p:cNvSpPr>
            <a:spLocks noGrp="1"/>
          </p:cNvSpPr>
          <p:nvPr>
            <p:ph type="title"/>
          </p:nvPr>
        </p:nvSpPr>
        <p:spPr/>
        <p:txBody>
          <a:bodyPr/>
          <a:lstStyle/>
          <a:p>
            <a:r>
              <a:rPr lang="en-CZ" dirty="0"/>
              <a:t>EU: engagement without recognition</a:t>
            </a:r>
          </a:p>
        </p:txBody>
      </p:sp>
      <p:sp>
        <p:nvSpPr>
          <p:cNvPr id="3" name="Content Placeholder 2">
            <a:extLst>
              <a:ext uri="{FF2B5EF4-FFF2-40B4-BE49-F238E27FC236}">
                <a16:creationId xmlns:a16="http://schemas.microsoft.com/office/drawing/2014/main" id="{F5F9D057-0ABC-EC00-1E23-D5822ECC8F27}"/>
              </a:ext>
            </a:extLst>
          </p:cNvPr>
          <p:cNvSpPr>
            <a:spLocks noGrp="1"/>
          </p:cNvSpPr>
          <p:nvPr>
            <p:ph idx="1"/>
          </p:nvPr>
        </p:nvSpPr>
        <p:spPr/>
        <p:txBody>
          <a:bodyPr/>
          <a:lstStyle/>
          <a:p>
            <a:r>
              <a:rPr lang="en-GB" dirty="0"/>
              <a:t>EU applies multiple approaches: monitoring and early response, dialog and confidence building and political negotiations. </a:t>
            </a:r>
          </a:p>
          <a:p>
            <a:r>
              <a:rPr lang="en-GB" dirty="0"/>
              <a:t>Core principle - engagement without recognition. </a:t>
            </a:r>
          </a:p>
          <a:p>
            <a:r>
              <a:rPr lang="en-GB" dirty="0"/>
              <a:t>It is significant to support positive incentives for cooperation , education, capacity-building projects, inclusive approaches to civil society, supporting and focusing on practical and needs-driven  engagement in the field of development and capacity building, facilitate knowledge exchange – cross regional dialog. </a:t>
            </a:r>
            <a:endParaRPr lang="en-CZ" dirty="0"/>
          </a:p>
        </p:txBody>
      </p:sp>
    </p:spTree>
    <p:extLst>
      <p:ext uri="{BB962C8B-B14F-4D97-AF65-F5344CB8AC3E}">
        <p14:creationId xmlns:p14="http://schemas.microsoft.com/office/powerpoint/2010/main" val="3867896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B9CC-1031-6D06-336A-9F66400945B6}"/>
              </a:ext>
            </a:extLst>
          </p:cNvPr>
          <p:cNvSpPr>
            <a:spLocks noGrp="1"/>
          </p:cNvSpPr>
          <p:nvPr>
            <p:ph type="title"/>
          </p:nvPr>
        </p:nvSpPr>
        <p:spPr/>
        <p:txBody>
          <a:bodyPr/>
          <a:lstStyle/>
          <a:p>
            <a:r>
              <a:rPr lang="en-CZ" dirty="0"/>
              <a:t>EU initiatives in Nagorno-Karabakh conflict </a:t>
            </a:r>
          </a:p>
        </p:txBody>
      </p:sp>
      <p:sp>
        <p:nvSpPr>
          <p:cNvPr id="3" name="Content Placeholder 2">
            <a:extLst>
              <a:ext uri="{FF2B5EF4-FFF2-40B4-BE49-F238E27FC236}">
                <a16:creationId xmlns:a16="http://schemas.microsoft.com/office/drawing/2014/main" id="{E8BA0537-9097-0F88-19F5-2C4D2966C809}"/>
              </a:ext>
            </a:extLst>
          </p:cNvPr>
          <p:cNvSpPr>
            <a:spLocks noGrp="1"/>
          </p:cNvSpPr>
          <p:nvPr>
            <p:ph idx="1"/>
          </p:nvPr>
        </p:nvSpPr>
        <p:spPr/>
        <p:txBody>
          <a:bodyPr>
            <a:normAutofit fontScale="77500" lnSpcReduction="20000"/>
          </a:bodyPr>
          <a:lstStyle/>
          <a:p>
            <a:r>
              <a:rPr lang="en-GB" dirty="0"/>
              <a:t>Initially, the EU's significant peacebuilding initiative in the Armenia-Azerbaijan conflict appeared to have the Kremlin's approval. </a:t>
            </a:r>
          </a:p>
          <a:p>
            <a:r>
              <a:rPr lang="en-GB" dirty="0"/>
              <a:t>In December 2021, a month after the hotline's establishment, Brussels organized the inaugural summit of Armenian and Azerbaijani leaders. Russia did not raise objections, anticipating that the meeting would support its own peace initiatives.</a:t>
            </a:r>
          </a:p>
          <a:p>
            <a:r>
              <a:rPr lang="en-GB" dirty="0"/>
              <a:t>But after Ukraine - the EU and Russia increasingly viewed their mediation endeavours as competitive. Two months after the invasion, in April, when Azerbaijani and Armenian leaders announced the commencement of formal peace talks at an EU-hosted meeting, Moscow accused Brussels of attempting to sideline it from South Caucasus diplomacy.</a:t>
            </a:r>
          </a:p>
          <a:p>
            <a:r>
              <a:rPr lang="en-GB" dirty="0"/>
              <a:t>In response, Moscow withdrew from the Organization for Security and Co-operation in Europe (OSCE) Minsk Group, a forum co-chaired by Russia, the U.S., and France, which had worked for a quarter-century to address the Nagorno-Karabakh conflict with limited success. As the EU moved forward, regular phone calls between Russian President Vladimir Putin and Michel to discuss the crisis dwindled.</a:t>
            </a:r>
            <a:endParaRPr lang="en-CZ" dirty="0"/>
          </a:p>
        </p:txBody>
      </p:sp>
    </p:spTree>
    <p:extLst>
      <p:ext uri="{BB962C8B-B14F-4D97-AF65-F5344CB8AC3E}">
        <p14:creationId xmlns:p14="http://schemas.microsoft.com/office/powerpoint/2010/main" val="1864281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CE1C8-8927-B576-5D17-3B298DF3F38F}"/>
              </a:ext>
            </a:extLst>
          </p:cNvPr>
          <p:cNvSpPr>
            <a:spLocks noGrp="1"/>
          </p:cNvSpPr>
          <p:nvPr>
            <p:ph type="title"/>
          </p:nvPr>
        </p:nvSpPr>
        <p:spPr/>
        <p:txBody>
          <a:bodyPr/>
          <a:lstStyle/>
          <a:p>
            <a:r>
              <a:rPr lang="en-CZ" dirty="0"/>
              <a:t>EU initiatives in Nagorno-Karabakh conflict </a:t>
            </a:r>
          </a:p>
        </p:txBody>
      </p:sp>
      <p:sp>
        <p:nvSpPr>
          <p:cNvPr id="3" name="Content Placeholder 2">
            <a:extLst>
              <a:ext uri="{FF2B5EF4-FFF2-40B4-BE49-F238E27FC236}">
                <a16:creationId xmlns:a16="http://schemas.microsoft.com/office/drawing/2014/main" id="{1EC05B0A-B1EB-6C80-CF2E-B25B33F7D5FC}"/>
              </a:ext>
            </a:extLst>
          </p:cNvPr>
          <p:cNvSpPr>
            <a:spLocks noGrp="1"/>
          </p:cNvSpPr>
          <p:nvPr>
            <p:ph idx="1"/>
          </p:nvPr>
        </p:nvSpPr>
        <p:spPr/>
        <p:txBody>
          <a:bodyPr/>
          <a:lstStyle/>
          <a:p>
            <a:r>
              <a:rPr lang="en-GB" dirty="0"/>
              <a:t>In a bid to take advantage of the distractions resulting from the Ukraine situation, Baku expedited negotiations, which unfolded rapidly. </a:t>
            </a:r>
          </a:p>
          <a:p>
            <a:r>
              <a:rPr lang="en-GB" dirty="0"/>
              <a:t>At an EU-arranged summit in Brussels on August 31, the leaders of both nations agreed that their foreign ministers would meet within a month to formulate drafts for a potential peace treaty. </a:t>
            </a:r>
          </a:p>
          <a:p>
            <a:r>
              <a:rPr lang="en-GB" dirty="0"/>
              <a:t>As part of these negotiations, the parties publicly affirmed their dedication to finalizing an agreement by the conclusion of 2022.</a:t>
            </a:r>
            <a:endParaRPr lang="en-CZ" dirty="0"/>
          </a:p>
        </p:txBody>
      </p:sp>
    </p:spTree>
    <p:extLst>
      <p:ext uri="{BB962C8B-B14F-4D97-AF65-F5344CB8AC3E}">
        <p14:creationId xmlns:p14="http://schemas.microsoft.com/office/powerpoint/2010/main" val="1269394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5377-2425-9336-C166-77B7B1C9B50D}"/>
              </a:ext>
            </a:extLst>
          </p:cNvPr>
          <p:cNvSpPr>
            <a:spLocks noGrp="1"/>
          </p:cNvSpPr>
          <p:nvPr>
            <p:ph type="title"/>
          </p:nvPr>
        </p:nvSpPr>
        <p:spPr/>
        <p:txBody>
          <a:bodyPr/>
          <a:lstStyle/>
          <a:p>
            <a:r>
              <a:rPr lang="en-GB" dirty="0"/>
              <a:t>EEMA </a:t>
            </a:r>
            <a:endParaRPr lang="en-CZ" dirty="0"/>
          </a:p>
        </p:txBody>
      </p:sp>
      <p:sp>
        <p:nvSpPr>
          <p:cNvPr id="3" name="Content Placeholder 2">
            <a:extLst>
              <a:ext uri="{FF2B5EF4-FFF2-40B4-BE49-F238E27FC236}">
                <a16:creationId xmlns:a16="http://schemas.microsoft.com/office/drawing/2014/main" id="{BB8D8548-85DF-016D-2843-91FD311731C3}"/>
              </a:ext>
            </a:extLst>
          </p:cNvPr>
          <p:cNvSpPr>
            <a:spLocks noGrp="1"/>
          </p:cNvSpPr>
          <p:nvPr>
            <p:ph idx="1"/>
          </p:nvPr>
        </p:nvSpPr>
        <p:spPr/>
        <p:txBody>
          <a:bodyPr/>
          <a:lstStyle/>
          <a:p>
            <a:r>
              <a:rPr lang="en-GB" dirty="0"/>
              <a:t>Amid Russia's involvement in Ukraine, the EU has assumed a significant role in mediating between Armenia and Azerbaijan for the past two years. </a:t>
            </a:r>
          </a:p>
          <a:p>
            <a:r>
              <a:rPr lang="en-GB" dirty="0"/>
              <a:t>This is driven by economic and strategic considerations, aiming to stabilize the South Caucasus and mitigate challenges in energy trade with Azerbaijan. </a:t>
            </a:r>
          </a:p>
          <a:p>
            <a:r>
              <a:rPr lang="en-GB" dirty="0"/>
              <a:t>However, the success of these diplomatic efforts is at risk if the parties continue to engage in increasingly lethal armed confrontations. Brussels demonstrated its political by establishing a monitoring mission EEMA. </a:t>
            </a:r>
            <a:endParaRPr lang="en-CZ" dirty="0"/>
          </a:p>
        </p:txBody>
      </p:sp>
    </p:spTree>
    <p:extLst>
      <p:ext uri="{BB962C8B-B14F-4D97-AF65-F5344CB8AC3E}">
        <p14:creationId xmlns:p14="http://schemas.microsoft.com/office/powerpoint/2010/main" val="3303117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1609</Words>
  <Application>Microsoft Macintosh PowerPoint</Application>
  <PresentationFormat>Widescreen</PresentationFormat>
  <Paragraphs>132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Poppins</vt:lpstr>
      <vt:lpstr>Raleway</vt:lpstr>
      <vt:lpstr>Office Theme</vt:lpstr>
      <vt:lpstr>Wrap up session</vt:lpstr>
      <vt:lpstr>What is conflict resolution in South Caucasus? </vt:lpstr>
      <vt:lpstr>What is conflict resolution in South Caucasus</vt:lpstr>
      <vt:lpstr>Russian peacekeeping operations in Karabakh </vt:lpstr>
      <vt:lpstr>Russian peacekeeping operations in Karabakh</vt:lpstr>
      <vt:lpstr>EU: engagement without recognition</vt:lpstr>
      <vt:lpstr>EU initiatives in Nagorno-Karabakh conflict </vt:lpstr>
      <vt:lpstr>EU initiatives in Nagorno-Karabakh conflict </vt:lpstr>
      <vt:lpstr>EEMA </vt:lpstr>
      <vt:lpstr>Why Did Russian Peacekeepers Leave Karabakh?</vt:lpstr>
      <vt:lpstr>Armenia’s Shift from Russia</vt:lpstr>
      <vt:lpstr>Russia’s Role in the South Caucasus</vt:lpstr>
      <vt:lpstr>Economic Dynamics in the South Caucasus</vt:lpstr>
      <vt:lpstr> Armenia’s Western Pivot vs. Practical Constraints </vt:lpstr>
      <vt:lpstr> Georgia’s Dangerous Geopolitical Gamble </vt:lpstr>
      <vt:lpstr>Geopolitical Narrative in Georgia</vt:lpstr>
      <vt:lpstr>Georgia’s Multi-Vector Foreign Policy</vt:lpstr>
      <vt:lpstr>PowerPoint Presentation</vt:lpstr>
      <vt:lpstr>Scenarios </vt:lpstr>
      <vt:lpstr>Conclusion – The South Caucasus at a Crossroads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Wrap up session</dc:title>
  <dc:creator>Zinaida Bechná</dc:creator>
  <cp:lastModifiedBy>Zinaida Bechná</cp:lastModifiedBy>
  <cp:revision>3</cp:revision>
  <dcterms:created xsi:type="dcterms:W3CDTF">2022-12-06T20:37:17Z</dcterms:created>
  <dcterms:modified xsi:type="dcterms:W3CDTF">2024-12-17T14:19:14Z</dcterms:modified>
</cp:coreProperties>
</file>