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47" r:id="rId1"/>
  </p:sldMasterIdLst>
  <p:notesMasterIdLst>
    <p:notesMasterId r:id="rId27"/>
  </p:notesMasterIdLst>
  <p:sldIdLst>
    <p:sldId id="256" r:id="rId2"/>
    <p:sldId id="258" r:id="rId3"/>
    <p:sldId id="257" r:id="rId4"/>
    <p:sldId id="284" r:id="rId5"/>
    <p:sldId id="259" r:id="rId6"/>
    <p:sldId id="288" r:id="rId7"/>
    <p:sldId id="261" r:id="rId8"/>
    <p:sldId id="262" r:id="rId9"/>
    <p:sldId id="263" r:id="rId10"/>
    <p:sldId id="266" r:id="rId11"/>
    <p:sldId id="265" r:id="rId12"/>
    <p:sldId id="264" r:id="rId13"/>
    <p:sldId id="267" r:id="rId14"/>
    <p:sldId id="277" r:id="rId15"/>
    <p:sldId id="278" r:id="rId16"/>
    <p:sldId id="280" r:id="rId17"/>
    <p:sldId id="279" r:id="rId18"/>
    <p:sldId id="276" r:id="rId19"/>
    <p:sldId id="268" r:id="rId20"/>
    <p:sldId id="269" r:id="rId21"/>
    <p:sldId id="281" r:id="rId22"/>
    <p:sldId id="270" r:id="rId23"/>
    <p:sldId id="285" r:id="rId24"/>
    <p:sldId id="286" r:id="rId25"/>
    <p:sldId id="28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4"/>
    <p:restoredTop sz="94643"/>
  </p:normalViewPr>
  <p:slideViewPr>
    <p:cSldViewPr snapToGrid="0" snapToObjects="1">
      <p:cViewPr varScale="1">
        <p:scale>
          <a:sx n="120" d="100"/>
          <a:sy n="120" d="100"/>
        </p:scale>
        <p:origin x="5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8B8C95-DF05-AA4D-9FA6-CA38A65B784C}" type="datetimeFigureOut">
              <a:rPr lang="en-US" smtClean="0"/>
              <a:t>11/13/24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CAC25-CBE9-1C4C-B940-3BBF91CB7282}" type="slidenum">
              <a:rPr lang="en-US" smtClean="0"/>
              <a:t>‹#›</a:t>
            </a:fld>
            <a:endParaRPr lang="en-US"/>
          </a:p>
        </p:txBody>
      </p:sp>
    </p:spTree>
    <p:extLst>
      <p:ext uri="{BB962C8B-B14F-4D97-AF65-F5344CB8AC3E}">
        <p14:creationId xmlns:p14="http://schemas.microsoft.com/office/powerpoint/2010/main" val="719563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4CAC25-CBE9-1C4C-B940-3BBF91CB7282}" type="slidenum">
              <a:rPr lang="en-US" smtClean="0"/>
              <a:t>23</a:t>
            </a:fld>
            <a:endParaRPr lang="en-US"/>
          </a:p>
        </p:txBody>
      </p:sp>
    </p:spTree>
    <p:extLst>
      <p:ext uri="{BB962C8B-B14F-4D97-AF65-F5344CB8AC3E}">
        <p14:creationId xmlns:p14="http://schemas.microsoft.com/office/powerpoint/2010/main" val="324491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AA160F-723B-6745-9ECB-31E433B5D9D3}" type="datetimeFigureOut">
              <a:rPr lang="en-US" smtClean="0"/>
              <a:t>11/13/24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2387278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AA160F-723B-6745-9ECB-31E433B5D9D3}" type="datetimeFigureOut">
              <a:rPr lang="en-US" smtClean="0"/>
              <a:t>11/13/24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149910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AA160F-723B-6745-9ECB-31E433B5D9D3}" type="datetimeFigureOut">
              <a:rPr lang="en-US" smtClean="0"/>
              <a:t>11/13/24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9321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AA160F-723B-6745-9ECB-31E433B5D9D3}" type="datetimeFigureOut">
              <a:rPr lang="en-US" smtClean="0"/>
              <a:t>11/13/24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4007198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AA160F-723B-6745-9ECB-31E433B5D9D3}" type="datetimeFigureOut">
              <a:rPr lang="en-US" smtClean="0"/>
              <a:t>11/13/24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4106449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AA160F-723B-6745-9ECB-31E433B5D9D3}" type="datetimeFigureOut">
              <a:rPr lang="en-US" smtClean="0"/>
              <a:t>11/13/24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1857513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AA160F-723B-6745-9ECB-31E433B5D9D3}" type="datetimeFigureOut">
              <a:rPr lang="en-US" smtClean="0"/>
              <a:t>11/13/24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3567013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AA160F-723B-6745-9ECB-31E433B5D9D3}" type="datetimeFigureOut">
              <a:rPr lang="en-US" smtClean="0"/>
              <a:t>11/13/24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686336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A160F-723B-6745-9ECB-31E433B5D9D3}" type="datetimeFigureOut">
              <a:rPr lang="en-US" smtClean="0"/>
              <a:t>11/13/24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1436952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A160F-723B-6745-9ECB-31E433B5D9D3}" type="datetimeFigureOut">
              <a:rPr lang="en-US" smtClean="0"/>
              <a:t>11/13/24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75738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A160F-723B-6745-9ECB-31E433B5D9D3}" type="datetimeFigureOut">
              <a:rPr lang="en-US" smtClean="0"/>
              <a:t>11/13/24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B0E324-4B7A-CF4A-BC4D-F3853AF8DCB0}" type="slidenum">
              <a:rPr lang="en-US" smtClean="0"/>
              <a:t>‹#›</a:t>
            </a:fld>
            <a:endParaRPr lang="en-US"/>
          </a:p>
        </p:txBody>
      </p:sp>
    </p:spTree>
    <p:extLst>
      <p:ext uri="{BB962C8B-B14F-4D97-AF65-F5344CB8AC3E}">
        <p14:creationId xmlns:p14="http://schemas.microsoft.com/office/powerpoint/2010/main" val="1205795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A160F-723B-6745-9ECB-31E433B5D9D3}" type="datetimeFigureOut">
              <a:rPr lang="en-US" smtClean="0"/>
              <a:t>11/13/24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B0E324-4B7A-CF4A-BC4D-F3853AF8DCB0}" type="slidenum">
              <a:rPr lang="en-US" smtClean="0"/>
              <a:t>‹#›</a:t>
            </a:fld>
            <a:endParaRPr lang="en-US"/>
          </a:p>
        </p:txBody>
      </p:sp>
    </p:spTree>
    <p:extLst>
      <p:ext uri="{BB962C8B-B14F-4D97-AF65-F5344CB8AC3E}">
        <p14:creationId xmlns:p14="http://schemas.microsoft.com/office/powerpoint/2010/main" val="1502487383"/>
      </p:ext>
    </p:extLst>
  </p:cSld>
  <p:clrMap bg1="dk1" tx1="lt1" bg2="dk2" tx2="lt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BGtEp7zFdrc?feature=oembe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2C7AD-25D5-034D-B688-725C790B6C45}"/>
              </a:ext>
            </a:extLst>
          </p:cNvPr>
          <p:cNvSpPr>
            <a:spLocks noGrp="1"/>
          </p:cNvSpPr>
          <p:nvPr>
            <p:ph type="ctrTitle"/>
          </p:nvPr>
        </p:nvSpPr>
        <p:spPr/>
        <p:txBody>
          <a:bodyPr/>
          <a:lstStyle/>
          <a:p>
            <a:r>
              <a:rPr lang="en-US" dirty="0"/>
              <a:t>Crisis Bargaining:</a:t>
            </a:r>
          </a:p>
        </p:txBody>
      </p:sp>
      <p:sp>
        <p:nvSpPr>
          <p:cNvPr id="3" name="Subtitle 2">
            <a:extLst>
              <a:ext uri="{FF2B5EF4-FFF2-40B4-BE49-F238E27FC236}">
                <a16:creationId xmlns:a16="http://schemas.microsoft.com/office/drawing/2014/main" id="{65480D64-08B0-2E46-9BF9-F4D8DB6D99F2}"/>
              </a:ext>
            </a:extLst>
          </p:cNvPr>
          <p:cNvSpPr>
            <a:spLocks noGrp="1"/>
          </p:cNvSpPr>
          <p:nvPr>
            <p:ph type="subTitle" idx="1"/>
          </p:nvPr>
        </p:nvSpPr>
        <p:spPr/>
        <p:txBody>
          <a:bodyPr/>
          <a:lstStyle/>
          <a:p>
            <a:r>
              <a:rPr lang="en-US" dirty="0"/>
              <a:t>Manipulating Risk </a:t>
            </a:r>
          </a:p>
        </p:txBody>
      </p:sp>
    </p:spTree>
    <p:extLst>
      <p:ext uri="{BB962C8B-B14F-4D97-AF65-F5344CB8AC3E}">
        <p14:creationId xmlns:p14="http://schemas.microsoft.com/office/powerpoint/2010/main" val="3652177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710D1-0CFF-CE40-9297-62F77F931E09}"/>
              </a:ext>
            </a:extLst>
          </p:cNvPr>
          <p:cNvSpPr>
            <a:spLocks noGrp="1"/>
          </p:cNvSpPr>
          <p:nvPr>
            <p:ph type="title"/>
          </p:nvPr>
        </p:nvSpPr>
        <p:spPr/>
        <p:txBody>
          <a:bodyPr/>
          <a:lstStyle/>
          <a:p>
            <a:r>
              <a:rPr lang="en-US" dirty="0"/>
              <a:t>The Debate:</a:t>
            </a:r>
          </a:p>
        </p:txBody>
      </p:sp>
      <p:sp>
        <p:nvSpPr>
          <p:cNvPr id="3" name="Content Placeholder 2">
            <a:extLst>
              <a:ext uri="{FF2B5EF4-FFF2-40B4-BE49-F238E27FC236}">
                <a16:creationId xmlns:a16="http://schemas.microsoft.com/office/drawing/2014/main" id="{0EB95CAB-8209-2C46-915C-865879AD9E5D}"/>
              </a:ext>
            </a:extLst>
          </p:cNvPr>
          <p:cNvSpPr>
            <a:spLocks noGrp="1"/>
          </p:cNvSpPr>
          <p:nvPr>
            <p:ph idx="1"/>
          </p:nvPr>
        </p:nvSpPr>
        <p:spPr/>
        <p:txBody>
          <a:bodyPr/>
          <a:lstStyle/>
          <a:p>
            <a:pPr marL="0" indent="0">
              <a:buNone/>
            </a:pPr>
            <a:r>
              <a:rPr lang="en-US" dirty="0"/>
              <a:t>Gen. Maxwell Taylor, Joint Chiefs of Staff:</a:t>
            </a:r>
          </a:p>
          <a:p>
            <a:pPr marL="0" indent="0">
              <a:buNone/>
            </a:pPr>
            <a:r>
              <a:rPr lang="en-US" dirty="0"/>
              <a:t>General Taylor said that the principal argument he wished to make was that now was the time to act because this would be the last chance we would have to destroy these missiles. If we did not act now, the missiles would be camouflaged in such a way as to make it impossible for us to find them. Therefore, if they were not destroyed, we would have to live with them with all the consequent problems for the defense of the United States.</a:t>
            </a:r>
          </a:p>
        </p:txBody>
      </p:sp>
    </p:spTree>
    <p:extLst>
      <p:ext uri="{BB962C8B-B14F-4D97-AF65-F5344CB8AC3E}">
        <p14:creationId xmlns:p14="http://schemas.microsoft.com/office/powerpoint/2010/main" val="1322855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D22AA-981D-3848-9253-C0CB57762978}"/>
              </a:ext>
            </a:extLst>
          </p:cNvPr>
          <p:cNvSpPr>
            <a:spLocks noGrp="1"/>
          </p:cNvSpPr>
          <p:nvPr>
            <p:ph type="title"/>
          </p:nvPr>
        </p:nvSpPr>
        <p:spPr/>
        <p:txBody>
          <a:bodyPr/>
          <a:lstStyle/>
          <a:p>
            <a:r>
              <a:rPr lang="en-US" dirty="0"/>
              <a:t>The Debate</a:t>
            </a:r>
            <a:br>
              <a:rPr lang="en-US" dirty="0"/>
            </a:br>
            <a:endParaRPr lang="en-US" dirty="0"/>
          </a:p>
        </p:txBody>
      </p:sp>
      <p:sp>
        <p:nvSpPr>
          <p:cNvPr id="3" name="Content Placeholder 2">
            <a:extLst>
              <a:ext uri="{FF2B5EF4-FFF2-40B4-BE49-F238E27FC236}">
                <a16:creationId xmlns:a16="http://schemas.microsoft.com/office/drawing/2014/main" id="{5647345D-6AD1-1C43-A6CA-16BAE904B20D}"/>
              </a:ext>
            </a:extLst>
          </p:cNvPr>
          <p:cNvSpPr>
            <a:spLocks noGrp="1"/>
          </p:cNvSpPr>
          <p:nvPr>
            <p:ph idx="1"/>
          </p:nvPr>
        </p:nvSpPr>
        <p:spPr/>
        <p:txBody>
          <a:bodyPr>
            <a:normAutofit fontScale="92500" lnSpcReduction="10000"/>
          </a:bodyPr>
          <a:lstStyle/>
          <a:p>
            <a:pPr marL="0" indent="0">
              <a:buNone/>
            </a:pPr>
            <a:r>
              <a:rPr lang="en-US" dirty="0"/>
              <a:t>Robert McNamara:</a:t>
            </a:r>
            <a:br>
              <a:rPr lang="en-US" dirty="0"/>
            </a:br>
            <a:r>
              <a:rPr lang="en-US" dirty="0"/>
              <a:t>Secretary McNamara concluded by explaining that following the blockade, the United States would negotiate for the removal of the strategic missiles from Cuba. He said we would have to be prepared to accept the withdrawal of United States strategic missiles from Turkey and Italy and possibly agreement to limit our use of Guantanamo to a specified limited time. He added that we could obtain the removal of the missiles from Cuba only if we were prepared to offer something in return during negotiations. He opposed as too risky the suggestion that we should issue an ultimatum to the effect that we would order an air attack on Cuba if the missiles were not removed. He said he was prepared to tell Khrushchev we consider the missiles in Cuba as Soviet missiles and that if they were used against us, we would retaliate by launching missiles against the USSR.</a:t>
            </a:r>
          </a:p>
        </p:txBody>
      </p:sp>
    </p:spTree>
    <p:extLst>
      <p:ext uri="{BB962C8B-B14F-4D97-AF65-F5344CB8AC3E}">
        <p14:creationId xmlns:p14="http://schemas.microsoft.com/office/powerpoint/2010/main" val="1986978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3DA73-D6DA-DD46-86B8-B53C82780A2C}"/>
              </a:ext>
            </a:extLst>
          </p:cNvPr>
          <p:cNvSpPr>
            <a:spLocks noGrp="1"/>
          </p:cNvSpPr>
          <p:nvPr>
            <p:ph type="title"/>
          </p:nvPr>
        </p:nvSpPr>
        <p:spPr/>
        <p:txBody>
          <a:bodyPr/>
          <a:lstStyle/>
          <a:p>
            <a:r>
              <a:rPr lang="en-US" dirty="0"/>
              <a:t>Steps after the Blockade</a:t>
            </a:r>
          </a:p>
        </p:txBody>
      </p:sp>
      <p:sp>
        <p:nvSpPr>
          <p:cNvPr id="3" name="Content Placeholder 2">
            <a:extLst>
              <a:ext uri="{FF2B5EF4-FFF2-40B4-BE49-F238E27FC236}">
                <a16:creationId xmlns:a16="http://schemas.microsoft.com/office/drawing/2014/main" id="{1136A730-E7D8-9D4F-9FE5-C6355EEE70B3}"/>
              </a:ext>
            </a:extLst>
          </p:cNvPr>
          <p:cNvSpPr>
            <a:spLocks noGrp="1"/>
          </p:cNvSpPr>
          <p:nvPr>
            <p:ph idx="1"/>
          </p:nvPr>
        </p:nvSpPr>
        <p:spPr/>
        <p:txBody>
          <a:bodyPr/>
          <a:lstStyle/>
          <a:p>
            <a:r>
              <a:rPr lang="en-US" dirty="0"/>
              <a:t>The President made clear that in the United Nations we should emphasize the subterranean nature of the missile buildup in Cuba. Only if we were asked would we respond that we were prepared to talk about the withdrawal of missiles from Italy and Turkey. In such an eventuality, the President pointed out that we would have to make clear to the Italians and the Turks that withdrawing strategic missiles was not a retreat and that we would be prepared to replace these missiles by providing a more effective deterrent, such as the assignment of Polaris submarines</a:t>
            </a:r>
          </a:p>
        </p:txBody>
      </p:sp>
    </p:spTree>
    <p:extLst>
      <p:ext uri="{BB962C8B-B14F-4D97-AF65-F5344CB8AC3E}">
        <p14:creationId xmlns:p14="http://schemas.microsoft.com/office/powerpoint/2010/main" val="812281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15E74-475E-8345-AF63-F984D4D8CAC0}"/>
              </a:ext>
            </a:extLst>
          </p:cNvPr>
          <p:cNvSpPr>
            <a:spLocks noGrp="1"/>
          </p:cNvSpPr>
          <p:nvPr>
            <p:ph type="title"/>
          </p:nvPr>
        </p:nvSpPr>
        <p:spPr/>
        <p:txBody>
          <a:bodyPr/>
          <a:lstStyle/>
          <a:p>
            <a:r>
              <a:rPr lang="en-US" dirty="0"/>
              <a:t>The Time Line:</a:t>
            </a:r>
          </a:p>
        </p:txBody>
      </p:sp>
      <p:sp>
        <p:nvSpPr>
          <p:cNvPr id="3" name="Content Placeholder 2">
            <a:extLst>
              <a:ext uri="{FF2B5EF4-FFF2-40B4-BE49-F238E27FC236}">
                <a16:creationId xmlns:a16="http://schemas.microsoft.com/office/drawing/2014/main" id="{F17E0E0E-24FF-2940-B01A-F01E8C1992C2}"/>
              </a:ext>
            </a:extLst>
          </p:cNvPr>
          <p:cNvSpPr>
            <a:spLocks noGrp="1"/>
          </p:cNvSpPr>
          <p:nvPr>
            <p:ph idx="1"/>
          </p:nvPr>
        </p:nvSpPr>
        <p:spPr/>
        <p:txBody>
          <a:bodyPr>
            <a:normAutofit fontScale="92500" lnSpcReduction="20000"/>
          </a:bodyPr>
          <a:lstStyle/>
          <a:p>
            <a:pPr marL="0" indent="0">
              <a:buNone/>
            </a:pPr>
            <a:r>
              <a:rPr lang="en-US" dirty="0"/>
              <a:t>October 22:   Kennedy announces blockade</a:t>
            </a:r>
          </a:p>
          <a:p>
            <a:pPr marL="0" indent="0">
              <a:buNone/>
            </a:pPr>
            <a:r>
              <a:rPr lang="en-US" dirty="0"/>
              <a:t>	Khrushchev decides not to authorize </a:t>
            </a:r>
            <a:r>
              <a:rPr lang="en-US" dirty="0" err="1"/>
              <a:t>Pliyev</a:t>
            </a:r>
            <a:r>
              <a:rPr lang="en-US" dirty="0"/>
              <a:t> to use tactical nukes, for 		now</a:t>
            </a:r>
          </a:p>
          <a:p>
            <a:pPr marL="0" indent="0">
              <a:buNone/>
            </a:pPr>
            <a:r>
              <a:rPr lang="en-US" dirty="0"/>
              <a:t>October 23:    US implements blockade </a:t>
            </a:r>
          </a:p>
          <a:p>
            <a:pPr marL="0" indent="0">
              <a:buNone/>
            </a:pPr>
            <a:r>
              <a:rPr lang="en-US" dirty="0"/>
              <a:t>	</a:t>
            </a:r>
            <a:r>
              <a:rPr lang="en-US" i="1" dirty="0" err="1"/>
              <a:t>Aleksandrov</a:t>
            </a:r>
            <a:r>
              <a:rPr lang="en-US" i="1" dirty="0"/>
              <a:t> </a:t>
            </a:r>
            <a:r>
              <a:rPr lang="en-US" dirty="0"/>
              <a:t>with nuclear warheads slips under the wire</a:t>
            </a:r>
          </a:p>
          <a:p>
            <a:pPr marL="0" indent="0">
              <a:buNone/>
            </a:pPr>
            <a:r>
              <a:rPr lang="en-US" i="1" dirty="0"/>
              <a:t>	</a:t>
            </a:r>
            <a:r>
              <a:rPr lang="en-US" dirty="0"/>
              <a:t>Most other ships stop, but oil tanker Bucharest is allowed to 			continue</a:t>
            </a:r>
          </a:p>
          <a:p>
            <a:pPr marL="0" indent="0">
              <a:buNone/>
            </a:pPr>
            <a:r>
              <a:rPr lang="en-US" dirty="0"/>
              <a:t>October 25: Khrushchev announces to Presidium that will have to remove missiles: But not right away</a:t>
            </a:r>
          </a:p>
          <a:p>
            <a:pPr marL="0" indent="0">
              <a:buNone/>
            </a:pPr>
            <a:r>
              <a:rPr lang="en-US" dirty="0"/>
              <a:t>	Soviet agents in Washington get hints of likely invasion</a:t>
            </a:r>
          </a:p>
          <a:p>
            <a:pPr marL="0" indent="0">
              <a:buNone/>
            </a:pPr>
            <a:r>
              <a:rPr lang="en-US" dirty="0"/>
              <a:t>	Khrushchev sends first letter about deal (Kennedy receives it later)	</a:t>
            </a:r>
          </a:p>
          <a:p>
            <a:pPr marL="0" indent="0">
              <a:buNone/>
            </a:pPr>
            <a:endParaRPr lang="en-US" dirty="0"/>
          </a:p>
        </p:txBody>
      </p:sp>
    </p:spTree>
    <p:extLst>
      <p:ext uri="{BB962C8B-B14F-4D97-AF65-F5344CB8AC3E}">
        <p14:creationId xmlns:p14="http://schemas.microsoft.com/office/powerpoint/2010/main" val="632869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43B70-4C3F-794E-A362-92726482B6F6}"/>
              </a:ext>
            </a:extLst>
          </p:cNvPr>
          <p:cNvSpPr>
            <a:spLocks noGrp="1"/>
          </p:cNvSpPr>
          <p:nvPr>
            <p:ph type="title"/>
          </p:nvPr>
        </p:nvSpPr>
        <p:spPr/>
        <p:txBody>
          <a:bodyPr/>
          <a:lstStyle/>
          <a:p>
            <a:r>
              <a:rPr lang="en-US" dirty="0"/>
              <a:t>The Time Line (</a:t>
            </a:r>
            <a:r>
              <a:rPr lang="en-US" dirty="0" err="1"/>
              <a:t>cont</a:t>
            </a:r>
            <a:r>
              <a:rPr lang="en-US" dirty="0"/>
              <a:t>)</a:t>
            </a:r>
          </a:p>
        </p:txBody>
      </p:sp>
      <p:sp>
        <p:nvSpPr>
          <p:cNvPr id="3" name="Content Placeholder 2">
            <a:extLst>
              <a:ext uri="{FF2B5EF4-FFF2-40B4-BE49-F238E27FC236}">
                <a16:creationId xmlns:a16="http://schemas.microsoft.com/office/drawing/2014/main" id="{B0FFCB26-D687-AC4A-82F1-5606425F88F6}"/>
              </a:ext>
            </a:extLst>
          </p:cNvPr>
          <p:cNvSpPr>
            <a:spLocks noGrp="1"/>
          </p:cNvSpPr>
          <p:nvPr>
            <p:ph idx="1"/>
          </p:nvPr>
        </p:nvSpPr>
        <p:spPr/>
        <p:txBody>
          <a:bodyPr/>
          <a:lstStyle/>
          <a:p>
            <a:pPr marL="0" indent="0">
              <a:buNone/>
            </a:pPr>
            <a:r>
              <a:rPr lang="en-US" dirty="0"/>
              <a:t>October 26:  </a:t>
            </a:r>
            <a:r>
              <a:rPr lang="en-US" dirty="0" err="1"/>
              <a:t>Excomm</a:t>
            </a:r>
            <a:r>
              <a:rPr lang="en-US" dirty="0"/>
              <a:t> meets in the morning, sees no success in 			blockade:</a:t>
            </a:r>
          </a:p>
          <a:p>
            <a:pPr marL="0" indent="0">
              <a:buNone/>
            </a:pPr>
            <a:r>
              <a:rPr lang="en-US" dirty="0"/>
              <a:t>	</a:t>
            </a:r>
            <a:r>
              <a:rPr lang="en-US" dirty="0" err="1"/>
              <a:t>MacNamara</a:t>
            </a:r>
            <a:r>
              <a:rPr lang="en-US" dirty="0"/>
              <a:t>, Dillon, Bundy, McCone, Taylor all want military 			action, Kennedy says wait</a:t>
            </a:r>
          </a:p>
          <a:p>
            <a:pPr marL="0" indent="0">
              <a:buNone/>
            </a:pPr>
            <a:r>
              <a:rPr lang="en-US" dirty="0"/>
              <a:t>Castro says war is imminent:  he allows anti-aircraft fighters to shoot</a:t>
            </a:r>
          </a:p>
          <a:p>
            <a:pPr marL="0" indent="0">
              <a:buNone/>
            </a:pPr>
            <a:r>
              <a:rPr lang="en-US" dirty="0"/>
              <a:t>	He sends letter to Khrushchev regarding nuclear response</a:t>
            </a:r>
          </a:p>
          <a:p>
            <a:pPr marL="0" indent="0">
              <a:buNone/>
            </a:pPr>
            <a:r>
              <a:rPr lang="en-US" dirty="0"/>
              <a:t>Soviets send authorization to </a:t>
            </a:r>
            <a:r>
              <a:rPr lang="en-US" dirty="0" err="1"/>
              <a:t>Pliyev</a:t>
            </a:r>
            <a:r>
              <a:rPr lang="en-US" dirty="0"/>
              <a:t> to use force, </a:t>
            </a:r>
          </a:p>
          <a:p>
            <a:pPr marL="0" indent="0">
              <a:buNone/>
            </a:pPr>
            <a:r>
              <a:rPr lang="en-US" dirty="0"/>
              <a:t>	Khrushchev now doesn’t expect war, sends letter with Turkey</a:t>
            </a:r>
          </a:p>
          <a:p>
            <a:pPr marL="0" indent="0">
              <a:buNone/>
            </a:pPr>
            <a:r>
              <a:rPr lang="en-US" dirty="0"/>
              <a:t>https://</a:t>
            </a:r>
            <a:r>
              <a:rPr lang="en-US" dirty="0" err="1"/>
              <a:t>vimeo.com</a:t>
            </a:r>
            <a:r>
              <a:rPr lang="en-US" dirty="0"/>
              <a:t>/237232989</a:t>
            </a:r>
          </a:p>
          <a:p>
            <a:endParaRPr lang="en-US" dirty="0"/>
          </a:p>
        </p:txBody>
      </p:sp>
    </p:spTree>
    <p:extLst>
      <p:ext uri="{BB962C8B-B14F-4D97-AF65-F5344CB8AC3E}">
        <p14:creationId xmlns:p14="http://schemas.microsoft.com/office/powerpoint/2010/main" val="2961746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6A008-CD85-EF41-80CE-6EE3A414B9C4}"/>
              </a:ext>
            </a:extLst>
          </p:cNvPr>
          <p:cNvSpPr>
            <a:spLocks noGrp="1"/>
          </p:cNvSpPr>
          <p:nvPr>
            <p:ph type="title"/>
          </p:nvPr>
        </p:nvSpPr>
        <p:spPr/>
        <p:txBody>
          <a:bodyPr/>
          <a:lstStyle/>
          <a:p>
            <a:r>
              <a:rPr lang="en-US" dirty="0"/>
              <a:t>October 27, 1962</a:t>
            </a:r>
          </a:p>
        </p:txBody>
      </p:sp>
      <p:sp>
        <p:nvSpPr>
          <p:cNvPr id="3" name="Content Placeholder 2">
            <a:extLst>
              <a:ext uri="{FF2B5EF4-FFF2-40B4-BE49-F238E27FC236}">
                <a16:creationId xmlns:a16="http://schemas.microsoft.com/office/drawing/2014/main" id="{350E2F22-535D-CC46-9A73-E2258ADAACFC}"/>
              </a:ext>
            </a:extLst>
          </p:cNvPr>
          <p:cNvSpPr>
            <a:spLocks noGrp="1"/>
          </p:cNvSpPr>
          <p:nvPr>
            <p:ph idx="1"/>
          </p:nvPr>
        </p:nvSpPr>
        <p:spPr>
          <a:xfrm>
            <a:off x="838200" y="1429407"/>
            <a:ext cx="10515600" cy="5063468"/>
          </a:xfrm>
        </p:spPr>
        <p:txBody>
          <a:bodyPr>
            <a:normAutofit/>
          </a:bodyPr>
          <a:lstStyle/>
          <a:p>
            <a:pPr marL="0" indent="0">
              <a:buNone/>
            </a:pPr>
            <a:r>
              <a:rPr lang="en-US" dirty="0"/>
              <a:t>Khrushchev’s second letter arrives in Washington arrives, </a:t>
            </a:r>
            <a:r>
              <a:rPr lang="en-US" dirty="0" err="1"/>
              <a:t>Excomm</a:t>
            </a:r>
            <a:r>
              <a:rPr lang="en-US" dirty="0"/>
              <a:t> 	discusses it’s meaning.  Most, including </a:t>
            </a:r>
            <a:r>
              <a:rPr lang="en-US" dirty="0" err="1"/>
              <a:t>MacNamara</a:t>
            </a:r>
            <a:r>
              <a:rPr lang="en-US" dirty="0"/>
              <a:t>, suggests		 war is likely---JFK continually asks for time, thinks about Turkey 	deal</a:t>
            </a:r>
          </a:p>
          <a:p>
            <a:pPr marL="0" indent="0">
              <a:buNone/>
            </a:pPr>
            <a:r>
              <a:rPr lang="en-US" dirty="0"/>
              <a:t>U-2 shot down in Cuba by Soviet SAM</a:t>
            </a:r>
          </a:p>
          <a:p>
            <a:pPr marL="0" indent="0">
              <a:buNone/>
            </a:pPr>
            <a:r>
              <a:rPr lang="en-US" dirty="0" err="1"/>
              <a:t>Excomm</a:t>
            </a:r>
            <a:r>
              <a:rPr lang="en-US" dirty="0"/>
              <a:t> decides to ignore second letter, respond publicly to first</a:t>
            </a:r>
          </a:p>
          <a:p>
            <a:pPr marL="0" indent="0">
              <a:buNone/>
            </a:pPr>
            <a:r>
              <a:rPr lang="en-US" dirty="0"/>
              <a:t>	Robert Kennedy visits </a:t>
            </a:r>
            <a:r>
              <a:rPr lang="en-US" dirty="0" err="1"/>
              <a:t>Dobrynin</a:t>
            </a:r>
            <a:r>
              <a:rPr lang="en-US" dirty="0"/>
              <a:t>, makes secret promise about 				Turkey</a:t>
            </a:r>
          </a:p>
          <a:p>
            <a:pPr marL="0" indent="0">
              <a:buNone/>
            </a:pPr>
            <a:r>
              <a:rPr lang="en-US" dirty="0"/>
              <a:t>	If that doesn’t work, John Kennedy suggests he is willing to make 			public trade of missiles in Cuba and Turkey</a:t>
            </a:r>
          </a:p>
          <a:p>
            <a:pPr marL="0" indent="0">
              <a:buNone/>
            </a:pPr>
            <a:r>
              <a:rPr lang="en-US" dirty="0"/>
              <a:t>October 28:   Khrushchev makes radio announcement, crisis ends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65100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5B278-8A48-744E-980B-4CA10390260D}"/>
              </a:ext>
            </a:extLst>
          </p:cNvPr>
          <p:cNvSpPr>
            <a:spLocks noGrp="1"/>
          </p:cNvSpPr>
          <p:nvPr>
            <p:ph type="title"/>
          </p:nvPr>
        </p:nvSpPr>
        <p:spPr/>
        <p:txBody>
          <a:bodyPr/>
          <a:lstStyle/>
          <a:p>
            <a:r>
              <a:rPr lang="en-US" dirty="0"/>
              <a:t>Personality:  The Transcripts of October 27</a:t>
            </a:r>
          </a:p>
        </p:txBody>
      </p:sp>
      <p:sp>
        <p:nvSpPr>
          <p:cNvPr id="4" name="Content Placeholder 2">
            <a:extLst>
              <a:ext uri="{FF2B5EF4-FFF2-40B4-BE49-F238E27FC236}">
                <a16:creationId xmlns:a16="http://schemas.microsoft.com/office/drawing/2014/main" id="{8C2D6C97-9CEF-F44F-B928-201238FB26D4}"/>
              </a:ext>
            </a:extLst>
          </p:cNvPr>
          <p:cNvSpPr>
            <a:spLocks noGrp="1"/>
          </p:cNvSpPr>
          <p:nvPr>
            <p:ph idx="1"/>
          </p:nvPr>
        </p:nvSpPr>
        <p:spPr/>
        <p:txBody>
          <a:bodyPr>
            <a:normAutofit/>
          </a:bodyPr>
          <a:lstStyle/>
          <a:p>
            <a:pPr marL="0" indent="0">
              <a:buNone/>
            </a:pPr>
            <a:r>
              <a:rPr lang="en-US" dirty="0"/>
              <a:t>Kennedy makes the decisions</a:t>
            </a:r>
          </a:p>
          <a:p>
            <a:pPr marL="0" indent="0">
              <a:buNone/>
            </a:pPr>
            <a:r>
              <a:rPr lang="en-US" dirty="0"/>
              <a:t>He doesn’t talk much about domestic politics here</a:t>
            </a:r>
          </a:p>
          <a:p>
            <a:pPr marL="0" indent="0">
              <a:buNone/>
            </a:pPr>
            <a:r>
              <a:rPr lang="en-US" dirty="0"/>
              <a:t>He is concerned that it is the Western Hemisphere</a:t>
            </a:r>
          </a:p>
          <a:p>
            <a:pPr marL="0" indent="0">
              <a:buNone/>
            </a:pPr>
            <a:r>
              <a:rPr lang="en-US" dirty="0"/>
              <a:t>He is very concerned about US credibility with NATO, Turkey</a:t>
            </a:r>
          </a:p>
          <a:p>
            <a:pPr marL="0" indent="0">
              <a:buNone/>
            </a:pPr>
            <a:r>
              <a:rPr lang="en-US" dirty="0"/>
              <a:t>He is very concerned about world opinion</a:t>
            </a:r>
          </a:p>
          <a:p>
            <a:pPr marL="0" indent="0">
              <a:buNone/>
            </a:pPr>
            <a:r>
              <a:rPr lang="en-US" dirty="0"/>
              <a:t>He is less concerned than others about looking weak</a:t>
            </a:r>
          </a:p>
          <a:p>
            <a:pPr marL="0" indent="0">
              <a:buNone/>
            </a:pPr>
            <a:r>
              <a:rPr lang="en-US" dirty="0"/>
              <a:t>He is very concerned about looking for time, for more options</a:t>
            </a:r>
          </a:p>
          <a:p>
            <a:pPr marL="0" indent="0">
              <a:buNone/>
            </a:pPr>
            <a:r>
              <a:rPr lang="en-US" dirty="0"/>
              <a:t>He is more willing than the others to make a trade on Turkey’s missiles</a:t>
            </a:r>
          </a:p>
          <a:p>
            <a:pPr marL="0" indent="0">
              <a:buNone/>
            </a:pPr>
            <a:endParaRPr lang="en-US" dirty="0"/>
          </a:p>
        </p:txBody>
      </p:sp>
    </p:spTree>
    <p:extLst>
      <p:ext uri="{BB962C8B-B14F-4D97-AF65-F5344CB8AC3E}">
        <p14:creationId xmlns:p14="http://schemas.microsoft.com/office/powerpoint/2010/main" val="51134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8FEE-489D-4542-80D6-00205099934B}"/>
              </a:ext>
            </a:extLst>
          </p:cNvPr>
          <p:cNvSpPr>
            <a:spLocks noGrp="1"/>
          </p:cNvSpPr>
          <p:nvPr>
            <p:ph type="title"/>
          </p:nvPr>
        </p:nvSpPr>
        <p:spPr/>
        <p:txBody>
          <a:bodyPr/>
          <a:lstStyle/>
          <a:p>
            <a:r>
              <a:rPr lang="en-US" dirty="0"/>
              <a:t>How dangerous was it?</a:t>
            </a:r>
          </a:p>
        </p:txBody>
      </p:sp>
      <p:sp>
        <p:nvSpPr>
          <p:cNvPr id="3" name="Content Placeholder 2">
            <a:extLst>
              <a:ext uri="{FF2B5EF4-FFF2-40B4-BE49-F238E27FC236}">
                <a16:creationId xmlns:a16="http://schemas.microsoft.com/office/drawing/2014/main" id="{A0364CB3-C78C-AD45-8DF1-BDCD94E9215F}"/>
              </a:ext>
            </a:extLst>
          </p:cNvPr>
          <p:cNvSpPr>
            <a:spLocks noGrp="1"/>
          </p:cNvSpPr>
          <p:nvPr>
            <p:ph idx="1"/>
          </p:nvPr>
        </p:nvSpPr>
        <p:spPr/>
        <p:txBody>
          <a:bodyPr/>
          <a:lstStyle/>
          <a:p>
            <a:r>
              <a:rPr lang="en-US" dirty="0"/>
              <a:t>Decision-making on both sides was prudent Decision for blockade, decision not to let </a:t>
            </a:r>
            <a:r>
              <a:rPr lang="en-US" dirty="0" err="1"/>
              <a:t>Pliyev</a:t>
            </a:r>
            <a:r>
              <a:rPr lang="en-US" dirty="0"/>
              <a:t> use nukes. Kennedy and Khrushchev both more careful than many of advisers</a:t>
            </a:r>
          </a:p>
          <a:p>
            <a:r>
              <a:rPr lang="en-US" dirty="0"/>
              <a:t>Bureaucratic miscommunications:   U-2 problem</a:t>
            </a:r>
          </a:p>
          <a:p>
            <a:r>
              <a:rPr lang="en-US" dirty="0"/>
              <a:t>International Miscommunications:  </a:t>
            </a:r>
            <a:r>
              <a:rPr lang="en-US" dirty="0" err="1"/>
              <a:t>Feliksov-Scoli</a:t>
            </a:r>
            <a:r>
              <a:rPr lang="en-US" dirty="0"/>
              <a:t> communications</a:t>
            </a:r>
          </a:p>
          <a:p>
            <a:r>
              <a:rPr lang="en-US" dirty="0"/>
              <a:t>Tactical Miscommunications:  Submarine B-59</a:t>
            </a:r>
          </a:p>
          <a:p>
            <a:pPr marL="457200" lvl="1" indent="0">
              <a:buNone/>
            </a:pPr>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103343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E7FB9-1988-A94E-9947-A15DBF6363D5}"/>
              </a:ext>
            </a:extLst>
          </p:cNvPr>
          <p:cNvSpPr>
            <a:spLocks noGrp="1"/>
          </p:cNvSpPr>
          <p:nvPr>
            <p:ph idx="1"/>
          </p:nvPr>
        </p:nvSpPr>
        <p:spPr/>
        <p:txBody>
          <a:bodyPr>
            <a:normAutofit lnSpcReduction="10000"/>
          </a:bodyPr>
          <a:lstStyle/>
          <a:p>
            <a:pPr marL="0" indent="0">
              <a:buNone/>
            </a:pPr>
            <a:r>
              <a:rPr lang="en-US" dirty="0"/>
              <a:t>October 22, 1962:</a:t>
            </a:r>
          </a:p>
          <a:p>
            <a:pPr marL="0" indent="0">
              <a:buNone/>
            </a:pPr>
            <a:endParaRPr lang="en-US" dirty="0"/>
          </a:p>
          <a:p>
            <a:pPr marL="0" indent="0">
              <a:buNone/>
            </a:pPr>
            <a:r>
              <a:rPr lang="en-US" dirty="0"/>
              <a:t>Letter to Khrushchev:</a:t>
            </a:r>
          </a:p>
          <a:p>
            <a:pPr marL="0" indent="0">
              <a:buNone/>
            </a:pPr>
            <a:r>
              <a:rPr lang="en-US" dirty="0"/>
              <a:t>In our discussions and exchanges on Berlin and other international questions, the one thing that has most concerned me has been the possibility that your Government would not correctly understand the will and determination of the United States in any given situation, since I have not assumed that you or any other sane man would, in this nuclear age, deliberately plunge the world into war which it is crystal clear no country could win and which could only result in catastrophic consequences to the whole world, including the aggressor.</a:t>
            </a:r>
          </a:p>
          <a:p>
            <a:endParaRPr lang="en-US" dirty="0"/>
          </a:p>
        </p:txBody>
      </p:sp>
    </p:spTree>
    <p:extLst>
      <p:ext uri="{BB962C8B-B14F-4D97-AF65-F5344CB8AC3E}">
        <p14:creationId xmlns:p14="http://schemas.microsoft.com/office/powerpoint/2010/main" val="3006561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65C5F-BC43-4B48-AFA5-723A9DD60A86}"/>
              </a:ext>
            </a:extLst>
          </p:cNvPr>
          <p:cNvSpPr>
            <a:spLocks noGrp="1"/>
          </p:cNvSpPr>
          <p:nvPr>
            <p:ph type="title"/>
          </p:nvPr>
        </p:nvSpPr>
        <p:spPr/>
        <p:txBody>
          <a:bodyPr>
            <a:normAutofit/>
          </a:bodyPr>
          <a:lstStyle/>
          <a:p>
            <a:r>
              <a:rPr lang="en-US" dirty="0"/>
              <a:t>October 23</a:t>
            </a:r>
            <a:endParaRPr lang="en-US" sz="2000" dirty="0"/>
          </a:p>
        </p:txBody>
      </p:sp>
      <p:sp>
        <p:nvSpPr>
          <p:cNvPr id="3" name="Content Placeholder 2">
            <a:extLst>
              <a:ext uri="{FF2B5EF4-FFF2-40B4-BE49-F238E27FC236}">
                <a16:creationId xmlns:a16="http://schemas.microsoft.com/office/drawing/2014/main" id="{94C7C9D0-AE0C-F041-A524-96C5CAD60082}"/>
              </a:ext>
            </a:extLst>
          </p:cNvPr>
          <p:cNvSpPr>
            <a:spLocks noGrp="1"/>
          </p:cNvSpPr>
          <p:nvPr>
            <p:ph idx="1"/>
          </p:nvPr>
        </p:nvSpPr>
        <p:spPr/>
        <p:txBody>
          <a:bodyPr>
            <a:normAutofit fontScale="92500" lnSpcReduction="20000"/>
          </a:bodyPr>
          <a:lstStyle/>
          <a:p>
            <a:pPr marL="0" indent="0">
              <a:buNone/>
            </a:pPr>
            <a:r>
              <a:rPr lang="en-US" dirty="0"/>
              <a:t>Khrushchev letter to Kennedy, October 23</a:t>
            </a:r>
          </a:p>
          <a:p>
            <a:pPr marL="0" indent="0">
              <a:buNone/>
            </a:pPr>
            <a:r>
              <a:rPr lang="en-US" dirty="0"/>
              <a:t>You wish to compel us to renounce the rights that every sovereign state enjoys, you are trying to legislate in questions of international law, and you are violating the universally accepted norms of that law. And you are doing all this not only out of hatred for the Cuban people and its government, but also because of considerations of the election campaign in the United States. What morality, what law can justify such an approach by the American Government to international affairs? No such morality or law can be found, because the actions of the United States with regard to Cuba constitute outright banditry or, if you like, the folly of degenerate imperialism. Unfortunately, such folly can bring grave suffering to the peoples of all countries, and to no lesser degree to the American people themselves, since the United States has completely lost its former isolation with the advent of modern types of armament.</a:t>
            </a:r>
          </a:p>
        </p:txBody>
      </p:sp>
    </p:spTree>
    <p:extLst>
      <p:ext uri="{BB962C8B-B14F-4D97-AF65-F5344CB8AC3E}">
        <p14:creationId xmlns:p14="http://schemas.microsoft.com/office/powerpoint/2010/main" val="3229846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A1482-48F0-B347-9064-06360D9B8A52}"/>
              </a:ext>
            </a:extLst>
          </p:cNvPr>
          <p:cNvSpPr>
            <a:spLocks noGrp="1"/>
          </p:cNvSpPr>
          <p:nvPr>
            <p:ph type="title"/>
          </p:nvPr>
        </p:nvSpPr>
        <p:spPr/>
        <p:txBody>
          <a:bodyPr/>
          <a:lstStyle/>
          <a:p>
            <a:r>
              <a:rPr lang="en-US" dirty="0"/>
              <a:t>When does war occur?</a:t>
            </a:r>
          </a:p>
        </p:txBody>
      </p:sp>
      <p:sp>
        <p:nvSpPr>
          <p:cNvPr id="3" name="Content Placeholder 2">
            <a:extLst>
              <a:ext uri="{FF2B5EF4-FFF2-40B4-BE49-F238E27FC236}">
                <a16:creationId xmlns:a16="http://schemas.microsoft.com/office/drawing/2014/main" id="{81137C34-F0F4-E547-A235-70C60C2336EC}"/>
              </a:ext>
            </a:extLst>
          </p:cNvPr>
          <p:cNvSpPr>
            <a:spLocks noGrp="1"/>
          </p:cNvSpPr>
          <p:nvPr>
            <p:ph idx="1"/>
          </p:nvPr>
        </p:nvSpPr>
        <p:spPr/>
        <p:txBody>
          <a:bodyPr/>
          <a:lstStyle/>
          <a:p>
            <a:pPr marL="0" indent="0">
              <a:buNone/>
            </a:pPr>
            <a:r>
              <a:rPr lang="en-US" dirty="0"/>
              <a:t>When there’s a shift in the balance of power</a:t>
            </a:r>
          </a:p>
          <a:p>
            <a:pPr marL="0" indent="0">
              <a:buNone/>
            </a:pPr>
            <a:r>
              <a:rPr lang="en-US" dirty="0"/>
              <a:t>	Preventive or Revisionist War</a:t>
            </a:r>
          </a:p>
          <a:p>
            <a:pPr marL="0" indent="0">
              <a:buNone/>
            </a:pPr>
            <a:r>
              <a:rPr lang="en-US" dirty="0"/>
              <a:t>When one or both sides believe they can win with a first strike</a:t>
            </a:r>
          </a:p>
          <a:p>
            <a:pPr marL="0" indent="0">
              <a:buNone/>
            </a:pPr>
            <a:r>
              <a:rPr lang="en-US" dirty="0"/>
              <a:t>Miscalculation of capabilities and/or resolve</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8042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A7691-2133-D641-8970-1B3B888DA895}"/>
              </a:ext>
            </a:extLst>
          </p:cNvPr>
          <p:cNvSpPr>
            <a:spLocks noGrp="1"/>
          </p:cNvSpPr>
          <p:nvPr>
            <p:ph type="title"/>
          </p:nvPr>
        </p:nvSpPr>
        <p:spPr/>
        <p:txBody>
          <a:bodyPr/>
          <a:lstStyle/>
          <a:p>
            <a:r>
              <a:rPr lang="en-US" dirty="0"/>
              <a:t>October 26:  The Crisis Becomes More Tense</a:t>
            </a:r>
          </a:p>
        </p:txBody>
      </p:sp>
      <p:sp>
        <p:nvSpPr>
          <p:cNvPr id="3" name="Content Placeholder 2">
            <a:extLst>
              <a:ext uri="{FF2B5EF4-FFF2-40B4-BE49-F238E27FC236}">
                <a16:creationId xmlns:a16="http://schemas.microsoft.com/office/drawing/2014/main" id="{8B607BDA-8792-A947-970B-4D0A011D60C4}"/>
              </a:ext>
            </a:extLst>
          </p:cNvPr>
          <p:cNvSpPr>
            <a:spLocks noGrp="1"/>
          </p:cNvSpPr>
          <p:nvPr>
            <p:ph idx="1"/>
          </p:nvPr>
        </p:nvSpPr>
        <p:spPr/>
        <p:txBody>
          <a:bodyPr>
            <a:normAutofit lnSpcReduction="10000"/>
          </a:bodyPr>
          <a:lstStyle/>
          <a:p>
            <a:pPr marL="0" indent="0" fontAlgn="base">
              <a:buNone/>
            </a:pPr>
            <a:r>
              <a:rPr lang="en-US" dirty="0"/>
              <a:t>Castro to Khrushchev</a:t>
            </a:r>
          </a:p>
          <a:p>
            <a:pPr marL="0" indent="0" fontAlgn="base">
              <a:buNone/>
            </a:pPr>
            <a:r>
              <a:rPr lang="en-US" dirty="0"/>
              <a:t>If the second variant takes place and the imperialists invade Cuba with the aim of occupying it, the dangers of their aggressive policy are so great that after such an invasion the Soviet Union must never allow circumstances in which the imperialists could carry out a nuclear first strike against it.  I tell you this because I believe that the imperialists' aggressiveness makes them extremely dangerous, and that if they manage to carry out an invasion of Cuba--a brutal act in violation of universal and moral law--then that would be the moment to eliminate this danger forever, in an act of the most legitimate self-defense. However harsh and terrible the solution, there would be no other.</a:t>
            </a:r>
          </a:p>
          <a:p>
            <a:endParaRPr lang="en-US" dirty="0"/>
          </a:p>
        </p:txBody>
      </p:sp>
    </p:spTree>
    <p:extLst>
      <p:ext uri="{BB962C8B-B14F-4D97-AF65-F5344CB8AC3E}">
        <p14:creationId xmlns:p14="http://schemas.microsoft.com/office/powerpoint/2010/main" val="4128052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A67C8-625C-DA43-8043-9C73EA0C5C40}"/>
              </a:ext>
            </a:extLst>
          </p:cNvPr>
          <p:cNvSpPr>
            <a:spLocks noGrp="1"/>
          </p:cNvSpPr>
          <p:nvPr>
            <p:ph type="title"/>
          </p:nvPr>
        </p:nvSpPr>
        <p:spPr/>
        <p:txBody>
          <a:bodyPr/>
          <a:lstStyle/>
          <a:p>
            <a:r>
              <a:rPr lang="en-US" dirty="0"/>
              <a:t>Khrushchev to Castro, October 30</a:t>
            </a:r>
          </a:p>
        </p:txBody>
      </p:sp>
      <p:sp>
        <p:nvSpPr>
          <p:cNvPr id="3" name="Content Placeholder 2">
            <a:extLst>
              <a:ext uri="{FF2B5EF4-FFF2-40B4-BE49-F238E27FC236}">
                <a16:creationId xmlns:a16="http://schemas.microsoft.com/office/drawing/2014/main" id="{338DA6D2-67A8-CF4F-B57B-4B8B662C087B}"/>
              </a:ext>
            </a:extLst>
          </p:cNvPr>
          <p:cNvSpPr>
            <a:spLocks noGrp="1"/>
          </p:cNvSpPr>
          <p:nvPr>
            <p:ph idx="1"/>
          </p:nvPr>
        </p:nvSpPr>
        <p:spPr/>
        <p:txBody>
          <a:bodyPr/>
          <a:lstStyle/>
          <a:p>
            <a:r>
              <a:rPr lang="en-US" dirty="0"/>
              <a:t>We have lived through a very grave moment, a global thermonuclear war could have broken out. Of course the United States would have suffered enormous losses, but the Soviet Union and the whole socialist bloc would have also suffered greatly. It is even difficult to say how things would have ended for the Cuban people. First of all, Cuba would have burned in the fires of war. Without a doubt the Cuban people would have fought courageously but, also without a doubt, the Cuban people would have perished heroically. We struggle against imperialism, not in order to die, but to draw on all of our potential, to lose as little as possible, and later to win more, so as to be a victor and make communism triumph.</a:t>
            </a:r>
          </a:p>
        </p:txBody>
      </p:sp>
    </p:spTree>
    <p:extLst>
      <p:ext uri="{BB962C8B-B14F-4D97-AF65-F5344CB8AC3E}">
        <p14:creationId xmlns:p14="http://schemas.microsoft.com/office/powerpoint/2010/main" val="1498687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7CC81-AE6E-3C4E-8786-1BE3CC471984}"/>
              </a:ext>
            </a:extLst>
          </p:cNvPr>
          <p:cNvSpPr>
            <a:spLocks noGrp="1"/>
          </p:cNvSpPr>
          <p:nvPr>
            <p:ph type="title"/>
          </p:nvPr>
        </p:nvSpPr>
        <p:spPr/>
        <p:txBody>
          <a:bodyPr/>
          <a:lstStyle/>
          <a:p>
            <a:r>
              <a:rPr lang="en-US" dirty="0"/>
              <a:t>October 26</a:t>
            </a:r>
          </a:p>
        </p:txBody>
      </p:sp>
      <p:sp>
        <p:nvSpPr>
          <p:cNvPr id="3" name="Content Placeholder 2">
            <a:extLst>
              <a:ext uri="{FF2B5EF4-FFF2-40B4-BE49-F238E27FC236}">
                <a16:creationId xmlns:a16="http://schemas.microsoft.com/office/drawing/2014/main" id="{25B2A3A6-4CEA-214D-B7CC-18EEAB9ADA49}"/>
              </a:ext>
            </a:extLst>
          </p:cNvPr>
          <p:cNvSpPr>
            <a:spLocks noGrp="1"/>
          </p:cNvSpPr>
          <p:nvPr>
            <p:ph idx="1"/>
          </p:nvPr>
        </p:nvSpPr>
        <p:spPr/>
        <p:txBody>
          <a:bodyPr/>
          <a:lstStyle/>
          <a:p>
            <a:r>
              <a:rPr lang="en-US" dirty="0"/>
              <a:t>Khrushchev to Kennedy</a:t>
            </a:r>
          </a:p>
          <a:p>
            <a:pPr marL="0" indent="0">
              <a:buNone/>
            </a:pPr>
            <a:r>
              <a:rPr lang="en-US" dirty="0"/>
              <a:t>If, however, you have not lost your self-control and sensibly conceive what this might lead to, then, Mr. President, we and you ought not now to pull on the ends of the rope in which you have tied the knot of war, because the more the two of us pull, the tighter that knot will be tied. And a moment may come when that knot will be tied so tight that even he who tied it will not have the strength to untie it, and then it will be necessary to cut that knot, and what that would mean is not for me to explain to you, because you yourself understand perfectly of what terrible forces our countries dispose.</a:t>
            </a:r>
          </a:p>
          <a:p>
            <a:endParaRPr lang="en-US" dirty="0"/>
          </a:p>
        </p:txBody>
      </p:sp>
    </p:spTree>
    <p:extLst>
      <p:ext uri="{BB962C8B-B14F-4D97-AF65-F5344CB8AC3E}">
        <p14:creationId xmlns:p14="http://schemas.microsoft.com/office/powerpoint/2010/main" val="2329468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D6B03-22F6-2246-AFE0-AF178707113D}"/>
              </a:ext>
            </a:extLst>
          </p:cNvPr>
          <p:cNvSpPr>
            <a:spLocks noGrp="1"/>
          </p:cNvSpPr>
          <p:nvPr>
            <p:ph type="title"/>
          </p:nvPr>
        </p:nvSpPr>
        <p:spPr/>
        <p:txBody>
          <a:bodyPr/>
          <a:lstStyle/>
          <a:p>
            <a:r>
              <a:rPr lang="en-US" dirty="0"/>
              <a:t>Writing Break:</a:t>
            </a:r>
          </a:p>
        </p:txBody>
      </p:sp>
      <p:sp>
        <p:nvSpPr>
          <p:cNvPr id="3" name="Content Placeholder 2">
            <a:extLst>
              <a:ext uri="{FF2B5EF4-FFF2-40B4-BE49-F238E27FC236}">
                <a16:creationId xmlns:a16="http://schemas.microsoft.com/office/drawing/2014/main" id="{0EE3ED1A-F723-9745-9465-2DB22CEBC29F}"/>
              </a:ext>
            </a:extLst>
          </p:cNvPr>
          <p:cNvSpPr>
            <a:spLocks noGrp="1"/>
          </p:cNvSpPr>
          <p:nvPr>
            <p:ph idx="1"/>
          </p:nvPr>
        </p:nvSpPr>
        <p:spPr/>
        <p:txBody>
          <a:bodyPr/>
          <a:lstStyle/>
          <a:p>
            <a:pPr marL="0" indent="0">
              <a:buNone/>
            </a:pPr>
            <a:r>
              <a:rPr lang="en-US" dirty="0"/>
              <a:t>The standard explanation for the successful explanation of the Cuban Missile Crisis in the United States, at least until the end of the cold war, was that Kennedy took a strong position and Khrushchev backed down (due perhaps to US local superiority, US nuclear superiority, or to Kennedy's willingness to take greater risks). Do you think this interpretation holds up? </a:t>
            </a:r>
            <a:r>
              <a:rPr lang="en-US" dirty="0" err="1"/>
              <a:t>WHy</a:t>
            </a:r>
            <a:r>
              <a:rPr lang="en-US" dirty="0"/>
              <a:t> or why not?</a:t>
            </a:r>
          </a:p>
        </p:txBody>
      </p:sp>
    </p:spTree>
    <p:extLst>
      <p:ext uri="{BB962C8B-B14F-4D97-AF65-F5344CB8AC3E}">
        <p14:creationId xmlns:p14="http://schemas.microsoft.com/office/powerpoint/2010/main" val="140563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18824-7AB7-8544-9BC1-E3C20FE6A5D7}"/>
              </a:ext>
            </a:extLst>
          </p:cNvPr>
          <p:cNvSpPr>
            <a:spLocks noGrp="1"/>
          </p:cNvSpPr>
          <p:nvPr>
            <p:ph type="title"/>
          </p:nvPr>
        </p:nvSpPr>
        <p:spPr>
          <a:xfrm>
            <a:off x="838200" y="365125"/>
            <a:ext cx="10515600" cy="1106323"/>
          </a:xfrm>
        </p:spPr>
        <p:txBody>
          <a:bodyPr>
            <a:normAutofit fontScale="90000"/>
          </a:bodyPr>
          <a:lstStyle/>
          <a:p>
            <a:r>
              <a:rPr lang="en-US" dirty="0"/>
              <a:t>Kennedy’s Position: </a:t>
            </a:r>
            <a:br>
              <a:rPr lang="en-US" dirty="0"/>
            </a:br>
            <a:endParaRPr lang="en-US" dirty="0"/>
          </a:p>
        </p:txBody>
      </p:sp>
      <p:sp>
        <p:nvSpPr>
          <p:cNvPr id="3" name="Content Placeholder 2">
            <a:extLst>
              <a:ext uri="{FF2B5EF4-FFF2-40B4-BE49-F238E27FC236}">
                <a16:creationId xmlns:a16="http://schemas.microsoft.com/office/drawing/2014/main" id="{AF5D6344-51DB-2243-825F-DFF36791AEC8}"/>
              </a:ext>
            </a:extLst>
          </p:cNvPr>
          <p:cNvSpPr>
            <a:spLocks noGrp="1"/>
          </p:cNvSpPr>
          <p:nvPr>
            <p:ph idx="1"/>
          </p:nvPr>
        </p:nvSpPr>
        <p:spPr/>
        <p:txBody>
          <a:bodyPr/>
          <a:lstStyle/>
          <a:p>
            <a:pPr lvl="1"/>
            <a:r>
              <a:rPr lang="en-US" dirty="0"/>
              <a:t>Sphere of influence</a:t>
            </a:r>
          </a:p>
          <a:p>
            <a:pPr lvl="1"/>
            <a:r>
              <a:rPr lang="en-US" dirty="0"/>
              <a:t>Public opinion</a:t>
            </a:r>
          </a:p>
          <a:p>
            <a:pPr lvl="1"/>
            <a:r>
              <a:rPr lang="en-US" dirty="0"/>
              <a:t>US Security</a:t>
            </a:r>
          </a:p>
          <a:p>
            <a:pPr lvl="1"/>
            <a:r>
              <a:rPr lang="en-US" dirty="0" err="1"/>
              <a:t>Nato</a:t>
            </a:r>
            <a:r>
              <a:rPr lang="en-US" dirty="0"/>
              <a:t>, Latin American and their opinion, notions of reliability</a:t>
            </a:r>
          </a:p>
          <a:p>
            <a:pPr lvl="1"/>
            <a:r>
              <a:rPr lang="en-US" dirty="0"/>
              <a:t>Prevent war</a:t>
            </a:r>
          </a:p>
          <a:p>
            <a:pPr lvl="1"/>
            <a:r>
              <a:rPr lang="en-US" dirty="0"/>
              <a:t>Desire for time</a:t>
            </a:r>
          </a:p>
          <a:p>
            <a:pPr lvl="1"/>
            <a:r>
              <a:rPr lang="en-US" dirty="0"/>
              <a:t>Actively tries to reduce risk</a:t>
            </a:r>
          </a:p>
          <a:p>
            <a:pPr lvl="1"/>
            <a:r>
              <a:rPr lang="en-US" dirty="0"/>
              <a:t>In end, weakness was less important than avoiding war</a:t>
            </a:r>
          </a:p>
          <a:p>
            <a:pPr lvl="1"/>
            <a:r>
              <a:rPr lang="en-US" dirty="0"/>
              <a:t>He had a lot of military options</a:t>
            </a:r>
          </a:p>
          <a:p>
            <a:pPr lvl="1"/>
            <a:endParaRPr lang="en-US" dirty="0"/>
          </a:p>
        </p:txBody>
      </p:sp>
    </p:spTree>
    <p:extLst>
      <p:ext uri="{BB962C8B-B14F-4D97-AF65-F5344CB8AC3E}">
        <p14:creationId xmlns:p14="http://schemas.microsoft.com/office/powerpoint/2010/main" val="3751425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5B0A4-7150-F84A-8A8D-AE060910C5B6}"/>
              </a:ext>
            </a:extLst>
          </p:cNvPr>
          <p:cNvSpPr>
            <a:spLocks noGrp="1"/>
          </p:cNvSpPr>
          <p:nvPr>
            <p:ph type="title"/>
          </p:nvPr>
        </p:nvSpPr>
        <p:spPr/>
        <p:txBody>
          <a:bodyPr/>
          <a:lstStyle/>
          <a:p>
            <a:r>
              <a:rPr lang="en-US" dirty="0"/>
              <a:t>Khrushchev’s Position</a:t>
            </a:r>
          </a:p>
        </p:txBody>
      </p:sp>
      <p:sp>
        <p:nvSpPr>
          <p:cNvPr id="3" name="Content Placeholder 2">
            <a:extLst>
              <a:ext uri="{FF2B5EF4-FFF2-40B4-BE49-F238E27FC236}">
                <a16:creationId xmlns:a16="http://schemas.microsoft.com/office/drawing/2014/main" id="{46A0CA6D-FA82-D248-A48C-B1C80DD00CB5}"/>
              </a:ext>
            </a:extLst>
          </p:cNvPr>
          <p:cNvSpPr>
            <a:spLocks noGrp="1"/>
          </p:cNvSpPr>
          <p:nvPr>
            <p:ph idx="1"/>
          </p:nvPr>
        </p:nvSpPr>
        <p:spPr/>
        <p:txBody>
          <a:bodyPr/>
          <a:lstStyle/>
          <a:p>
            <a:r>
              <a:rPr lang="en-US" dirty="0"/>
              <a:t>Strengthen Soviet leadership of socialism</a:t>
            </a:r>
          </a:p>
          <a:p>
            <a:r>
              <a:rPr lang="en-US" dirty="0"/>
              <a:t>Few options</a:t>
            </a:r>
          </a:p>
          <a:p>
            <a:r>
              <a:rPr lang="en-US" dirty="0"/>
              <a:t>His choice with regard to blockade</a:t>
            </a:r>
          </a:p>
          <a:p>
            <a:r>
              <a:rPr lang="en-US" dirty="0"/>
              <a:t>Pressure from Cuba</a:t>
            </a:r>
          </a:p>
          <a:p>
            <a:r>
              <a:rPr lang="en-US" dirty="0"/>
              <a:t>Didn’t care about public opinion</a:t>
            </a:r>
          </a:p>
          <a:p>
            <a:r>
              <a:rPr lang="en-US" dirty="0"/>
              <a:t>He didn’t want war</a:t>
            </a:r>
          </a:p>
          <a:p>
            <a:pPr marL="0" indent="0">
              <a:buNone/>
            </a:pPr>
            <a:endParaRPr lang="en-US" dirty="0"/>
          </a:p>
        </p:txBody>
      </p:sp>
    </p:spTree>
    <p:extLst>
      <p:ext uri="{BB962C8B-B14F-4D97-AF65-F5344CB8AC3E}">
        <p14:creationId xmlns:p14="http://schemas.microsoft.com/office/powerpoint/2010/main" val="391505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8361A-565B-CD46-AE51-194F25600D4F}"/>
              </a:ext>
            </a:extLst>
          </p:cNvPr>
          <p:cNvSpPr>
            <a:spLocks noGrp="1"/>
          </p:cNvSpPr>
          <p:nvPr>
            <p:ph type="title"/>
          </p:nvPr>
        </p:nvSpPr>
        <p:spPr/>
        <p:txBody>
          <a:bodyPr/>
          <a:lstStyle/>
          <a:p>
            <a:r>
              <a:rPr lang="en-US" dirty="0"/>
              <a:t>The Theoretical Dilemma</a:t>
            </a:r>
          </a:p>
        </p:txBody>
      </p:sp>
      <p:sp>
        <p:nvSpPr>
          <p:cNvPr id="3" name="Content Placeholder 2">
            <a:extLst>
              <a:ext uri="{FF2B5EF4-FFF2-40B4-BE49-F238E27FC236}">
                <a16:creationId xmlns:a16="http://schemas.microsoft.com/office/drawing/2014/main" id="{EB4B4FC6-D910-6F4B-B846-B8A3B2FE85D4}"/>
              </a:ext>
            </a:extLst>
          </p:cNvPr>
          <p:cNvSpPr>
            <a:spLocks noGrp="1"/>
          </p:cNvSpPr>
          <p:nvPr>
            <p:ph idx="1"/>
          </p:nvPr>
        </p:nvSpPr>
        <p:spPr/>
        <p:txBody>
          <a:bodyPr/>
          <a:lstStyle/>
          <a:p>
            <a:pPr marL="0" indent="0">
              <a:buNone/>
            </a:pPr>
            <a:r>
              <a:rPr lang="en-US" dirty="0"/>
              <a:t>The Game of Chicken—or Brinksmanship</a:t>
            </a:r>
          </a:p>
          <a:p>
            <a:pPr marL="0" indent="0">
              <a:buNone/>
            </a:pPr>
            <a:r>
              <a:rPr lang="en-US" dirty="0"/>
              <a:t>There is a dispute between parties</a:t>
            </a:r>
          </a:p>
          <a:p>
            <a:pPr marL="0" indent="0">
              <a:buNone/>
            </a:pPr>
            <a:r>
              <a:rPr lang="en-US" dirty="0"/>
              <a:t>	Neither side wants war</a:t>
            </a:r>
          </a:p>
          <a:p>
            <a:pPr marL="0" indent="0">
              <a:buNone/>
            </a:pPr>
            <a:r>
              <a:rPr lang="en-US" dirty="0"/>
              <a:t>	Both sides understand the other side doesn’t want war</a:t>
            </a:r>
          </a:p>
          <a:p>
            <a:pPr marL="0" indent="0">
              <a:buNone/>
            </a:pPr>
            <a:r>
              <a:rPr lang="en-US" dirty="0"/>
              <a:t>	Neither wants to concede</a:t>
            </a:r>
          </a:p>
          <a:p>
            <a:pPr marL="0" indent="0">
              <a:buNone/>
            </a:pPr>
            <a:r>
              <a:rPr lang="en-US" dirty="0"/>
              <a:t>	Both know things can get out of control</a:t>
            </a:r>
          </a:p>
          <a:p>
            <a:pPr marL="0" indent="0">
              <a:buNone/>
            </a:pPr>
            <a:r>
              <a:rPr lang="en-US" dirty="0"/>
              <a:t>	How much risk will you accept? </a:t>
            </a:r>
          </a:p>
          <a:p>
            <a:pPr marL="0" indent="0">
              <a:buNone/>
            </a:pPr>
            <a:r>
              <a:rPr lang="en-US" dirty="0"/>
              <a:t>	</a:t>
            </a:r>
          </a:p>
          <a:p>
            <a:pPr marL="0" indent="0">
              <a:buNone/>
            </a:pPr>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37662684-0400-2148-90F5-25C9271054FD}"/>
              </a:ext>
            </a:extLst>
          </p:cNvPr>
          <p:cNvPicPr>
            <a:picLocks noChangeAspect="1"/>
          </p:cNvPicPr>
          <p:nvPr/>
        </p:nvPicPr>
        <p:blipFill>
          <a:blip r:embed="rId2"/>
          <a:stretch>
            <a:fillRect/>
          </a:stretch>
        </p:blipFill>
        <p:spPr>
          <a:xfrm>
            <a:off x="7313691" y="365125"/>
            <a:ext cx="4040109" cy="2262461"/>
          </a:xfrm>
          <a:prstGeom prst="rect">
            <a:avLst/>
          </a:prstGeom>
        </p:spPr>
      </p:pic>
      <p:pic>
        <p:nvPicPr>
          <p:cNvPr id="6" name="Picture 5" descr="chicken-game.jpg">
            <a:extLst>
              <a:ext uri="{FF2B5EF4-FFF2-40B4-BE49-F238E27FC236}">
                <a16:creationId xmlns:a16="http://schemas.microsoft.com/office/drawing/2014/main" id="{F2C617C5-BC4E-CE49-BBC6-A5EA833957C1}"/>
              </a:ext>
            </a:extLst>
          </p:cNvPr>
          <p:cNvPicPr>
            <a:picLocks noChangeAspect="1"/>
          </p:cNvPicPr>
          <p:nvPr/>
        </p:nvPicPr>
        <p:blipFill>
          <a:blip r:embed="rId3"/>
          <a:stretch>
            <a:fillRect/>
          </a:stretch>
        </p:blipFill>
        <p:spPr>
          <a:xfrm>
            <a:off x="7866943" y="4529070"/>
            <a:ext cx="3486857" cy="2175026"/>
          </a:xfrm>
          <a:prstGeom prst="rect">
            <a:avLst/>
          </a:prstGeom>
        </p:spPr>
      </p:pic>
    </p:spTree>
    <p:extLst>
      <p:ext uri="{BB962C8B-B14F-4D97-AF65-F5344CB8AC3E}">
        <p14:creationId xmlns:p14="http://schemas.microsoft.com/office/powerpoint/2010/main" val="1999629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68456-82D7-9B4B-8CE3-8D8CB426538D}"/>
              </a:ext>
            </a:extLst>
          </p:cNvPr>
          <p:cNvSpPr>
            <a:spLocks noGrp="1"/>
          </p:cNvSpPr>
          <p:nvPr>
            <p:ph type="title"/>
          </p:nvPr>
        </p:nvSpPr>
        <p:spPr/>
        <p:txBody>
          <a:bodyPr/>
          <a:lstStyle/>
          <a:p>
            <a:r>
              <a:rPr lang="en-US" dirty="0"/>
              <a:t>The Movie Version</a:t>
            </a:r>
          </a:p>
        </p:txBody>
      </p:sp>
      <p:sp>
        <p:nvSpPr>
          <p:cNvPr id="3" name="Content Placeholder 2">
            <a:extLst>
              <a:ext uri="{FF2B5EF4-FFF2-40B4-BE49-F238E27FC236}">
                <a16:creationId xmlns:a16="http://schemas.microsoft.com/office/drawing/2014/main" id="{9572568C-738F-5C4A-8BD0-3D2AC9197675}"/>
              </a:ext>
            </a:extLst>
          </p:cNvPr>
          <p:cNvSpPr>
            <a:spLocks noGrp="1"/>
          </p:cNvSpPr>
          <p:nvPr>
            <p:ph idx="1"/>
          </p:nvPr>
        </p:nvSpPr>
        <p:spPr>
          <a:xfrm>
            <a:off x="449318" y="1531335"/>
            <a:ext cx="10515600" cy="4351338"/>
          </a:xfrm>
        </p:spPr>
        <p:txBody>
          <a:bodyPr/>
          <a:lstStyle/>
          <a:p>
            <a:r>
              <a:rPr lang="en-US" dirty="0"/>
              <a:t>https://</a:t>
            </a:r>
            <a:r>
              <a:rPr lang="en-US" dirty="0" err="1"/>
              <a:t>www.youtube.com</a:t>
            </a:r>
            <a:r>
              <a:rPr lang="en-US" dirty="0"/>
              <a:t>/</a:t>
            </a:r>
            <a:r>
              <a:rPr lang="en-US" dirty="0" err="1"/>
              <a:t>watch?v</a:t>
            </a:r>
            <a:r>
              <a:rPr lang="en-US" dirty="0"/>
              <a:t>=BGtEp7zFdrc</a:t>
            </a:r>
          </a:p>
        </p:txBody>
      </p:sp>
      <p:pic>
        <p:nvPicPr>
          <p:cNvPr id="4" name="Online Media 3" descr="The Chicken Run: Rebel Without A Cause (1955)">
            <a:hlinkClick r:id="" action="ppaction://media"/>
            <a:extLst>
              <a:ext uri="{FF2B5EF4-FFF2-40B4-BE49-F238E27FC236}">
                <a16:creationId xmlns:a16="http://schemas.microsoft.com/office/drawing/2014/main" id="{FC0A9096-8EFC-0F4B-976E-3BDF141131E3}"/>
              </a:ext>
            </a:extLst>
          </p:cNvPr>
          <p:cNvPicPr>
            <a:picLocks noRot="1" noChangeAspect="1"/>
          </p:cNvPicPr>
          <p:nvPr>
            <a:videoFile r:link="rId1"/>
          </p:nvPr>
        </p:nvPicPr>
        <p:blipFill>
          <a:blip r:embed="rId3"/>
          <a:stretch>
            <a:fillRect/>
          </a:stretch>
        </p:blipFill>
        <p:spPr>
          <a:xfrm>
            <a:off x="4826000" y="2711450"/>
            <a:ext cx="2540000" cy="1435100"/>
          </a:xfrm>
          <a:prstGeom prst="rect">
            <a:avLst/>
          </a:prstGeom>
        </p:spPr>
      </p:pic>
    </p:spTree>
    <p:extLst>
      <p:ext uri="{BB962C8B-B14F-4D97-AF65-F5344CB8AC3E}">
        <p14:creationId xmlns:p14="http://schemas.microsoft.com/office/powerpoint/2010/main" val="377130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232F0-B363-8A41-AF00-C28BF508AB34}"/>
              </a:ext>
            </a:extLst>
          </p:cNvPr>
          <p:cNvSpPr>
            <a:spLocks noGrp="1"/>
          </p:cNvSpPr>
          <p:nvPr>
            <p:ph type="title"/>
          </p:nvPr>
        </p:nvSpPr>
        <p:spPr/>
        <p:txBody>
          <a:bodyPr>
            <a:normAutofit/>
          </a:bodyPr>
          <a:lstStyle/>
          <a:p>
            <a:r>
              <a:rPr lang="en-US" sz="4000" dirty="0"/>
              <a:t>How can one communicate a willingness to risk?</a:t>
            </a:r>
          </a:p>
        </p:txBody>
      </p:sp>
      <p:sp>
        <p:nvSpPr>
          <p:cNvPr id="5" name="Content Placeholder 4">
            <a:extLst>
              <a:ext uri="{FF2B5EF4-FFF2-40B4-BE49-F238E27FC236}">
                <a16:creationId xmlns:a16="http://schemas.microsoft.com/office/drawing/2014/main" id="{5514D5D6-1D11-03A9-AEBD-E77774E36217}"/>
              </a:ext>
            </a:extLst>
          </p:cNvPr>
          <p:cNvSpPr>
            <a:spLocks noGrp="1"/>
          </p:cNvSpPr>
          <p:nvPr>
            <p:ph idx="1"/>
          </p:nvPr>
        </p:nvSpPr>
        <p:spPr/>
        <p:txBody>
          <a:bodyPr/>
          <a:lstStyle/>
          <a:p>
            <a:r>
              <a:rPr lang="en-US" dirty="0"/>
              <a:t>Think </a:t>
            </a:r>
            <a:r>
              <a:rPr lang="en-US"/>
              <a:t>about Estonia?</a:t>
            </a:r>
            <a:endParaRPr lang="en-US" dirty="0"/>
          </a:p>
          <a:p>
            <a:r>
              <a:rPr lang="en-US" dirty="0"/>
              <a:t>Think about Taiwan?</a:t>
            </a:r>
          </a:p>
        </p:txBody>
      </p:sp>
    </p:spTree>
    <p:extLst>
      <p:ext uri="{BB962C8B-B14F-4D97-AF65-F5344CB8AC3E}">
        <p14:creationId xmlns:p14="http://schemas.microsoft.com/office/powerpoint/2010/main" val="127016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4FD10-5A28-6854-EE65-3938F1395D18}"/>
              </a:ext>
            </a:extLst>
          </p:cNvPr>
          <p:cNvSpPr>
            <a:spLocks noGrp="1"/>
          </p:cNvSpPr>
          <p:nvPr>
            <p:ph type="title"/>
          </p:nvPr>
        </p:nvSpPr>
        <p:spPr/>
        <p:txBody>
          <a:bodyPr/>
          <a:lstStyle/>
          <a:p>
            <a:r>
              <a:rPr lang="en-US" dirty="0"/>
              <a:t>How to communicate risk?</a:t>
            </a:r>
          </a:p>
        </p:txBody>
      </p:sp>
      <p:sp>
        <p:nvSpPr>
          <p:cNvPr id="4" name="Content Placeholder 2">
            <a:extLst>
              <a:ext uri="{FF2B5EF4-FFF2-40B4-BE49-F238E27FC236}">
                <a16:creationId xmlns:a16="http://schemas.microsoft.com/office/drawing/2014/main" id="{B341A5D9-EECB-399C-47AD-49B2995A8882}"/>
              </a:ext>
            </a:extLst>
          </p:cNvPr>
          <p:cNvSpPr>
            <a:spLocks noGrp="1"/>
          </p:cNvSpPr>
          <p:nvPr>
            <p:ph idx="1"/>
          </p:nvPr>
        </p:nvSpPr>
        <p:spPr/>
        <p:txBody>
          <a:bodyPr/>
          <a:lstStyle/>
          <a:p>
            <a:r>
              <a:rPr lang="en-US" dirty="0"/>
              <a:t>What is at stake?  Who has more at stake?</a:t>
            </a:r>
          </a:p>
          <a:p>
            <a:pPr lvl="1"/>
            <a:r>
              <a:rPr lang="en-US" dirty="0"/>
              <a:t>Why doesn’t US intervene in Hungary in 1956?</a:t>
            </a:r>
          </a:p>
          <a:p>
            <a:pPr lvl="1"/>
            <a:r>
              <a:rPr lang="en-US" dirty="0"/>
              <a:t>Why doesn’t US intervene in Berlin in 1961?</a:t>
            </a:r>
          </a:p>
          <a:p>
            <a:r>
              <a:rPr lang="en-US" dirty="0"/>
              <a:t>How do you communicate resolve?</a:t>
            </a:r>
          </a:p>
          <a:p>
            <a:pPr lvl="1"/>
            <a:r>
              <a:rPr lang="en-US" dirty="0"/>
              <a:t>“Tying your hands”:   Restrict your own choices</a:t>
            </a:r>
          </a:p>
          <a:p>
            <a:pPr lvl="2"/>
            <a:r>
              <a:rPr lang="en-US" dirty="0"/>
              <a:t>Audience Costs</a:t>
            </a:r>
          </a:p>
          <a:p>
            <a:pPr lvl="1"/>
            <a:r>
              <a:rPr lang="en-US" dirty="0"/>
              <a:t>“Paying to Play” :  Place more at risk</a:t>
            </a:r>
          </a:p>
          <a:p>
            <a:pPr lvl="1"/>
            <a:r>
              <a:rPr lang="en-US" dirty="0"/>
              <a:t>The Tripwire</a:t>
            </a:r>
          </a:p>
          <a:p>
            <a:r>
              <a:rPr lang="en-US" dirty="0"/>
              <a:t>The incentive to miscommunicate</a:t>
            </a:r>
          </a:p>
          <a:p>
            <a:pPr marL="914400" lvl="2" indent="0">
              <a:buNone/>
            </a:pPr>
            <a:endParaRPr lang="en-US" dirty="0"/>
          </a:p>
          <a:p>
            <a:endParaRPr lang="en-US" dirty="0"/>
          </a:p>
        </p:txBody>
      </p:sp>
    </p:spTree>
    <p:extLst>
      <p:ext uri="{BB962C8B-B14F-4D97-AF65-F5344CB8AC3E}">
        <p14:creationId xmlns:p14="http://schemas.microsoft.com/office/powerpoint/2010/main" val="3840358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FDE7B-AA20-AB46-B2F8-939C8B867C33}"/>
              </a:ext>
            </a:extLst>
          </p:cNvPr>
          <p:cNvSpPr>
            <a:spLocks noGrp="1"/>
          </p:cNvSpPr>
          <p:nvPr>
            <p:ph type="title"/>
          </p:nvPr>
        </p:nvSpPr>
        <p:spPr/>
        <p:txBody>
          <a:bodyPr/>
          <a:lstStyle/>
          <a:p>
            <a:r>
              <a:rPr lang="en-US" dirty="0"/>
              <a:t>Other Tactics</a:t>
            </a:r>
          </a:p>
        </p:txBody>
      </p:sp>
      <p:sp>
        <p:nvSpPr>
          <p:cNvPr id="3" name="Content Placeholder 2">
            <a:extLst>
              <a:ext uri="{FF2B5EF4-FFF2-40B4-BE49-F238E27FC236}">
                <a16:creationId xmlns:a16="http://schemas.microsoft.com/office/drawing/2014/main" id="{37942509-2808-2D4E-95D6-FA94A1C38649}"/>
              </a:ext>
            </a:extLst>
          </p:cNvPr>
          <p:cNvSpPr>
            <a:spLocks noGrp="1"/>
          </p:cNvSpPr>
          <p:nvPr>
            <p:ph idx="1"/>
          </p:nvPr>
        </p:nvSpPr>
        <p:spPr/>
        <p:txBody>
          <a:bodyPr/>
          <a:lstStyle/>
          <a:p>
            <a:r>
              <a:rPr lang="en-US" dirty="0"/>
              <a:t>Try to gain time</a:t>
            </a:r>
          </a:p>
          <a:p>
            <a:r>
              <a:rPr lang="en-US" dirty="0"/>
              <a:t>Try to place the onus for risk on the other side</a:t>
            </a:r>
          </a:p>
          <a:p>
            <a:r>
              <a:rPr lang="en-US" dirty="0"/>
              <a:t>“Provide an off-ramp”</a:t>
            </a:r>
          </a:p>
          <a:p>
            <a:endParaRPr lang="en-US" dirty="0"/>
          </a:p>
          <a:p>
            <a:endParaRPr lang="en-US" dirty="0"/>
          </a:p>
        </p:txBody>
      </p:sp>
    </p:spTree>
    <p:extLst>
      <p:ext uri="{BB962C8B-B14F-4D97-AF65-F5344CB8AC3E}">
        <p14:creationId xmlns:p14="http://schemas.microsoft.com/office/powerpoint/2010/main" val="364829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390E6-744F-A946-9A33-84C9D3425593}"/>
              </a:ext>
            </a:extLst>
          </p:cNvPr>
          <p:cNvSpPr>
            <a:spLocks noGrp="1"/>
          </p:cNvSpPr>
          <p:nvPr>
            <p:ph type="title"/>
          </p:nvPr>
        </p:nvSpPr>
        <p:spPr/>
        <p:txBody>
          <a:bodyPr/>
          <a:lstStyle/>
          <a:p>
            <a:r>
              <a:rPr lang="en-US" dirty="0"/>
              <a:t>THE CRISIS</a:t>
            </a:r>
          </a:p>
        </p:txBody>
      </p:sp>
      <p:sp>
        <p:nvSpPr>
          <p:cNvPr id="3" name="Content Placeholder 2">
            <a:extLst>
              <a:ext uri="{FF2B5EF4-FFF2-40B4-BE49-F238E27FC236}">
                <a16:creationId xmlns:a16="http://schemas.microsoft.com/office/drawing/2014/main" id="{72BD033B-3581-D54F-83F0-E8814ACDA077}"/>
              </a:ext>
            </a:extLst>
          </p:cNvPr>
          <p:cNvSpPr>
            <a:spLocks noGrp="1"/>
          </p:cNvSpPr>
          <p:nvPr>
            <p:ph idx="1"/>
          </p:nvPr>
        </p:nvSpPr>
        <p:spPr/>
        <p:txBody>
          <a:bodyPr>
            <a:normAutofit fontScale="92500" lnSpcReduction="20000"/>
          </a:bodyPr>
          <a:lstStyle/>
          <a:p>
            <a:r>
              <a:rPr lang="en-US" dirty="0"/>
              <a:t>The situation on October 15, 1962</a:t>
            </a:r>
          </a:p>
          <a:p>
            <a:r>
              <a:rPr lang="en-US" dirty="0"/>
              <a:t>Soviets substantially increase military assistance to Cuba through summer</a:t>
            </a:r>
          </a:p>
          <a:p>
            <a:pPr lvl="1"/>
            <a:r>
              <a:rPr lang="en-US" dirty="0"/>
              <a:t>Khrushchev had promised he would use nuclear weapons</a:t>
            </a:r>
          </a:p>
          <a:p>
            <a:r>
              <a:rPr lang="en-US" dirty="0"/>
              <a:t>United States notices buildup</a:t>
            </a:r>
          </a:p>
          <a:p>
            <a:pPr lvl="1"/>
            <a:r>
              <a:rPr lang="en-US" dirty="0"/>
              <a:t>Increases pressure for military removal of Castro</a:t>
            </a:r>
          </a:p>
          <a:p>
            <a:pPr lvl="1"/>
            <a:r>
              <a:rPr lang="en-US" dirty="0"/>
              <a:t>Kennedy statement of September 5</a:t>
            </a:r>
          </a:p>
          <a:p>
            <a:r>
              <a:rPr lang="en-US" dirty="0"/>
              <a:t> Soviet Union:  Fearful of US invasion							Sea-to Air Missiles on Cuban coast					Tactical Cruise missiles –FKR Missiles, Smaller tactical  nuclear missiles</a:t>
            </a:r>
          </a:p>
          <a:p>
            <a:r>
              <a:rPr lang="en-US" dirty="0"/>
              <a:t>Intermediate Range Missiles and Warheads in early October</a:t>
            </a:r>
          </a:p>
          <a:p>
            <a:pPr lvl="1"/>
            <a:endParaRPr lang="en-US" dirty="0"/>
          </a:p>
          <a:p>
            <a:pPr marL="914400" lvl="2" indent="0">
              <a:buNone/>
            </a:pPr>
            <a:r>
              <a:rPr lang="en-US" dirty="0"/>
              <a:t>	</a:t>
            </a:r>
          </a:p>
        </p:txBody>
      </p:sp>
    </p:spTree>
    <p:extLst>
      <p:ext uri="{BB962C8B-B14F-4D97-AF65-F5344CB8AC3E}">
        <p14:creationId xmlns:p14="http://schemas.microsoft.com/office/powerpoint/2010/main" val="4225631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C92EA-8AE8-2648-A187-5F6DD7C46981}"/>
              </a:ext>
            </a:extLst>
          </p:cNvPr>
          <p:cNvSpPr>
            <a:spLocks noGrp="1"/>
          </p:cNvSpPr>
          <p:nvPr>
            <p:ph type="title"/>
          </p:nvPr>
        </p:nvSpPr>
        <p:spPr/>
        <p:txBody>
          <a:bodyPr/>
          <a:lstStyle/>
          <a:p>
            <a:r>
              <a:rPr lang="en-US" dirty="0"/>
              <a:t>The Decision to Blockade</a:t>
            </a:r>
          </a:p>
        </p:txBody>
      </p:sp>
      <p:sp>
        <p:nvSpPr>
          <p:cNvPr id="3" name="Content Placeholder 2">
            <a:extLst>
              <a:ext uri="{FF2B5EF4-FFF2-40B4-BE49-F238E27FC236}">
                <a16:creationId xmlns:a16="http://schemas.microsoft.com/office/drawing/2014/main" id="{7D3F009B-C4B0-0746-9596-7E87E6C789AB}"/>
              </a:ext>
            </a:extLst>
          </p:cNvPr>
          <p:cNvSpPr>
            <a:spLocks noGrp="1"/>
          </p:cNvSpPr>
          <p:nvPr>
            <p:ph idx="1"/>
          </p:nvPr>
        </p:nvSpPr>
        <p:spPr/>
        <p:txBody>
          <a:bodyPr>
            <a:normAutofit fontScale="85000" lnSpcReduction="20000"/>
          </a:bodyPr>
          <a:lstStyle/>
          <a:p>
            <a:r>
              <a:rPr lang="en-US" dirty="0"/>
              <a:t>Discovery of Missiles on October 15:  President informed Oct. 16</a:t>
            </a:r>
          </a:p>
          <a:p>
            <a:r>
              <a:rPr lang="en-US" dirty="0"/>
              <a:t>The </a:t>
            </a:r>
            <a:r>
              <a:rPr lang="en-US" dirty="0" err="1"/>
              <a:t>Excomm</a:t>
            </a:r>
            <a:r>
              <a:rPr lang="en-US" dirty="0"/>
              <a:t>:  Close set of advisers</a:t>
            </a:r>
          </a:p>
          <a:p>
            <a:pPr lvl="1"/>
            <a:r>
              <a:rPr lang="en-US" dirty="0"/>
              <a:t>Four plans:  </a:t>
            </a:r>
          </a:p>
          <a:p>
            <a:pPr lvl="2"/>
            <a:r>
              <a:rPr lang="en-US" dirty="0"/>
              <a:t>Surgical strike </a:t>
            </a:r>
          </a:p>
          <a:p>
            <a:pPr lvl="2"/>
            <a:r>
              <a:rPr lang="en-US" dirty="0"/>
              <a:t>Massive air strike</a:t>
            </a:r>
          </a:p>
          <a:p>
            <a:pPr lvl="2"/>
            <a:r>
              <a:rPr lang="en-US" dirty="0"/>
              <a:t>Invasion</a:t>
            </a:r>
          </a:p>
          <a:p>
            <a:pPr lvl="2"/>
            <a:r>
              <a:rPr lang="en-US" dirty="0"/>
              <a:t>Blockade</a:t>
            </a:r>
          </a:p>
          <a:p>
            <a:r>
              <a:rPr lang="en-US" dirty="0"/>
              <a:t>The Positions:</a:t>
            </a:r>
          </a:p>
          <a:p>
            <a:r>
              <a:rPr lang="en-US" dirty="0"/>
              <a:t>President Kennedy:  Initially for surgical air</a:t>
            </a:r>
          </a:p>
          <a:p>
            <a:pPr lvl="1"/>
            <a:r>
              <a:rPr lang="en-US" dirty="0"/>
              <a:t>When told it would not remove missiles, for massive air strike</a:t>
            </a:r>
          </a:p>
          <a:p>
            <a:pPr lvl="1"/>
            <a:r>
              <a:rPr lang="en-US" dirty="0"/>
              <a:t>Finally to blockade</a:t>
            </a:r>
          </a:p>
          <a:p>
            <a:r>
              <a:rPr lang="en-US" dirty="0"/>
              <a:t>October 20:</a:t>
            </a:r>
          </a:p>
          <a:p>
            <a:pPr lvl="1"/>
            <a:r>
              <a:rPr lang="en-US" dirty="0"/>
              <a:t>Air Strike:  Robert Kennedy, Dillon, Bundy, McCone, Acheson, Taylor</a:t>
            </a:r>
          </a:p>
          <a:p>
            <a:pPr lvl="1"/>
            <a:r>
              <a:rPr lang="en-US" dirty="0"/>
              <a:t>Blockade:  </a:t>
            </a:r>
            <a:r>
              <a:rPr lang="en-US" dirty="0" err="1"/>
              <a:t>MacNamara</a:t>
            </a:r>
            <a:r>
              <a:rPr lang="en-US" dirty="0"/>
              <a:t>, Rusk, Thompson, Ball.</a:t>
            </a:r>
          </a:p>
          <a:p>
            <a:pPr lvl="1"/>
            <a:endParaRPr lang="en-US" dirty="0"/>
          </a:p>
          <a:p>
            <a:pPr lvl="1"/>
            <a:endParaRPr lang="en-US" dirty="0"/>
          </a:p>
        </p:txBody>
      </p:sp>
    </p:spTree>
    <p:extLst>
      <p:ext uri="{BB962C8B-B14F-4D97-AF65-F5344CB8AC3E}">
        <p14:creationId xmlns:p14="http://schemas.microsoft.com/office/powerpoint/2010/main" val="17961387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1185</TotalTime>
  <Words>2054</Words>
  <Application>Microsoft Macintosh PowerPoint</Application>
  <PresentationFormat>Widescreen</PresentationFormat>
  <Paragraphs>146</Paragraphs>
  <Slides>25</Slides>
  <Notes>1</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Crisis Bargaining:</vt:lpstr>
      <vt:lpstr>When does war occur?</vt:lpstr>
      <vt:lpstr>The Theoretical Dilemma</vt:lpstr>
      <vt:lpstr>The Movie Version</vt:lpstr>
      <vt:lpstr>How can one communicate a willingness to risk?</vt:lpstr>
      <vt:lpstr>How to communicate risk?</vt:lpstr>
      <vt:lpstr>Other Tactics</vt:lpstr>
      <vt:lpstr>THE CRISIS</vt:lpstr>
      <vt:lpstr>The Decision to Blockade</vt:lpstr>
      <vt:lpstr>The Debate:</vt:lpstr>
      <vt:lpstr>The Debate </vt:lpstr>
      <vt:lpstr>Steps after the Blockade</vt:lpstr>
      <vt:lpstr>The Time Line:</vt:lpstr>
      <vt:lpstr>The Time Line (cont)</vt:lpstr>
      <vt:lpstr>October 27, 1962</vt:lpstr>
      <vt:lpstr>Personality:  The Transcripts of October 27</vt:lpstr>
      <vt:lpstr>How dangerous was it?</vt:lpstr>
      <vt:lpstr>PowerPoint Presentation</vt:lpstr>
      <vt:lpstr>October 23</vt:lpstr>
      <vt:lpstr>October 26:  The Crisis Becomes More Tense</vt:lpstr>
      <vt:lpstr>Khrushchev to Castro, October 30</vt:lpstr>
      <vt:lpstr>October 26</vt:lpstr>
      <vt:lpstr>Writing Break:</vt:lpstr>
      <vt:lpstr>Kennedy’s Position:  </vt:lpstr>
      <vt:lpstr>Khrushchev’s Position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 Bargaining:</dc:title>
  <dc:creator>Microsoft Office User</dc:creator>
  <cp:lastModifiedBy>Jim Richter</cp:lastModifiedBy>
  <cp:revision>32</cp:revision>
  <dcterms:created xsi:type="dcterms:W3CDTF">2020-12-01T18:16:57Z</dcterms:created>
  <dcterms:modified xsi:type="dcterms:W3CDTF">2024-11-13T10:42:06Z</dcterms:modified>
</cp:coreProperties>
</file>