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508" r:id="rId4"/>
    <p:sldId id="509" r:id="rId5"/>
    <p:sldId id="510" r:id="rId6"/>
    <p:sldId id="511" r:id="rId7"/>
    <p:sldId id="512" r:id="rId8"/>
    <p:sldId id="513" r:id="rId9"/>
    <p:sldId id="474" r:id="rId10"/>
    <p:sldId id="500" r:id="rId11"/>
    <p:sldId id="501" r:id="rId12"/>
    <p:sldId id="261" r:id="rId13"/>
    <p:sldId id="344" r:id="rId14"/>
    <p:sldId id="475" r:id="rId15"/>
    <p:sldId id="262" r:id="rId16"/>
    <p:sldId id="267" r:id="rId17"/>
    <p:sldId id="264" r:id="rId18"/>
    <p:sldId id="263" r:id="rId19"/>
    <p:sldId id="502" r:id="rId20"/>
    <p:sldId id="503" r:id="rId21"/>
    <p:sldId id="265" r:id="rId22"/>
    <p:sldId id="266" r:id="rId23"/>
    <p:sldId id="515" r:id="rId24"/>
    <p:sldId id="478" r:id="rId25"/>
    <p:sldId id="476" r:id="rId26"/>
    <p:sldId id="477" r:id="rId27"/>
    <p:sldId id="479" r:id="rId28"/>
    <p:sldId id="526" r:id="rId29"/>
    <p:sldId id="480" r:id="rId30"/>
    <p:sldId id="481" r:id="rId31"/>
    <p:sldId id="482" r:id="rId32"/>
    <p:sldId id="505" r:id="rId33"/>
    <p:sldId id="504" r:id="rId34"/>
    <p:sldId id="527" r:id="rId35"/>
    <p:sldId id="355" r:id="rId36"/>
    <p:sldId id="298" r:id="rId37"/>
    <p:sldId id="356" r:id="rId38"/>
    <p:sldId id="357" r:id="rId39"/>
    <p:sldId id="299" r:id="rId40"/>
    <p:sldId id="517" r:id="rId41"/>
    <p:sldId id="300" r:id="rId42"/>
    <p:sldId id="358" r:id="rId43"/>
    <p:sldId id="301" r:id="rId44"/>
    <p:sldId id="302" r:id="rId45"/>
    <p:sldId id="361" r:id="rId46"/>
    <p:sldId id="303" r:id="rId47"/>
    <p:sldId id="306" r:id="rId48"/>
    <p:sldId id="304" r:id="rId49"/>
    <p:sldId id="305" r:id="rId50"/>
    <p:sldId id="308" r:id="rId51"/>
    <p:sldId id="307" r:id="rId52"/>
    <p:sldId id="362" r:id="rId53"/>
    <p:sldId id="528" r:id="rId54"/>
    <p:sldId id="467" r:id="rId55"/>
    <p:sldId id="310" r:id="rId56"/>
    <p:sldId id="309" r:id="rId57"/>
    <p:sldId id="364" r:id="rId58"/>
    <p:sldId id="365" r:id="rId59"/>
    <p:sldId id="366" r:id="rId60"/>
    <p:sldId id="367" r:id="rId61"/>
    <p:sldId id="368" r:id="rId62"/>
    <p:sldId id="521" r:id="rId63"/>
    <p:sldId id="328" r:id="rId64"/>
    <p:sldId id="522" r:id="rId65"/>
    <p:sldId id="278" r:id="rId66"/>
    <p:sldId id="279" r:id="rId67"/>
    <p:sldId id="293" r:id="rId68"/>
    <p:sldId id="468" r:id="rId69"/>
    <p:sldId id="312" r:id="rId70"/>
    <p:sldId id="369" r:id="rId71"/>
    <p:sldId id="370" r:id="rId72"/>
    <p:sldId id="529" r:id="rId73"/>
    <p:sldId id="530" r:id="rId74"/>
    <p:sldId id="469" r:id="rId75"/>
    <p:sldId id="346" r:id="rId76"/>
    <p:sldId id="470" r:id="rId77"/>
    <p:sldId id="379" r:id="rId78"/>
    <p:sldId id="381" r:id="rId79"/>
    <p:sldId id="382" r:id="rId80"/>
    <p:sldId id="514" r:id="rId81"/>
    <p:sldId id="516" r:id="rId82"/>
    <p:sldId id="491" r:id="rId83"/>
    <p:sldId id="492" r:id="rId84"/>
    <p:sldId id="498" r:id="rId85"/>
    <p:sldId id="523" r:id="rId86"/>
    <p:sldId id="524" r:id="rId87"/>
    <p:sldId id="493" r:id="rId88"/>
    <p:sldId id="525" r:id="rId89"/>
    <p:sldId id="333" r:id="rId90"/>
    <p:sldId id="397" r:id="rId91"/>
    <p:sldId id="399" r:id="rId92"/>
    <p:sldId id="422" r:id="rId93"/>
    <p:sldId id="334" r:id="rId94"/>
    <p:sldId id="400" r:id="rId95"/>
    <p:sldId id="401" r:id="rId96"/>
    <p:sldId id="402" r:id="rId97"/>
    <p:sldId id="403" r:id="rId98"/>
    <p:sldId id="404" r:id="rId99"/>
    <p:sldId id="405" r:id="rId100"/>
    <p:sldId id="409" r:id="rId101"/>
    <p:sldId id="412" r:id="rId102"/>
    <p:sldId id="406" r:id="rId103"/>
    <p:sldId id="338" r:id="rId104"/>
    <p:sldId id="349" r:id="rId105"/>
    <p:sldId id="531" r:id="rId106"/>
    <p:sldId id="519" r:id="rId107"/>
    <p:sldId id="520" r:id="rId108"/>
    <p:sldId id="336" r:id="rId109"/>
    <p:sldId id="518" r:id="rId110"/>
    <p:sldId id="415" r:id="rId111"/>
    <p:sldId id="532" r:id="rId112"/>
    <p:sldId id="337" r:id="rId113"/>
    <p:sldId id="339" r:id="rId114"/>
    <p:sldId id="533" r:id="rId115"/>
    <p:sldId id="350" r:id="rId116"/>
    <p:sldId id="420" r:id="rId117"/>
    <p:sldId id="340" r:id="rId118"/>
    <p:sldId id="341" r:id="rId119"/>
    <p:sldId id="342" r:id="rId120"/>
    <p:sldId id="506" r:id="rId121"/>
    <p:sldId id="534" r:id="rId122"/>
    <p:sldId id="424" r:id="rId123"/>
    <p:sldId id="428" r:id="rId124"/>
    <p:sldId id="429" r:id="rId125"/>
    <p:sldId id="433" r:id="rId126"/>
    <p:sldId id="435" r:id="rId127"/>
    <p:sldId id="436" r:id="rId128"/>
    <p:sldId id="447" r:id="rId129"/>
    <p:sldId id="448" r:id="rId130"/>
    <p:sldId id="437" r:id="rId131"/>
    <p:sldId id="438" r:id="rId132"/>
    <p:sldId id="471" r:id="rId133"/>
    <p:sldId id="431" r:id="rId134"/>
    <p:sldId id="439" r:id="rId135"/>
    <p:sldId id="440" r:id="rId136"/>
    <p:sldId id="451" r:id="rId137"/>
    <p:sldId id="450" r:id="rId138"/>
    <p:sldId id="432" r:id="rId139"/>
    <p:sldId id="441" r:id="rId140"/>
    <p:sldId id="452" r:id="rId141"/>
    <p:sldId id="442" r:id="rId142"/>
    <p:sldId id="454" r:id="rId143"/>
    <p:sldId id="453" r:id="rId144"/>
    <p:sldId id="443" r:id="rId145"/>
    <p:sldId id="445" r:id="rId146"/>
    <p:sldId id="455" r:id="rId147"/>
    <p:sldId id="456" r:id="rId148"/>
    <p:sldId id="459" r:id="rId149"/>
    <p:sldId id="458" r:id="rId150"/>
    <p:sldId id="457" r:id="rId151"/>
    <p:sldId id="460" r:id="rId152"/>
    <p:sldId id="446" r:id="rId153"/>
    <p:sldId id="461" r:id="rId154"/>
    <p:sldId id="462" r:id="rId155"/>
    <p:sldId id="463" r:id="rId156"/>
    <p:sldId id="464" r:id="rId157"/>
    <p:sldId id="507" r:id="rId15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70" autoAdjust="0"/>
    <p:restoredTop sz="94660"/>
  </p:normalViewPr>
  <p:slideViewPr>
    <p:cSldViewPr snapToGrid="0">
      <p:cViewPr varScale="1">
        <p:scale>
          <a:sx n="81" d="100"/>
          <a:sy n="81" d="100"/>
        </p:scale>
        <p:origin x="56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presProps" Target="pres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viewProps" Target="viewProp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1532FB-48C9-44F7-9DA0-2AA8BF7067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A1E35CA-6741-4F74-B846-03902FBED3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7BAF160-70B0-452F-A5EC-C9D4197DE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B022F-D87B-435A-BD04-82D06E52710C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9D3B061-EC6B-4C59-ABBC-D2A8CBE83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84B14F4-CCD8-4DD2-9789-482E9186F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85002-B2E2-42EB-88BD-4340DD73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487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A4A75E-6367-4BD9-B9A0-0EA84099A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4CFF54B-7C7E-4343-B8B3-460AB4A059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DC9455B-AA16-438F-B320-9D9D1AD91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B022F-D87B-435A-BD04-82D06E52710C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EF211AF-FFD4-4E38-A7CE-727F54A5A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9C7687C-8082-4B0F-BEEB-43F4B645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85002-B2E2-42EB-88BD-4340DD73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235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170C1A5-4943-4AA1-8DC9-528DA2EEEE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B6AE26A-A369-4728-9F7B-085E5D7DEE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9E51CC3-B06C-4DA0-8A11-3C5A3C15A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B022F-D87B-435A-BD04-82D06E52710C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15E3CBB-E2F9-47B8-9CF5-01CD8AFEB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66832A5-257C-4466-B363-1C3FB3643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85002-B2E2-42EB-88BD-4340DD73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239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6CE842-0203-49E2-98EB-AFFF75B4E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8395813-09BE-47E8-BAD3-1E0235739B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B51F7E1-B96B-444A-AED1-F8EA8C82A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B022F-D87B-435A-BD04-82D06E52710C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276EE70-9B15-48D6-983A-48B5D2264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CC88E9A-8A89-4D64-AF22-40E284B4C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85002-B2E2-42EB-88BD-4340DD73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088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B4FD92-3FCF-48D4-A808-B84392B6A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97E5843-E455-4CF1-8A4F-D0FDECC95D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7ABF505-640C-4421-BE36-C22D22244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B022F-D87B-435A-BD04-82D06E52710C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9DB5E5F-7361-41E8-80AE-539EB4CBF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4A7F212-080D-4578-96E6-24048DE9A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85002-B2E2-42EB-88BD-4340DD73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35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FADD28-C831-46A9-9854-83018551D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1A47BC-AB8B-4BD9-9B85-0C0F0FB2CE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92A0E55-75DD-4A2F-B381-633FC7FDE3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FA3A9E2-D863-4C9C-AF41-38D04B0E0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B022F-D87B-435A-BD04-82D06E52710C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F3BBB5E-F813-4AB5-ACC7-EC8342E45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33C5A59-547F-48F4-A7A6-3DC57B9F1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85002-B2E2-42EB-88BD-4340DD73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847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5BC4E7-C219-4287-BF9B-CCC0EECE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100E5B6-717F-4B62-A6C8-5CFAE3DC8C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90137D6-DDC4-4240-8DC0-66489811B0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87AB885-02F5-407D-AFC2-8A29A56BE4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B110E49-FE36-4C6B-AE45-2C64D1419C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9310C64-E414-4D63-90D2-EA5BD12EE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B022F-D87B-435A-BD04-82D06E52710C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400086D-3A26-4800-BFF4-A1FBC71AD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B7A0266-B793-475C-A861-334C984C9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85002-B2E2-42EB-88BD-4340DD73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792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1E2793-282C-400D-9BD2-1464404B1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20A7A46-A277-44A8-8466-7EC681FE9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B022F-D87B-435A-BD04-82D06E52710C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1021EE5-187F-4B9B-8C03-969E1C8BA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2E60ABA-D8E7-4023-B0CB-E5721023A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85002-B2E2-42EB-88BD-4340DD73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09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D4A1398-439F-437E-B69C-EB48E81DC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B022F-D87B-435A-BD04-82D06E52710C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D233DC1-A09B-46BA-8171-854832C82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641BE69-1445-4454-BD8D-ECD40FDDF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85002-B2E2-42EB-88BD-4340DD73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861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A6D63F-EE67-46E3-9DE5-843C3446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17EB36-99B3-48DF-B79D-990545A8A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C2B5AD0-0AAE-432D-AEAC-2B5794125F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EA6E5AD-9588-419F-BC10-2FA2F66E5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B022F-D87B-435A-BD04-82D06E52710C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38CBAC0-BA7C-49F8-AFE9-B45BA1768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9FBFF17-2F87-433F-8C67-8F8B28957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85002-B2E2-42EB-88BD-4340DD73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732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9A9826-1659-4786-BD1A-97B234820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5B49A34-BB09-4E7B-B0AB-A836D524C5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6E786A4-1CBA-4AD9-B4C5-7392620CD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60E0FB5-9DCF-4DD6-B132-18CD9A60A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B022F-D87B-435A-BD04-82D06E52710C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546F22C-ECE9-4D1E-B8E2-1300336DF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2C86398-4B5F-4C22-A2EF-0588E7950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85002-B2E2-42EB-88BD-4340DD73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656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45E6A47-F84F-4E9A-9322-43F8C0117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5D163D1-E746-4275-9AB4-A6FDAD2BA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607618E-F66B-49C0-A1CB-3E909BF78D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B022F-D87B-435A-BD04-82D06E52710C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595ACE0-AB31-47F6-8D2D-213D873501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4B5E20F-B849-4007-8DD2-41F26D9155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85002-B2E2-42EB-88BD-4340DD734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391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fif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fif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petr.svaton@mail.muni.cz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tionary.org/wiki/%E4%B8%AD%E5%9B%BD" TargetMode="Externa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tionary.org/wiki/%E4%B8%AD%E5%9B%BD" TargetMode="Externa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tionary.org/wiki/%E4%B8%AD%E5%9B%BD" TargetMode="Externa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0988E0-DAAC-43BC-A2E4-89F95D3C8E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China in the World Economy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6F4A66-7AF4-48DD-AD37-6D6F632558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Autumn 202</a:t>
            </a:r>
            <a:r>
              <a:rPr lang="cs-CZ" dirty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968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03170C-A143-4704-B2FD-17E041D00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 for passing the course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A39948-EF83-4A5F-8543-6A8C32F5F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</a:t>
            </a:r>
            <a:r>
              <a:rPr lang="en-US" dirty="0" err="1"/>
              <a:t>eminar</a:t>
            </a:r>
            <a:r>
              <a:rPr lang="en-US" dirty="0"/>
              <a:t> – position paper from an assigned perspective – </a:t>
            </a:r>
            <a:r>
              <a:rPr lang="en-US" b="1" dirty="0"/>
              <a:t>5 points</a:t>
            </a:r>
          </a:p>
          <a:p>
            <a:r>
              <a:rPr lang="en-US" dirty="0"/>
              <a:t>Exam – 4 open questions – </a:t>
            </a:r>
            <a:r>
              <a:rPr lang="en-US" b="1" dirty="0"/>
              <a:t>20 points</a:t>
            </a:r>
            <a:endParaRPr lang="cs-CZ" b="1" dirty="0"/>
          </a:p>
          <a:p>
            <a:endParaRPr lang="cs-CZ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65691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71E063-E9B9-44E5-931D-6438A2FE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„Century of humiliation“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8615AB-EA7B-41F9-969C-41D3AF044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Unequal treaties</a:t>
            </a:r>
          </a:p>
          <a:p>
            <a:r>
              <a:rPr lang="en-US" dirty="0"/>
              <a:t>China was forced to open its ports to </a:t>
            </a:r>
            <a:r>
              <a:rPr lang="cs-CZ" b="1" dirty="0"/>
              <a:t>free </a:t>
            </a:r>
            <a:r>
              <a:rPr lang="en-US" b="1" dirty="0"/>
              <a:t>trade </a:t>
            </a:r>
            <a:r>
              <a:rPr lang="en-US" dirty="0"/>
              <a:t>with the West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0000463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71E063-E9B9-44E5-931D-6438A2FE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„Century of humiliation“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8615AB-EA7B-41F9-969C-41D3AF044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Unequal treaties</a:t>
            </a:r>
          </a:p>
          <a:p>
            <a:r>
              <a:rPr lang="en-US" dirty="0"/>
              <a:t>China was forced to open its ports to </a:t>
            </a:r>
            <a:r>
              <a:rPr lang="cs-CZ" b="1" dirty="0"/>
              <a:t>free </a:t>
            </a:r>
            <a:r>
              <a:rPr lang="en-US" b="1" dirty="0"/>
              <a:t>trade </a:t>
            </a:r>
            <a:r>
              <a:rPr lang="en-US" dirty="0"/>
              <a:t>with the West, give foreigners </a:t>
            </a:r>
            <a:r>
              <a:rPr lang="en-US" b="1" dirty="0"/>
              <a:t>exterritorial status</a:t>
            </a:r>
            <a:r>
              <a:rPr lang="en-US" dirty="0"/>
              <a:t>, allow </a:t>
            </a:r>
            <a:r>
              <a:rPr lang="en-US" b="1" dirty="0"/>
              <a:t>missionaries</a:t>
            </a:r>
            <a:r>
              <a:rPr lang="en-US" dirty="0"/>
              <a:t>, grant Western countries </a:t>
            </a:r>
            <a:r>
              <a:rPr lang="en-US" b="1" dirty="0"/>
              <a:t>diplomatic equality</a:t>
            </a:r>
            <a:r>
              <a:rPr lang="en-US" dirty="0"/>
              <a:t>, hand over </a:t>
            </a:r>
            <a:r>
              <a:rPr lang="en-US" b="1" dirty="0"/>
              <a:t>Hong Kong</a:t>
            </a:r>
          </a:p>
        </p:txBody>
      </p:sp>
    </p:spTree>
    <p:extLst>
      <p:ext uri="{BB962C8B-B14F-4D97-AF65-F5344CB8AC3E}">
        <p14:creationId xmlns:p14="http://schemas.microsoft.com/office/powerpoint/2010/main" val="98374762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71E063-E9B9-44E5-931D-6438A2FE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„Century of humiliation“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8615AB-EA7B-41F9-969C-41D3AF044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Unequal treaties</a:t>
            </a:r>
          </a:p>
          <a:p>
            <a:r>
              <a:rPr lang="en-US" dirty="0"/>
              <a:t>China was forced to open its ports to </a:t>
            </a:r>
            <a:r>
              <a:rPr lang="cs-CZ" b="1" dirty="0"/>
              <a:t>free </a:t>
            </a:r>
            <a:r>
              <a:rPr lang="en-US" b="1" dirty="0"/>
              <a:t>trade </a:t>
            </a:r>
            <a:r>
              <a:rPr lang="en-US" dirty="0"/>
              <a:t>with the West, give foreigners </a:t>
            </a:r>
            <a:r>
              <a:rPr lang="en-US" b="1" dirty="0"/>
              <a:t>exterritorial status</a:t>
            </a:r>
            <a:r>
              <a:rPr lang="en-US" dirty="0"/>
              <a:t>, allow </a:t>
            </a:r>
            <a:r>
              <a:rPr lang="en-US" b="1" dirty="0"/>
              <a:t>missionaries</a:t>
            </a:r>
            <a:r>
              <a:rPr lang="en-US" dirty="0"/>
              <a:t>, grant Western countries </a:t>
            </a:r>
            <a:r>
              <a:rPr lang="en-US" b="1" dirty="0"/>
              <a:t>diplomatic equality</a:t>
            </a:r>
            <a:r>
              <a:rPr lang="en-US" dirty="0"/>
              <a:t>, hand over </a:t>
            </a:r>
            <a:r>
              <a:rPr lang="en-US" b="1" dirty="0"/>
              <a:t>Hong Kong</a:t>
            </a:r>
          </a:p>
          <a:p>
            <a:r>
              <a:rPr lang="en-US" dirty="0"/>
              <a:t>Other</a:t>
            </a:r>
            <a:r>
              <a:rPr lang="cs-CZ" dirty="0"/>
              <a:t> </a:t>
            </a:r>
            <a:r>
              <a:rPr lang="en-US" dirty="0"/>
              <a:t>imperialist powers demanded similar concessions</a:t>
            </a:r>
            <a:r>
              <a:rPr lang="cs-CZ" dirty="0"/>
              <a:t>,</a:t>
            </a:r>
            <a:r>
              <a:rPr lang="en-US" b="1" dirty="0"/>
              <a:t> until China became partitioned into informal spheres of influence</a:t>
            </a:r>
          </a:p>
        </p:txBody>
      </p:sp>
    </p:spTree>
    <p:extLst>
      <p:ext uri="{BB962C8B-B14F-4D97-AF65-F5344CB8AC3E}">
        <p14:creationId xmlns:p14="http://schemas.microsoft.com/office/powerpoint/2010/main" val="93052288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066259-272E-42FE-B7D4-5F114DE39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text, kniha&#10;&#10;Popis byl vytvořen automaticky">
            <a:extLst>
              <a:ext uri="{FF2B5EF4-FFF2-40B4-BE49-F238E27FC236}">
                <a16:creationId xmlns:a16="http://schemas.microsoft.com/office/drawing/2014/main" id="{5B7458CB-38BD-4575-AF81-2EF7F29A9F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778" y="621546"/>
            <a:ext cx="4058751" cy="5555417"/>
          </a:xfrm>
        </p:spPr>
      </p:pic>
    </p:spTree>
    <p:extLst>
      <p:ext uri="{BB962C8B-B14F-4D97-AF65-F5344CB8AC3E}">
        <p14:creationId xmlns:p14="http://schemas.microsoft.com/office/powerpoint/2010/main" val="360367213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502616-3AB3-41C8-BC99-61393FE91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E52B1D6D-FD00-48EF-9BDF-37BBFDFA97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994" y="163980"/>
            <a:ext cx="7301044" cy="6328895"/>
          </a:xfrm>
        </p:spPr>
      </p:pic>
    </p:spTree>
    <p:extLst>
      <p:ext uri="{BB962C8B-B14F-4D97-AF65-F5344CB8AC3E}">
        <p14:creationId xmlns:p14="http://schemas.microsoft.com/office/powerpoint/2010/main" val="99612743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71E063-E9B9-44E5-931D-6438A2FE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„Century of humiliation“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8615AB-EA7B-41F9-969C-41D3AF044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Most </a:t>
            </a:r>
            <a:r>
              <a:rPr lang="cs-CZ" b="1" dirty="0" err="1"/>
              <a:t>dangerous</a:t>
            </a:r>
            <a:r>
              <a:rPr lang="cs-CZ" b="1" dirty="0"/>
              <a:t> </a:t>
            </a:r>
            <a:r>
              <a:rPr lang="en-US" b="1" dirty="0" err="1"/>
              <a:t>enem</a:t>
            </a:r>
            <a:r>
              <a:rPr lang="cs-CZ" b="1" dirty="0" err="1"/>
              <a:t>ies</a:t>
            </a:r>
            <a:r>
              <a:rPr lang="cs-CZ" b="1" dirty="0"/>
              <a:t>:</a:t>
            </a:r>
            <a:r>
              <a:rPr lang="en-US" b="1" dirty="0"/>
              <a:t> </a:t>
            </a:r>
            <a:endParaRPr lang="cs-CZ" b="1" dirty="0"/>
          </a:p>
          <a:p>
            <a:r>
              <a:rPr lang="en-US" b="1" dirty="0"/>
              <a:t>Japan </a:t>
            </a:r>
            <a:r>
              <a:rPr lang="en-US" dirty="0"/>
              <a:t>– defeated China around 1890 and annexed Taiwan, Korea, expanded into Manchuria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61305536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71E063-E9B9-44E5-931D-6438A2FE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„Century of humiliation“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8615AB-EA7B-41F9-969C-41D3AF044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Most </a:t>
            </a:r>
            <a:r>
              <a:rPr lang="cs-CZ" b="1" dirty="0" err="1"/>
              <a:t>dangerous</a:t>
            </a:r>
            <a:r>
              <a:rPr lang="cs-CZ" b="1" dirty="0"/>
              <a:t> </a:t>
            </a:r>
            <a:r>
              <a:rPr lang="en-US" b="1" dirty="0" err="1"/>
              <a:t>enem</a:t>
            </a:r>
            <a:r>
              <a:rPr lang="cs-CZ" b="1" dirty="0" err="1"/>
              <a:t>ies</a:t>
            </a:r>
            <a:r>
              <a:rPr lang="cs-CZ" b="1" dirty="0"/>
              <a:t>:</a:t>
            </a:r>
            <a:r>
              <a:rPr lang="en-US" b="1" dirty="0"/>
              <a:t> </a:t>
            </a:r>
            <a:endParaRPr lang="cs-CZ" b="1" dirty="0"/>
          </a:p>
          <a:p>
            <a:r>
              <a:rPr lang="en-US" b="1" dirty="0"/>
              <a:t>Japan </a:t>
            </a:r>
            <a:r>
              <a:rPr lang="en-US" dirty="0"/>
              <a:t>– defeated China around 1890 and annexed Taiwan, Korea, expanded into Manchuria</a:t>
            </a:r>
            <a:endParaRPr lang="cs-CZ" b="1" dirty="0"/>
          </a:p>
          <a:p>
            <a:r>
              <a:rPr lang="cs-CZ" b="1" dirty="0" err="1"/>
              <a:t>Russia</a:t>
            </a:r>
            <a:r>
              <a:rPr lang="cs-CZ" b="1" dirty="0"/>
              <a:t> </a:t>
            </a:r>
            <a:r>
              <a:rPr lang="en-US" dirty="0"/>
              <a:t>–</a:t>
            </a:r>
            <a:r>
              <a:rPr lang="cs-CZ" dirty="0"/>
              <a:t> </a:t>
            </a:r>
            <a:r>
              <a:rPr lang="cs-CZ" dirty="0" err="1"/>
              <a:t>conflicts</a:t>
            </a:r>
            <a:r>
              <a:rPr lang="cs-CZ" dirty="0"/>
              <a:t> </a:t>
            </a:r>
            <a:r>
              <a:rPr lang="cs-CZ" dirty="0" err="1"/>
              <a:t>since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1600s, </a:t>
            </a:r>
            <a:r>
              <a:rPr lang="cs-CZ" dirty="0" err="1"/>
              <a:t>finally</a:t>
            </a:r>
            <a:r>
              <a:rPr lang="cs-CZ" dirty="0"/>
              <a:t> </a:t>
            </a:r>
            <a:r>
              <a:rPr lang="cs-CZ" dirty="0" err="1"/>
              <a:t>strong</a:t>
            </a:r>
            <a:r>
              <a:rPr lang="cs-CZ" dirty="0"/>
              <a:t> </a:t>
            </a:r>
            <a:r>
              <a:rPr lang="cs-CZ" dirty="0" err="1"/>
              <a:t>enough</a:t>
            </a:r>
            <a:r>
              <a:rPr lang="cs-CZ" dirty="0"/>
              <a:t> to </a:t>
            </a:r>
            <a:r>
              <a:rPr lang="cs-CZ" dirty="0" err="1"/>
              <a:t>defeat</a:t>
            </a:r>
            <a:r>
              <a:rPr lang="cs-CZ" dirty="0"/>
              <a:t> </a:t>
            </a:r>
            <a:r>
              <a:rPr lang="cs-CZ" dirty="0" err="1"/>
              <a:t>China</a:t>
            </a:r>
            <a:r>
              <a:rPr lang="cs-CZ" dirty="0"/>
              <a:t> by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mid</a:t>
            </a:r>
            <a:r>
              <a:rPr lang="cs-CZ" dirty="0"/>
              <a:t> 1800s</a:t>
            </a:r>
          </a:p>
        </p:txBody>
      </p:sp>
    </p:spTree>
    <p:extLst>
      <p:ext uri="{BB962C8B-B14F-4D97-AF65-F5344CB8AC3E}">
        <p14:creationId xmlns:p14="http://schemas.microsoft.com/office/powerpoint/2010/main" val="179341807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F634D-E552-4816-9415-4456582AF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„Century of humiliation“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37AE1D-FC90-4DFA-93E8-067E052E7A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499" y="1825625"/>
            <a:ext cx="5695002" cy="4351338"/>
          </a:xfrm>
        </p:spPr>
      </p:pic>
    </p:spTree>
    <p:extLst>
      <p:ext uri="{BB962C8B-B14F-4D97-AF65-F5344CB8AC3E}">
        <p14:creationId xmlns:p14="http://schemas.microsoft.com/office/powerpoint/2010/main" val="175331435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71E063-E9B9-44E5-931D-6438A2FE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„Century of humiliation“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8615AB-EA7B-41F9-969C-41D3AF044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&gt; </a:t>
            </a:r>
            <a:r>
              <a:rPr lang="en-US" b="1" dirty="0"/>
              <a:t>loss of legitimacy for the Qing</a:t>
            </a:r>
          </a:p>
          <a:p>
            <a:r>
              <a:rPr lang="en-US" b="1" dirty="0"/>
              <a:t>Taiping rebellion </a:t>
            </a:r>
            <a:r>
              <a:rPr lang="en-US" dirty="0"/>
              <a:t>(1850s) – 30 million dead! More than WWI!</a:t>
            </a:r>
          </a:p>
        </p:txBody>
      </p:sp>
    </p:spTree>
    <p:extLst>
      <p:ext uri="{BB962C8B-B14F-4D97-AF65-F5344CB8AC3E}">
        <p14:creationId xmlns:p14="http://schemas.microsoft.com/office/powerpoint/2010/main" val="374023825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CEF99-AF44-4CD3-91A4-B08FEE20E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„Century of humiliation“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FE098-0A6E-4AAA-AC8B-B71A6DC72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710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03170C-A143-4704-B2FD-17E041D00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 for passing the course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A39948-EF83-4A5F-8543-6A8C32F5F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</a:t>
            </a:r>
            <a:r>
              <a:rPr lang="en-US" dirty="0" err="1"/>
              <a:t>eminar</a:t>
            </a:r>
            <a:r>
              <a:rPr lang="en-US" dirty="0"/>
              <a:t> – position paper from an assigned perspective – </a:t>
            </a:r>
            <a:r>
              <a:rPr lang="en-US" b="1" dirty="0"/>
              <a:t>5 points</a:t>
            </a:r>
          </a:p>
          <a:p>
            <a:r>
              <a:rPr lang="en-US" dirty="0"/>
              <a:t>Exam – 4 open questions – </a:t>
            </a:r>
            <a:r>
              <a:rPr lang="en-US" b="1" dirty="0"/>
              <a:t>20 points</a:t>
            </a:r>
            <a:endParaRPr lang="cs-CZ" b="1" dirty="0"/>
          </a:p>
          <a:p>
            <a:endParaRPr lang="cs-CZ" b="1" dirty="0"/>
          </a:p>
          <a:p>
            <a:r>
              <a:rPr lang="cs-CZ" b="1" dirty="0" err="1"/>
              <a:t>Total</a:t>
            </a:r>
            <a:r>
              <a:rPr lang="cs-CZ" b="1" dirty="0"/>
              <a:t>: 25 </a:t>
            </a:r>
            <a:r>
              <a:rPr lang="cs-CZ" b="1" dirty="0" err="1"/>
              <a:t>points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24947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71E063-E9B9-44E5-931D-6438A2FE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„Century of humiliation“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8615AB-EA7B-41F9-969C-41D3AF044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&gt; </a:t>
            </a:r>
            <a:r>
              <a:rPr lang="en-US" b="1" dirty="0"/>
              <a:t>loss of legitimacy for the Qing</a:t>
            </a:r>
          </a:p>
          <a:p>
            <a:r>
              <a:rPr lang="en-US" b="1" dirty="0"/>
              <a:t>Taiping rebellion </a:t>
            </a:r>
            <a:r>
              <a:rPr lang="en-US" dirty="0"/>
              <a:t>(1850s) – 30 million dead! More than WWI!</a:t>
            </a:r>
          </a:p>
          <a:p>
            <a:r>
              <a:rPr lang="en-US" dirty="0"/>
              <a:t>Attempts at reform failed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17209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71E063-E9B9-44E5-931D-6438A2FE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„Century of humiliation“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8615AB-EA7B-41F9-969C-41D3AF044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&gt; </a:t>
            </a:r>
            <a:r>
              <a:rPr lang="en-US" b="1" dirty="0"/>
              <a:t>loss of legitimacy for the Qing</a:t>
            </a:r>
          </a:p>
          <a:p>
            <a:r>
              <a:rPr lang="en-US" b="1" dirty="0"/>
              <a:t>Taiping rebellion </a:t>
            </a:r>
            <a:r>
              <a:rPr lang="en-US" dirty="0"/>
              <a:t>(1850s) – 30 million dead! More than WWI!</a:t>
            </a:r>
          </a:p>
          <a:p>
            <a:r>
              <a:rPr lang="en-US" dirty="0"/>
              <a:t>Attempts at reform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above</a:t>
            </a:r>
            <a:r>
              <a:rPr lang="en-US" dirty="0"/>
              <a:t> failed</a:t>
            </a:r>
            <a:endParaRPr lang="cs-CZ" dirty="0"/>
          </a:p>
          <a:p>
            <a:r>
              <a:rPr lang="en-US" b="1" dirty="0"/>
              <a:t>1900 – „Boxer uprising“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06804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372431-C5C4-40E5-9280-0DD1C3BA5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text, exteriér, osoba, pózování&#10;&#10;Popis byl vytvořen automaticky">
            <a:extLst>
              <a:ext uri="{FF2B5EF4-FFF2-40B4-BE49-F238E27FC236}">
                <a16:creationId xmlns:a16="http://schemas.microsoft.com/office/drawing/2014/main" id="{1D2C89B9-1391-4C4B-9D60-CC2AE21E51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858" y="1825625"/>
            <a:ext cx="3664284" cy="4351338"/>
          </a:xfrm>
        </p:spPr>
      </p:pic>
    </p:spTree>
    <p:extLst>
      <p:ext uri="{BB962C8B-B14F-4D97-AF65-F5344CB8AC3E}">
        <p14:creationId xmlns:p14="http://schemas.microsoft.com/office/powerpoint/2010/main" val="4873344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5C8612-08CF-44ED-A30F-89B4C3A3E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skupina, osoba, stojící, lidé&#10;&#10;Popis byl vytvořen automaticky">
            <a:extLst>
              <a:ext uri="{FF2B5EF4-FFF2-40B4-BE49-F238E27FC236}">
                <a16:creationId xmlns:a16="http://schemas.microsoft.com/office/drawing/2014/main" id="{97BB1EF0-4F87-481F-9BAB-6345903FC2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025" y="1082719"/>
            <a:ext cx="8821655" cy="5410156"/>
          </a:xfrm>
        </p:spPr>
      </p:pic>
    </p:spTree>
    <p:extLst>
      <p:ext uri="{BB962C8B-B14F-4D97-AF65-F5344CB8AC3E}">
        <p14:creationId xmlns:p14="http://schemas.microsoft.com/office/powerpoint/2010/main" val="330429997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71E063-E9B9-44E5-931D-6438A2FE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„Century of humiliation“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8615AB-EA7B-41F9-969C-41D3AF044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&gt; </a:t>
            </a:r>
            <a:r>
              <a:rPr lang="en-US" b="1" dirty="0"/>
              <a:t>loss of legitimacy for the Qing</a:t>
            </a:r>
          </a:p>
          <a:p>
            <a:r>
              <a:rPr lang="en-US" b="1" dirty="0"/>
              <a:t>Taiping rebellion </a:t>
            </a:r>
            <a:r>
              <a:rPr lang="en-US" dirty="0"/>
              <a:t>(1850s) – 30 million dead! More than WWI!</a:t>
            </a:r>
          </a:p>
          <a:p>
            <a:r>
              <a:rPr lang="en-US" dirty="0"/>
              <a:t>Attempts at reform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above</a:t>
            </a:r>
            <a:r>
              <a:rPr lang="en-US" dirty="0"/>
              <a:t> failed</a:t>
            </a:r>
            <a:endParaRPr lang="cs-CZ" dirty="0"/>
          </a:p>
          <a:p>
            <a:r>
              <a:rPr lang="en-US" b="1" dirty="0"/>
              <a:t>1900 – „Boxer uprising“</a:t>
            </a:r>
            <a:endParaRPr lang="cs-CZ" b="1" dirty="0"/>
          </a:p>
          <a:p>
            <a:r>
              <a:rPr lang="en-US" b="1" dirty="0"/>
              <a:t>&gt; </a:t>
            </a:r>
            <a:r>
              <a:rPr lang="cs-CZ" b="1" dirty="0"/>
              <a:t>anti-</a:t>
            </a:r>
            <a:r>
              <a:rPr lang="cs-CZ" b="1" dirty="0" err="1"/>
              <a:t>imperial</a:t>
            </a:r>
            <a:r>
              <a:rPr lang="cs-CZ" b="1" dirty="0"/>
              <a:t> </a:t>
            </a:r>
            <a:r>
              <a:rPr lang="en-US" b="1" dirty="0"/>
              <a:t>nationalist Chinese movement led by Sun </a:t>
            </a:r>
            <a:r>
              <a:rPr lang="en-US" b="1" dirty="0" err="1"/>
              <a:t>Yat</a:t>
            </a:r>
            <a:r>
              <a:rPr lang="en-US" b="1" dirty="0"/>
              <a:t> Se</a:t>
            </a:r>
            <a:r>
              <a:rPr lang="cs-CZ" b="1" dirty="0"/>
              <a:t>n</a:t>
            </a:r>
            <a:endParaRPr lang="en-US" dirty="0"/>
          </a:p>
          <a:p>
            <a:endParaRPr lang="en-US" b="1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9093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356C9C-D2E7-4982-8CCF-BBB886CB4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osoba, muž&#10;&#10;Popis byl vytvořen automaticky">
            <a:extLst>
              <a:ext uri="{FF2B5EF4-FFF2-40B4-BE49-F238E27FC236}">
                <a16:creationId xmlns:a16="http://schemas.microsoft.com/office/drawing/2014/main" id="{C18950AF-0008-4070-BA12-1EEED0D830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535" y="986067"/>
            <a:ext cx="3921878" cy="5414341"/>
          </a:xfrm>
        </p:spPr>
      </p:pic>
    </p:spTree>
    <p:extLst>
      <p:ext uri="{BB962C8B-B14F-4D97-AF65-F5344CB8AC3E}">
        <p14:creationId xmlns:p14="http://schemas.microsoft.com/office/powerpoint/2010/main" val="167933821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71E063-E9B9-44E5-931D-6438A2FE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„Century of humiliation“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8615AB-EA7B-41F9-969C-41D3AF044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&gt; </a:t>
            </a:r>
            <a:r>
              <a:rPr lang="en-US" b="1" dirty="0"/>
              <a:t>loss of legitimacy for the Qing</a:t>
            </a:r>
          </a:p>
          <a:p>
            <a:r>
              <a:rPr lang="en-US" b="1" dirty="0"/>
              <a:t>Taiping rebellion </a:t>
            </a:r>
            <a:r>
              <a:rPr lang="en-US" dirty="0"/>
              <a:t>(1850s) – 30 million dead! More than WWI!</a:t>
            </a:r>
          </a:p>
          <a:p>
            <a:r>
              <a:rPr lang="en-US" dirty="0"/>
              <a:t>Attempts at reform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above</a:t>
            </a:r>
            <a:r>
              <a:rPr lang="en-US" dirty="0"/>
              <a:t> failed</a:t>
            </a:r>
            <a:endParaRPr lang="cs-CZ" dirty="0"/>
          </a:p>
          <a:p>
            <a:r>
              <a:rPr lang="en-US" b="1" dirty="0"/>
              <a:t>1900 – „Boxer uprising“</a:t>
            </a:r>
            <a:endParaRPr lang="cs-CZ" b="1" dirty="0"/>
          </a:p>
          <a:p>
            <a:r>
              <a:rPr lang="en-US" b="1" dirty="0"/>
              <a:t>&gt; </a:t>
            </a:r>
            <a:r>
              <a:rPr lang="cs-CZ" b="1" dirty="0"/>
              <a:t>anti-</a:t>
            </a:r>
            <a:r>
              <a:rPr lang="cs-CZ" b="1" dirty="0" err="1"/>
              <a:t>imperial</a:t>
            </a:r>
            <a:r>
              <a:rPr lang="cs-CZ" b="1" dirty="0"/>
              <a:t> </a:t>
            </a:r>
            <a:r>
              <a:rPr lang="en-US" b="1" dirty="0"/>
              <a:t>nationalist Chinese movement led by Sun </a:t>
            </a:r>
            <a:r>
              <a:rPr lang="en-US" b="1" dirty="0" err="1"/>
              <a:t>Yat</a:t>
            </a:r>
            <a:r>
              <a:rPr lang="en-US" b="1" dirty="0"/>
              <a:t> Se</a:t>
            </a:r>
            <a:r>
              <a:rPr lang="cs-CZ" b="1" dirty="0"/>
              <a:t>n</a:t>
            </a:r>
            <a:endParaRPr lang="en-US" dirty="0"/>
          </a:p>
          <a:p>
            <a:r>
              <a:rPr lang="en-US" b="1" dirty="0"/>
              <a:t>Meant to overthrow the Manchu </a:t>
            </a:r>
            <a:endParaRPr lang="cs-CZ" b="1" dirty="0"/>
          </a:p>
          <a:p>
            <a:r>
              <a:rPr lang="cs-CZ" dirty="0"/>
              <a:t>&gt; </a:t>
            </a:r>
            <a:r>
              <a:rPr lang="en-US" dirty="0"/>
              <a:t>create a Han-dominated republic, modernize China and expel the foreigners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11078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DDEF16-9AA4-45A9-A251-FDAC4A836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1911 – </a:t>
            </a:r>
            <a:r>
              <a:rPr lang="en-US" dirty="0" err="1"/>
              <a:t>Xinhai</a:t>
            </a:r>
            <a:r>
              <a:rPr lang="en-US" dirty="0"/>
              <a:t> revolution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847ACF-100F-4CFE-9A48-D5C7A47E0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Series of army mutinies &gt; quick collapse of the Qing, proclamation of the </a:t>
            </a:r>
            <a:r>
              <a:rPr lang="en-US" b="1" dirty="0"/>
              <a:t>Republic of China (ROC)</a:t>
            </a:r>
          </a:p>
        </p:txBody>
      </p:sp>
    </p:spTree>
    <p:extLst>
      <p:ext uri="{BB962C8B-B14F-4D97-AF65-F5344CB8AC3E}">
        <p14:creationId xmlns:p14="http://schemas.microsoft.com/office/powerpoint/2010/main" val="322219114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6CE46B-65A8-429A-A4C5-A4806363F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7AF955D-3ED4-4656-91EA-410418F882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231" y="1866193"/>
            <a:ext cx="6765907" cy="4235310"/>
          </a:xfrm>
        </p:spPr>
      </p:pic>
    </p:spTree>
    <p:extLst>
      <p:ext uri="{BB962C8B-B14F-4D97-AF65-F5344CB8AC3E}">
        <p14:creationId xmlns:p14="http://schemas.microsoft.com/office/powerpoint/2010/main" val="387175171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DB963A-0269-4F23-A040-291644FEC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„</a:t>
            </a:r>
            <a:r>
              <a:rPr lang="cs-CZ" dirty="0" err="1"/>
              <a:t>Five</a:t>
            </a:r>
            <a:r>
              <a:rPr lang="cs-CZ" dirty="0"/>
              <a:t> </a:t>
            </a:r>
            <a:r>
              <a:rPr lang="cs-CZ" dirty="0" err="1"/>
              <a:t>races</a:t>
            </a:r>
            <a:r>
              <a:rPr lang="cs-CZ" dirty="0"/>
              <a:t> </a:t>
            </a:r>
            <a:r>
              <a:rPr lang="cs-CZ" dirty="0" err="1"/>
              <a:t>under</a:t>
            </a:r>
            <a:r>
              <a:rPr lang="cs-CZ" dirty="0"/>
              <a:t> </a:t>
            </a:r>
            <a:r>
              <a:rPr lang="cs-CZ" dirty="0" err="1"/>
              <a:t>one</a:t>
            </a:r>
            <a:r>
              <a:rPr lang="cs-CZ" dirty="0"/>
              <a:t> union“</a:t>
            </a:r>
            <a:endParaRPr lang="en-US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E90FEF5-02C4-4F29-A863-B42B2BD332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903" y="2445250"/>
            <a:ext cx="4731298" cy="2962694"/>
          </a:xfrm>
        </p:spPr>
      </p:pic>
    </p:spTree>
    <p:extLst>
      <p:ext uri="{BB962C8B-B14F-4D97-AF65-F5344CB8AC3E}">
        <p14:creationId xmlns:p14="http://schemas.microsoft.com/office/powerpoint/2010/main" val="3892259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3F3EB5-A96F-4A9B-9A4B-798037097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 for passing the course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370E56-1D2F-4757-90E7-C0EF1A49E2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fr-FR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25-22,5</a:t>
            </a:r>
            <a:r>
              <a: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points - „</a:t>
            </a:r>
            <a:r>
              <a:rPr lang="fr-FR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</a:p>
          <a:p>
            <a:pPr algn="just">
              <a:lnSpc>
                <a:spcPct val="150000"/>
              </a:lnSpc>
            </a:pPr>
            <a:r>
              <a:rPr lang="fr-FR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22-19,5</a:t>
            </a:r>
            <a:r>
              <a: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points - „</a:t>
            </a:r>
            <a:r>
              <a:rPr lang="fr-FR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</a:p>
          <a:p>
            <a:pPr algn="just">
              <a:lnSpc>
                <a:spcPct val="150000"/>
              </a:lnSpc>
            </a:pPr>
            <a:r>
              <a:rPr lang="fr-FR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19-16,5 </a:t>
            </a:r>
            <a:r>
              <a: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points - „</a:t>
            </a:r>
            <a:r>
              <a:rPr lang="fr-FR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</a:p>
          <a:p>
            <a:pPr algn="just">
              <a:lnSpc>
                <a:spcPct val="150000"/>
              </a:lnSpc>
            </a:pPr>
            <a:r>
              <a:rPr lang="fr-FR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16-13,5</a:t>
            </a:r>
            <a:r>
              <a: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points - „</a:t>
            </a:r>
            <a:r>
              <a:rPr lang="fr-FR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</a:p>
          <a:p>
            <a:pPr algn="just">
              <a:lnSpc>
                <a:spcPct val="150000"/>
              </a:lnSpc>
            </a:pPr>
            <a:r>
              <a:rPr lang="fr-FR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13-10</a:t>
            </a:r>
            <a:r>
              <a: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points - „</a:t>
            </a:r>
            <a:r>
              <a:rPr lang="fr-FR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</a:p>
          <a:p>
            <a:pPr algn="just">
              <a:lnSpc>
                <a:spcPct val="150000"/>
              </a:lnSpc>
            </a:pPr>
            <a:r>
              <a:rPr lang="fr-FR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9,5-0</a:t>
            </a:r>
            <a:r>
              <a: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points - „</a:t>
            </a:r>
            <a:r>
              <a:rPr lang="fr-FR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endParaRPr lang="cs-CZ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8596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35030-4634-4E36-8DA7-75C8BF459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4E8E03-A081-4A3C-A095-E8E827ACD6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46826740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458708-1678-435A-82D8-6D2A0226B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Collapse of central power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1C94E6-D98D-4B27-BF06-3C3B2CD6B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Sun </a:t>
            </a:r>
            <a:r>
              <a:rPr lang="en-US" b="1" dirty="0" err="1"/>
              <a:t>Yat</a:t>
            </a:r>
            <a:r>
              <a:rPr lang="en-US" b="1" dirty="0"/>
              <a:t> Sen did not have enough support to rule</a:t>
            </a:r>
            <a:r>
              <a:rPr lang="cs-CZ" b="1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44874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458708-1678-435A-82D8-6D2A0226B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Collapse of central power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1C94E6-D98D-4B27-BF06-3C3B2CD6B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Sun </a:t>
            </a:r>
            <a:r>
              <a:rPr lang="en-US" b="1" dirty="0" err="1"/>
              <a:t>Yat</a:t>
            </a:r>
            <a:r>
              <a:rPr lang="en-US" b="1" dirty="0"/>
              <a:t> Sen did not have enough support to rule</a:t>
            </a:r>
            <a:r>
              <a:rPr lang="cs-CZ" b="1" dirty="0"/>
              <a:t> </a:t>
            </a:r>
          </a:p>
          <a:p>
            <a:r>
              <a:rPr lang="en-US" dirty="0"/>
              <a:t>&gt; </a:t>
            </a:r>
            <a:r>
              <a:rPr lang="en-US" b="1" dirty="0"/>
              <a:t>individual provinces rebelled and became de facto independent under local warlords</a:t>
            </a:r>
            <a:endParaRPr lang="cs-CZ" b="1" dirty="0"/>
          </a:p>
          <a:p>
            <a:r>
              <a:rPr lang="en-US" dirty="0"/>
              <a:t>Tibet, Turkestan (Uighurs) and Mongols seceded former their own states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3024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7E905D-34F2-4907-BA3F-3A1037717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6CE21A9F-6E7B-4E4A-9227-76D89F5A61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883" y="1458930"/>
            <a:ext cx="6325375" cy="5033945"/>
          </a:xfrm>
        </p:spPr>
      </p:pic>
    </p:spTree>
    <p:extLst>
      <p:ext uri="{BB962C8B-B14F-4D97-AF65-F5344CB8AC3E}">
        <p14:creationId xmlns:p14="http://schemas.microsoft.com/office/powerpoint/2010/main" val="164189090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A32EDD-0E8B-44FF-BDF6-641C88CE6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Collapse of central power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C291C9-8251-4362-B917-CC68523308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During WWI, Japan joined the </a:t>
            </a:r>
            <a:r>
              <a:rPr lang="en-US" dirty="0" err="1"/>
              <a:t>Entante</a:t>
            </a:r>
            <a:r>
              <a:rPr lang="en-US" dirty="0"/>
              <a:t>, conquered German territories and than presented China (= the Beijing government) with „</a:t>
            </a:r>
            <a:r>
              <a:rPr lang="en-US" b="1" dirty="0"/>
              <a:t>21 demands</a:t>
            </a:r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28917194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A32EDD-0E8B-44FF-BDF6-641C88CE6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Collapse of central power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C291C9-8251-4362-B917-CC68523308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During WWI, Japan joined the </a:t>
            </a:r>
            <a:r>
              <a:rPr lang="en-US" dirty="0" err="1"/>
              <a:t>Entante</a:t>
            </a:r>
            <a:r>
              <a:rPr lang="en-US" dirty="0"/>
              <a:t>, conquered German territories and than presented China (= the Beijing government) with „</a:t>
            </a:r>
            <a:r>
              <a:rPr lang="en-US" b="1" dirty="0"/>
              <a:t>21 demands</a:t>
            </a:r>
            <a:r>
              <a:rPr lang="en-US" dirty="0"/>
              <a:t>“</a:t>
            </a:r>
          </a:p>
          <a:p>
            <a:r>
              <a:rPr lang="en-US" dirty="0"/>
              <a:t>= </a:t>
            </a:r>
            <a:r>
              <a:rPr lang="en-US" b="1" dirty="0"/>
              <a:t>attempt to turn China into a giant Japanese protectorate</a:t>
            </a:r>
          </a:p>
        </p:txBody>
      </p:sp>
    </p:spTree>
    <p:extLst>
      <p:ext uri="{BB962C8B-B14F-4D97-AF65-F5344CB8AC3E}">
        <p14:creationId xmlns:p14="http://schemas.microsoft.com/office/powerpoint/2010/main" val="135113704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A32EDD-0E8B-44FF-BDF6-641C88CE6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Collapse of central power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C291C9-8251-4362-B917-CC68523308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Versailles conference 1919 &gt; </a:t>
            </a:r>
            <a:r>
              <a:rPr lang="en-US" b="1" dirty="0"/>
              <a:t>recognized some Japanese claims</a:t>
            </a:r>
            <a:r>
              <a:rPr lang="en-US" dirty="0"/>
              <a:t>, but not all &gt; both </a:t>
            </a:r>
            <a:r>
              <a:rPr lang="en-US" b="1" dirty="0"/>
              <a:t>China and Japan become angry with the West</a:t>
            </a:r>
            <a:r>
              <a:rPr lang="cs-CZ" b="1" dirty="0"/>
              <a:t> </a:t>
            </a:r>
            <a:r>
              <a:rPr lang="cs-CZ" b="1" dirty="0">
                <a:sym typeface="Wingdings" panose="05000000000000000000" pitchFamily="2" charset="2"/>
              </a:rPr>
              <a:t>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6972186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7712FD-9BD8-41B9-9843-71225E91D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 Fourth Movement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E9FC7A-247E-4901-841F-F99872F7D1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Versailles conference </a:t>
            </a:r>
            <a:r>
              <a:rPr lang="en-US" b="1" dirty="0"/>
              <a:t>1919</a:t>
            </a:r>
            <a:r>
              <a:rPr lang="en-US" dirty="0"/>
              <a:t> &gt; </a:t>
            </a:r>
            <a:r>
              <a:rPr lang="en-US" b="1" dirty="0"/>
              <a:t>recognized some Japanese claims</a:t>
            </a:r>
            <a:r>
              <a:rPr lang="en-US" dirty="0"/>
              <a:t>, but not all &gt; both </a:t>
            </a:r>
            <a:r>
              <a:rPr lang="en-US" b="1" dirty="0"/>
              <a:t>China and Japan become angry with the West</a:t>
            </a:r>
          </a:p>
          <a:p>
            <a:r>
              <a:rPr lang="en-US" dirty="0"/>
              <a:t>Student protests &gt; May Fourth Movement</a:t>
            </a:r>
            <a:endParaRPr lang="cs-CZ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36041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04D5B9-AA5B-4404-9766-F30EFD60C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 Fourth Movement</a:t>
            </a:r>
          </a:p>
        </p:txBody>
      </p:sp>
      <p:pic>
        <p:nvPicPr>
          <p:cNvPr id="5" name="Zástupný obsah 4" descr="Obsah obrázku text, sport&#10;&#10;Popis byl vytvořen automaticky">
            <a:extLst>
              <a:ext uri="{FF2B5EF4-FFF2-40B4-BE49-F238E27FC236}">
                <a16:creationId xmlns:a16="http://schemas.microsoft.com/office/drawing/2014/main" id="{3C4868A1-7536-4EE0-A37D-5683BE8CCB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443" y="1880171"/>
            <a:ext cx="7486105" cy="3899515"/>
          </a:xfrm>
        </p:spPr>
      </p:pic>
    </p:spTree>
    <p:extLst>
      <p:ext uri="{BB962C8B-B14F-4D97-AF65-F5344CB8AC3E}">
        <p14:creationId xmlns:p14="http://schemas.microsoft.com/office/powerpoint/2010/main" val="290000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933510-201C-4DE9-8FAC-68DAA849D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 Fourth Movement</a:t>
            </a:r>
          </a:p>
        </p:txBody>
      </p:sp>
      <p:pic>
        <p:nvPicPr>
          <p:cNvPr id="9" name="Zástupný obsah 8" descr="Obsah obrázku text, strom, exteriér, osoba&#10;&#10;Popis byl vytvořen automaticky">
            <a:extLst>
              <a:ext uri="{FF2B5EF4-FFF2-40B4-BE49-F238E27FC236}">
                <a16:creationId xmlns:a16="http://schemas.microsoft.com/office/drawing/2014/main" id="{26A2DAAD-1562-4D34-86C6-6D37D05646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180" y="1825625"/>
            <a:ext cx="9669640" cy="4351338"/>
          </a:xfrm>
        </p:spPr>
      </p:pic>
    </p:spTree>
    <p:extLst>
      <p:ext uri="{BB962C8B-B14F-4D97-AF65-F5344CB8AC3E}">
        <p14:creationId xmlns:p14="http://schemas.microsoft.com/office/powerpoint/2010/main" val="2891766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6E5835-E3DD-49AB-948A-B5C2A2387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 of the course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B758D9-6098-430B-8E5B-14D3BA145B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Today – </a:t>
            </a:r>
            <a:r>
              <a:rPr lang="cs-CZ" dirty="0" err="1"/>
              <a:t>introductory</a:t>
            </a:r>
            <a:r>
              <a:rPr lang="cs-CZ" dirty="0"/>
              <a:t> </a:t>
            </a:r>
            <a:r>
              <a:rPr lang="cs-CZ" dirty="0" err="1"/>
              <a:t>facts</a:t>
            </a:r>
            <a:r>
              <a:rPr lang="cs-CZ" dirty="0"/>
              <a:t> </a:t>
            </a:r>
            <a:r>
              <a:rPr lang="cs-CZ" dirty="0" err="1"/>
              <a:t>about</a:t>
            </a:r>
            <a:r>
              <a:rPr lang="cs-CZ" dirty="0"/>
              <a:t> </a:t>
            </a:r>
            <a:r>
              <a:rPr lang="cs-CZ" dirty="0" err="1"/>
              <a:t>China‘s</a:t>
            </a:r>
            <a:r>
              <a:rPr lang="cs-CZ" dirty="0"/>
              <a:t> </a:t>
            </a:r>
            <a:r>
              <a:rPr lang="cs-CZ" dirty="0" err="1"/>
              <a:t>geography</a:t>
            </a:r>
            <a:r>
              <a:rPr lang="cs-CZ" dirty="0"/>
              <a:t> and </a:t>
            </a:r>
            <a:r>
              <a:rPr lang="cs-CZ" dirty="0" err="1"/>
              <a:t>history</a:t>
            </a:r>
            <a:endParaRPr lang="en-US" dirty="0"/>
          </a:p>
          <a:p>
            <a:r>
              <a:rPr lang="en-US" dirty="0"/>
              <a:t>China‘s decline after 1800</a:t>
            </a:r>
            <a:r>
              <a:rPr lang="cs-CZ" dirty="0"/>
              <a:t> - </a:t>
            </a:r>
            <a:r>
              <a:rPr lang="en-US" dirty="0"/>
              <a:t>„Century of humiliation“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8780895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7712FD-9BD8-41B9-9843-71225E91D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 Fourth Movement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E9FC7A-247E-4901-841F-F99872F7D1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Versailles conference </a:t>
            </a:r>
            <a:r>
              <a:rPr lang="en-US" b="1" dirty="0"/>
              <a:t>1919</a:t>
            </a:r>
            <a:r>
              <a:rPr lang="en-US" dirty="0"/>
              <a:t> &gt; </a:t>
            </a:r>
            <a:r>
              <a:rPr lang="en-US" b="1" dirty="0"/>
              <a:t>recognized some Japanese claims</a:t>
            </a:r>
            <a:r>
              <a:rPr lang="en-US" dirty="0"/>
              <a:t>, but not all &gt; both </a:t>
            </a:r>
            <a:r>
              <a:rPr lang="en-US" b="1" dirty="0"/>
              <a:t>China and Japan become angry with the West</a:t>
            </a:r>
          </a:p>
          <a:p>
            <a:r>
              <a:rPr lang="en-US" dirty="0"/>
              <a:t>Student protests &gt; May Fourth Movement</a:t>
            </a:r>
            <a:endParaRPr lang="cs-CZ" dirty="0"/>
          </a:p>
          <a:p>
            <a:endParaRPr lang="en-US" dirty="0"/>
          </a:p>
          <a:p>
            <a:r>
              <a:rPr lang="en-US" dirty="0"/>
              <a:t>= loss of faith in traditional elites (landowners and scholars), </a:t>
            </a:r>
            <a:r>
              <a:rPr lang="en-US" b="1" dirty="0"/>
              <a:t>modern nationalism</a:t>
            </a:r>
            <a:r>
              <a:rPr lang="en-US" dirty="0"/>
              <a:t>, </a:t>
            </a:r>
            <a:r>
              <a:rPr lang="en-US" b="1" dirty="0"/>
              <a:t>populism, radical politics</a:t>
            </a:r>
            <a:r>
              <a:rPr lang="cs-CZ" b="1" dirty="0"/>
              <a:t>, </a:t>
            </a:r>
            <a:r>
              <a:rPr lang="en-US" b="1" dirty="0">
                <a:solidFill>
                  <a:srgbClr val="FF0000"/>
                </a:solidFill>
              </a:rPr>
              <a:t>new culture </a:t>
            </a:r>
            <a:r>
              <a:rPr lang="en-US" b="1" dirty="0"/>
              <a:t>– literature in simple Chinese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94328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7712FD-9BD8-41B9-9843-71225E91D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 Fourth Movement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E9FC7A-247E-4901-841F-F99872F7D1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Versailles conference </a:t>
            </a:r>
            <a:r>
              <a:rPr lang="en-US" b="1" dirty="0"/>
              <a:t>1919</a:t>
            </a:r>
            <a:r>
              <a:rPr lang="en-US" dirty="0"/>
              <a:t> &gt; </a:t>
            </a:r>
            <a:r>
              <a:rPr lang="en-US" b="1" dirty="0"/>
              <a:t>recognized some Japanese claims</a:t>
            </a:r>
            <a:r>
              <a:rPr lang="en-US" dirty="0"/>
              <a:t>, but not all &gt; both </a:t>
            </a:r>
            <a:r>
              <a:rPr lang="en-US" b="1" dirty="0"/>
              <a:t>China and Japan become angry with the West</a:t>
            </a:r>
          </a:p>
          <a:p>
            <a:r>
              <a:rPr lang="en-US" dirty="0"/>
              <a:t>Student protests &gt; May Fourth Movement</a:t>
            </a:r>
            <a:endParaRPr lang="cs-CZ" dirty="0"/>
          </a:p>
          <a:p>
            <a:endParaRPr lang="en-US" dirty="0"/>
          </a:p>
          <a:p>
            <a:r>
              <a:rPr lang="en-US" dirty="0"/>
              <a:t>= loss of faith in traditional elites (landowners and scholars), </a:t>
            </a:r>
            <a:r>
              <a:rPr lang="en-US" b="1" dirty="0"/>
              <a:t>modern nationalism</a:t>
            </a:r>
            <a:r>
              <a:rPr lang="en-US" dirty="0"/>
              <a:t>, </a:t>
            </a:r>
            <a:r>
              <a:rPr lang="en-US" b="1" dirty="0"/>
              <a:t>populism, radical politics</a:t>
            </a:r>
            <a:r>
              <a:rPr lang="cs-CZ" b="1" dirty="0"/>
              <a:t>, </a:t>
            </a:r>
            <a:r>
              <a:rPr lang="en-US" b="1" dirty="0"/>
              <a:t>new culture – literature in simple Chinese</a:t>
            </a:r>
          </a:p>
          <a:p>
            <a:r>
              <a:rPr lang="en-US" dirty="0"/>
              <a:t>&gt; founding of the </a:t>
            </a:r>
            <a:r>
              <a:rPr lang="en-US" b="1" dirty="0"/>
              <a:t>Communist Party of China in 1921</a:t>
            </a:r>
          </a:p>
          <a:p>
            <a:endParaRPr lang="cs-CZ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20226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B60850-5484-4971-8AB6-D85E5713D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Northern expedition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B5D797-3E96-4D71-98E2-688F80307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Sun </a:t>
            </a:r>
            <a:r>
              <a:rPr lang="en-US" dirty="0" err="1"/>
              <a:t>Yat</a:t>
            </a:r>
            <a:r>
              <a:rPr lang="en-US" dirty="0"/>
              <a:t> Sen founded the </a:t>
            </a:r>
            <a:r>
              <a:rPr lang="en-US" b="1" dirty="0"/>
              <a:t>Kuomintang</a:t>
            </a:r>
          </a:p>
        </p:txBody>
      </p:sp>
    </p:spTree>
    <p:extLst>
      <p:ext uri="{BB962C8B-B14F-4D97-AF65-F5344CB8AC3E}">
        <p14:creationId xmlns:p14="http://schemas.microsoft.com/office/powerpoint/2010/main" val="303072998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B60850-5484-4971-8AB6-D85E5713D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Northern expedition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B5D797-3E96-4D71-98E2-688F80307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Sun </a:t>
            </a:r>
            <a:r>
              <a:rPr lang="en-US" dirty="0" err="1"/>
              <a:t>Yat</a:t>
            </a:r>
            <a:r>
              <a:rPr lang="en-US" dirty="0"/>
              <a:t> Sen founded the </a:t>
            </a:r>
            <a:r>
              <a:rPr lang="en-US" b="1" dirty="0"/>
              <a:t>Kuomintang = Nationalist Party + </a:t>
            </a:r>
            <a:r>
              <a:rPr lang="en-US" dirty="0"/>
              <a:t>a rival government in Canton </a:t>
            </a:r>
            <a:r>
              <a:rPr lang="en-US" b="1" dirty="0"/>
              <a:t>+ created an army to forcefully reunite China</a:t>
            </a:r>
            <a:endParaRPr lang="cs-CZ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3418620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B60850-5484-4971-8AB6-D85E5713D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Northern expedition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B5D797-3E96-4D71-98E2-688F80307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Sun </a:t>
            </a:r>
            <a:r>
              <a:rPr lang="en-US" dirty="0" err="1"/>
              <a:t>Yat</a:t>
            </a:r>
            <a:r>
              <a:rPr lang="en-US" dirty="0"/>
              <a:t> Sen founded the </a:t>
            </a:r>
            <a:r>
              <a:rPr lang="en-US" b="1" dirty="0"/>
              <a:t>Kuomintang = Nationalist Party + </a:t>
            </a:r>
            <a:r>
              <a:rPr lang="en-US" dirty="0"/>
              <a:t>a rival government in Canton </a:t>
            </a:r>
            <a:r>
              <a:rPr lang="en-US" b="1" dirty="0"/>
              <a:t>+ created an army to forcefully reunite China</a:t>
            </a:r>
          </a:p>
          <a:p>
            <a:r>
              <a:rPr lang="en-US" dirty="0"/>
              <a:t>= National Revolutionary Army, commanded by </a:t>
            </a:r>
            <a:r>
              <a:rPr lang="en-US" b="1" dirty="0"/>
              <a:t>Chiang Kai </a:t>
            </a:r>
            <a:r>
              <a:rPr lang="en-US" b="1" dirty="0" err="1"/>
              <a:t>Shek</a:t>
            </a:r>
            <a:endParaRPr lang="cs-CZ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4575320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B60850-5484-4971-8AB6-D85E5713D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Northern expedition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B5D797-3E96-4D71-98E2-688F80307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Sun </a:t>
            </a:r>
            <a:r>
              <a:rPr lang="en-US" dirty="0" err="1"/>
              <a:t>Yat</a:t>
            </a:r>
            <a:r>
              <a:rPr lang="en-US" dirty="0"/>
              <a:t> Sen founded the </a:t>
            </a:r>
            <a:r>
              <a:rPr lang="en-US" b="1" dirty="0"/>
              <a:t>Kuomintang = Nationalist Party + </a:t>
            </a:r>
            <a:r>
              <a:rPr lang="en-US" dirty="0"/>
              <a:t>a rival government in Canton </a:t>
            </a:r>
            <a:r>
              <a:rPr lang="en-US" b="1" dirty="0"/>
              <a:t>+ created an army to forcefully reunite China</a:t>
            </a:r>
          </a:p>
          <a:p>
            <a:r>
              <a:rPr lang="en-US" dirty="0"/>
              <a:t>= National Revolutionary Army, commanded by </a:t>
            </a:r>
            <a:r>
              <a:rPr lang="en-US" b="1" dirty="0"/>
              <a:t>Chiang Kai </a:t>
            </a:r>
            <a:r>
              <a:rPr lang="en-US" b="1" dirty="0" err="1"/>
              <a:t>Shek</a:t>
            </a:r>
            <a:endParaRPr lang="en-US" b="1" dirty="0"/>
          </a:p>
          <a:p>
            <a:r>
              <a:rPr lang="en-US" dirty="0"/>
              <a:t>1925 – Sun died, Chiang led a </a:t>
            </a:r>
            <a:r>
              <a:rPr lang="en-US" b="1" dirty="0"/>
              <a:t>Northern Expedition, </a:t>
            </a:r>
            <a:r>
              <a:rPr lang="en-US" dirty="0"/>
              <a:t>which conquered most of China by 1928</a:t>
            </a:r>
          </a:p>
          <a:p>
            <a:endParaRPr lang="cs-CZ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2965259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727682-0E77-466D-B4AC-9CEFE79BD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exteriér, země, skupina, lidé&#10;&#10;Popis byl vytvořen automaticky">
            <a:extLst>
              <a:ext uri="{FF2B5EF4-FFF2-40B4-BE49-F238E27FC236}">
                <a16:creationId xmlns:a16="http://schemas.microsoft.com/office/drawing/2014/main" id="{5FC5C242-2555-4199-BC36-65D8B2DB6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643" y="1438381"/>
            <a:ext cx="4100683" cy="4803657"/>
          </a:xfrm>
        </p:spPr>
      </p:pic>
    </p:spTree>
    <p:extLst>
      <p:ext uri="{BB962C8B-B14F-4D97-AF65-F5344CB8AC3E}">
        <p14:creationId xmlns:p14="http://schemas.microsoft.com/office/powerpoint/2010/main" val="408579985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27D7D6-1EC1-4103-93FC-290F0CFC3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zeď, osoba&#10;&#10;Popis byl vytvořen automaticky">
            <a:extLst>
              <a:ext uri="{FF2B5EF4-FFF2-40B4-BE49-F238E27FC236}">
                <a16:creationId xmlns:a16="http://schemas.microsoft.com/office/drawing/2014/main" id="{B1E5DC6A-82E2-4B07-B44E-1FFBE4A18D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002" y="1253331"/>
            <a:ext cx="3287996" cy="4351338"/>
          </a:xfrm>
        </p:spPr>
      </p:pic>
    </p:spTree>
    <p:extLst>
      <p:ext uri="{BB962C8B-B14F-4D97-AF65-F5344CB8AC3E}">
        <p14:creationId xmlns:p14="http://schemas.microsoft.com/office/powerpoint/2010/main" val="128583109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BFA275-9E3E-4D20-90A9-0C502A9C3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Nanking decade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BD9CFA-7310-439C-B217-1671C03A7E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1927-1937</a:t>
            </a:r>
          </a:p>
          <a:p>
            <a:r>
              <a:rPr lang="en-US" dirty="0"/>
              <a:t>Chiang chose </a:t>
            </a:r>
            <a:r>
              <a:rPr lang="en-US" b="1" dirty="0"/>
              <a:t>Nanking</a:t>
            </a:r>
            <a:r>
              <a:rPr lang="en-US" dirty="0"/>
              <a:t> as the new capital instead of Beijing</a:t>
            </a:r>
          </a:p>
        </p:txBody>
      </p:sp>
    </p:spTree>
    <p:extLst>
      <p:ext uri="{BB962C8B-B14F-4D97-AF65-F5344CB8AC3E}">
        <p14:creationId xmlns:p14="http://schemas.microsoft.com/office/powerpoint/2010/main" val="315030413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BFA275-9E3E-4D20-90A9-0C502A9C3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Nan</a:t>
            </a:r>
            <a:r>
              <a:rPr lang="cs-CZ" dirty="0"/>
              <a:t>k</a:t>
            </a:r>
            <a:r>
              <a:rPr lang="en-US" dirty="0" err="1"/>
              <a:t>ing</a:t>
            </a:r>
            <a:r>
              <a:rPr lang="en-US" dirty="0"/>
              <a:t> decade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BD9CFA-7310-439C-B217-1671C03A7E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1927-1937</a:t>
            </a:r>
          </a:p>
          <a:p>
            <a:r>
              <a:rPr lang="en-US" dirty="0"/>
              <a:t>Chiang chose </a:t>
            </a:r>
            <a:r>
              <a:rPr lang="en-US" b="1" dirty="0"/>
              <a:t>Nanking</a:t>
            </a:r>
            <a:r>
              <a:rPr lang="en-US" dirty="0"/>
              <a:t> as the new capital instead of Beijing</a:t>
            </a:r>
          </a:p>
          <a:p>
            <a:r>
              <a:rPr lang="en-US" dirty="0"/>
              <a:t>Unsuccessful attempt to destroy the Communists, who emerged as rivals of the KMT &gt; </a:t>
            </a:r>
            <a:r>
              <a:rPr lang="en-US" b="1" dirty="0"/>
              <a:t>Long March</a:t>
            </a:r>
          </a:p>
        </p:txBody>
      </p:sp>
    </p:spTree>
    <p:extLst>
      <p:ext uri="{BB962C8B-B14F-4D97-AF65-F5344CB8AC3E}">
        <p14:creationId xmlns:p14="http://schemas.microsoft.com/office/powerpoint/2010/main" val="2956655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6E5835-E3DD-49AB-948A-B5C2A2387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 of the course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B758D9-6098-430B-8E5B-14D3BA145B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Today – introductory</a:t>
            </a:r>
            <a:r>
              <a:rPr lang="cs-CZ" dirty="0"/>
              <a:t> </a:t>
            </a:r>
            <a:r>
              <a:rPr lang="cs-CZ" dirty="0" err="1"/>
              <a:t>facts</a:t>
            </a:r>
            <a:r>
              <a:rPr lang="cs-CZ" dirty="0"/>
              <a:t> </a:t>
            </a:r>
            <a:r>
              <a:rPr lang="cs-CZ" dirty="0" err="1"/>
              <a:t>about</a:t>
            </a:r>
            <a:r>
              <a:rPr lang="cs-CZ" dirty="0"/>
              <a:t> </a:t>
            </a:r>
            <a:r>
              <a:rPr lang="cs-CZ" dirty="0" err="1"/>
              <a:t>China‘s</a:t>
            </a:r>
            <a:r>
              <a:rPr lang="cs-CZ" dirty="0"/>
              <a:t> </a:t>
            </a:r>
            <a:r>
              <a:rPr lang="cs-CZ" dirty="0" err="1"/>
              <a:t>geography</a:t>
            </a:r>
            <a:r>
              <a:rPr lang="cs-CZ" dirty="0"/>
              <a:t> and </a:t>
            </a:r>
            <a:r>
              <a:rPr lang="cs-CZ" dirty="0" err="1"/>
              <a:t>history</a:t>
            </a:r>
            <a:endParaRPr lang="en-US" dirty="0"/>
          </a:p>
          <a:p>
            <a:r>
              <a:rPr lang="en-US" dirty="0"/>
              <a:t>China‘s decline after 1800</a:t>
            </a:r>
            <a:r>
              <a:rPr lang="cs-CZ" dirty="0"/>
              <a:t> - </a:t>
            </a:r>
            <a:r>
              <a:rPr lang="en-US" dirty="0"/>
              <a:t>„Century of humiliation“</a:t>
            </a:r>
            <a:endParaRPr lang="cs-CZ" dirty="0"/>
          </a:p>
          <a:p>
            <a:endParaRPr lang="cs-CZ" dirty="0"/>
          </a:p>
          <a:p>
            <a:r>
              <a:rPr lang="en-US" dirty="0"/>
              <a:t>It is not going to be on the test </a:t>
            </a:r>
            <a:r>
              <a:rPr lang="en-US" dirty="0">
                <a:sym typeface="Wingdings" panose="05000000000000000000" pitchFamily="2" charset="2"/>
              </a:rPr>
              <a:t> </a:t>
            </a:r>
            <a:endParaRPr lang="cs-CZ" dirty="0">
              <a:sym typeface="Wingdings" panose="05000000000000000000" pitchFamily="2" charset="2"/>
            </a:endParaRPr>
          </a:p>
          <a:p>
            <a:endParaRPr lang="cs-CZ" dirty="0">
              <a:sym typeface="Wingdings" panose="05000000000000000000" pitchFamily="2" charset="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89877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FCC2C6-E539-4588-90D8-723A2E65C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36D2B8EC-878B-40A9-8AFB-5DBD4FD8A6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310" y="1897543"/>
            <a:ext cx="5683380" cy="4351338"/>
          </a:xfrm>
        </p:spPr>
      </p:pic>
    </p:spTree>
    <p:extLst>
      <p:ext uri="{BB962C8B-B14F-4D97-AF65-F5344CB8AC3E}">
        <p14:creationId xmlns:p14="http://schemas.microsoft.com/office/powerpoint/2010/main" val="392366126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BFA275-9E3E-4D20-90A9-0C502A9C3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Nanking decade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BD9CFA-7310-439C-B217-1671C03A7E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1927-1937</a:t>
            </a:r>
          </a:p>
          <a:p>
            <a:r>
              <a:rPr lang="en-US" dirty="0"/>
              <a:t>Chiang chose </a:t>
            </a:r>
            <a:r>
              <a:rPr lang="en-US" b="1" dirty="0"/>
              <a:t>Nanking</a:t>
            </a:r>
            <a:r>
              <a:rPr lang="en-US" dirty="0"/>
              <a:t> as the new capital instead of Beijing</a:t>
            </a:r>
          </a:p>
          <a:p>
            <a:r>
              <a:rPr lang="en-US" dirty="0"/>
              <a:t>Unsuccessful attempt to destroy the Communists, who emerged as rivals of the KMT &gt; </a:t>
            </a:r>
            <a:r>
              <a:rPr lang="en-US" b="1" dirty="0"/>
              <a:t>Long March North</a:t>
            </a:r>
          </a:p>
          <a:p>
            <a:r>
              <a:rPr lang="en-US" dirty="0"/>
              <a:t>Program of industrialization, building of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167579154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5E4CF1-7EA3-40C0-B07F-4953C76E9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284AEDE-0E82-49D0-AAC5-2582724BA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85" y="544529"/>
            <a:ext cx="3966730" cy="5689425"/>
          </a:xfrm>
        </p:spPr>
      </p:pic>
    </p:spTree>
    <p:extLst>
      <p:ext uri="{BB962C8B-B14F-4D97-AF65-F5344CB8AC3E}">
        <p14:creationId xmlns:p14="http://schemas.microsoft.com/office/powerpoint/2010/main" val="250081551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6C8880-A1B9-4FF0-AD75-78E92F89E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text, budova, ulice, exteriér&#10;&#10;Popis byl vytvořen automaticky">
            <a:extLst>
              <a:ext uri="{FF2B5EF4-FFF2-40B4-BE49-F238E27FC236}">
                <a16:creationId xmlns:a16="http://schemas.microsoft.com/office/drawing/2014/main" id="{84E2D71A-004A-4BF5-B4EF-3BF9F38146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295" y="1690688"/>
            <a:ext cx="6521410" cy="4069360"/>
          </a:xfrm>
        </p:spPr>
      </p:pic>
    </p:spTree>
    <p:extLst>
      <p:ext uri="{BB962C8B-B14F-4D97-AF65-F5344CB8AC3E}">
        <p14:creationId xmlns:p14="http://schemas.microsoft.com/office/powerpoint/2010/main" val="1924512217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BFA275-9E3E-4D20-90A9-0C502A9C3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Nanking decade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BD9CFA-7310-439C-B217-1671C03A7E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1927-1937</a:t>
            </a:r>
          </a:p>
          <a:p>
            <a:r>
              <a:rPr lang="en-US" dirty="0"/>
              <a:t>Chiang chose </a:t>
            </a:r>
            <a:r>
              <a:rPr lang="en-US" b="1" dirty="0"/>
              <a:t>Nanking</a:t>
            </a:r>
            <a:r>
              <a:rPr lang="en-US" dirty="0"/>
              <a:t> as the new capital instead of Beijing</a:t>
            </a:r>
          </a:p>
          <a:p>
            <a:r>
              <a:rPr lang="en-US" dirty="0"/>
              <a:t>Unsuccessful attempt to destroy the Communists, who emerged as rivals of the KMT &gt; </a:t>
            </a:r>
            <a:r>
              <a:rPr lang="en-US" b="1" dirty="0"/>
              <a:t>Long March North</a:t>
            </a:r>
          </a:p>
          <a:p>
            <a:r>
              <a:rPr lang="en-US" b="1" dirty="0"/>
              <a:t>Program of industrialization</a:t>
            </a:r>
            <a:r>
              <a:rPr lang="en-US" dirty="0"/>
              <a:t>, building of infrastructure</a:t>
            </a:r>
          </a:p>
          <a:p>
            <a:r>
              <a:rPr lang="en-US" dirty="0"/>
              <a:t>&gt; strengthening of the army for a clash against Japan</a:t>
            </a:r>
          </a:p>
        </p:txBody>
      </p:sp>
    </p:spTree>
    <p:extLst>
      <p:ext uri="{BB962C8B-B14F-4D97-AF65-F5344CB8AC3E}">
        <p14:creationId xmlns:p14="http://schemas.microsoft.com/office/powerpoint/2010/main" val="3700375062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48597E-B4A7-432F-8EAD-DA732F62A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Sino-Japanese war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321267-29EC-4F47-9C03-7D2B25FC32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1937-1945</a:t>
            </a:r>
          </a:p>
          <a:p>
            <a:r>
              <a:rPr lang="en-US" b="1" dirty="0"/>
              <a:t>20 million dead, underrated theater of WWII!</a:t>
            </a:r>
          </a:p>
        </p:txBody>
      </p:sp>
    </p:spTree>
    <p:extLst>
      <p:ext uri="{BB962C8B-B14F-4D97-AF65-F5344CB8AC3E}">
        <p14:creationId xmlns:p14="http://schemas.microsoft.com/office/powerpoint/2010/main" val="2387190923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48597E-B4A7-432F-8EAD-DA732F62A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Sino-Japanese war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321267-29EC-4F47-9C03-7D2B25FC32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1937-1945</a:t>
            </a:r>
          </a:p>
          <a:p>
            <a:r>
              <a:rPr lang="en-US" b="1" dirty="0"/>
              <a:t>20 million dead, underrated theater of WWII!</a:t>
            </a:r>
          </a:p>
          <a:p>
            <a:r>
              <a:rPr lang="en-US" dirty="0"/>
              <a:t>Japan deployed far more soldiers against China than against the US!</a:t>
            </a:r>
          </a:p>
        </p:txBody>
      </p:sp>
    </p:spTree>
    <p:extLst>
      <p:ext uri="{BB962C8B-B14F-4D97-AF65-F5344CB8AC3E}">
        <p14:creationId xmlns:p14="http://schemas.microsoft.com/office/powerpoint/2010/main" val="1854190839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48597E-B4A7-432F-8EAD-DA732F62A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Sino-Japanese war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321267-29EC-4F47-9C03-7D2B25FC32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1937-1945</a:t>
            </a:r>
          </a:p>
          <a:p>
            <a:r>
              <a:rPr lang="en-US" b="1" dirty="0"/>
              <a:t>20 million dead, underrated theater of WWII!</a:t>
            </a:r>
          </a:p>
          <a:p>
            <a:r>
              <a:rPr lang="en-US" dirty="0"/>
              <a:t>Japan deployed far more soldiers against China than against the US!</a:t>
            </a:r>
          </a:p>
          <a:p>
            <a:r>
              <a:rPr lang="en-US" dirty="0"/>
              <a:t>In 1937-1940, Japan conquered the lower Yangtze = </a:t>
            </a:r>
            <a:r>
              <a:rPr lang="en-US" b="1" dirty="0"/>
              <a:t>China‘s economic heartland</a:t>
            </a:r>
          </a:p>
        </p:txBody>
      </p:sp>
    </p:spTree>
    <p:extLst>
      <p:ext uri="{BB962C8B-B14F-4D97-AF65-F5344CB8AC3E}">
        <p14:creationId xmlns:p14="http://schemas.microsoft.com/office/powerpoint/2010/main" val="69425809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40C8F6-B14D-4EED-9048-B0828CFE4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420B20EF-7F09-47D4-982A-B2F69AA0F8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135" y="1825625"/>
            <a:ext cx="5627730" cy="4351338"/>
          </a:xfrm>
        </p:spPr>
      </p:pic>
    </p:spTree>
    <p:extLst>
      <p:ext uri="{BB962C8B-B14F-4D97-AF65-F5344CB8AC3E}">
        <p14:creationId xmlns:p14="http://schemas.microsoft.com/office/powerpoint/2010/main" val="3851603128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B36990-2F3C-4EE2-BA75-E2718511A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text, exteriér, bílá, černá&#10;&#10;Popis byl vytvořen automaticky">
            <a:extLst>
              <a:ext uri="{FF2B5EF4-FFF2-40B4-BE49-F238E27FC236}">
                <a16:creationId xmlns:a16="http://schemas.microsoft.com/office/drawing/2014/main" id="{C243E1E6-1029-4277-A60C-0D4FDA9710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334" y="1825625"/>
            <a:ext cx="3517331" cy="4351338"/>
          </a:xfrm>
        </p:spPr>
      </p:pic>
    </p:spTree>
    <p:extLst>
      <p:ext uri="{BB962C8B-B14F-4D97-AF65-F5344CB8AC3E}">
        <p14:creationId xmlns:p14="http://schemas.microsoft.com/office/powerpoint/2010/main" val="3787858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A16CD3-A0EA-4279-9429-DFA509768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Geography of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CF2443-E1EA-4B61-BB8C-83B4B786A6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81346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48597E-B4A7-432F-8EAD-DA732F62A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Sino-Japanese war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321267-29EC-4F47-9C03-7D2B25FC32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1937-1945</a:t>
            </a:r>
          </a:p>
          <a:p>
            <a:r>
              <a:rPr lang="en-US" b="1" dirty="0"/>
              <a:t>20 million dead, underrated theater of WWII!</a:t>
            </a:r>
          </a:p>
          <a:p>
            <a:r>
              <a:rPr lang="en-US" dirty="0"/>
              <a:t>Japan deployed far more soldiers against China than against the US!</a:t>
            </a:r>
          </a:p>
          <a:p>
            <a:r>
              <a:rPr lang="en-US" dirty="0"/>
              <a:t>In 1937-1940, Japan conquered the lower Yangtze = </a:t>
            </a:r>
            <a:r>
              <a:rPr lang="en-US" b="1" dirty="0"/>
              <a:t>China‘s economic heartland</a:t>
            </a:r>
          </a:p>
          <a:p>
            <a:r>
              <a:rPr lang="en-US" b="1" dirty="0"/>
              <a:t>Rape of Nanjing</a:t>
            </a:r>
          </a:p>
        </p:txBody>
      </p:sp>
    </p:spTree>
    <p:extLst>
      <p:ext uri="{BB962C8B-B14F-4D97-AF65-F5344CB8AC3E}">
        <p14:creationId xmlns:p14="http://schemas.microsoft.com/office/powerpoint/2010/main" val="2978100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48597E-B4A7-432F-8EAD-DA732F62A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Sino-Japanese war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321267-29EC-4F47-9C03-7D2B25FC32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1937-1945</a:t>
            </a:r>
          </a:p>
          <a:p>
            <a:r>
              <a:rPr lang="en-US" b="1" dirty="0"/>
              <a:t>20 million dead, underrated theater of WWII!</a:t>
            </a:r>
          </a:p>
          <a:p>
            <a:r>
              <a:rPr lang="en-US" dirty="0"/>
              <a:t>Japan deployed far more soldiers against China than against the US!</a:t>
            </a:r>
          </a:p>
          <a:p>
            <a:r>
              <a:rPr lang="en-US" dirty="0"/>
              <a:t>In 1937-1940, Japan conquered the lower Yangtze = </a:t>
            </a:r>
            <a:r>
              <a:rPr lang="en-US" b="1" dirty="0"/>
              <a:t>China‘s economic heartland</a:t>
            </a:r>
          </a:p>
          <a:p>
            <a:r>
              <a:rPr lang="en-US" b="1" dirty="0"/>
              <a:t>Rape of Nanjing</a:t>
            </a:r>
          </a:p>
          <a:p>
            <a:r>
              <a:rPr lang="en-US" b="1" dirty="0"/>
              <a:t>1940-1944 stalemate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1704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50EA66-A06D-4E69-91DD-A9BD9C6A7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Communist victory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FA6156-E092-4410-8500-D9B1978F9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Communists build a </a:t>
            </a:r>
            <a:r>
              <a:rPr lang="en-US" b="1" dirty="0"/>
              <a:t>guerilla movement in the countryside </a:t>
            </a:r>
            <a:r>
              <a:rPr lang="en-US" dirty="0"/>
              <a:t>during WWII under Japanese occupation</a:t>
            </a:r>
          </a:p>
        </p:txBody>
      </p:sp>
    </p:spTree>
    <p:extLst>
      <p:ext uri="{BB962C8B-B14F-4D97-AF65-F5344CB8AC3E}">
        <p14:creationId xmlns:p14="http://schemas.microsoft.com/office/powerpoint/2010/main" val="1124278346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50EA66-A06D-4E69-91DD-A9BD9C6A7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Communist victory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FA6156-E092-4410-8500-D9B1978F9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Communists build a </a:t>
            </a:r>
            <a:r>
              <a:rPr lang="en-US" b="1" dirty="0"/>
              <a:t>guerilla movement in the countryside </a:t>
            </a:r>
            <a:r>
              <a:rPr lang="en-US" dirty="0"/>
              <a:t>during WWII under Japanese occupation</a:t>
            </a:r>
          </a:p>
          <a:p>
            <a:r>
              <a:rPr lang="cs-CZ" dirty="0"/>
              <a:t>USSR</a:t>
            </a:r>
            <a:r>
              <a:rPr lang="en-US" dirty="0"/>
              <a:t> </a:t>
            </a:r>
            <a:r>
              <a:rPr lang="en-US" b="1" dirty="0"/>
              <a:t>handed over captured Japanese </a:t>
            </a:r>
            <a:r>
              <a:rPr lang="en-US" dirty="0"/>
              <a:t>equipment to them</a:t>
            </a:r>
          </a:p>
        </p:txBody>
      </p:sp>
    </p:spTree>
    <p:extLst>
      <p:ext uri="{BB962C8B-B14F-4D97-AF65-F5344CB8AC3E}">
        <p14:creationId xmlns:p14="http://schemas.microsoft.com/office/powerpoint/2010/main" val="140344365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50EA66-A06D-4E69-91DD-A9BD9C6A7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Communist victory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FA6156-E092-4410-8500-D9B1978F9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Communists build a </a:t>
            </a:r>
            <a:r>
              <a:rPr lang="en-US" b="1" dirty="0"/>
              <a:t>guerilla movement in the countryside </a:t>
            </a:r>
            <a:r>
              <a:rPr lang="en-US" dirty="0"/>
              <a:t>during WWII under Japanese occupation</a:t>
            </a:r>
          </a:p>
          <a:p>
            <a:r>
              <a:rPr lang="cs-CZ" dirty="0"/>
              <a:t>USSR</a:t>
            </a:r>
            <a:r>
              <a:rPr lang="en-US" dirty="0"/>
              <a:t> </a:t>
            </a:r>
            <a:r>
              <a:rPr lang="en-US" b="1" dirty="0"/>
              <a:t>handed over captured Japanese </a:t>
            </a:r>
            <a:r>
              <a:rPr lang="en-US" dirty="0"/>
              <a:t>equipment to them</a:t>
            </a:r>
          </a:p>
          <a:p>
            <a:r>
              <a:rPr lang="en-US" dirty="0"/>
              <a:t>Nationalists – </a:t>
            </a:r>
            <a:r>
              <a:rPr lang="en-US" b="1" dirty="0"/>
              <a:t>decimated by fighting Japan</a:t>
            </a:r>
            <a:r>
              <a:rPr lang="en-US" dirty="0"/>
              <a:t>, weak support from the West</a:t>
            </a:r>
          </a:p>
        </p:txBody>
      </p:sp>
    </p:spTree>
    <p:extLst>
      <p:ext uri="{BB962C8B-B14F-4D97-AF65-F5344CB8AC3E}">
        <p14:creationId xmlns:p14="http://schemas.microsoft.com/office/powerpoint/2010/main" val="738311638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50EA66-A06D-4E69-91DD-A9BD9C6A7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Communist victory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FA6156-E092-4410-8500-D9B1978F9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Communists build a </a:t>
            </a:r>
            <a:r>
              <a:rPr lang="en-US" b="1" dirty="0"/>
              <a:t>guerilla movement in the countryside </a:t>
            </a:r>
            <a:r>
              <a:rPr lang="en-US" dirty="0"/>
              <a:t>during WWII under Japanese occupation</a:t>
            </a:r>
          </a:p>
          <a:p>
            <a:r>
              <a:rPr lang="cs-CZ" dirty="0"/>
              <a:t>USSR</a:t>
            </a:r>
            <a:r>
              <a:rPr lang="en-US" dirty="0"/>
              <a:t> </a:t>
            </a:r>
            <a:r>
              <a:rPr lang="en-US" b="1" dirty="0"/>
              <a:t>handed over captured Japanese </a:t>
            </a:r>
            <a:r>
              <a:rPr lang="en-US" dirty="0"/>
              <a:t>equipment to them</a:t>
            </a:r>
          </a:p>
          <a:p>
            <a:r>
              <a:rPr lang="en-US" dirty="0"/>
              <a:t>Nationalists – </a:t>
            </a:r>
            <a:r>
              <a:rPr lang="en-US" b="1" dirty="0"/>
              <a:t>decimated by fighting Japan</a:t>
            </a:r>
            <a:r>
              <a:rPr lang="en-US" dirty="0"/>
              <a:t>, weak support from the West</a:t>
            </a:r>
          </a:p>
          <a:p>
            <a:r>
              <a:rPr lang="en-US" dirty="0"/>
              <a:t>Also </a:t>
            </a:r>
            <a:r>
              <a:rPr lang="en-US" b="1" dirty="0"/>
              <a:t>corruption</a:t>
            </a:r>
            <a:r>
              <a:rPr lang="en-US" dirty="0"/>
              <a:t>, alliances with unpopular landlords and warlords</a:t>
            </a:r>
          </a:p>
        </p:txBody>
      </p:sp>
    </p:spTree>
    <p:extLst>
      <p:ext uri="{BB962C8B-B14F-4D97-AF65-F5344CB8AC3E}">
        <p14:creationId xmlns:p14="http://schemas.microsoft.com/office/powerpoint/2010/main" val="3923330080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50EA66-A06D-4E69-91DD-A9BD9C6A7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Communist victory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FA6156-E092-4410-8500-D9B1978F9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Communists build a </a:t>
            </a:r>
            <a:r>
              <a:rPr lang="en-US" b="1" dirty="0"/>
              <a:t>guerilla movement in the countryside </a:t>
            </a:r>
            <a:r>
              <a:rPr lang="en-US" dirty="0"/>
              <a:t>during WWII under Japanese occupation</a:t>
            </a:r>
          </a:p>
          <a:p>
            <a:r>
              <a:rPr lang="cs-CZ" dirty="0"/>
              <a:t>USSR</a:t>
            </a:r>
            <a:r>
              <a:rPr lang="en-US" dirty="0"/>
              <a:t> </a:t>
            </a:r>
            <a:r>
              <a:rPr lang="en-US" b="1" dirty="0"/>
              <a:t>handed over captured Japanese </a:t>
            </a:r>
            <a:r>
              <a:rPr lang="en-US" dirty="0"/>
              <a:t>equipment to them</a:t>
            </a:r>
          </a:p>
          <a:p>
            <a:r>
              <a:rPr lang="en-US" dirty="0"/>
              <a:t>Nationalists – </a:t>
            </a:r>
            <a:r>
              <a:rPr lang="en-US" b="1" dirty="0"/>
              <a:t>decimated by fighting Japan</a:t>
            </a:r>
            <a:r>
              <a:rPr lang="en-US" dirty="0"/>
              <a:t>, weak support from the West</a:t>
            </a:r>
          </a:p>
          <a:p>
            <a:r>
              <a:rPr lang="en-US" dirty="0"/>
              <a:t>Also </a:t>
            </a:r>
            <a:r>
              <a:rPr lang="en-US" b="1" dirty="0"/>
              <a:t>corruption</a:t>
            </a:r>
            <a:r>
              <a:rPr lang="en-US" dirty="0"/>
              <a:t>, alliances with unpopular landlords and warlords</a:t>
            </a:r>
          </a:p>
          <a:p>
            <a:r>
              <a:rPr lang="en-US" dirty="0"/>
              <a:t>Communist victory in </a:t>
            </a:r>
            <a:r>
              <a:rPr lang="en-US" b="1" dirty="0"/>
              <a:t>1949</a:t>
            </a:r>
            <a:r>
              <a:rPr lang="en-US" dirty="0"/>
              <a:t>, </a:t>
            </a:r>
            <a:r>
              <a:rPr lang="en-US" b="1" dirty="0"/>
              <a:t>Nationalists escaped to Taiwan</a:t>
            </a:r>
          </a:p>
        </p:txBody>
      </p:sp>
    </p:spTree>
    <p:extLst>
      <p:ext uri="{BB962C8B-B14F-4D97-AF65-F5344CB8AC3E}">
        <p14:creationId xmlns:p14="http://schemas.microsoft.com/office/powerpoint/2010/main" val="3758665298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C3174-CCD1-46D3-9F38-D8C235823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0C675-ED88-47A8-BB24-11509C6517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Next</a:t>
            </a:r>
            <a:r>
              <a:rPr lang="cs-CZ" dirty="0"/>
              <a:t> </a:t>
            </a:r>
            <a:r>
              <a:rPr lang="cs-CZ" dirty="0" err="1"/>
              <a:t>time</a:t>
            </a:r>
            <a:r>
              <a:rPr lang="cs-CZ" dirty="0"/>
              <a:t>: </a:t>
            </a:r>
          </a:p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intellectual</a:t>
            </a:r>
            <a:r>
              <a:rPr lang="cs-CZ" dirty="0"/>
              <a:t> </a:t>
            </a:r>
            <a:r>
              <a:rPr lang="cs-CZ" dirty="0" err="1"/>
              <a:t>roots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Communism</a:t>
            </a:r>
            <a:r>
              <a:rPr lang="cs-CZ" dirty="0"/>
              <a:t> and </a:t>
            </a:r>
            <a:r>
              <a:rPr lang="cs-CZ" dirty="0" err="1"/>
              <a:t>the</a:t>
            </a:r>
            <a:r>
              <a:rPr lang="cs-CZ" dirty="0"/>
              <a:t> CCP</a:t>
            </a:r>
          </a:p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/>
              <a:t>Maoist </a:t>
            </a:r>
            <a:r>
              <a:rPr lang="cs-CZ" dirty="0"/>
              <a:t>period </a:t>
            </a:r>
            <a:r>
              <a:rPr lang="cs-CZ" dirty="0" err="1"/>
              <a:t>from</a:t>
            </a:r>
            <a:r>
              <a:rPr lang="cs-CZ" dirty="0"/>
              <a:t> 1949 to 1978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026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8ECB33-4C50-4749-9ABF-0D6131A38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852B4AC5-61F0-4C93-960D-E844929231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393" y="812124"/>
            <a:ext cx="6940728" cy="5406462"/>
          </a:xfrm>
        </p:spPr>
      </p:pic>
    </p:spTree>
    <p:extLst>
      <p:ext uri="{BB962C8B-B14F-4D97-AF65-F5344CB8AC3E}">
        <p14:creationId xmlns:p14="http://schemas.microsoft.com/office/powerpoint/2010/main" val="2429300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08D975-4CF8-444E-9756-39A1BB44B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CB1A2E0B-C29A-4FDB-9E17-0D622C4E8F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863" y="710130"/>
            <a:ext cx="6907234" cy="5875213"/>
          </a:xfrm>
        </p:spPr>
      </p:pic>
    </p:spTree>
    <p:extLst>
      <p:ext uri="{BB962C8B-B14F-4D97-AF65-F5344CB8AC3E}">
        <p14:creationId xmlns:p14="http://schemas.microsoft.com/office/powerpoint/2010/main" val="39415234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49DB6A-3A49-450E-B459-81AC9D798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91848B01-B97A-40FE-B551-70B4E6CFC3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640" y="440558"/>
            <a:ext cx="8711779" cy="6157645"/>
          </a:xfrm>
        </p:spPr>
      </p:pic>
    </p:spTree>
    <p:extLst>
      <p:ext uri="{BB962C8B-B14F-4D97-AF65-F5344CB8AC3E}">
        <p14:creationId xmlns:p14="http://schemas.microsoft.com/office/powerpoint/2010/main" val="30426425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BD6D8-7366-4414-9980-5E625D77C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EB447F8-00CC-49A8-B593-85293C3F61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453" y="1227964"/>
            <a:ext cx="3480932" cy="5264911"/>
          </a:xfrm>
        </p:spPr>
      </p:pic>
    </p:spTree>
    <p:extLst>
      <p:ext uri="{BB962C8B-B14F-4D97-AF65-F5344CB8AC3E}">
        <p14:creationId xmlns:p14="http://schemas.microsoft.com/office/powerpoint/2010/main" val="1753728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CD20BB-E700-4186-A763-0EEAA8799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7E4E38-CA14-4DF1-B1B1-8C33DE3CB5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Ing. Mgr. Petr Svatoň</a:t>
            </a:r>
          </a:p>
          <a:p>
            <a:r>
              <a:rPr lang="cs-CZ" b="0" i="0" dirty="0">
                <a:solidFill>
                  <a:srgbClr val="0A0A0A"/>
                </a:solidFill>
                <a:effectLst/>
                <a:hlinkClick r:id="rId2"/>
              </a:rPr>
              <a:t>petr.svaton@mail.muni.cz</a:t>
            </a:r>
            <a:r>
              <a:rPr lang="cs-CZ" b="0" i="0" dirty="0">
                <a:solidFill>
                  <a:srgbClr val="0A0A0A"/>
                </a:solidFill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0978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8D234-B09C-40AF-A74C-7ED4A8359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1DA5E9-6461-4CB0-80CF-B2ACD76587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737" y="1121881"/>
            <a:ext cx="6586418" cy="5370994"/>
          </a:xfrm>
        </p:spPr>
      </p:pic>
    </p:spTree>
    <p:extLst>
      <p:ext uri="{BB962C8B-B14F-4D97-AF65-F5344CB8AC3E}">
        <p14:creationId xmlns:p14="http://schemas.microsoft.com/office/powerpoint/2010/main" val="15483118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289260-BF25-4002-8931-694E2C0A3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B41AB601-5FE8-4470-A6C6-8027F7F4E2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716" y="823546"/>
            <a:ext cx="6107642" cy="5669329"/>
          </a:xfrm>
        </p:spPr>
      </p:pic>
    </p:spTree>
    <p:extLst>
      <p:ext uri="{BB962C8B-B14F-4D97-AF65-F5344CB8AC3E}">
        <p14:creationId xmlns:p14="http://schemas.microsoft.com/office/powerpoint/2010/main" val="15697766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B87035-30CE-4AA5-8147-CD0D06F63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Zástupný obsah 8" descr="Obsah obrázku mapa&#10;&#10;Popis byl vytvořen automaticky">
            <a:extLst>
              <a:ext uri="{FF2B5EF4-FFF2-40B4-BE49-F238E27FC236}">
                <a16:creationId xmlns:a16="http://schemas.microsoft.com/office/drawing/2014/main" id="{7579B196-DB9C-470C-B982-A206032EC0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170" y="421589"/>
            <a:ext cx="6938612" cy="6071286"/>
          </a:xfrm>
        </p:spPr>
      </p:pic>
    </p:spTree>
    <p:extLst>
      <p:ext uri="{BB962C8B-B14F-4D97-AF65-F5344CB8AC3E}">
        <p14:creationId xmlns:p14="http://schemas.microsoft.com/office/powerpoint/2010/main" val="13349617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80D48-E0E5-4A74-9E98-153A3F591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Imperial </a:t>
            </a:r>
            <a:r>
              <a:rPr lang="cs-CZ" dirty="0" err="1"/>
              <a:t>China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D13FB-21C5-483D-BD0C-D649D9F9E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85053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80D48-E0E5-4A74-9E98-153A3F591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Imperial </a:t>
            </a:r>
            <a:r>
              <a:rPr lang="cs-CZ" dirty="0" err="1"/>
              <a:t>China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D13FB-21C5-483D-BD0C-D649D9F9E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Chinese</a:t>
            </a:r>
            <a:r>
              <a:rPr lang="cs-CZ" dirty="0"/>
              <a:t> </a:t>
            </a:r>
            <a:r>
              <a:rPr lang="cs-CZ" dirty="0" err="1"/>
              <a:t>historiography</a:t>
            </a:r>
            <a:r>
              <a:rPr lang="cs-CZ" dirty="0"/>
              <a:t> - </a:t>
            </a:r>
            <a:r>
              <a:rPr lang="cs-CZ" b="1" dirty="0" err="1"/>
              <a:t>skewed</a:t>
            </a:r>
            <a:r>
              <a:rPr lang="en-US" b="1" dirty="0"/>
              <a:t> to</a:t>
            </a:r>
            <a:r>
              <a:rPr lang="cs-CZ" b="1" dirty="0"/>
              <a:t> </a:t>
            </a:r>
            <a:r>
              <a:rPr lang="cs-CZ" b="1" dirty="0" err="1"/>
              <a:t>highlight</a:t>
            </a:r>
            <a:r>
              <a:rPr lang="cs-CZ" b="1" dirty="0"/>
              <a:t> stability and </a:t>
            </a:r>
            <a:r>
              <a:rPr lang="cs-CZ" b="1" dirty="0" err="1"/>
              <a:t>continuity</a:t>
            </a:r>
            <a:r>
              <a:rPr lang="cs-CZ" b="1" dirty="0"/>
              <a:t> + to </a:t>
            </a:r>
            <a:r>
              <a:rPr lang="cs-CZ" b="1" dirty="0" err="1"/>
              <a:t>justify</a:t>
            </a:r>
            <a:r>
              <a:rPr lang="cs-CZ" b="1" dirty="0"/>
              <a:t> </a:t>
            </a:r>
            <a:r>
              <a:rPr lang="cs-CZ" b="1" dirty="0" err="1"/>
              <a:t>the</a:t>
            </a:r>
            <a:r>
              <a:rPr lang="cs-CZ" b="1" dirty="0"/>
              <a:t> </a:t>
            </a:r>
            <a:r>
              <a:rPr lang="cs-CZ" b="1" dirty="0" err="1"/>
              <a:t>People‘s</a:t>
            </a:r>
            <a:r>
              <a:rPr lang="cs-CZ" b="1" dirty="0"/>
              <a:t> </a:t>
            </a:r>
            <a:r>
              <a:rPr lang="cs-CZ" b="1" dirty="0" err="1"/>
              <a:t>Republic‘s</a:t>
            </a:r>
            <a:r>
              <a:rPr lang="cs-CZ" b="1" dirty="0"/>
              <a:t> </a:t>
            </a:r>
            <a:r>
              <a:rPr lang="cs-CZ" b="1" dirty="0" err="1"/>
              <a:t>territorial</a:t>
            </a:r>
            <a:r>
              <a:rPr lang="cs-CZ" b="1" dirty="0"/>
              <a:t> </a:t>
            </a:r>
            <a:r>
              <a:rPr lang="cs-CZ" b="1" dirty="0" err="1"/>
              <a:t>claims</a:t>
            </a:r>
            <a:endParaRPr lang="cs-CZ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552716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80D48-E0E5-4A74-9E98-153A3F591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Imperial </a:t>
            </a:r>
            <a:r>
              <a:rPr lang="cs-CZ" dirty="0" err="1"/>
              <a:t>China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D13FB-21C5-483D-BD0C-D649D9F9E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Chinese</a:t>
            </a:r>
            <a:r>
              <a:rPr lang="cs-CZ" dirty="0"/>
              <a:t> </a:t>
            </a:r>
            <a:r>
              <a:rPr lang="cs-CZ" dirty="0" err="1"/>
              <a:t>historiography</a:t>
            </a:r>
            <a:r>
              <a:rPr lang="cs-CZ" dirty="0"/>
              <a:t> - </a:t>
            </a:r>
            <a:r>
              <a:rPr lang="cs-CZ" b="1" dirty="0" err="1"/>
              <a:t>skewed</a:t>
            </a:r>
            <a:r>
              <a:rPr lang="en-US" b="1" dirty="0"/>
              <a:t> to</a:t>
            </a:r>
            <a:r>
              <a:rPr lang="cs-CZ" b="1" dirty="0"/>
              <a:t> </a:t>
            </a:r>
            <a:r>
              <a:rPr lang="cs-CZ" b="1" dirty="0" err="1"/>
              <a:t>highlight</a:t>
            </a:r>
            <a:r>
              <a:rPr lang="cs-CZ" b="1" dirty="0"/>
              <a:t> stability and </a:t>
            </a:r>
            <a:r>
              <a:rPr lang="cs-CZ" b="1" dirty="0" err="1"/>
              <a:t>continuity</a:t>
            </a:r>
            <a:r>
              <a:rPr lang="cs-CZ" b="1" dirty="0"/>
              <a:t> + to </a:t>
            </a:r>
            <a:r>
              <a:rPr lang="cs-CZ" b="1" dirty="0" err="1"/>
              <a:t>justify</a:t>
            </a:r>
            <a:r>
              <a:rPr lang="cs-CZ" b="1" dirty="0"/>
              <a:t> </a:t>
            </a:r>
            <a:r>
              <a:rPr lang="cs-CZ" b="1" dirty="0" err="1"/>
              <a:t>the</a:t>
            </a:r>
            <a:r>
              <a:rPr lang="cs-CZ" b="1" dirty="0"/>
              <a:t> </a:t>
            </a:r>
            <a:r>
              <a:rPr lang="cs-CZ" b="1" dirty="0" err="1"/>
              <a:t>People‘s</a:t>
            </a:r>
            <a:r>
              <a:rPr lang="cs-CZ" b="1" dirty="0"/>
              <a:t> </a:t>
            </a:r>
            <a:r>
              <a:rPr lang="cs-CZ" b="1" dirty="0" err="1"/>
              <a:t>Republic‘s</a:t>
            </a:r>
            <a:r>
              <a:rPr lang="cs-CZ" b="1" dirty="0"/>
              <a:t> </a:t>
            </a:r>
            <a:r>
              <a:rPr lang="cs-CZ" b="1" dirty="0" err="1"/>
              <a:t>territorial</a:t>
            </a:r>
            <a:r>
              <a:rPr lang="cs-CZ" b="1" dirty="0"/>
              <a:t> </a:t>
            </a:r>
            <a:r>
              <a:rPr lang="cs-CZ" b="1" dirty="0" err="1"/>
              <a:t>claims</a:t>
            </a:r>
            <a:endParaRPr lang="cs-CZ" b="1" dirty="0"/>
          </a:p>
          <a:p>
            <a:r>
              <a:rPr lang="cs-CZ" dirty="0"/>
              <a:t>&gt; </a:t>
            </a:r>
            <a:r>
              <a:rPr lang="cs-CZ" dirty="0" err="1"/>
              <a:t>unbroken</a:t>
            </a:r>
            <a:r>
              <a:rPr lang="cs-CZ" dirty="0"/>
              <a:t> line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legitimate</a:t>
            </a:r>
            <a:r>
              <a:rPr lang="cs-CZ" dirty="0"/>
              <a:t> rule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Bronze Age to </a:t>
            </a:r>
            <a:r>
              <a:rPr lang="cs-CZ" dirty="0" err="1"/>
              <a:t>Xi</a:t>
            </a:r>
            <a:r>
              <a:rPr lang="cs-CZ" dirty="0"/>
              <a:t> </a:t>
            </a:r>
            <a:r>
              <a:rPr lang="cs-CZ" dirty="0" err="1"/>
              <a:t>Jinping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740628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99BCF-3C98-4AC0-B4BE-8412EA6BF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Imperial </a:t>
            </a:r>
            <a:r>
              <a:rPr lang="cs-CZ" dirty="0" err="1"/>
              <a:t>China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258A4-5991-4194-95DA-11E483175E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Reality: long </a:t>
            </a:r>
            <a:r>
              <a:rPr lang="cs-CZ" dirty="0" err="1"/>
              <a:t>periods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instability and </a:t>
            </a:r>
            <a:r>
              <a:rPr lang="cs-CZ" dirty="0" err="1"/>
              <a:t>anarchy</a:t>
            </a:r>
            <a:r>
              <a:rPr lang="cs-CZ" dirty="0"/>
              <a:t> – </a:t>
            </a:r>
            <a:r>
              <a:rPr lang="cs-CZ" dirty="0" err="1"/>
              <a:t>sometimes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centuries</a:t>
            </a:r>
            <a:r>
              <a:rPr lang="cs-CZ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62410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99BCF-3C98-4AC0-B4BE-8412EA6BF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Imperial </a:t>
            </a:r>
            <a:r>
              <a:rPr lang="cs-CZ" dirty="0" err="1"/>
              <a:t>China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258A4-5991-4194-95DA-11E483175E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Reality: long </a:t>
            </a:r>
            <a:r>
              <a:rPr lang="cs-CZ" dirty="0" err="1"/>
              <a:t>periods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instability and </a:t>
            </a:r>
            <a:r>
              <a:rPr lang="cs-CZ" dirty="0" err="1"/>
              <a:t>anarchy</a:t>
            </a:r>
            <a:r>
              <a:rPr lang="cs-CZ" dirty="0"/>
              <a:t> – </a:t>
            </a:r>
            <a:r>
              <a:rPr lang="cs-CZ" dirty="0" err="1"/>
              <a:t>sometimes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centuries</a:t>
            </a:r>
            <a:r>
              <a:rPr lang="cs-CZ" dirty="0"/>
              <a:t>!</a:t>
            </a:r>
          </a:p>
          <a:p>
            <a:r>
              <a:rPr lang="cs-CZ" dirty="0"/>
              <a:t>Many </a:t>
            </a:r>
            <a:r>
              <a:rPr lang="cs-CZ" dirty="0" err="1"/>
              <a:t>conquest</a:t>
            </a:r>
            <a:r>
              <a:rPr lang="cs-CZ" dirty="0"/>
              <a:t> </a:t>
            </a:r>
            <a:r>
              <a:rPr lang="cs-CZ" dirty="0" err="1"/>
              <a:t>dynasties</a:t>
            </a:r>
            <a:r>
              <a:rPr lang="cs-CZ" dirty="0"/>
              <a:t> </a:t>
            </a:r>
            <a:r>
              <a:rPr lang="cs-CZ" dirty="0" err="1"/>
              <a:t>established</a:t>
            </a:r>
            <a:r>
              <a:rPr lang="cs-CZ" dirty="0"/>
              <a:t> by </a:t>
            </a:r>
            <a:r>
              <a:rPr lang="cs-CZ" dirty="0" err="1"/>
              <a:t>violent</a:t>
            </a:r>
            <a:r>
              <a:rPr lang="cs-CZ" dirty="0"/>
              <a:t> </a:t>
            </a:r>
            <a:r>
              <a:rPr lang="cs-CZ" dirty="0" err="1"/>
              <a:t>invasions</a:t>
            </a:r>
            <a:r>
              <a:rPr lang="cs-CZ" dirty="0"/>
              <a:t> (</a:t>
            </a:r>
            <a:r>
              <a:rPr lang="cs-CZ" dirty="0" err="1"/>
              <a:t>Manchu</a:t>
            </a:r>
            <a:r>
              <a:rPr lang="cs-CZ" dirty="0"/>
              <a:t>, </a:t>
            </a:r>
            <a:r>
              <a:rPr lang="cs-CZ" dirty="0" err="1"/>
              <a:t>Mongols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923406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99BCF-3C98-4AC0-B4BE-8412EA6BF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Imperial </a:t>
            </a:r>
            <a:r>
              <a:rPr lang="cs-CZ" dirty="0" err="1"/>
              <a:t>China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258A4-5991-4194-95DA-11E483175E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Reality: long </a:t>
            </a:r>
            <a:r>
              <a:rPr lang="cs-CZ" dirty="0" err="1"/>
              <a:t>periods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instability and </a:t>
            </a:r>
            <a:r>
              <a:rPr lang="cs-CZ" dirty="0" err="1"/>
              <a:t>anarchy</a:t>
            </a:r>
            <a:r>
              <a:rPr lang="cs-CZ" dirty="0"/>
              <a:t> – </a:t>
            </a:r>
            <a:r>
              <a:rPr lang="cs-CZ" dirty="0" err="1"/>
              <a:t>sometimes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centuries</a:t>
            </a:r>
            <a:r>
              <a:rPr lang="cs-CZ" dirty="0"/>
              <a:t>!</a:t>
            </a:r>
          </a:p>
          <a:p>
            <a:r>
              <a:rPr lang="cs-CZ" dirty="0"/>
              <a:t>Many </a:t>
            </a:r>
            <a:r>
              <a:rPr lang="cs-CZ" dirty="0" err="1"/>
              <a:t>conquest</a:t>
            </a:r>
            <a:r>
              <a:rPr lang="cs-CZ" dirty="0"/>
              <a:t> </a:t>
            </a:r>
            <a:r>
              <a:rPr lang="cs-CZ" dirty="0" err="1"/>
              <a:t>dynasties</a:t>
            </a:r>
            <a:r>
              <a:rPr lang="cs-CZ" dirty="0"/>
              <a:t> </a:t>
            </a:r>
            <a:r>
              <a:rPr lang="cs-CZ" dirty="0" err="1"/>
              <a:t>established</a:t>
            </a:r>
            <a:r>
              <a:rPr lang="cs-CZ" dirty="0"/>
              <a:t> by </a:t>
            </a:r>
            <a:r>
              <a:rPr lang="cs-CZ" dirty="0" err="1"/>
              <a:t>violent</a:t>
            </a:r>
            <a:r>
              <a:rPr lang="cs-CZ" dirty="0"/>
              <a:t> </a:t>
            </a:r>
            <a:r>
              <a:rPr lang="cs-CZ" dirty="0" err="1"/>
              <a:t>invasions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12829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99BCF-3C98-4AC0-B4BE-8412EA6BF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Imperial </a:t>
            </a:r>
            <a:r>
              <a:rPr lang="cs-CZ" dirty="0" err="1"/>
              <a:t>China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258A4-5991-4194-95DA-11E483175E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Fluid </a:t>
            </a:r>
            <a:r>
              <a:rPr lang="cs-CZ" b="1" dirty="0" err="1"/>
              <a:t>borders</a:t>
            </a:r>
            <a:r>
              <a:rPr lang="cs-CZ" b="1" dirty="0"/>
              <a:t> </a:t>
            </a:r>
            <a:r>
              <a:rPr lang="cs-CZ" dirty="0"/>
              <a:t>- </a:t>
            </a:r>
            <a:r>
              <a:rPr lang="cs-CZ" dirty="0" err="1"/>
              <a:t>shifted</a:t>
            </a:r>
            <a:r>
              <a:rPr lang="cs-CZ" dirty="0"/>
              <a:t> </a:t>
            </a:r>
            <a:r>
              <a:rPr lang="cs-CZ" dirty="0" err="1"/>
              <a:t>depending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government‘s</a:t>
            </a:r>
            <a:r>
              <a:rPr lang="cs-CZ" dirty="0"/>
              <a:t> </a:t>
            </a:r>
            <a:r>
              <a:rPr lang="en-US" dirty="0"/>
              <a:t>strength</a:t>
            </a:r>
          </a:p>
        </p:txBody>
      </p:sp>
    </p:spTree>
    <p:extLst>
      <p:ext uri="{BB962C8B-B14F-4D97-AF65-F5344CB8AC3E}">
        <p14:creationId xmlns:p14="http://schemas.microsoft.com/office/powerpoint/2010/main" val="4143826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5AEF6-ED5D-4CEF-95E0-7B5A0233F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course</a:t>
            </a:r>
            <a:r>
              <a:rPr lang="cs-CZ" dirty="0"/>
              <a:t> </a:t>
            </a:r>
            <a:r>
              <a:rPr lang="cs-CZ" dirty="0" err="1"/>
              <a:t>about</a:t>
            </a:r>
            <a:r>
              <a:rPr lang="cs-CZ" dirty="0"/>
              <a:t>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3D25B-8E32-43E9-A13E-54AA774B6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„</a:t>
            </a:r>
            <a:r>
              <a:rPr lang="cs-CZ" dirty="0" err="1"/>
              <a:t>Why</a:t>
            </a:r>
            <a:r>
              <a:rPr lang="cs-CZ" dirty="0"/>
              <a:t> </a:t>
            </a:r>
            <a:r>
              <a:rPr lang="cs-CZ" dirty="0" err="1"/>
              <a:t>did</a:t>
            </a:r>
            <a:r>
              <a:rPr lang="cs-CZ" dirty="0"/>
              <a:t> I sign up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this</a:t>
            </a:r>
            <a:r>
              <a:rPr lang="cs-CZ" dirty="0"/>
              <a:t>….?“</a:t>
            </a:r>
          </a:p>
        </p:txBody>
      </p:sp>
    </p:spTree>
    <p:extLst>
      <p:ext uri="{BB962C8B-B14F-4D97-AF65-F5344CB8AC3E}">
        <p14:creationId xmlns:p14="http://schemas.microsoft.com/office/powerpoint/2010/main" val="33989202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99BCF-3C98-4AC0-B4BE-8412EA6BF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Imperial </a:t>
            </a:r>
            <a:r>
              <a:rPr lang="cs-CZ" dirty="0" err="1"/>
              <a:t>China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258A4-5991-4194-95DA-11E483175E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Fluid </a:t>
            </a:r>
            <a:r>
              <a:rPr lang="cs-CZ" b="1" dirty="0" err="1"/>
              <a:t>borders</a:t>
            </a:r>
            <a:r>
              <a:rPr lang="cs-CZ" b="1" dirty="0"/>
              <a:t> </a:t>
            </a:r>
            <a:r>
              <a:rPr lang="cs-CZ" dirty="0"/>
              <a:t>- </a:t>
            </a:r>
            <a:r>
              <a:rPr lang="cs-CZ" dirty="0" err="1"/>
              <a:t>shifted</a:t>
            </a:r>
            <a:r>
              <a:rPr lang="cs-CZ" dirty="0"/>
              <a:t> </a:t>
            </a:r>
            <a:r>
              <a:rPr lang="cs-CZ" dirty="0" err="1"/>
              <a:t>depending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government‘s</a:t>
            </a:r>
            <a:r>
              <a:rPr lang="cs-CZ" dirty="0"/>
              <a:t> </a:t>
            </a:r>
            <a:r>
              <a:rPr lang="en-US" dirty="0"/>
              <a:t>strength</a:t>
            </a:r>
          </a:p>
          <a:p>
            <a:r>
              <a:rPr lang="cs-CZ" dirty="0"/>
              <a:t>Tibet, </a:t>
            </a:r>
            <a:r>
              <a:rPr lang="cs-CZ" dirty="0" err="1"/>
              <a:t>Xinjiang</a:t>
            </a:r>
            <a:r>
              <a:rPr lang="cs-CZ" dirty="0"/>
              <a:t>, </a:t>
            </a:r>
            <a:r>
              <a:rPr lang="cs-CZ" dirty="0" err="1"/>
              <a:t>southern</a:t>
            </a:r>
            <a:r>
              <a:rPr lang="cs-CZ" dirty="0"/>
              <a:t> </a:t>
            </a:r>
            <a:r>
              <a:rPr lang="cs-CZ" dirty="0" err="1"/>
              <a:t>provinces</a:t>
            </a:r>
            <a:r>
              <a:rPr lang="cs-CZ" dirty="0"/>
              <a:t> – </a:t>
            </a:r>
            <a:r>
              <a:rPr lang="cs-CZ" dirty="0" err="1"/>
              <a:t>semi</a:t>
            </a:r>
            <a:r>
              <a:rPr lang="cs-CZ" dirty="0"/>
              <a:t>-independent </a:t>
            </a:r>
            <a:r>
              <a:rPr lang="cs-CZ" dirty="0" err="1"/>
              <a:t>vassal</a:t>
            </a:r>
            <a:r>
              <a:rPr lang="cs-CZ" dirty="0"/>
              <a:t> </a:t>
            </a:r>
            <a:r>
              <a:rPr lang="cs-CZ" dirty="0" err="1"/>
              <a:t>states</a:t>
            </a:r>
            <a:r>
              <a:rPr lang="cs-CZ" dirty="0"/>
              <a:t>, </a:t>
            </a:r>
            <a:r>
              <a:rPr lang="cs-CZ" dirty="0" err="1"/>
              <a:t>often</a:t>
            </a:r>
            <a:r>
              <a:rPr lang="cs-CZ" dirty="0"/>
              <a:t> </a:t>
            </a:r>
            <a:r>
              <a:rPr lang="cs-CZ" dirty="0" err="1"/>
              <a:t>ruled</a:t>
            </a:r>
            <a:r>
              <a:rPr lang="cs-CZ" dirty="0"/>
              <a:t> by </a:t>
            </a:r>
            <a:r>
              <a:rPr lang="cs-CZ" dirty="0" err="1"/>
              <a:t>indigenous</a:t>
            </a:r>
            <a:r>
              <a:rPr lang="cs-CZ" dirty="0"/>
              <a:t> </a:t>
            </a:r>
            <a:r>
              <a:rPr lang="cs-CZ" dirty="0" err="1"/>
              <a:t>leaders</a:t>
            </a:r>
            <a:r>
              <a:rPr lang="cs-CZ" dirty="0"/>
              <a:t> and </a:t>
            </a:r>
            <a:r>
              <a:rPr lang="cs-CZ" dirty="0" err="1"/>
              <a:t>chiefs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87527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99BCF-3C98-4AC0-B4BE-8412EA6BF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Imperial </a:t>
            </a:r>
            <a:r>
              <a:rPr lang="cs-CZ" dirty="0" err="1"/>
              <a:t>China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258A4-5991-4194-95DA-11E483175E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Fluid </a:t>
            </a:r>
            <a:r>
              <a:rPr lang="cs-CZ" b="1" dirty="0" err="1"/>
              <a:t>borders</a:t>
            </a:r>
            <a:r>
              <a:rPr lang="cs-CZ" b="1" dirty="0"/>
              <a:t> </a:t>
            </a:r>
            <a:r>
              <a:rPr lang="cs-CZ" dirty="0"/>
              <a:t>- </a:t>
            </a:r>
            <a:r>
              <a:rPr lang="cs-CZ" dirty="0" err="1"/>
              <a:t>shifted</a:t>
            </a:r>
            <a:r>
              <a:rPr lang="cs-CZ" dirty="0"/>
              <a:t> </a:t>
            </a:r>
            <a:r>
              <a:rPr lang="cs-CZ" dirty="0" err="1"/>
              <a:t>depending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government‘s</a:t>
            </a:r>
            <a:r>
              <a:rPr lang="cs-CZ" dirty="0"/>
              <a:t> </a:t>
            </a:r>
            <a:r>
              <a:rPr lang="en-US" dirty="0"/>
              <a:t>strength</a:t>
            </a:r>
          </a:p>
          <a:p>
            <a:r>
              <a:rPr lang="cs-CZ" dirty="0"/>
              <a:t>Tibet, </a:t>
            </a:r>
            <a:r>
              <a:rPr lang="cs-CZ" dirty="0" err="1"/>
              <a:t>Xinjiang</a:t>
            </a:r>
            <a:r>
              <a:rPr lang="cs-CZ" dirty="0"/>
              <a:t>, </a:t>
            </a:r>
            <a:r>
              <a:rPr lang="cs-CZ" dirty="0" err="1"/>
              <a:t>southern</a:t>
            </a:r>
            <a:r>
              <a:rPr lang="cs-CZ" dirty="0"/>
              <a:t> </a:t>
            </a:r>
            <a:r>
              <a:rPr lang="cs-CZ" dirty="0" err="1"/>
              <a:t>provinces</a:t>
            </a:r>
            <a:r>
              <a:rPr lang="cs-CZ" dirty="0"/>
              <a:t> – </a:t>
            </a:r>
            <a:r>
              <a:rPr lang="cs-CZ" dirty="0" err="1"/>
              <a:t>semi</a:t>
            </a:r>
            <a:r>
              <a:rPr lang="cs-CZ" dirty="0"/>
              <a:t>-independent </a:t>
            </a:r>
            <a:r>
              <a:rPr lang="cs-CZ" dirty="0" err="1"/>
              <a:t>vassal</a:t>
            </a:r>
            <a:r>
              <a:rPr lang="cs-CZ" dirty="0"/>
              <a:t> </a:t>
            </a:r>
            <a:r>
              <a:rPr lang="cs-CZ" dirty="0" err="1"/>
              <a:t>states</a:t>
            </a:r>
            <a:r>
              <a:rPr lang="cs-CZ" dirty="0"/>
              <a:t>, </a:t>
            </a:r>
            <a:r>
              <a:rPr lang="cs-CZ" dirty="0" err="1"/>
              <a:t>often</a:t>
            </a:r>
            <a:r>
              <a:rPr lang="cs-CZ" dirty="0"/>
              <a:t> </a:t>
            </a:r>
            <a:r>
              <a:rPr lang="cs-CZ" dirty="0" err="1"/>
              <a:t>ruled</a:t>
            </a:r>
            <a:r>
              <a:rPr lang="cs-CZ" dirty="0"/>
              <a:t> by </a:t>
            </a:r>
            <a:r>
              <a:rPr lang="cs-CZ" dirty="0" err="1"/>
              <a:t>indigenous</a:t>
            </a:r>
            <a:r>
              <a:rPr lang="cs-CZ" dirty="0"/>
              <a:t> </a:t>
            </a:r>
            <a:r>
              <a:rPr lang="cs-CZ" dirty="0" err="1"/>
              <a:t>leaders</a:t>
            </a:r>
            <a:r>
              <a:rPr lang="cs-CZ" dirty="0"/>
              <a:t> and </a:t>
            </a:r>
            <a:r>
              <a:rPr lang="cs-CZ" dirty="0" err="1"/>
              <a:t>chiefs</a:t>
            </a:r>
            <a:endParaRPr lang="cs-CZ" dirty="0"/>
          </a:p>
          <a:p>
            <a:r>
              <a:rPr lang="cs-CZ" dirty="0"/>
              <a:t>Taiwan – </a:t>
            </a:r>
            <a:r>
              <a:rPr lang="cs-CZ" dirty="0" err="1"/>
              <a:t>only</a:t>
            </a:r>
            <a:r>
              <a:rPr lang="cs-CZ" dirty="0"/>
              <a:t> </a:t>
            </a:r>
            <a:r>
              <a:rPr lang="cs-CZ" dirty="0" err="1"/>
              <a:t>partially</a:t>
            </a:r>
            <a:r>
              <a:rPr lang="cs-CZ" dirty="0"/>
              <a:t> </a:t>
            </a:r>
            <a:r>
              <a:rPr lang="cs-CZ" dirty="0" err="1"/>
              <a:t>conquered</a:t>
            </a:r>
            <a:r>
              <a:rPr lang="cs-CZ" dirty="0"/>
              <a:t> in mid-1600s, </a:t>
            </a:r>
            <a:r>
              <a:rPr lang="cs-CZ" dirty="0" err="1"/>
              <a:t>treated</a:t>
            </a:r>
            <a:r>
              <a:rPr lang="cs-CZ" dirty="0"/>
              <a:t> as a </a:t>
            </a:r>
            <a:r>
              <a:rPr lang="cs-CZ" dirty="0" err="1"/>
              <a:t>neglected</a:t>
            </a:r>
            <a:r>
              <a:rPr lang="cs-CZ" dirty="0"/>
              <a:t> </a:t>
            </a:r>
            <a:r>
              <a:rPr lang="cs-CZ" dirty="0" err="1"/>
              <a:t>backwater</a:t>
            </a:r>
            <a:r>
              <a:rPr lang="cs-CZ" dirty="0"/>
              <a:t> </a:t>
            </a:r>
            <a:r>
              <a:rPr lang="cs-CZ" dirty="0" err="1"/>
              <a:t>until</a:t>
            </a:r>
            <a:r>
              <a:rPr lang="cs-CZ" dirty="0"/>
              <a:t> </a:t>
            </a:r>
            <a:r>
              <a:rPr lang="cs-CZ" dirty="0" err="1"/>
              <a:t>being</a:t>
            </a:r>
            <a:r>
              <a:rPr lang="cs-CZ" dirty="0"/>
              <a:t> </a:t>
            </a:r>
            <a:r>
              <a:rPr lang="cs-CZ" dirty="0" err="1"/>
              <a:t>ceded</a:t>
            </a:r>
            <a:r>
              <a:rPr lang="cs-CZ" dirty="0"/>
              <a:t> to Japan in 1894</a:t>
            </a:r>
          </a:p>
        </p:txBody>
      </p:sp>
    </p:spTree>
    <p:extLst>
      <p:ext uri="{BB962C8B-B14F-4D97-AF65-F5344CB8AC3E}">
        <p14:creationId xmlns:p14="http://schemas.microsoft.com/office/powerpoint/2010/main" val="38291978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67C52-248E-4E24-984A-262B40147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00C38A-0B8D-4AB0-8732-4B32754632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773" y="1866507"/>
            <a:ext cx="5329619" cy="4361544"/>
          </a:xfrm>
        </p:spPr>
      </p:pic>
    </p:spTree>
    <p:extLst>
      <p:ext uri="{BB962C8B-B14F-4D97-AF65-F5344CB8AC3E}">
        <p14:creationId xmlns:p14="http://schemas.microsoft.com/office/powerpoint/2010/main" val="31870602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2B864-5401-4029-BDB5-A0270DDF1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B35400-7761-42DF-B488-63BFC73F47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025" y="2186781"/>
            <a:ext cx="6457950" cy="3629025"/>
          </a:xfrm>
        </p:spPr>
      </p:pic>
    </p:spTree>
    <p:extLst>
      <p:ext uri="{BB962C8B-B14F-4D97-AF65-F5344CB8AC3E}">
        <p14:creationId xmlns:p14="http://schemas.microsoft.com/office/powerpoint/2010/main" val="29617428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3F2CE7-566B-4BC0-8103-B8206E160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780B75-70E6-4674-86C7-A0C285A720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202122"/>
                </a:solidFill>
              </a:rPr>
              <a:t>Ideology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5037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3F2CE7-566B-4BC0-8103-B8206E160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780B75-70E6-4674-86C7-A0C285A720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>
                <a:solidFill>
                  <a:srgbClr val="202122"/>
                </a:solidFill>
              </a:rPr>
              <a:t>„</a:t>
            </a:r>
            <a:r>
              <a:rPr lang="en-US" dirty="0">
                <a:solidFill>
                  <a:srgbClr val="202122"/>
                </a:solidFill>
              </a:rPr>
              <a:t>Celestial Empire“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8283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3F2CE7-566B-4BC0-8103-B8206E160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780B75-70E6-4674-86C7-A0C285A720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>
                <a:solidFill>
                  <a:srgbClr val="202122"/>
                </a:solidFill>
              </a:rPr>
              <a:t>„</a:t>
            </a:r>
            <a:r>
              <a:rPr lang="en-US" dirty="0">
                <a:solidFill>
                  <a:srgbClr val="202122"/>
                </a:solidFill>
              </a:rPr>
              <a:t>Celestial Empire“</a:t>
            </a:r>
            <a:endParaRPr lang="en-US" dirty="0"/>
          </a:p>
          <a:p>
            <a:r>
              <a:rPr lang="en-US" dirty="0"/>
              <a:t>„</a:t>
            </a:r>
            <a:r>
              <a:rPr lang="en-US" b="1" dirty="0"/>
              <a:t>Mandate of the Heavens</a:t>
            </a:r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3144436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3F2CE7-566B-4BC0-8103-B8206E160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780B75-70E6-4674-86C7-A0C285A720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>
                <a:solidFill>
                  <a:srgbClr val="202122"/>
                </a:solidFill>
              </a:rPr>
              <a:t>„</a:t>
            </a:r>
            <a:r>
              <a:rPr lang="en-US" dirty="0">
                <a:solidFill>
                  <a:srgbClr val="202122"/>
                </a:solidFill>
              </a:rPr>
              <a:t>Celestial Empire“</a:t>
            </a:r>
            <a:endParaRPr lang="en-US" dirty="0"/>
          </a:p>
          <a:p>
            <a:r>
              <a:rPr lang="en-US" dirty="0"/>
              <a:t>„</a:t>
            </a:r>
            <a:r>
              <a:rPr lang="en-US" b="1" dirty="0"/>
              <a:t>Mandate of the Heavens</a:t>
            </a:r>
            <a:r>
              <a:rPr lang="en-US" dirty="0"/>
              <a:t>“ &gt; Emperors were chosen by Heaven to provide security, prosperity and „harmony“</a:t>
            </a:r>
          </a:p>
        </p:txBody>
      </p:sp>
    </p:spTree>
    <p:extLst>
      <p:ext uri="{BB962C8B-B14F-4D97-AF65-F5344CB8AC3E}">
        <p14:creationId xmlns:p14="http://schemas.microsoft.com/office/powerpoint/2010/main" val="20960238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3F2CE7-566B-4BC0-8103-B8206E160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780B75-70E6-4674-86C7-A0C285A720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>
                <a:solidFill>
                  <a:srgbClr val="202122"/>
                </a:solidFill>
              </a:rPr>
              <a:t>„</a:t>
            </a:r>
            <a:r>
              <a:rPr lang="en-US" dirty="0">
                <a:solidFill>
                  <a:srgbClr val="202122"/>
                </a:solidFill>
              </a:rPr>
              <a:t>Celestial Empire“</a:t>
            </a:r>
            <a:endParaRPr lang="en-US" dirty="0"/>
          </a:p>
          <a:p>
            <a:r>
              <a:rPr lang="en-US" dirty="0"/>
              <a:t>„</a:t>
            </a:r>
            <a:r>
              <a:rPr lang="en-US" b="1" dirty="0"/>
              <a:t>Mandate of the Heavens</a:t>
            </a:r>
            <a:r>
              <a:rPr lang="en-US" dirty="0"/>
              <a:t>“ &gt; Emperors were chosen by Heaven to provide security, prosperity and „harmony“</a:t>
            </a:r>
          </a:p>
          <a:p>
            <a:r>
              <a:rPr lang="en-US" dirty="0"/>
              <a:t>&gt; natural disasters or military defeats signal the fact that Heaven is displeased</a:t>
            </a:r>
          </a:p>
        </p:txBody>
      </p:sp>
    </p:spTree>
    <p:extLst>
      <p:ext uri="{BB962C8B-B14F-4D97-AF65-F5344CB8AC3E}">
        <p14:creationId xmlns:p14="http://schemas.microsoft.com/office/powerpoint/2010/main" val="28795002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FBED07-B8B8-43AA-B741-965409A48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659399-7573-4E31-A8DD-423AAA65D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006" y="1835899"/>
            <a:ext cx="10515600" cy="4351338"/>
          </a:xfrm>
        </p:spPr>
        <p:txBody>
          <a:bodyPr/>
          <a:lstStyle/>
          <a:p>
            <a:r>
              <a:rPr lang="en-US" dirty="0"/>
              <a:t>Security</a:t>
            </a:r>
          </a:p>
        </p:txBody>
      </p:sp>
    </p:spTree>
    <p:extLst>
      <p:ext uri="{BB962C8B-B14F-4D97-AF65-F5344CB8AC3E}">
        <p14:creationId xmlns:p14="http://schemas.microsoft.com/office/powerpoint/2010/main" val="2774900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5AEF6-ED5D-4CEF-95E0-7B5A0233F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course</a:t>
            </a:r>
            <a:r>
              <a:rPr lang="cs-CZ" dirty="0"/>
              <a:t> </a:t>
            </a:r>
            <a:r>
              <a:rPr lang="cs-CZ" dirty="0" err="1"/>
              <a:t>about</a:t>
            </a:r>
            <a:r>
              <a:rPr lang="cs-CZ" dirty="0"/>
              <a:t>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3D25B-8E32-43E9-A13E-54AA774B6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At the end of the semester, you should be able to do the following:</a:t>
            </a:r>
          </a:p>
          <a:p>
            <a:r>
              <a:rPr lang="en-US" dirty="0"/>
              <a:t>1) Compare China‘s economic model with that of the West, with </a:t>
            </a:r>
            <a:r>
              <a:rPr lang="cs-CZ" dirty="0"/>
              <a:t>a</a:t>
            </a:r>
            <a:r>
              <a:rPr lang="en-US" dirty="0"/>
              <a:t> focus on the government‘s role in the economy</a:t>
            </a:r>
          </a:p>
        </p:txBody>
      </p:sp>
    </p:spTree>
    <p:extLst>
      <p:ext uri="{BB962C8B-B14F-4D97-AF65-F5344CB8AC3E}">
        <p14:creationId xmlns:p14="http://schemas.microsoft.com/office/powerpoint/2010/main" val="26869885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FBED07-B8B8-43AA-B741-965409A48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659399-7573-4E31-A8DD-423AAA65D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Security – </a:t>
            </a:r>
            <a:r>
              <a:rPr lang="en-US" b="1" dirty="0"/>
              <a:t>periodic invasions by steppe tribes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35440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FBED07-B8B8-43AA-B741-965409A48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659399-7573-4E31-A8DD-423AAA65D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Security – </a:t>
            </a:r>
            <a:r>
              <a:rPr lang="en-US" b="1" dirty="0"/>
              <a:t>periodic invasions by steppe tribes</a:t>
            </a:r>
          </a:p>
          <a:p>
            <a:endParaRPr lang="cs-CZ" dirty="0"/>
          </a:p>
          <a:p>
            <a:r>
              <a:rPr lang="en-US" dirty="0"/>
              <a:t>Nomadic vs. settled civilization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136608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FBED07-B8B8-43AA-B741-965409A48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659399-7573-4E31-A8DD-423AAA65D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Security – </a:t>
            </a:r>
            <a:r>
              <a:rPr lang="en-US" b="1" dirty="0"/>
              <a:t>periodic invasions by steppe tribes</a:t>
            </a:r>
          </a:p>
          <a:p>
            <a:endParaRPr lang="cs-CZ" dirty="0"/>
          </a:p>
          <a:p>
            <a:r>
              <a:rPr lang="en-US" dirty="0"/>
              <a:t>Nomadic vs. settled civilization</a:t>
            </a:r>
          </a:p>
          <a:p>
            <a:r>
              <a:rPr lang="en-US" dirty="0"/>
              <a:t>Nomads – </a:t>
            </a:r>
            <a:r>
              <a:rPr lang="en-US" b="1" dirty="0"/>
              <a:t>no conception of permanent borders or fixed property &gt; no respect for China‘s state</a:t>
            </a:r>
          </a:p>
          <a:p>
            <a:r>
              <a:rPr lang="en-US" dirty="0"/>
              <a:t>Mobility, personal fighting prowess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838438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00DCEF-74D4-4555-9B33-E3569964F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Zástupný obsah 4" descr="Obsah obrázku text, kniha&#10;&#10;Popis byl vytvořen automaticky">
            <a:extLst>
              <a:ext uri="{FF2B5EF4-FFF2-40B4-BE49-F238E27FC236}">
                <a16:creationId xmlns:a16="http://schemas.microsoft.com/office/drawing/2014/main" id="{8423B295-8F99-4D49-82BE-9079FB96D4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077" y="1825625"/>
            <a:ext cx="6231846" cy="4351338"/>
          </a:xfrm>
        </p:spPr>
      </p:pic>
    </p:spTree>
    <p:extLst>
      <p:ext uri="{BB962C8B-B14F-4D97-AF65-F5344CB8AC3E}">
        <p14:creationId xmlns:p14="http://schemas.microsoft.com/office/powerpoint/2010/main" val="15730859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990DC6-235A-4D80-9525-E1F1FCCE4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Zástupný obsah 4" descr="Obsah obrázku kůň, exteriér&#10;&#10;Popis byl vytvořen automaticky">
            <a:extLst>
              <a:ext uri="{FF2B5EF4-FFF2-40B4-BE49-F238E27FC236}">
                <a16:creationId xmlns:a16="http://schemas.microsoft.com/office/drawing/2014/main" id="{A254D106-413B-425E-9931-F51F5A6B45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997" y="1825625"/>
            <a:ext cx="3020005" cy="4351338"/>
          </a:xfrm>
        </p:spPr>
      </p:pic>
    </p:spTree>
    <p:extLst>
      <p:ext uri="{BB962C8B-B14F-4D97-AF65-F5344CB8AC3E}">
        <p14:creationId xmlns:p14="http://schemas.microsoft.com/office/powerpoint/2010/main" val="22744312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FBED07-B8B8-43AA-B741-965409A48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659399-7573-4E31-A8DD-423AAA65D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China – large population, organized military</a:t>
            </a:r>
            <a:r>
              <a:rPr lang="cs-CZ" dirty="0"/>
              <a:t> (</a:t>
            </a:r>
            <a:r>
              <a:rPr lang="cs-CZ" dirty="0" err="1"/>
              <a:t>mostly</a:t>
            </a:r>
            <a:r>
              <a:rPr lang="cs-CZ" dirty="0"/>
              <a:t> </a:t>
            </a:r>
            <a:r>
              <a:rPr lang="cs-CZ" dirty="0" err="1"/>
              <a:t>infantry</a:t>
            </a:r>
            <a:r>
              <a:rPr lang="cs-CZ" dirty="0"/>
              <a:t>)</a:t>
            </a:r>
            <a:endParaRPr lang="en-US" dirty="0"/>
          </a:p>
          <a:p>
            <a:r>
              <a:rPr lang="cs-CZ" dirty="0" err="1"/>
              <a:t>Nomads</a:t>
            </a:r>
            <a:r>
              <a:rPr lang="en-US" dirty="0"/>
              <a:t> mostly caused</a:t>
            </a:r>
            <a:r>
              <a:rPr lang="cs-CZ" dirty="0"/>
              <a:t> </a:t>
            </a:r>
            <a:r>
              <a:rPr lang="en-US" dirty="0"/>
              <a:t>small-scale plunder</a:t>
            </a:r>
            <a:endParaRPr lang="cs-CZ" dirty="0"/>
          </a:p>
          <a:p>
            <a:r>
              <a:rPr lang="cs-CZ" b="1" dirty="0"/>
              <a:t>L</a:t>
            </a:r>
            <a:r>
              <a:rPr lang="en-US" b="1" dirty="0" err="1"/>
              <a:t>arge</a:t>
            </a:r>
            <a:r>
              <a:rPr lang="en-US" b="1" dirty="0"/>
              <a:t> tribal confederations </a:t>
            </a:r>
            <a:r>
              <a:rPr lang="en-US" dirty="0"/>
              <a:t>= existential threat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0948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C3B5D1-2C2D-4B84-BCA0-DEA15AEBA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DED21D3-AF5A-4180-98A3-4040176996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104" y="1825625"/>
            <a:ext cx="3439792" cy="4351338"/>
          </a:xfrm>
        </p:spPr>
      </p:pic>
    </p:spTree>
    <p:extLst>
      <p:ext uri="{BB962C8B-B14F-4D97-AF65-F5344CB8AC3E}">
        <p14:creationId xmlns:p14="http://schemas.microsoft.com/office/powerpoint/2010/main" val="1859993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24AB10-7830-4B39-9E1B-DC24B59D9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Zástupný obsah 4" descr="Obsah obrázku tráva, exteriér, obloha, megalit&#10;&#10;Popis byl vytvořen automaticky">
            <a:extLst>
              <a:ext uri="{FF2B5EF4-FFF2-40B4-BE49-F238E27FC236}">
                <a16:creationId xmlns:a16="http://schemas.microsoft.com/office/drawing/2014/main" id="{0C280548-8CA4-4EF7-A46D-97EE8F70F9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2134394"/>
            <a:ext cx="4762500" cy="3733800"/>
          </a:xfrm>
        </p:spPr>
      </p:pic>
    </p:spTree>
    <p:extLst>
      <p:ext uri="{BB962C8B-B14F-4D97-AF65-F5344CB8AC3E}">
        <p14:creationId xmlns:p14="http://schemas.microsoft.com/office/powerpoint/2010/main" val="1266124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F274E9-C2BE-4EEB-B2D6-2EED9A817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Zástupný obsah 4" descr="Obsah obrázku hora&#10;&#10;Popis byl vytvořen automaticky">
            <a:extLst>
              <a:ext uri="{FF2B5EF4-FFF2-40B4-BE49-F238E27FC236}">
                <a16:creationId xmlns:a16="http://schemas.microsoft.com/office/drawing/2014/main" id="{369082E6-2C05-45BC-A9BE-F5F0ECED72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928997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4E9EAC-1CA6-4377-8F0E-5B35EC4D0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18F0CE26-5C06-46D7-8D72-3CA00E1732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3091482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5AEF6-ED5D-4CEF-95E0-7B5A0233F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course</a:t>
            </a:r>
            <a:r>
              <a:rPr lang="cs-CZ" dirty="0"/>
              <a:t> </a:t>
            </a:r>
            <a:r>
              <a:rPr lang="cs-CZ" dirty="0" err="1"/>
              <a:t>about</a:t>
            </a:r>
            <a:r>
              <a:rPr lang="cs-CZ" dirty="0"/>
              <a:t>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3D25B-8E32-43E9-A13E-54AA774B6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At the end of the semester, you should be able to do the following:</a:t>
            </a:r>
          </a:p>
          <a:p>
            <a:r>
              <a:rPr lang="en-US" dirty="0"/>
              <a:t>1) Compare China‘s economic model with that of the West, with </a:t>
            </a:r>
            <a:r>
              <a:rPr lang="cs-CZ" dirty="0"/>
              <a:t>a</a:t>
            </a:r>
            <a:r>
              <a:rPr lang="en-US" dirty="0"/>
              <a:t> focus on the government‘s role in the economy</a:t>
            </a:r>
          </a:p>
          <a:p>
            <a:r>
              <a:rPr lang="en-US" dirty="0"/>
              <a:t>2) Describe the main direction of changes in Chinese economic policy under Xi Jinping</a:t>
            </a:r>
          </a:p>
        </p:txBody>
      </p:sp>
    </p:spTree>
    <p:extLst>
      <p:ext uri="{BB962C8B-B14F-4D97-AF65-F5344CB8AC3E}">
        <p14:creationId xmlns:p14="http://schemas.microsoft.com/office/powerpoint/2010/main" val="19193663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AEF267-2194-419E-968B-A9599134B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938E78D7-3414-4BD0-8650-7D35F566C6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524" y="675907"/>
            <a:ext cx="7653904" cy="5816968"/>
          </a:xfrm>
        </p:spPr>
      </p:pic>
    </p:spTree>
    <p:extLst>
      <p:ext uri="{BB962C8B-B14F-4D97-AF65-F5344CB8AC3E}">
        <p14:creationId xmlns:p14="http://schemas.microsoft.com/office/powerpoint/2010/main" val="29647057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BD911F-00C9-4336-A0A2-4CC28E326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389973-ECC7-4B59-B161-1211D0898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&gt; duty of the imperial state to constantly repair fortifications and </a:t>
            </a:r>
            <a:r>
              <a:rPr lang="en-US" b="1" dirty="0"/>
              <a:t>station most of the military at the northern border</a:t>
            </a:r>
          </a:p>
        </p:txBody>
      </p:sp>
    </p:spTree>
    <p:extLst>
      <p:ext uri="{BB962C8B-B14F-4D97-AF65-F5344CB8AC3E}">
        <p14:creationId xmlns:p14="http://schemas.microsoft.com/office/powerpoint/2010/main" val="27048598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BD911F-00C9-4336-A0A2-4CC28E326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389973-ECC7-4B59-B161-1211D0898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&gt; duty of the imperial state to constantly repair fortifications and station most of the military at the northern border</a:t>
            </a:r>
          </a:p>
          <a:p>
            <a:r>
              <a:rPr lang="en-US" dirty="0"/>
              <a:t>The interior of China, however, was mostly </a:t>
            </a:r>
            <a:r>
              <a:rPr lang="en-US" b="1" dirty="0"/>
              <a:t>demilitarized and administered by civil bureaucrats = mandarins</a:t>
            </a:r>
          </a:p>
        </p:txBody>
      </p:sp>
    </p:spTree>
    <p:extLst>
      <p:ext uri="{BB962C8B-B14F-4D97-AF65-F5344CB8AC3E}">
        <p14:creationId xmlns:p14="http://schemas.microsoft.com/office/powerpoint/2010/main" val="40736871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D61411-94F8-47B2-8AC8-F15F76ACB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63CD64-4E69-4126-9A2E-2B7429CCA1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Administration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437643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D61411-94F8-47B2-8AC8-F15F76ACB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63CD64-4E69-4126-9A2E-2B7429CCA1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Administration</a:t>
            </a:r>
            <a:endParaRPr lang="cs-CZ" dirty="0"/>
          </a:p>
          <a:p>
            <a:r>
              <a:rPr lang="en-US" dirty="0"/>
              <a:t>Mandarins – </a:t>
            </a:r>
            <a:r>
              <a:rPr lang="en-US" b="1" dirty="0"/>
              <a:t>official-scholars</a:t>
            </a:r>
          </a:p>
        </p:txBody>
      </p:sp>
    </p:spTree>
    <p:extLst>
      <p:ext uri="{BB962C8B-B14F-4D97-AF65-F5344CB8AC3E}">
        <p14:creationId xmlns:p14="http://schemas.microsoft.com/office/powerpoint/2010/main" val="36021882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C7B579-71E7-484D-A863-0AAEB7EC4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7DFA796-16EE-4CF9-8D01-FE72975235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958" y="1825625"/>
            <a:ext cx="4332084" cy="4351338"/>
          </a:xfrm>
        </p:spPr>
      </p:pic>
    </p:spTree>
    <p:extLst>
      <p:ext uri="{BB962C8B-B14F-4D97-AF65-F5344CB8AC3E}">
        <p14:creationId xmlns:p14="http://schemas.microsoft.com/office/powerpoint/2010/main" val="25889289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646406-C372-4C7D-9B1A-7E3B733E4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Zástupný obsah 4" descr="Obsah obrázku text, roucho&#10;&#10;Popis byl vytvořen automaticky">
            <a:extLst>
              <a:ext uri="{FF2B5EF4-FFF2-40B4-BE49-F238E27FC236}">
                <a16:creationId xmlns:a16="http://schemas.microsoft.com/office/drawing/2014/main" id="{B9D012DC-490F-4CD7-9F2D-7D35F3B4E9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401" y="928952"/>
            <a:ext cx="3825197" cy="5563923"/>
          </a:xfrm>
        </p:spPr>
      </p:pic>
    </p:spTree>
    <p:extLst>
      <p:ext uri="{BB962C8B-B14F-4D97-AF65-F5344CB8AC3E}">
        <p14:creationId xmlns:p14="http://schemas.microsoft.com/office/powerpoint/2010/main" val="22792217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D61411-94F8-47B2-8AC8-F15F76ACB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63CD64-4E69-4126-9A2E-2B7429CCA1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Mandarins – </a:t>
            </a:r>
            <a:r>
              <a:rPr lang="en-US" b="1" dirty="0"/>
              <a:t>official-scholars</a:t>
            </a:r>
          </a:p>
          <a:p>
            <a:r>
              <a:rPr lang="en-US" b="1" dirty="0"/>
              <a:t>Imperial examinations</a:t>
            </a:r>
            <a:r>
              <a:rPr lang="en-US" dirty="0"/>
              <a:t> – Confucian philosophy and morality &gt; dedication to the Emperor and to serving justice</a:t>
            </a:r>
          </a:p>
        </p:txBody>
      </p:sp>
    </p:spTree>
    <p:extLst>
      <p:ext uri="{BB962C8B-B14F-4D97-AF65-F5344CB8AC3E}">
        <p14:creationId xmlns:p14="http://schemas.microsoft.com/office/powerpoint/2010/main" val="24224502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D61411-94F8-47B2-8AC8-F15F76ACB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63CD64-4E69-4126-9A2E-2B7429CCA1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Mandarins – </a:t>
            </a:r>
            <a:r>
              <a:rPr lang="en-US" b="1" dirty="0"/>
              <a:t>official-scholars</a:t>
            </a:r>
          </a:p>
          <a:p>
            <a:r>
              <a:rPr lang="en-US" b="1" dirty="0"/>
              <a:t>Imperial examinations</a:t>
            </a:r>
            <a:r>
              <a:rPr lang="en-US" dirty="0"/>
              <a:t> – Confucian philosophy and morality &gt; dedication to the Emperor and to serving justice</a:t>
            </a:r>
          </a:p>
          <a:p>
            <a:r>
              <a:rPr lang="en-US" dirty="0"/>
              <a:t>&gt; </a:t>
            </a:r>
            <a:r>
              <a:rPr lang="en-US" b="1" dirty="0"/>
              <a:t>meritocracy</a:t>
            </a:r>
            <a:r>
              <a:rPr lang="en-US" dirty="0"/>
              <a:t> – chosen on the basis of </a:t>
            </a:r>
            <a:r>
              <a:rPr lang="en-US" b="1" dirty="0"/>
              <a:t>talent from a wide elite of landowning families</a:t>
            </a:r>
          </a:p>
        </p:txBody>
      </p:sp>
    </p:spTree>
    <p:extLst>
      <p:ext uri="{BB962C8B-B14F-4D97-AF65-F5344CB8AC3E}">
        <p14:creationId xmlns:p14="http://schemas.microsoft.com/office/powerpoint/2010/main" val="10045220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D61411-94F8-47B2-8AC8-F15F76ACB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63CD64-4E69-4126-9A2E-2B7429CCA1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Mandarins – </a:t>
            </a:r>
            <a:r>
              <a:rPr lang="en-US" b="1" dirty="0"/>
              <a:t>official-scholars</a:t>
            </a:r>
          </a:p>
          <a:p>
            <a:r>
              <a:rPr lang="en-US" b="1" dirty="0"/>
              <a:t>Imperial examinations</a:t>
            </a:r>
            <a:r>
              <a:rPr lang="en-US" dirty="0"/>
              <a:t> – Confucian philosophy and morality &gt; dedication to the Emperor and to serving justice</a:t>
            </a:r>
          </a:p>
          <a:p>
            <a:r>
              <a:rPr lang="en-US" dirty="0"/>
              <a:t>&gt; </a:t>
            </a:r>
            <a:r>
              <a:rPr lang="en-US" b="1" dirty="0"/>
              <a:t>meritocracy</a:t>
            </a:r>
            <a:r>
              <a:rPr lang="en-US" dirty="0"/>
              <a:t> – chosen on the basis of </a:t>
            </a:r>
            <a:r>
              <a:rPr lang="en-US" b="1" dirty="0"/>
              <a:t>talent from a wide elite of landowning families</a:t>
            </a:r>
          </a:p>
          <a:p>
            <a:r>
              <a:rPr lang="en-US" b="1" dirty="0"/>
              <a:t>Rotation</a:t>
            </a:r>
            <a:r>
              <a:rPr lang="en-US" dirty="0"/>
              <a:t> &gt; so that they don‘t become attached to any location</a:t>
            </a:r>
          </a:p>
        </p:txBody>
      </p:sp>
    </p:spTree>
    <p:extLst>
      <p:ext uri="{BB962C8B-B14F-4D97-AF65-F5344CB8AC3E}">
        <p14:creationId xmlns:p14="http://schemas.microsoft.com/office/powerpoint/2010/main" val="2237553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5AEF6-ED5D-4CEF-95E0-7B5A0233F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course</a:t>
            </a:r>
            <a:r>
              <a:rPr lang="cs-CZ" dirty="0"/>
              <a:t> </a:t>
            </a:r>
            <a:r>
              <a:rPr lang="cs-CZ" dirty="0" err="1"/>
              <a:t>about</a:t>
            </a:r>
            <a:r>
              <a:rPr lang="cs-CZ" dirty="0"/>
              <a:t>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3D25B-8E32-43E9-A13E-54AA774B6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At the end of the semester, you should be able to do the following:</a:t>
            </a:r>
          </a:p>
          <a:p>
            <a:r>
              <a:rPr lang="en-US" dirty="0"/>
              <a:t>1) Compare China‘s economic model with that of the West, with </a:t>
            </a:r>
            <a:r>
              <a:rPr lang="cs-CZ" dirty="0"/>
              <a:t>a</a:t>
            </a:r>
            <a:r>
              <a:rPr lang="en-US" dirty="0"/>
              <a:t> focus on the government‘s role in the economy</a:t>
            </a:r>
          </a:p>
          <a:p>
            <a:r>
              <a:rPr lang="en-US" dirty="0"/>
              <a:t>2) Describe the main direction of changes in Chinese economic policy under Xi Jinping</a:t>
            </a:r>
          </a:p>
          <a:p>
            <a:r>
              <a:rPr lang="en-US" dirty="0"/>
              <a:t>3) Be able to tell what the Belt and Road Initiative is, or what role China plays in major international economic organizations</a:t>
            </a:r>
          </a:p>
        </p:txBody>
      </p:sp>
    </p:spTree>
    <p:extLst>
      <p:ext uri="{BB962C8B-B14F-4D97-AF65-F5344CB8AC3E}">
        <p14:creationId xmlns:p14="http://schemas.microsoft.com/office/powerpoint/2010/main" val="25038704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D61411-94F8-47B2-8AC8-F15F76ACB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63CD64-4E69-4126-9A2E-2B7429CCA1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Mandarins – </a:t>
            </a:r>
            <a:r>
              <a:rPr lang="en-US" b="1" dirty="0"/>
              <a:t>official-scholars</a:t>
            </a:r>
          </a:p>
          <a:p>
            <a:r>
              <a:rPr lang="en-US" b="1" dirty="0"/>
              <a:t>Imperial examinations</a:t>
            </a:r>
            <a:r>
              <a:rPr lang="en-US" dirty="0"/>
              <a:t> – Confucian philosophy and morality &gt; dedication to the Emperor and to serving justice</a:t>
            </a:r>
          </a:p>
          <a:p>
            <a:r>
              <a:rPr lang="en-US" dirty="0"/>
              <a:t>&gt; </a:t>
            </a:r>
            <a:r>
              <a:rPr lang="en-US" b="1" dirty="0"/>
              <a:t>meritocracy</a:t>
            </a:r>
            <a:r>
              <a:rPr lang="en-US" dirty="0"/>
              <a:t> – chosen on the basis of </a:t>
            </a:r>
            <a:r>
              <a:rPr lang="en-US" b="1" dirty="0"/>
              <a:t>talent from a wide elite of landowning families</a:t>
            </a:r>
          </a:p>
          <a:p>
            <a:r>
              <a:rPr lang="en-US" b="1" dirty="0"/>
              <a:t>Rotation</a:t>
            </a:r>
            <a:r>
              <a:rPr lang="en-US" dirty="0"/>
              <a:t> &gt; so that they don‘t become attached to any location</a:t>
            </a:r>
          </a:p>
          <a:p>
            <a:r>
              <a:rPr lang="en-US" dirty="0"/>
              <a:t>Sophisticated system of ranks</a:t>
            </a:r>
          </a:p>
        </p:txBody>
      </p:sp>
    </p:spTree>
    <p:extLst>
      <p:ext uri="{BB962C8B-B14F-4D97-AF65-F5344CB8AC3E}">
        <p14:creationId xmlns:p14="http://schemas.microsoft.com/office/powerpoint/2010/main" val="36936960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D61411-94F8-47B2-8AC8-F15F76ACB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63CD64-4E69-4126-9A2E-2B7429CCA1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Mandarins – </a:t>
            </a:r>
            <a:r>
              <a:rPr lang="en-US" b="1" dirty="0"/>
              <a:t>official-scholars</a:t>
            </a:r>
          </a:p>
          <a:p>
            <a:r>
              <a:rPr lang="en-US" b="1" dirty="0"/>
              <a:t>Imperial examinations</a:t>
            </a:r>
            <a:r>
              <a:rPr lang="en-US" dirty="0"/>
              <a:t> – Confucian philosophy and morality &gt; dedication to the Emperor and to serving justice</a:t>
            </a:r>
          </a:p>
          <a:p>
            <a:r>
              <a:rPr lang="en-US" dirty="0"/>
              <a:t>&gt; </a:t>
            </a:r>
            <a:r>
              <a:rPr lang="en-US" b="1" dirty="0"/>
              <a:t>meritocracy</a:t>
            </a:r>
            <a:r>
              <a:rPr lang="en-US" dirty="0"/>
              <a:t> – chosen on the basis of </a:t>
            </a:r>
            <a:r>
              <a:rPr lang="en-US" b="1" dirty="0"/>
              <a:t>talent from a wide elite of landowning families</a:t>
            </a:r>
          </a:p>
          <a:p>
            <a:r>
              <a:rPr lang="en-US" b="1" dirty="0"/>
              <a:t>Rotation</a:t>
            </a:r>
            <a:r>
              <a:rPr lang="en-US" dirty="0"/>
              <a:t> &gt; so that they don‘t become attached to any location</a:t>
            </a:r>
          </a:p>
          <a:p>
            <a:r>
              <a:rPr lang="en-US" dirty="0"/>
              <a:t>Sophisticated system of ranks</a:t>
            </a:r>
          </a:p>
          <a:p>
            <a:r>
              <a:rPr lang="en-US" dirty="0"/>
              <a:t>&gt; influence on the Communist party</a:t>
            </a:r>
          </a:p>
          <a:p>
            <a:r>
              <a:rPr lang="en-US" dirty="0"/>
              <a:t>&gt; influence on modern European states! &gt; civil service</a:t>
            </a:r>
          </a:p>
        </p:txBody>
      </p:sp>
    </p:spTree>
    <p:extLst>
      <p:ext uri="{BB962C8B-B14F-4D97-AF65-F5344CB8AC3E}">
        <p14:creationId xmlns:p14="http://schemas.microsoft.com/office/powerpoint/2010/main" val="32042343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D61411-94F8-47B2-8AC8-F15F76ACB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63CD64-4E69-4126-9A2E-2B7429CCA1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Society/</a:t>
            </a:r>
            <a:r>
              <a:rPr lang="cs-CZ" dirty="0" err="1"/>
              <a:t>economy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4987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BEAB2-FF7A-48D7-B962-6F6767FC8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F5D6A-F2C3-4954-BD36-6185A68FE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" dirty="0"/>
              <a:t>Social elite - rent-</a:t>
            </a:r>
            <a:r>
              <a:rPr lang="cs-CZ" dirty="0" err="1"/>
              <a:t>collecting</a:t>
            </a:r>
            <a:r>
              <a:rPr lang="en" dirty="0"/>
              <a:t> landowners</a:t>
            </a:r>
          </a:p>
        </p:txBody>
      </p:sp>
    </p:spTree>
    <p:extLst>
      <p:ext uri="{BB962C8B-B14F-4D97-AF65-F5344CB8AC3E}">
        <p14:creationId xmlns:p14="http://schemas.microsoft.com/office/powerpoint/2010/main" val="12963761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BEAB2-FF7A-48D7-B962-6F6767FC8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F5D6A-F2C3-4954-BD36-6185A68FE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" dirty="0"/>
              <a:t>Social elite - rent-</a:t>
            </a:r>
            <a:r>
              <a:rPr lang="cs-CZ" dirty="0" err="1"/>
              <a:t>collecting</a:t>
            </a:r>
            <a:r>
              <a:rPr lang="en" dirty="0"/>
              <a:t> </a:t>
            </a:r>
            <a:r>
              <a:rPr lang="en" b="1" dirty="0"/>
              <a:t>landowners</a:t>
            </a:r>
          </a:p>
          <a:p>
            <a:r>
              <a:rPr lang="en" dirty="0"/>
              <a:t>- </a:t>
            </a:r>
            <a:r>
              <a:rPr lang="cs-CZ" dirty="0" err="1"/>
              <a:t>the</a:t>
            </a:r>
            <a:r>
              <a:rPr lang="cs-CZ" dirty="0"/>
              <a:t> pool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potential</a:t>
            </a:r>
            <a:r>
              <a:rPr lang="cs-CZ" dirty="0"/>
              <a:t> </a:t>
            </a:r>
            <a:r>
              <a:rPr lang="cs-CZ" dirty="0" err="1"/>
              <a:t>mandarins</a:t>
            </a:r>
            <a:r>
              <a:rPr lang="cs-CZ" dirty="0"/>
              <a:t> &gt; monopoly on </a:t>
            </a:r>
            <a:r>
              <a:rPr lang="cs-CZ" dirty="0" err="1"/>
              <a:t>political</a:t>
            </a:r>
            <a:r>
              <a:rPr lang="cs-CZ" dirty="0"/>
              <a:t> </a:t>
            </a:r>
            <a:r>
              <a:rPr lang="cs-CZ" dirty="0" err="1"/>
              <a:t>power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28611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BEAB2-FF7A-48D7-B962-6F6767FC8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F5D6A-F2C3-4954-BD36-6185A68FE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" dirty="0"/>
              <a:t>Social elite - rent-</a:t>
            </a:r>
            <a:r>
              <a:rPr lang="cs-CZ" dirty="0" err="1"/>
              <a:t>collecting</a:t>
            </a:r>
            <a:r>
              <a:rPr lang="en" dirty="0"/>
              <a:t> </a:t>
            </a:r>
            <a:r>
              <a:rPr lang="en" b="1" dirty="0"/>
              <a:t>landowners</a:t>
            </a:r>
          </a:p>
          <a:p>
            <a:r>
              <a:rPr lang="en" dirty="0"/>
              <a:t>- </a:t>
            </a:r>
            <a:r>
              <a:rPr lang="cs-CZ" dirty="0" err="1"/>
              <a:t>the</a:t>
            </a:r>
            <a:r>
              <a:rPr lang="cs-CZ" dirty="0"/>
              <a:t> pool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potential</a:t>
            </a:r>
            <a:r>
              <a:rPr lang="cs-CZ" dirty="0"/>
              <a:t> </a:t>
            </a:r>
            <a:r>
              <a:rPr lang="cs-CZ" dirty="0" err="1"/>
              <a:t>mandarins</a:t>
            </a:r>
            <a:r>
              <a:rPr lang="cs-CZ" dirty="0"/>
              <a:t> &gt; monopoly on </a:t>
            </a:r>
            <a:r>
              <a:rPr lang="cs-CZ" dirty="0" err="1"/>
              <a:t>political</a:t>
            </a:r>
            <a:r>
              <a:rPr lang="cs-CZ" dirty="0"/>
              <a:t> </a:t>
            </a:r>
            <a:r>
              <a:rPr lang="cs-CZ" dirty="0" err="1"/>
              <a:t>power</a:t>
            </a:r>
            <a:endParaRPr lang="cs-CZ" dirty="0"/>
          </a:p>
          <a:p>
            <a:r>
              <a:rPr lang="cs-CZ" dirty="0"/>
              <a:t>T</a:t>
            </a:r>
            <a:r>
              <a:rPr lang="en" dirty="0"/>
              <a:t>hey </a:t>
            </a:r>
            <a:r>
              <a:rPr lang="cs-CZ" dirty="0" err="1"/>
              <a:t>saw</a:t>
            </a:r>
            <a:r>
              <a:rPr lang="en" dirty="0"/>
              <a:t> </a:t>
            </a:r>
            <a:r>
              <a:rPr lang="en" b="1" dirty="0"/>
              <a:t>agriculture </a:t>
            </a:r>
            <a:r>
              <a:rPr lang="cs-CZ" b="1" dirty="0"/>
              <a:t>as </a:t>
            </a:r>
            <a:r>
              <a:rPr lang="en" b="1" dirty="0"/>
              <a:t>the only morally correct productive economic activity</a:t>
            </a:r>
          </a:p>
        </p:txBody>
      </p:sp>
    </p:spTree>
    <p:extLst>
      <p:ext uri="{BB962C8B-B14F-4D97-AF65-F5344CB8AC3E}">
        <p14:creationId xmlns:p14="http://schemas.microsoft.com/office/powerpoint/2010/main" val="24037535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FE6AA-C4F2-4839-AAF8-3BEF45AC8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The original agrarian status quo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4BE01-F293-4C73-89DF-B564731C6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" b="1" dirty="0"/>
              <a:t>Crafts, trade and finance - seen as suspicious activities </a:t>
            </a:r>
            <a:r>
              <a:rPr lang="en" dirty="0"/>
              <a:t>- greed and luxury, swindle and usury</a:t>
            </a:r>
          </a:p>
          <a:p>
            <a:r>
              <a:rPr lang="en" dirty="0"/>
              <a:t>Detached from nature and naturalness</a:t>
            </a:r>
          </a:p>
        </p:txBody>
      </p:sp>
    </p:spTree>
    <p:extLst>
      <p:ext uri="{BB962C8B-B14F-4D97-AF65-F5344CB8AC3E}">
        <p14:creationId xmlns:p14="http://schemas.microsoft.com/office/powerpoint/2010/main" val="33866082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99961-2C61-439C-9987-9F2A92A55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China: four classes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47BF9-61AA-4DDF-AF71-EA9EDA270C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" dirty="0"/>
              <a:t>1. Scholars (Shi)</a:t>
            </a:r>
            <a:endParaRPr lang="cs-CZ" dirty="0"/>
          </a:p>
          <a:p>
            <a:r>
              <a:rPr lang="en" dirty="0"/>
              <a:t>2. Farmers and Peasants (Nong)</a:t>
            </a:r>
            <a:endParaRPr lang="cs-CZ" dirty="0"/>
          </a:p>
          <a:p>
            <a:r>
              <a:rPr lang="en" dirty="0"/>
              <a:t>3. Artisans (Gong)</a:t>
            </a:r>
            <a:endParaRPr lang="cs-CZ" dirty="0"/>
          </a:p>
          <a:p>
            <a:r>
              <a:rPr lang="en" dirty="0"/>
              <a:t>4. Merchants (Shang)</a:t>
            </a:r>
          </a:p>
        </p:txBody>
      </p:sp>
    </p:spTree>
    <p:extLst>
      <p:ext uri="{BB962C8B-B14F-4D97-AF65-F5344CB8AC3E}">
        <p14:creationId xmlns:p14="http://schemas.microsoft.com/office/powerpoint/2010/main" val="171427217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5DF68C-F80F-4E89-AB80-BF68A974D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7D6172-F599-417D-9C26-913A02A23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Imperial reign </a:t>
            </a:r>
            <a:r>
              <a:rPr lang="en-US" b="1" dirty="0"/>
              <a:t>– molded tribes into a single nation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96933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5DF68C-F80F-4E89-AB80-BF68A974D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7D6172-F599-417D-9C26-913A02A23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Imperial reign </a:t>
            </a:r>
            <a:r>
              <a:rPr lang="en-US" b="1" dirty="0"/>
              <a:t>– molded tribes into a single nation </a:t>
            </a:r>
            <a:r>
              <a:rPr lang="cs-CZ" b="1" dirty="0"/>
              <a:t>=</a:t>
            </a:r>
            <a:r>
              <a:rPr lang="en-US" b="1" dirty="0"/>
              <a:t> Han Chinese (= ethnic Chinese)</a:t>
            </a:r>
          </a:p>
          <a:p>
            <a:r>
              <a:rPr lang="cs-CZ" b="1" dirty="0"/>
              <a:t>- </a:t>
            </a:r>
            <a:r>
              <a:rPr lang="en-US" b="1" dirty="0"/>
              <a:t>service in the military, bureaucracy</a:t>
            </a:r>
            <a:r>
              <a:rPr lang="cs-CZ" b="1" dirty="0"/>
              <a:t>; </a:t>
            </a:r>
            <a:r>
              <a:rPr lang="en-US" b="1" dirty="0"/>
              <a:t>trade</a:t>
            </a:r>
          </a:p>
        </p:txBody>
      </p:sp>
    </p:spTree>
    <p:extLst>
      <p:ext uri="{BB962C8B-B14F-4D97-AF65-F5344CB8AC3E}">
        <p14:creationId xmlns:p14="http://schemas.microsoft.com/office/powerpoint/2010/main" val="3762725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5AEF6-ED5D-4CEF-95E0-7B5A0233F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course</a:t>
            </a:r>
            <a:r>
              <a:rPr lang="cs-CZ" dirty="0"/>
              <a:t> </a:t>
            </a:r>
            <a:r>
              <a:rPr lang="cs-CZ" dirty="0" err="1"/>
              <a:t>about</a:t>
            </a:r>
            <a:r>
              <a:rPr lang="cs-CZ" dirty="0"/>
              <a:t>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3D25B-8E32-43E9-A13E-54AA774B6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At the end of the semester, you should be able to do the following:</a:t>
            </a:r>
          </a:p>
          <a:p>
            <a:r>
              <a:rPr lang="en-US" dirty="0"/>
              <a:t>1) Compare China‘s economic model with that of the West, with </a:t>
            </a:r>
            <a:r>
              <a:rPr lang="cs-CZ" dirty="0"/>
              <a:t>a</a:t>
            </a:r>
            <a:r>
              <a:rPr lang="en-US" dirty="0"/>
              <a:t> focus on the government‘s role in the economy</a:t>
            </a:r>
          </a:p>
          <a:p>
            <a:r>
              <a:rPr lang="en-US" dirty="0"/>
              <a:t>2) Describe the main direction of changes in Chinese economic policy under Xi Jinping</a:t>
            </a:r>
          </a:p>
          <a:p>
            <a:r>
              <a:rPr lang="en-US" dirty="0"/>
              <a:t>3) Be able to tell what the Belt and Road Initiative is, or what role China plays in major international economic organizations</a:t>
            </a:r>
          </a:p>
          <a:p>
            <a:r>
              <a:rPr lang="en-US" dirty="0"/>
              <a:t>4) Make your own case about the origins of the US-China rivalry</a:t>
            </a:r>
          </a:p>
        </p:txBody>
      </p:sp>
    </p:spTree>
    <p:extLst>
      <p:ext uri="{BB962C8B-B14F-4D97-AF65-F5344CB8AC3E}">
        <p14:creationId xmlns:p14="http://schemas.microsoft.com/office/powerpoint/2010/main" val="226386559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5DF68C-F80F-4E89-AB80-BF68A974D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7D6172-F599-417D-9C26-913A02A23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Imperial reign </a:t>
            </a:r>
            <a:r>
              <a:rPr lang="en-US" b="1" dirty="0"/>
              <a:t>– molded tribes into a single nation </a:t>
            </a:r>
            <a:r>
              <a:rPr lang="cs-CZ" b="1" dirty="0"/>
              <a:t>=</a:t>
            </a:r>
            <a:r>
              <a:rPr lang="en-US" b="1" dirty="0"/>
              <a:t> Han Chinese (= ethnic Chinese)</a:t>
            </a:r>
          </a:p>
          <a:p>
            <a:r>
              <a:rPr lang="cs-CZ" b="1" dirty="0"/>
              <a:t>- </a:t>
            </a:r>
            <a:r>
              <a:rPr lang="en-US" b="1" dirty="0"/>
              <a:t>service in the military, bureaucracy</a:t>
            </a:r>
            <a:r>
              <a:rPr lang="cs-CZ" b="1" dirty="0"/>
              <a:t>; </a:t>
            </a:r>
            <a:r>
              <a:rPr lang="en-US" b="1" dirty="0"/>
              <a:t>trade</a:t>
            </a:r>
          </a:p>
          <a:p>
            <a:r>
              <a:rPr lang="en-US" b="1" dirty="0"/>
              <a:t>„Mandarin Chinese“ </a:t>
            </a:r>
            <a:r>
              <a:rPr lang="en-US" dirty="0"/>
              <a:t>– official language</a:t>
            </a:r>
          </a:p>
        </p:txBody>
      </p:sp>
    </p:spTree>
    <p:extLst>
      <p:ext uri="{BB962C8B-B14F-4D97-AF65-F5344CB8AC3E}">
        <p14:creationId xmlns:p14="http://schemas.microsoft.com/office/powerpoint/2010/main" val="292387517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5DF68C-F80F-4E89-AB80-BF68A974D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7D6172-F599-417D-9C26-913A02A23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Imperial reign </a:t>
            </a:r>
            <a:r>
              <a:rPr lang="en-US" b="1" dirty="0"/>
              <a:t>– molded tribes into a single nation </a:t>
            </a:r>
            <a:r>
              <a:rPr lang="cs-CZ" b="1" dirty="0"/>
              <a:t>=</a:t>
            </a:r>
            <a:r>
              <a:rPr lang="en-US" b="1" dirty="0"/>
              <a:t> Han Chinese (= ethnic Chinese)</a:t>
            </a:r>
          </a:p>
          <a:p>
            <a:r>
              <a:rPr lang="cs-CZ" b="1" dirty="0"/>
              <a:t>- </a:t>
            </a:r>
            <a:r>
              <a:rPr lang="en-US" b="1" dirty="0"/>
              <a:t>service in the military, bureaucracy</a:t>
            </a:r>
            <a:r>
              <a:rPr lang="cs-CZ" b="1" dirty="0"/>
              <a:t>; </a:t>
            </a:r>
            <a:r>
              <a:rPr lang="en-US" b="1" dirty="0"/>
              <a:t>trade</a:t>
            </a:r>
          </a:p>
          <a:p>
            <a:r>
              <a:rPr lang="en-US" b="1" dirty="0"/>
              <a:t>„Mandarin Chinese“ </a:t>
            </a:r>
            <a:r>
              <a:rPr lang="en-US" dirty="0"/>
              <a:t>– official language</a:t>
            </a:r>
          </a:p>
          <a:p>
            <a:r>
              <a:rPr lang="en-US" dirty="0"/>
              <a:t>Many other </a:t>
            </a:r>
            <a:r>
              <a:rPr lang="en-US" b="1" dirty="0"/>
              <a:t>dialects</a:t>
            </a:r>
            <a:r>
              <a:rPr lang="en-US" dirty="0"/>
              <a:t> of Chinese survive to this date</a:t>
            </a:r>
            <a:endParaRPr lang="cs-CZ" dirty="0"/>
          </a:p>
          <a:p>
            <a:r>
              <a:rPr lang="en-US" dirty="0"/>
              <a:t>Mainly in the south – </a:t>
            </a:r>
            <a:r>
              <a:rPr lang="en-US" b="1" dirty="0"/>
              <a:t>remnant of China‘s slow expansion south </a:t>
            </a:r>
            <a:r>
              <a:rPr lang="en-US" dirty="0"/>
              <a:t>towards Southeast Asia</a:t>
            </a:r>
          </a:p>
        </p:txBody>
      </p:sp>
    </p:spTree>
    <p:extLst>
      <p:ext uri="{BB962C8B-B14F-4D97-AF65-F5344CB8AC3E}">
        <p14:creationId xmlns:p14="http://schemas.microsoft.com/office/powerpoint/2010/main" val="277234854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BD6D8-7366-4414-9980-5E625D77C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EB447F8-00CC-49A8-B593-85293C3F61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453" y="1227964"/>
            <a:ext cx="3480932" cy="5264911"/>
          </a:xfrm>
        </p:spPr>
      </p:pic>
    </p:spTree>
    <p:extLst>
      <p:ext uri="{BB962C8B-B14F-4D97-AF65-F5344CB8AC3E}">
        <p14:creationId xmlns:p14="http://schemas.microsoft.com/office/powerpoint/2010/main" val="199374431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8D234-B09C-40AF-A74C-7ED4A8359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1DA5E9-6461-4CB0-80CF-B2ACD76587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737" y="1121881"/>
            <a:ext cx="6586418" cy="5370994"/>
          </a:xfrm>
        </p:spPr>
      </p:pic>
    </p:spTree>
    <p:extLst>
      <p:ext uri="{BB962C8B-B14F-4D97-AF65-F5344CB8AC3E}">
        <p14:creationId xmlns:p14="http://schemas.microsoft.com/office/powerpoint/2010/main" val="143648792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29393E-6496-4E9B-92E0-BDA72BBAC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0164FD-F29F-46BC-B0AF-FAE3FF66B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Foreign</a:t>
            </a:r>
            <a:r>
              <a:rPr lang="cs-CZ" dirty="0"/>
              <a:t> </a:t>
            </a:r>
            <a:r>
              <a:rPr lang="cs-CZ" dirty="0" err="1"/>
              <a:t>policy</a:t>
            </a:r>
            <a:endParaRPr lang="cs-CZ" dirty="0"/>
          </a:p>
          <a:p>
            <a:r>
              <a:rPr lang="en-US" dirty="0"/>
              <a:t>„</a:t>
            </a:r>
            <a:r>
              <a:rPr lang="en-US" b="1" dirty="0"/>
              <a:t>Middle Kingdom</a:t>
            </a:r>
            <a:r>
              <a:rPr lang="en-US" dirty="0"/>
              <a:t>“ </a:t>
            </a:r>
            <a:r>
              <a:rPr lang="cs-CZ" dirty="0"/>
              <a:t>- </a:t>
            </a:r>
            <a:r>
              <a:rPr lang="ja-JP" altLang="en-US" b="0" i="0" dirty="0">
                <a:solidFill>
                  <a:srgbClr val="202122"/>
                </a:solidFill>
                <a:effectLst/>
              </a:rPr>
              <a:t> </a:t>
            </a:r>
            <a:r>
              <a:rPr lang="ja-JP" altLang="en-US" b="0" i="0" u="none" strike="noStrike" dirty="0">
                <a:solidFill>
                  <a:srgbClr val="3366BB"/>
                </a:solidFill>
                <a:effectLst/>
                <a:hlinkClick r:id="rId2" tooltip="wikt:中国"/>
              </a:rPr>
              <a:t>中国</a:t>
            </a:r>
            <a:r>
              <a:rPr lang="cs-CZ" altLang="ja-JP" b="0" i="0" u="none" strike="noStrike" dirty="0">
                <a:solidFill>
                  <a:srgbClr val="3366BB"/>
                </a:solidFill>
                <a:effectLst/>
              </a:rPr>
              <a:t> „ </a:t>
            </a:r>
            <a:r>
              <a:rPr lang="en-US" b="0" i="1" dirty="0" err="1">
                <a:solidFill>
                  <a:srgbClr val="202122"/>
                </a:solidFill>
                <a:effectLst/>
              </a:rPr>
              <a:t>Zhōngguó</a:t>
            </a:r>
            <a:endParaRPr lang="en-US" b="0" i="1" dirty="0">
              <a:solidFill>
                <a:srgbClr val="20212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2368364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29393E-6496-4E9B-92E0-BDA72BBAC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0164FD-F29F-46BC-B0AF-FAE3FF66B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Foreign</a:t>
            </a:r>
            <a:r>
              <a:rPr lang="cs-CZ" dirty="0"/>
              <a:t> </a:t>
            </a:r>
            <a:r>
              <a:rPr lang="cs-CZ" dirty="0" err="1"/>
              <a:t>policy</a:t>
            </a:r>
            <a:endParaRPr lang="cs-CZ" dirty="0"/>
          </a:p>
          <a:p>
            <a:r>
              <a:rPr lang="en-US" dirty="0"/>
              <a:t>„</a:t>
            </a:r>
            <a:r>
              <a:rPr lang="en-US" b="1" dirty="0"/>
              <a:t>Middle Kingdom</a:t>
            </a:r>
            <a:r>
              <a:rPr lang="en-US" dirty="0"/>
              <a:t>“ </a:t>
            </a:r>
            <a:r>
              <a:rPr lang="cs-CZ" dirty="0"/>
              <a:t>- </a:t>
            </a:r>
            <a:r>
              <a:rPr lang="ja-JP" altLang="en-US" b="0" i="0" dirty="0">
                <a:solidFill>
                  <a:srgbClr val="202122"/>
                </a:solidFill>
                <a:effectLst/>
              </a:rPr>
              <a:t> </a:t>
            </a:r>
            <a:r>
              <a:rPr lang="ja-JP" altLang="en-US" b="0" i="0" u="none" strike="noStrike" dirty="0">
                <a:solidFill>
                  <a:srgbClr val="3366BB"/>
                </a:solidFill>
                <a:effectLst/>
                <a:hlinkClick r:id="rId2" tooltip="wikt:中国"/>
              </a:rPr>
              <a:t>中国</a:t>
            </a:r>
            <a:r>
              <a:rPr lang="cs-CZ" altLang="ja-JP" b="0" i="0" u="none" strike="noStrike" dirty="0">
                <a:solidFill>
                  <a:srgbClr val="3366BB"/>
                </a:solidFill>
                <a:effectLst/>
              </a:rPr>
              <a:t> „ </a:t>
            </a:r>
            <a:r>
              <a:rPr lang="en-US" b="0" i="1" dirty="0" err="1">
                <a:solidFill>
                  <a:srgbClr val="202122"/>
                </a:solidFill>
                <a:effectLst/>
              </a:rPr>
              <a:t>Zhōngguó</a:t>
            </a:r>
            <a:endParaRPr lang="en-US" b="0" i="1" dirty="0">
              <a:solidFill>
                <a:srgbClr val="202122"/>
              </a:solidFill>
              <a:effectLst/>
            </a:endParaRPr>
          </a:p>
          <a:p>
            <a:r>
              <a:rPr lang="en-US" dirty="0"/>
              <a:t>&gt; center of the universe, </a:t>
            </a:r>
            <a:r>
              <a:rPr lang="en-US" b="1" dirty="0"/>
              <a:t>surrounded </a:t>
            </a:r>
            <a:r>
              <a:rPr lang="cs-CZ" b="1" dirty="0"/>
              <a:t>by </a:t>
            </a:r>
            <a:r>
              <a:rPr lang="en-US" b="1" dirty="0"/>
              <a:t>barbarians </a:t>
            </a:r>
            <a:r>
              <a:rPr lang="en-US" dirty="0"/>
              <a:t>= everyone else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3996440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29393E-6496-4E9B-92E0-BDA72BBAC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0164FD-F29F-46BC-B0AF-FAE3FF66B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Foreign</a:t>
            </a:r>
            <a:r>
              <a:rPr lang="cs-CZ" dirty="0"/>
              <a:t> </a:t>
            </a:r>
            <a:r>
              <a:rPr lang="cs-CZ" dirty="0" err="1"/>
              <a:t>policy</a:t>
            </a:r>
            <a:endParaRPr lang="cs-CZ" dirty="0"/>
          </a:p>
          <a:p>
            <a:r>
              <a:rPr lang="en-US" dirty="0"/>
              <a:t>„</a:t>
            </a:r>
            <a:r>
              <a:rPr lang="en-US" b="1" dirty="0"/>
              <a:t>Middle Kingdom</a:t>
            </a:r>
            <a:r>
              <a:rPr lang="en-US" dirty="0"/>
              <a:t>“ </a:t>
            </a:r>
            <a:r>
              <a:rPr lang="cs-CZ" dirty="0"/>
              <a:t>- </a:t>
            </a:r>
            <a:r>
              <a:rPr lang="ja-JP" altLang="en-US" b="0" i="0" dirty="0">
                <a:solidFill>
                  <a:srgbClr val="202122"/>
                </a:solidFill>
                <a:effectLst/>
              </a:rPr>
              <a:t> </a:t>
            </a:r>
            <a:r>
              <a:rPr lang="ja-JP" altLang="en-US" b="0" i="0" u="none" strike="noStrike" dirty="0">
                <a:solidFill>
                  <a:srgbClr val="3366BB"/>
                </a:solidFill>
                <a:effectLst/>
                <a:hlinkClick r:id="rId2" tooltip="wikt:中国"/>
              </a:rPr>
              <a:t>中国</a:t>
            </a:r>
            <a:r>
              <a:rPr lang="cs-CZ" altLang="ja-JP" b="0" i="0" u="none" strike="noStrike" dirty="0">
                <a:solidFill>
                  <a:srgbClr val="3366BB"/>
                </a:solidFill>
                <a:effectLst/>
              </a:rPr>
              <a:t> „ </a:t>
            </a:r>
            <a:r>
              <a:rPr lang="en-US" b="0" i="1" dirty="0" err="1">
                <a:solidFill>
                  <a:srgbClr val="202122"/>
                </a:solidFill>
                <a:effectLst/>
              </a:rPr>
              <a:t>Zhōngguó</a:t>
            </a:r>
            <a:endParaRPr lang="en-US" b="0" i="1" dirty="0">
              <a:solidFill>
                <a:srgbClr val="202122"/>
              </a:solidFill>
              <a:effectLst/>
            </a:endParaRPr>
          </a:p>
          <a:p>
            <a:r>
              <a:rPr lang="en-US" dirty="0"/>
              <a:t>&gt; center of the universe, </a:t>
            </a:r>
            <a:r>
              <a:rPr lang="en-US" b="1" dirty="0"/>
              <a:t>surrounded </a:t>
            </a:r>
            <a:r>
              <a:rPr lang="cs-CZ" b="1" dirty="0"/>
              <a:t>by </a:t>
            </a:r>
            <a:r>
              <a:rPr lang="en-US" b="1" dirty="0"/>
              <a:t>barbarians </a:t>
            </a:r>
            <a:r>
              <a:rPr lang="en-US" dirty="0"/>
              <a:t>= everyone else</a:t>
            </a:r>
            <a:endParaRPr lang="en-US" b="1" dirty="0"/>
          </a:p>
          <a:p>
            <a:r>
              <a:rPr lang="en-US" dirty="0"/>
              <a:t>The best that other countries can do to lift their status is to become </a:t>
            </a:r>
            <a:r>
              <a:rPr lang="en-US" b="1" dirty="0"/>
              <a:t>Chinese vassals</a:t>
            </a:r>
          </a:p>
        </p:txBody>
      </p:sp>
    </p:spTree>
    <p:extLst>
      <p:ext uri="{BB962C8B-B14F-4D97-AF65-F5344CB8AC3E}">
        <p14:creationId xmlns:p14="http://schemas.microsoft.com/office/powerpoint/2010/main" val="379485269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29393E-6496-4E9B-92E0-BDA72BBAC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0164FD-F29F-46BC-B0AF-FAE3FF66B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&gt; </a:t>
            </a:r>
            <a:r>
              <a:rPr lang="en-US" b="1" dirty="0"/>
              <a:t>Tributary system = smaller states </a:t>
            </a:r>
            <a:r>
              <a:rPr lang="en-US" dirty="0"/>
              <a:t>(Korea, Japan, Vietnam, Tibet) </a:t>
            </a:r>
            <a:r>
              <a:rPr lang="en-US" b="1" dirty="0"/>
              <a:t>pay an annual tribute to show their formal subordination</a:t>
            </a:r>
          </a:p>
        </p:txBody>
      </p:sp>
    </p:spTree>
    <p:extLst>
      <p:ext uri="{BB962C8B-B14F-4D97-AF65-F5344CB8AC3E}">
        <p14:creationId xmlns:p14="http://schemas.microsoft.com/office/powerpoint/2010/main" val="263336254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29393E-6496-4E9B-92E0-BDA72BBAC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0164FD-F29F-46BC-B0AF-FAE3FF66B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&gt; </a:t>
            </a:r>
            <a:r>
              <a:rPr lang="en-US" b="1" dirty="0"/>
              <a:t>Tributary system = smaller states </a:t>
            </a:r>
            <a:r>
              <a:rPr lang="en-US" dirty="0"/>
              <a:t>(Korea, Japan, Vietnam, Tibet) </a:t>
            </a:r>
            <a:r>
              <a:rPr lang="en-US" b="1" dirty="0"/>
              <a:t>pay an annual tribute to show their formal subordination</a:t>
            </a:r>
          </a:p>
          <a:p>
            <a:r>
              <a:rPr lang="en-US" dirty="0"/>
              <a:t>They are encouraged</a:t>
            </a:r>
            <a:r>
              <a:rPr lang="cs-CZ" dirty="0"/>
              <a:t> </a:t>
            </a:r>
            <a:r>
              <a:rPr lang="en-US" dirty="0"/>
              <a:t>to </a:t>
            </a:r>
            <a:r>
              <a:rPr lang="en-US" b="1" dirty="0"/>
              <a:t>adopt parts of Chinese culture</a:t>
            </a:r>
          </a:p>
          <a:p>
            <a:r>
              <a:rPr lang="en-US" dirty="0"/>
              <a:t>More or less respected in the region</a:t>
            </a:r>
          </a:p>
        </p:txBody>
      </p:sp>
    </p:spTree>
    <p:extLst>
      <p:ext uri="{BB962C8B-B14F-4D97-AF65-F5344CB8AC3E}">
        <p14:creationId xmlns:p14="http://schemas.microsoft.com/office/powerpoint/2010/main" val="397862220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29393E-6496-4E9B-92E0-BDA72BBAC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0164FD-F29F-46BC-B0AF-FAE3FF66B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&gt; </a:t>
            </a:r>
            <a:r>
              <a:rPr lang="en-US" b="1" dirty="0"/>
              <a:t>Tributary system = smaller states </a:t>
            </a:r>
            <a:r>
              <a:rPr lang="en-US" dirty="0"/>
              <a:t>(Korea, Japan, Vietnam, Tibet) </a:t>
            </a:r>
            <a:r>
              <a:rPr lang="en-US" b="1" dirty="0"/>
              <a:t>pay an annual tribute to show their formal subordination</a:t>
            </a:r>
          </a:p>
          <a:p>
            <a:r>
              <a:rPr lang="en-US" dirty="0"/>
              <a:t>They are encouraged</a:t>
            </a:r>
            <a:r>
              <a:rPr lang="cs-CZ" dirty="0"/>
              <a:t> </a:t>
            </a:r>
            <a:r>
              <a:rPr lang="en-US" dirty="0"/>
              <a:t>to </a:t>
            </a:r>
            <a:r>
              <a:rPr lang="en-US" b="1" dirty="0"/>
              <a:t>adopt parts of Chinese culture</a:t>
            </a:r>
          </a:p>
          <a:p>
            <a:r>
              <a:rPr lang="en-US" dirty="0"/>
              <a:t>More or less respected in the region</a:t>
            </a:r>
          </a:p>
          <a:p>
            <a:r>
              <a:rPr lang="en-US" dirty="0"/>
              <a:t>Benevolent imperialism?</a:t>
            </a:r>
          </a:p>
        </p:txBody>
      </p:sp>
    </p:spTree>
    <p:extLst>
      <p:ext uri="{BB962C8B-B14F-4D97-AF65-F5344CB8AC3E}">
        <p14:creationId xmlns:p14="http://schemas.microsoft.com/office/powerpoint/2010/main" val="382678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5AEF6-ED5D-4CEF-95E0-7B5A0233F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course</a:t>
            </a:r>
            <a:r>
              <a:rPr lang="cs-CZ" dirty="0"/>
              <a:t> </a:t>
            </a:r>
            <a:r>
              <a:rPr lang="cs-CZ" dirty="0" err="1"/>
              <a:t>about</a:t>
            </a:r>
            <a:r>
              <a:rPr lang="cs-CZ" dirty="0"/>
              <a:t>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3D25B-8E32-43E9-A13E-54AA774B6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At the end of the semester, you should be able to do the following:</a:t>
            </a:r>
          </a:p>
          <a:p>
            <a:r>
              <a:rPr lang="en-US" dirty="0"/>
              <a:t>1) Compare China‘s economic model with that of the West, with </a:t>
            </a:r>
            <a:r>
              <a:rPr lang="cs-CZ" dirty="0"/>
              <a:t>a</a:t>
            </a:r>
            <a:r>
              <a:rPr lang="en-US" dirty="0"/>
              <a:t> focus on the government‘s role in the economy</a:t>
            </a:r>
          </a:p>
          <a:p>
            <a:r>
              <a:rPr lang="en-US" dirty="0"/>
              <a:t>2) Describe the main direction of changes in Chinese economic policy under Xi Jinping</a:t>
            </a:r>
          </a:p>
          <a:p>
            <a:r>
              <a:rPr lang="en-US" dirty="0"/>
              <a:t>3) Be able to tell what the Belt and Road Initiative is, or what role China plays in major international economic organizations</a:t>
            </a:r>
          </a:p>
          <a:p>
            <a:r>
              <a:rPr lang="en-US" dirty="0"/>
              <a:t>4) Make your own case about the origins of the US-China rivalry</a:t>
            </a:r>
          </a:p>
          <a:p>
            <a:r>
              <a:rPr lang="en-US" dirty="0"/>
              <a:t>5) Understand basic macroeconomic concepts, such as balance of payments</a:t>
            </a:r>
          </a:p>
        </p:txBody>
      </p:sp>
    </p:spTree>
    <p:extLst>
      <p:ext uri="{BB962C8B-B14F-4D97-AF65-F5344CB8AC3E}">
        <p14:creationId xmlns:p14="http://schemas.microsoft.com/office/powerpoint/2010/main" val="404014090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29393E-6496-4E9B-92E0-BDA72BBAC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Imperial China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0164FD-F29F-46BC-B0AF-FAE3FF66B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&gt; </a:t>
            </a:r>
            <a:r>
              <a:rPr lang="en-US" b="1" dirty="0"/>
              <a:t>Tributary system = smaller states </a:t>
            </a:r>
            <a:r>
              <a:rPr lang="en-US" dirty="0"/>
              <a:t>(Korea, Japan, Vietnam, Tibet) </a:t>
            </a:r>
            <a:r>
              <a:rPr lang="en-US" b="1" dirty="0"/>
              <a:t>pay an annual tribute to show their formal subordination</a:t>
            </a:r>
          </a:p>
          <a:p>
            <a:r>
              <a:rPr lang="en-US" dirty="0"/>
              <a:t>They are encouraged</a:t>
            </a:r>
            <a:r>
              <a:rPr lang="cs-CZ" dirty="0"/>
              <a:t> </a:t>
            </a:r>
            <a:r>
              <a:rPr lang="en-US" dirty="0"/>
              <a:t>to </a:t>
            </a:r>
            <a:r>
              <a:rPr lang="en-US" b="1" dirty="0"/>
              <a:t>adopt parts of Chinese culture</a:t>
            </a:r>
          </a:p>
          <a:p>
            <a:r>
              <a:rPr lang="en-US" dirty="0"/>
              <a:t>More or less respected in the region</a:t>
            </a:r>
          </a:p>
          <a:p>
            <a:r>
              <a:rPr lang="en-US" dirty="0"/>
              <a:t>Benevolent imperialism?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Example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Chinese</a:t>
            </a:r>
            <a:r>
              <a:rPr lang="cs-CZ" dirty="0"/>
              <a:t> </a:t>
            </a:r>
            <a:r>
              <a:rPr lang="cs-CZ" dirty="0" err="1"/>
              <a:t>culture</a:t>
            </a:r>
            <a:r>
              <a:rPr lang="cs-CZ" dirty="0"/>
              <a:t> </a:t>
            </a:r>
            <a:r>
              <a:rPr lang="cs-CZ" dirty="0" err="1"/>
              <a:t>spreading</a:t>
            </a:r>
            <a:r>
              <a:rPr lang="cs-CZ" dirty="0"/>
              <a:t> – </a:t>
            </a:r>
            <a:r>
              <a:rPr lang="cs-CZ" dirty="0" err="1"/>
              <a:t>the</a:t>
            </a:r>
            <a:r>
              <a:rPr lang="cs-CZ" dirty="0"/>
              <a:t> use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Chinese-origin</a:t>
            </a:r>
            <a:r>
              <a:rPr lang="cs-CZ" dirty="0"/>
              <a:t> </a:t>
            </a:r>
            <a:r>
              <a:rPr lang="cs-CZ" dirty="0" err="1"/>
              <a:t>characters</a:t>
            </a:r>
            <a:r>
              <a:rPr lang="cs-CZ" dirty="0"/>
              <a:t> in Japan and Korea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94084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C7B0F-3D07-4A14-B4C9-468DFB104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rise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Europe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144958-997C-425E-95FC-200A6D2557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59313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C7B0F-3D07-4A14-B4C9-468DFB104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rise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Europe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CA8875-B415-4DDE-BE57-A2AC05B81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505" y="1592744"/>
            <a:ext cx="6100714" cy="4575536"/>
          </a:xfrm>
        </p:spPr>
      </p:pic>
    </p:spTree>
    <p:extLst>
      <p:ext uri="{BB962C8B-B14F-4D97-AF65-F5344CB8AC3E}">
        <p14:creationId xmlns:p14="http://schemas.microsoft.com/office/powerpoint/2010/main" val="218256361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8FD5C-6024-4DEE-ABC8-28ABFC21B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rise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Europe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6EE37-78A6-41F3-84C5-FA7C55FABA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Probably overtook China in personal income as soon as 1400!</a:t>
            </a:r>
          </a:p>
          <a:p>
            <a:r>
              <a:rPr lang="en-US" dirty="0"/>
              <a:t>A marked disparity only appeared with the Industrial Revolution (late 1700s)</a:t>
            </a:r>
          </a:p>
        </p:txBody>
      </p:sp>
    </p:spTree>
    <p:extLst>
      <p:ext uri="{BB962C8B-B14F-4D97-AF65-F5344CB8AC3E}">
        <p14:creationId xmlns:p14="http://schemas.microsoft.com/office/powerpoint/2010/main" val="155763885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81A44-886B-4D6C-A8EA-B35342986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rise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Europe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A0253-BF79-415E-BCB3-815901F60D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China</a:t>
            </a:r>
            <a:r>
              <a:rPr lang="cs-CZ" dirty="0"/>
              <a:t> – </a:t>
            </a:r>
            <a:r>
              <a:rPr lang="cs-CZ" b="1" dirty="0" err="1"/>
              <a:t>relative</a:t>
            </a:r>
            <a:r>
              <a:rPr lang="cs-CZ" b="1" dirty="0"/>
              <a:t> </a:t>
            </a:r>
            <a:r>
              <a:rPr lang="cs-CZ" b="1" dirty="0" err="1"/>
              <a:t>decline</a:t>
            </a:r>
            <a:endParaRPr lang="cs-CZ" b="1" dirty="0"/>
          </a:p>
          <a:p>
            <a:r>
              <a:rPr lang="cs-CZ" dirty="0"/>
              <a:t>= </a:t>
            </a:r>
            <a:r>
              <a:rPr lang="cs-CZ" dirty="0" err="1"/>
              <a:t>doing</a:t>
            </a:r>
            <a:r>
              <a:rPr lang="cs-CZ" dirty="0"/>
              <a:t> </a:t>
            </a:r>
            <a:r>
              <a:rPr lang="cs-CZ" dirty="0" err="1"/>
              <a:t>well</a:t>
            </a:r>
            <a:r>
              <a:rPr lang="cs-CZ" dirty="0"/>
              <a:t> by </a:t>
            </a:r>
            <a:r>
              <a:rPr lang="cs-CZ" dirty="0" err="1"/>
              <a:t>its</a:t>
            </a:r>
            <a:r>
              <a:rPr lang="cs-CZ" dirty="0"/>
              <a:t> </a:t>
            </a:r>
            <a:r>
              <a:rPr lang="cs-CZ" dirty="0" err="1"/>
              <a:t>own</a:t>
            </a:r>
            <a:r>
              <a:rPr lang="cs-CZ" dirty="0"/>
              <a:t> </a:t>
            </a:r>
            <a:r>
              <a:rPr lang="cs-CZ" dirty="0" err="1"/>
              <a:t>standards</a:t>
            </a:r>
            <a:r>
              <a:rPr lang="cs-CZ" dirty="0"/>
              <a:t>, but </a:t>
            </a:r>
            <a:r>
              <a:rPr lang="cs-CZ" dirty="0" err="1"/>
              <a:t>falling</a:t>
            </a:r>
            <a:r>
              <a:rPr lang="cs-CZ" dirty="0"/>
              <a:t> </a:t>
            </a:r>
            <a:r>
              <a:rPr lang="cs-CZ" dirty="0" err="1"/>
              <a:t>behind</a:t>
            </a:r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09777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81A44-886B-4D6C-A8EA-B35342986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rise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Europe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A0253-BF79-415E-BCB3-815901F60D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Ming and </a:t>
            </a:r>
            <a:r>
              <a:rPr lang="cs-CZ" dirty="0" err="1"/>
              <a:t>Qing</a:t>
            </a:r>
            <a:r>
              <a:rPr lang="cs-CZ" dirty="0"/>
              <a:t> </a:t>
            </a:r>
            <a:r>
              <a:rPr lang="cs-CZ" dirty="0" err="1"/>
              <a:t>dynasties</a:t>
            </a:r>
            <a:r>
              <a:rPr lang="cs-CZ" dirty="0"/>
              <a:t> – </a:t>
            </a:r>
            <a:r>
              <a:rPr lang="cs-CZ" dirty="0" err="1"/>
              <a:t>conservative</a:t>
            </a:r>
            <a:r>
              <a:rPr lang="cs-CZ" dirty="0"/>
              <a:t>, </a:t>
            </a:r>
            <a:r>
              <a:rPr lang="cs-CZ" dirty="0" err="1"/>
              <a:t>inward</a:t>
            </a:r>
            <a:r>
              <a:rPr lang="cs-CZ" dirty="0"/>
              <a:t> </a:t>
            </a:r>
            <a:r>
              <a:rPr lang="cs-CZ" dirty="0" err="1"/>
              <a:t>looking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0726829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81A44-886B-4D6C-A8EA-B35342986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rise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Europe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9B9B81-6326-4B14-A251-BCA39B51A8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071" y="1825625"/>
            <a:ext cx="5719858" cy="4351338"/>
          </a:xfrm>
        </p:spPr>
      </p:pic>
    </p:spTree>
    <p:extLst>
      <p:ext uri="{BB962C8B-B14F-4D97-AF65-F5344CB8AC3E}">
        <p14:creationId xmlns:p14="http://schemas.microsoft.com/office/powerpoint/2010/main" val="53007154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81A44-886B-4D6C-A8EA-B35342986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rise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Europe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A0253-BF79-415E-BCB3-815901F60D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Ming and </a:t>
            </a:r>
            <a:r>
              <a:rPr lang="cs-CZ" dirty="0" err="1"/>
              <a:t>Qing</a:t>
            </a:r>
            <a:r>
              <a:rPr lang="cs-CZ" dirty="0"/>
              <a:t> </a:t>
            </a:r>
            <a:r>
              <a:rPr lang="cs-CZ" dirty="0" err="1"/>
              <a:t>dynasties</a:t>
            </a:r>
            <a:r>
              <a:rPr lang="cs-CZ" dirty="0"/>
              <a:t> – </a:t>
            </a:r>
            <a:r>
              <a:rPr lang="cs-CZ" dirty="0" err="1"/>
              <a:t>conservative</a:t>
            </a:r>
            <a:r>
              <a:rPr lang="cs-CZ" dirty="0"/>
              <a:t>, </a:t>
            </a:r>
            <a:r>
              <a:rPr lang="cs-CZ" dirty="0" err="1"/>
              <a:t>inward</a:t>
            </a:r>
            <a:r>
              <a:rPr lang="cs-CZ" dirty="0"/>
              <a:t> </a:t>
            </a:r>
            <a:r>
              <a:rPr lang="cs-CZ" dirty="0" err="1"/>
              <a:t>looking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Macartney</a:t>
            </a:r>
            <a:r>
              <a:rPr lang="cs-CZ" dirty="0"/>
              <a:t> </a:t>
            </a:r>
            <a:r>
              <a:rPr lang="cs-CZ" dirty="0" err="1"/>
              <a:t>mission</a:t>
            </a:r>
            <a:r>
              <a:rPr lang="cs-CZ" dirty="0"/>
              <a:t> 1793 -&gt; </a:t>
            </a:r>
            <a:r>
              <a:rPr lang="en-US" dirty="0"/>
              <a:t>„</a:t>
            </a:r>
            <a:r>
              <a:rPr lang="en-US" b="1" dirty="0"/>
              <a:t>China is already perfect the way it is and has no use for foreign ideas and technologies</a:t>
            </a:r>
            <a:r>
              <a:rPr lang="en-US" dirty="0"/>
              <a:t>“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7544878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81A44-886B-4D6C-A8EA-B35342986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rise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Europe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A0253-BF79-415E-BCB3-815901F60D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Ming and </a:t>
            </a:r>
            <a:r>
              <a:rPr lang="cs-CZ" dirty="0" err="1"/>
              <a:t>Qing</a:t>
            </a:r>
            <a:r>
              <a:rPr lang="cs-CZ" dirty="0"/>
              <a:t> </a:t>
            </a:r>
            <a:r>
              <a:rPr lang="cs-CZ" dirty="0" err="1"/>
              <a:t>dynasties</a:t>
            </a:r>
            <a:r>
              <a:rPr lang="cs-CZ" dirty="0"/>
              <a:t> – </a:t>
            </a:r>
            <a:r>
              <a:rPr lang="cs-CZ" dirty="0" err="1"/>
              <a:t>conservative</a:t>
            </a:r>
            <a:r>
              <a:rPr lang="cs-CZ" dirty="0"/>
              <a:t>, </a:t>
            </a:r>
            <a:r>
              <a:rPr lang="cs-CZ" dirty="0" err="1"/>
              <a:t>inward</a:t>
            </a:r>
            <a:r>
              <a:rPr lang="cs-CZ" dirty="0"/>
              <a:t> </a:t>
            </a:r>
            <a:r>
              <a:rPr lang="cs-CZ" dirty="0" err="1"/>
              <a:t>looking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Macartney</a:t>
            </a:r>
            <a:r>
              <a:rPr lang="cs-CZ" dirty="0"/>
              <a:t> </a:t>
            </a:r>
            <a:r>
              <a:rPr lang="cs-CZ" dirty="0" err="1"/>
              <a:t>mission</a:t>
            </a:r>
            <a:r>
              <a:rPr lang="cs-CZ" dirty="0"/>
              <a:t> 1793 -&gt; </a:t>
            </a:r>
            <a:r>
              <a:rPr lang="en-US" dirty="0"/>
              <a:t>„</a:t>
            </a:r>
            <a:r>
              <a:rPr lang="en-US" b="1" dirty="0"/>
              <a:t>China is already perfect the way it is and has no use for foreign ideas and technologies</a:t>
            </a:r>
            <a:r>
              <a:rPr lang="en-US" dirty="0"/>
              <a:t>“</a:t>
            </a:r>
          </a:p>
          <a:p>
            <a:endParaRPr lang="cs-CZ" dirty="0"/>
          </a:p>
          <a:p>
            <a:r>
              <a:rPr lang="cs-CZ" dirty="0"/>
              <a:t>Vs. </a:t>
            </a:r>
            <a:r>
              <a:rPr lang="cs-CZ" dirty="0" err="1"/>
              <a:t>earlier</a:t>
            </a:r>
            <a:r>
              <a:rPr lang="cs-CZ" dirty="0"/>
              <a:t> </a:t>
            </a:r>
            <a:r>
              <a:rPr lang="cs-CZ" dirty="0" err="1"/>
              <a:t>dynasties</a:t>
            </a:r>
            <a:r>
              <a:rPr lang="cs-CZ" dirty="0"/>
              <a:t> – Tang, Song – open to </a:t>
            </a:r>
            <a:r>
              <a:rPr lang="cs-CZ" dirty="0" err="1"/>
              <a:t>adopting</a:t>
            </a:r>
            <a:r>
              <a:rPr lang="cs-CZ" dirty="0"/>
              <a:t> </a:t>
            </a:r>
            <a:r>
              <a:rPr lang="cs-CZ" dirty="0" err="1"/>
              <a:t>foreign</a:t>
            </a:r>
            <a:r>
              <a:rPr lang="cs-CZ" dirty="0"/>
              <a:t> </a:t>
            </a:r>
            <a:r>
              <a:rPr lang="cs-CZ" dirty="0" err="1"/>
              <a:t>influences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9858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71E063-E9B9-44E5-931D-6438A2FE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„Century of humiliation“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8615AB-EA7B-41F9-969C-41D3AF044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1842-1949</a:t>
            </a:r>
          </a:p>
        </p:txBody>
      </p:sp>
    </p:spTree>
    <p:extLst>
      <p:ext uri="{BB962C8B-B14F-4D97-AF65-F5344CB8AC3E}">
        <p14:creationId xmlns:p14="http://schemas.microsoft.com/office/powerpoint/2010/main" val="759615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03170C-A143-4704-B2FD-17E041D00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 for passing the course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A39948-EF83-4A5F-8543-6A8C32F5F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</a:t>
            </a:r>
            <a:r>
              <a:rPr lang="en-US" dirty="0" err="1"/>
              <a:t>eminar</a:t>
            </a:r>
            <a:r>
              <a:rPr lang="en-US" dirty="0"/>
              <a:t> – position paper from an assigned perspective – </a:t>
            </a:r>
            <a:r>
              <a:rPr lang="en-US" b="1" dirty="0"/>
              <a:t>5 points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66967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71E063-E9B9-44E5-931D-6438A2FE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„Century of humiliation“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8615AB-EA7B-41F9-969C-41D3AF044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1842-1949</a:t>
            </a:r>
          </a:p>
          <a:p>
            <a:r>
              <a:rPr lang="en-US" dirty="0"/>
              <a:t>First encounters with Europeans </a:t>
            </a:r>
            <a:r>
              <a:rPr lang="cs-CZ" dirty="0"/>
              <a:t>in </a:t>
            </a:r>
            <a:r>
              <a:rPr lang="cs-CZ" dirty="0" err="1"/>
              <a:t>the</a:t>
            </a:r>
            <a:r>
              <a:rPr lang="en-US" dirty="0"/>
              <a:t> 1500s </a:t>
            </a:r>
            <a:r>
              <a:rPr lang="en-US" b="1" dirty="0"/>
              <a:t>– contempt for „barbarians from the sea“</a:t>
            </a:r>
          </a:p>
        </p:txBody>
      </p:sp>
    </p:spTree>
    <p:extLst>
      <p:ext uri="{BB962C8B-B14F-4D97-AF65-F5344CB8AC3E}">
        <p14:creationId xmlns:p14="http://schemas.microsoft.com/office/powerpoint/2010/main" val="200791132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71E063-E9B9-44E5-931D-6438A2FE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„Century of humiliation“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8615AB-EA7B-41F9-969C-41D3AF044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1842-1949</a:t>
            </a:r>
          </a:p>
          <a:p>
            <a:r>
              <a:rPr lang="en-US" dirty="0"/>
              <a:t>First encounters with Europeans </a:t>
            </a:r>
            <a:r>
              <a:rPr lang="cs-CZ" dirty="0"/>
              <a:t>in </a:t>
            </a:r>
            <a:r>
              <a:rPr lang="cs-CZ" dirty="0" err="1"/>
              <a:t>the</a:t>
            </a:r>
            <a:r>
              <a:rPr lang="en-US" dirty="0"/>
              <a:t> 1500s </a:t>
            </a:r>
            <a:r>
              <a:rPr lang="en-US" b="1" dirty="0"/>
              <a:t>– contempt for „barbarians from the sea“</a:t>
            </a:r>
            <a:endParaRPr lang="cs-CZ" b="1" dirty="0"/>
          </a:p>
          <a:p>
            <a:r>
              <a:rPr lang="en-US" b="1" dirty="0"/>
              <a:t>Cantonese system </a:t>
            </a:r>
            <a:r>
              <a:rPr lang="cs-CZ" dirty="0"/>
              <a:t>– </a:t>
            </a:r>
            <a:r>
              <a:rPr lang="en-US" dirty="0"/>
              <a:t>trade with China was possible only in the city of Canton, and only via a cartel of Chinese</a:t>
            </a:r>
            <a:r>
              <a:rPr lang="cs-CZ" dirty="0"/>
              <a:t> </a:t>
            </a:r>
            <a:r>
              <a:rPr lang="en-US" dirty="0"/>
              <a:t>merchants</a:t>
            </a:r>
          </a:p>
        </p:txBody>
      </p:sp>
    </p:spTree>
    <p:extLst>
      <p:ext uri="{BB962C8B-B14F-4D97-AF65-F5344CB8AC3E}">
        <p14:creationId xmlns:p14="http://schemas.microsoft.com/office/powerpoint/2010/main" val="396108890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3B6646-4A6F-4C6D-A300-06FA16B52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text, loďka, město, staré&#10;&#10;Popis byl vytvořen automaticky">
            <a:extLst>
              <a:ext uri="{FF2B5EF4-FFF2-40B4-BE49-F238E27FC236}">
                <a16:creationId xmlns:a16="http://schemas.microsoft.com/office/drawing/2014/main" id="{253B6729-951F-44D4-BC7C-309A22F940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285" y="1327813"/>
            <a:ext cx="8150059" cy="4202374"/>
          </a:xfrm>
        </p:spPr>
      </p:pic>
    </p:spTree>
    <p:extLst>
      <p:ext uri="{BB962C8B-B14F-4D97-AF65-F5344CB8AC3E}">
        <p14:creationId xmlns:p14="http://schemas.microsoft.com/office/powerpoint/2010/main" val="320851613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71E063-E9B9-44E5-931D-6438A2FE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„Century of humiliation“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8615AB-EA7B-41F9-969C-41D3AF044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Europe had a persistent </a:t>
            </a:r>
            <a:r>
              <a:rPr lang="en-US" b="1" dirty="0"/>
              <a:t>trade deficit </a:t>
            </a:r>
            <a:r>
              <a:rPr lang="en-US" dirty="0"/>
              <a:t>with China</a:t>
            </a:r>
          </a:p>
        </p:txBody>
      </p:sp>
    </p:spTree>
    <p:extLst>
      <p:ext uri="{BB962C8B-B14F-4D97-AF65-F5344CB8AC3E}">
        <p14:creationId xmlns:p14="http://schemas.microsoft.com/office/powerpoint/2010/main" val="303575507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71E063-E9B9-44E5-931D-6438A2FE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„Century of humiliation“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8615AB-EA7B-41F9-969C-41D3AF044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Europe had a persistent </a:t>
            </a:r>
            <a:r>
              <a:rPr lang="en-US" b="1" dirty="0"/>
              <a:t>trade deficit </a:t>
            </a:r>
            <a:r>
              <a:rPr lang="en-US" dirty="0"/>
              <a:t>with China</a:t>
            </a:r>
          </a:p>
          <a:p>
            <a:r>
              <a:rPr lang="en-US" dirty="0"/>
              <a:t>Europeans kept buying Chinese tea and porcelain etc., while China was not interested in European goods &gt; </a:t>
            </a:r>
            <a:r>
              <a:rPr lang="en-US" b="1" dirty="0"/>
              <a:t>flow of silver to China</a:t>
            </a:r>
          </a:p>
        </p:txBody>
      </p:sp>
    </p:spTree>
    <p:extLst>
      <p:ext uri="{BB962C8B-B14F-4D97-AF65-F5344CB8AC3E}">
        <p14:creationId xmlns:p14="http://schemas.microsoft.com/office/powerpoint/2010/main" val="361923918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71E063-E9B9-44E5-931D-6438A2FE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„Century of humiliation“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8615AB-EA7B-41F9-969C-41D3AF044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Europe had a persistent </a:t>
            </a:r>
            <a:r>
              <a:rPr lang="en-US" b="1" dirty="0"/>
              <a:t>trade deficit </a:t>
            </a:r>
            <a:r>
              <a:rPr lang="en-US" dirty="0"/>
              <a:t>with China</a:t>
            </a:r>
          </a:p>
          <a:p>
            <a:r>
              <a:rPr lang="en-US" dirty="0"/>
              <a:t>Europeans kept buying Chinese tea and porcelain etc., while China was not interested in European goods &gt; </a:t>
            </a:r>
            <a:r>
              <a:rPr lang="en-US" b="1" dirty="0"/>
              <a:t>flow of silver to China</a:t>
            </a:r>
          </a:p>
          <a:p>
            <a:r>
              <a:rPr lang="en-US" dirty="0"/>
              <a:t>Early 1800s – </a:t>
            </a:r>
            <a:r>
              <a:rPr lang="en-US" b="1" dirty="0"/>
              <a:t>British smuggling of opium into China </a:t>
            </a:r>
            <a:r>
              <a:rPr lang="en-US" dirty="0"/>
              <a:t>in </a:t>
            </a:r>
            <a:r>
              <a:rPr lang="cs-CZ" dirty="0"/>
              <a:t>e</a:t>
            </a:r>
            <a:r>
              <a:rPr lang="en-US" dirty="0" err="1"/>
              <a:t>xchange</a:t>
            </a:r>
            <a:r>
              <a:rPr lang="en-US" dirty="0"/>
              <a:t> for tea</a:t>
            </a:r>
          </a:p>
        </p:txBody>
      </p:sp>
    </p:spTree>
    <p:extLst>
      <p:ext uri="{BB962C8B-B14F-4D97-AF65-F5344CB8AC3E}">
        <p14:creationId xmlns:p14="http://schemas.microsoft.com/office/powerpoint/2010/main" val="145245840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71E063-E9B9-44E5-931D-6438A2FE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„Century of humiliation“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8615AB-EA7B-41F9-969C-41D3AF044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Europe had a persistent </a:t>
            </a:r>
            <a:r>
              <a:rPr lang="en-US" b="1" dirty="0"/>
              <a:t>trade deficit </a:t>
            </a:r>
            <a:r>
              <a:rPr lang="en-US" dirty="0"/>
              <a:t>with China</a:t>
            </a:r>
          </a:p>
          <a:p>
            <a:r>
              <a:rPr lang="en-US" dirty="0"/>
              <a:t>Europeans kept buying Chinese tea and porcelain etc., while China was not interested in European goods &gt; </a:t>
            </a:r>
            <a:r>
              <a:rPr lang="en-US" b="1" dirty="0"/>
              <a:t>flow of silver to China</a:t>
            </a:r>
          </a:p>
          <a:p>
            <a:r>
              <a:rPr lang="en-US" dirty="0"/>
              <a:t>Early 1800s – British smuggling of opium into China in </a:t>
            </a:r>
            <a:r>
              <a:rPr lang="cs-CZ" dirty="0"/>
              <a:t>e</a:t>
            </a:r>
            <a:r>
              <a:rPr lang="en-US" dirty="0" err="1"/>
              <a:t>xchange</a:t>
            </a:r>
            <a:r>
              <a:rPr lang="en-US" dirty="0"/>
              <a:t> for tea</a:t>
            </a:r>
          </a:p>
          <a:p>
            <a:r>
              <a:rPr lang="en-US" dirty="0"/>
              <a:t>&gt; </a:t>
            </a:r>
            <a:r>
              <a:rPr lang="en-US" b="1" dirty="0"/>
              <a:t>Opium wars &gt; unequal treaties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93436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F55D82-5F7C-4055-B8D1-885C9F9F4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E8A75ED2-4F90-4E71-9286-1ABF2EFCD9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782" y="1017142"/>
            <a:ext cx="6515758" cy="5274964"/>
          </a:xfrm>
        </p:spPr>
      </p:pic>
    </p:spTree>
    <p:extLst>
      <p:ext uri="{BB962C8B-B14F-4D97-AF65-F5344CB8AC3E}">
        <p14:creationId xmlns:p14="http://schemas.microsoft.com/office/powerpoint/2010/main" val="58288779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6D8D4D-F0C9-4DA0-AEA6-D04659CDB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text, exteriér, voda, loďka&#10;&#10;Popis byl vytvořen automaticky">
            <a:extLst>
              <a:ext uri="{FF2B5EF4-FFF2-40B4-BE49-F238E27FC236}">
                <a16:creationId xmlns:a16="http://schemas.microsoft.com/office/drawing/2014/main" id="{B0618EF8-D8B0-45B6-9383-56E02E2F1B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392" y="1825625"/>
            <a:ext cx="6645215" cy="4351338"/>
          </a:xfrm>
        </p:spPr>
      </p:pic>
    </p:spTree>
    <p:extLst>
      <p:ext uri="{BB962C8B-B14F-4D97-AF65-F5344CB8AC3E}">
        <p14:creationId xmlns:p14="http://schemas.microsoft.com/office/powerpoint/2010/main" val="360429260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82F3F2-82C7-4AD8-A007-4F08BB974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text, exteriér, doprava, loďka&#10;&#10;Popis byl vytvořen automaticky">
            <a:extLst>
              <a:ext uri="{FF2B5EF4-FFF2-40B4-BE49-F238E27FC236}">
                <a16:creationId xmlns:a16="http://schemas.microsoft.com/office/drawing/2014/main" id="{27915B66-3C0F-4476-AD08-194E98E9A0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851" y="1825625"/>
            <a:ext cx="7596298" cy="4351338"/>
          </a:xfrm>
        </p:spPr>
      </p:pic>
    </p:spTree>
    <p:extLst>
      <p:ext uri="{BB962C8B-B14F-4D97-AF65-F5344CB8AC3E}">
        <p14:creationId xmlns:p14="http://schemas.microsoft.com/office/powerpoint/2010/main" val="109732006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4315</TotalTime>
  <Words>3560</Words>
  <Application>Microsoft Office PowerPoint</Application>
  <PresentationFormat>Widescreen</PresentationFormat>
  <Paragraphs>411</Paragraphs>
  <Slides>157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157</vt:i4>
      </vt:variant>
    </vt:vector>
  </HeadingPairs>
  <TitlesOfParts>
    <vt:vector size="161" baseType="lpstr">
      <vt:lpstr>Arial</vt:lpstr>
      <vt:lpstr>Calibri</vt:lpstr>
      <vt:lpstr>Calibri Light</vt:lpstr>
      <vt:lpstr>Motiv Office</vt:lpstr>
      <vt:lpstr>China in the World Economy</vt:lpstr>
      <vt:lpstr>PowerPoint Presentation</vt:lpstr>
      <vt:lpstr>What is this course about?</vt:lpstr>
      <vt:lpstr>What is this course about?</vt:lpstr>
      <vt:lpstr>What is this course about?</vt:lpstr>
      <vt:lpstr>What is this course about?</vt:lpstr>
      <vt:lpstr>What is this course about?</vt:lpstr>
      <vt:lpstr>What is this course about?</vt:lpstr>
      <vt:lpstr>Requirements for passing the course</vt:lpstr>
      <vt:lpstr>Requirements for passing the course</vt:lpstr>
      <vt:lpstr>Requirements for passing the course</vt:lpstr>
      <vt:lpstr>Requirements for passing the course</vt:lpstr>
      <vt:lpstr>Contents of the course</vt:lpstr>
      <vt:lpstr>Contents of the course</vt:lpstr>
      <vt:lpstr>Geography of China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Imperial China</vt:lpstr>
      <vt:lpstr>Imperial China</vt:lpstr>
      <vt:lpstr>Imperial China</vt:lpstr>
      <vt:lpstr>Imperial China</vt:lpstr>
      <vt:lpstr>Imperial China</vt:lpstr>
      <vt:lpstr>Imperial China</vt:lpstr>
      <vt:lpstr>Imperial China</vt:lpstr>
      <vt:lpstr>Imperial China</vt:lpstr>
      <vt:lpstr>Imperial China</vt:lpstr>
      <vt:lpstr>PowerPoint Presentation</vt:lpstr>
      <vt:lpstr>PowerPoint Presentation</vt:lpstr>
      <vt:lpstr>Imperial China</vt:lpstr>
      <vt:lpstr>Imperial China</vt:lpstr>
      <vt:lpstr>Imperial China</vt:lpstr>
      <vt:lpstr>Imperial China</vt:lpstr>
      <vt:lpstr>Imperial China</vt:lpstr>
      <vt:lpstr>Imperial China</vt:lpstr>
      <vt:lpstr>Imperial China</vt:lpstr>
      <vt:lpstr>Imperial China</vt:lpstr>
      <vt:lpstr>Imperial China</vt:lpstr>
      <vt:lpstr>PowerPoint Presentation</vt:lpstr>
      <vt:lpstr>PowerPoint Presentation</vt:lpstr>
      <vt:lpstr>Imperial China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Imperial China</vt:lpstr>
      <vt:lpstr>Imperial China</vt:lpstr>
      <vt:lpstr>Imperial China</vt:lpstr>
      <vt:lpstr>Imperial China</vt:lpstr>
      <vt:lpstr>PowerPoint Presentation</vt:lpstr>
      <vt:lpstr>PowerPoint Presentation</vt:lpstr>
      <vt:lpstr>Imperial China</vt:lpstr>
      <vt:lpstr>Imperial China</vt:lpstr>
      <vt:lpstr>Imperial China</vt:lpstr>
      <vt:lpstr>Imperial China</vt:lpstr>
      <vt:lpstr>Imperial China</vt:lpstr>
      <vt:lpstr>Imperial China</vt:lpstr>
      <vt:lpstr>Imperial China</vt:lpstr>
      <vt:lpstr>Imperial China</vt:lpstr>
      <vt:lpstr>Imperial China</vt:lpstr>
      <vt:lpstr>The original agrarian status quo</vt:lpstr>
      <vt:lpstr>China: four classes</vt:lpstr>
      <vt:lpstr>Imperial China</vt:lpstr>
      <vt:lpstr>Imperial China</vt:lpstr>
      <vt:lpstr>Imperial China</vt:lpstr>
      <vt:lpstr>Imperial China</vt:lpstr>
      <vt:lpstr>PowerPoint Presentation</vt:lpstr>
      <vt:lpstr>PowerPoint Presentation</vt:lpstr>
      <vt:lpstr>Imperial China</vt:lpstr>
      <vt:lpstr>Imperial China</vt:lpstr>
      <vt:lpstr>Imperial China</vt:lpstr>
      <vt:lpstr>Imperial China</vt:lpstr>
      <vt:lpstr>Imperial China</vt:lpstr>
      <vt:lpstr>Imperial China</vt:lpstr>
      <vt:lpstr>Imperial China</vt:lpstr>
      <vt:lpstr>The rise of Europe</vt:lpstr>
      <vt:lpstr>The rise of Europe</vt:lpstr>
      <vt:lpstr>The rise of Europe</vt:lpstr>
      <vt:lpstr>The rise of Europe</vt:lpstr>
      <vt:lpstr>The rise of Europe</vt:lpstr>
      <vt:lpstr>The rise of Europe</vt:lpstr>
      <vt:lpstr>The rise of Europe</vt:lpstr>
      <vt:lpstr>The rise of Europe</vt:lpstr>
      <vt:lpstr>„Century of humiliation“</vt:lpstr>
      <vt:lpstr>„Century of humiliation“</vt:lpstr>
      <vt:lpstr>„Century of humiliation“</vt:lpstr>
      <vt:lpstr>PowerPoint Presentation</vt:lpstr>
      <vt:lpstr>„Century of humiliation“</vt:lpstr>
      <vt:lpstr>„Century of humiliation“</vt:lpstr>
      <vt:lpstr>„Century of humiliation“</vt:lpstr>
      <vt:lpstr>„Century of humiliation“</vt:lpstr>
      <vt:lpstr>PowerPoint Presentation</vt:lpstr>
      <vt:lpstr>PowerPoint Presentation</vt:lpstr>
      <vt:lpstr>PowerPoint Presentation</vt:lpstr>
      <vt:lpstr>„Century of humiliation“</vt:lpstr>
      <vt:lpstr>„Century of humiliation“</vt:lpstr>
      <vt:lpstr>„Century of humiliation“</vt:lpstr>
      <vt:lpstr>PowerPoint Presentation</vt:lpstr>
      <vt:lpstr>PowerPoint Presentation</vt:lpstr>
      <vt:lpstr>„Century of humiliation“</vt:lpstr>
      <vt:lpstr>„Century of humiliation“</vt:lpstr>
      <vt:lpstr>„Century of humiliation“</vt:lpstr>
      <vt:lpstr>„Century of humiliation“</vt:lpstr>
      <vt:lpstr>„Century of humiliation“</vt:lpstr>
      <vt:lpstr>„Century of humiliation“</vt:lpstr>
      <vt:lpstr>„Century of humiliation“</vt:lpstr>
      <vt:lpstr>PowerPoint Presentation</vt:lpstr>
      <vt:lpstr>PowerPoint Presentation</vt:lpstr>
      <vt:lpstr>„Century of humiliation“</vt:lpstr>
      <vt:lpstr>PowerPoint Presentation</vt:lpstr>
      <vt:lpstr>„Century of humiliation“</vt:lpstr>
      <vt:lpstr>1911 – Xinhai revolution</vt:lpstr>
      <vt:lpstr>PowerPoint Presentation</vt:lpstr>
      <vt:lpstr>„Five races under one union“</vt:lpstr>
      <vt:lpstr>PowerPoint Presentation</vt:lpstr>
      <vt:lpstr>Collapse of central power</vt:lpstr>
      <vt:lpstr>Collapse of central power</vt:lpstr>
      <vt:lpstr>PowerPoint Presentation</vt:lpstr>
      <vt:lpstr>Collapse of central power</vt:lpstr>
      <vt:lpstr>Collapse of central power</vt:lpstr>
      <vt:lpstr>Collapse of central power</vt:lpstr>
      <vt:lpstr>May Fourth Movement</vt:lpstr>
      <vt:lpstr>May Fourth Movement</vt:lpstr>
      <vt:lpstr>May Fourth Movement</vt:lpstr>
      <vt:lpstr>May Fourth Movement</vt:lpstr>
      <vt:lpstr>May Fourth Movement</vt:lpstr>
      <vt:lpstr>Northern expedition</vt:lpstr>
      <vt:lpstr>Northern expedition</vt:lpstr>
      <vt:lpstr>Northern expedition</vt:lpstr>
      <vt:lpstr>Northern expedition</vt:lpstr>
      <vt:lpstr>PowerPoint Presentation</vt:lpstr>
      <vt:lpstr>PowerPoint Presentation</vt:lpstr>
      <vt:lpstr>Nanking decade</vt:lpstr>
      <vt:lpstr>Nanking decade</vt:lpstr>
      <vt:lpstr>PowerPoint Presentation</vt:lpstr>
      <vt:lpstr>Nanking decade</vt:lpstr>
      <vt:lpstr>PowerPoint Presentation</vt:lpstr>
      <vt:lpstr>PowerPoint Presentation</vt:lpstr>
      <vt:lpstr>Nanking decade</vt:lpstr>
      <vt:lpstr>Second Sino-Japanese war</vt:lpstr>
      <vt:lpstr>Second Sino-Japanese war</vt:lpstr>
      <vt:lpstr>Second Sino-Japanese war</vt:lpstr>
      <vt:lpstr>PowerPoint Presentation</vt:lpstr>
      <vt:lpstr>PowerPoint Presentation</vt:lpstr>
      <vt:lpstr>Second Sino-Japanese war</vt:lpstr>
      <vt:lpstr>Second Sino-Japanese war</vt:lpstr>
      <vt:lpstr>Communist victory</vt:lpstr>
      <vt:lpstr>Communist victory</vt:lpstr>
      <vt:lpstr>Communist victory</vt:lpstr>
      <vt:lpstr>Communist victory</vt:lpstr>
      <vt:lpstr>Communist victory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China in the World Economy</dc:title>
  <dc:creator>Petr Svatoň</dc:creator>
  <cp:lastModifiedBy>Petr Svatoň</cp:lastModifiedBy>
  <cp:revision>84</cp:revision>
  <dcterms:created xsi:type="dcterms:W3CDTF">2021-09-06T13:20:47Z</dcterms:created>
  <dcterms:modified xsi:type="dcterms:W3CDTF">2024-09-25T07:52:12Z</dcterms:modified>
</cp:coreProperties>
</file>