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482" r:id="rId4"/>
    <p:sldId id="531" r:id="rId5"/>
    <p:sldId id="483" r:id="rId6"/>
    <p:sldId id="595" r:id="rId7"/>
    <p:sldId id="533" r:id="rId8"/>
    <p:sldId id="534" r:id="rId9"/>
    <p:sldId id="532" r:id="rId10"/>
    <p:sldId id="258" r:id="rId11"/>
    <p:sldId id="410" r:id="rId12"/>
    <p:sldId id="473" r:id="rId13"/>
    <p:sldId id="474" r:id="rId14"/>
    <p:sldId id="475" r:id="rId15"/>
    <p:sldId id="476" r:id="rId16"/>
    <p:sldId id="573" r:id="rId17"/>
    <p:sldId id="291" r:id="rId18"/>
    <p:sldId id="535" r:id="rId19"/>
    <p:sldId id="401" r:id="rId20"/>
    <p:sldId id="402" r:id="rId21"/>
    <p:sldId id="299" r:id="rId22"/>
    <p:sldId id="403" r:id="rId23"/>
    <p:sldId id="464" r:id="rId24"/>
    <p:sldId id="465" r:id="rId25"/>
    <p:sldId id="404" r:id="rId26"/>
    <p:sldId id="405" r:id="rId27"/>
    <p:sldId id="406" r:id="rId28"/>
    <p:sldId id="470" r:id="rId29"/>
    <p:sldId id="469" r:id="rId30"/>
    <p:sldId id="471" r:id="rId31"/>
    <p:sldId id="300" r:id="rId32"/>
    <p:sldId id="536" r:id="rId33"/>
    <p:sldId id="407" r:id="rId34"/>
    <p:sldId id="511" r:id="rId35"/>
    <p:sldId id="411" r:id="rId36"/>
    <p:sldId id="537" r:id="rId37"/>
    <p:sldId id="412" r:id="rId38"/>
    <p:sldId id="413" r:id="rId39"/>
    <p:sldId id="414" r:id="rId40"/>
    <p:sldId id="415" r:id="rId41"/>
    <p:sldId id="292" r:id="rId42"/>
    <p:sldId id="538" r:id="rId43"/>
    <p:sldId id="539" r:id="rId44"/>
    <p:sldId id="540" r:id="rId45"/>
    <p:sldId id="541" r:id="rId46"/>
    <p:sldId id="420" r:id="rId47"/>
    <p:sldId id="416" r:id="rId48"/>
    <p:sldId id="417" r:id="rId49"/>
    <p:sldId id="418" r:id="rId50"/>
    <p:sldId id="419" r:id="rId51"/>
    <p:sldId id="301" r:id="rId52"/>
    <p:sldId id="424" r:id="rId53"/>
    <p:sldId id="425" r:id="rId54"/>
    <p:sldId id="426" r:id="rId55"/>
    <p:sldId id="427" r:id="rId56"/>
    <p:sldId id="542" r:id="rId57"/>
    <p:sldId id="428" r:id="rId58"/>
    <p:sldId id="429" r:id="rId59"/>
    <p:sldId id="430" r:id="rId60"/>
    <p:sldId id="543" r:id="rId61"/>
    <p:sldId id="431" r:id="rId62"/>
    <p:sldId id="512" r:id="rId63"/>
    <p:sldId id="566" r:id="rId64"/>
    <p:sldId id="432" r:id="rId65"/>
    <p:sldId id="433" r:id="rId66"/>
    <p:sldId id="296" r:id="rId67"/>
    <p:sldId id="567" r:id="rId68"/>
    <p:sldId id="568" r:id="rId69"/>
    <p:sldId id="479" r:id="rId70"/>
    <p:sldId id="434" r:id="rId71"/>
    <p:sldId id="435" r:id="rId72"/>
    <p:sldId id="480" r:id="rId73"/>
    <p:sldId id="436" r:id="rId74"/>
    <p:sldId id="437" r:id="rId75"/>
    <p:sldId id="569" r:id="rId76"/>
    <p:sldId id="570" r:id="rId77"/>
    <p:sldId id="438" r:id="rId78"/>
    <p:sldId id="302" r:id="rId79"/>
    <p:sldId id="439" r:id="rId80"/>
    <p:sldId id="297" r:id="rId81"/>
    <p:sldId id="327" r:id="rId82"/>
    <p:sldId id="440" r:id="rId83"/>
    <p:sldId id="442" r:id="rId84"/>
    <p:sldId id="571" r:id="rId85"/>
    <p:sldId id="572" r:id="rId86"/>
    <p:sldId id="309" r:id="rId87"/>
    <p:sldId id="260" r:id="rId88"/>
    <p:sldId id="574" r:id="rId89"/>
    <p:sldId id="310" r:id="rId90"/>
    <p:sldId id="261" r:id="rId91"/>
    <p:sldId id="311" r:id="rId92"/>
    <p:sldId id="312" r:id="rId93"/>
    <p:sldId id="262" r:id="rId94"/>
    <p:sldId id="314" r:id="rId95"/>
    <p:sldId id="315" r:id="rId96"/>
    <p:sldId id="316" r:id="rId97"/>
    <p:sldId id="525" r:id="rId98"/>
    <p:sldId id="317" r:id="rId99"/>
    <p:sldId id="318" r:id="rId100"/>
    <p:sldId id="319" r:id="rId101"/>
    <p:sldId id="264" r:id="rId102"/>
    <p:sldId id="320" r:id="rId103"/>
    <p:sldId id="321" r:id="rId104"/>
    <p:sldId id="322" r:id="rId105"/>
    <p:sldId id="323" r:id="rId106"/>
    <p:sldId id="324" r:id="rId107"/>
    <p:sldId id="325" r:id="rId108"/>
    <p:sldId id="265" r:id="rId109"/>
    <p:sldId id="575" r:id="rId110"/>
    <p:sldId id="526" r:id="rId111"/>
    <p:sldId id="527" r:id="rId112"/>
    <p:sldId id="576" r:id="rId113"/>
    <p:sldId id="579" r:id="rId114"/>
    <p:sldId id="581" r:id="rId115"/>
    <p:sldId id="582" r:id="rId116"/>
    <p:sldId id="583" r:id="rId117"/>
    <p:sldId id="580" r:id="rId118"/>
    <p:sldId id="596" r:id="rId119"/>
    <p:sldId id="578" r:id="rId120"/>
    <p:sldId id="577" r:id="rId121"/>
    <p:sldId id="584" r:id="rId122"/>
    <p:sldId id="585" r:id="rId123"/>
    <p:sldId id="586" r:id="rId124"/>
    <p:sldId id="587" r:id="rId125"/>
    <p:sldId id="588" r:id="rId126"/>
    <p:sldId id="589" r:id="rId127"/>
    <p:sldId id="326" r:id="rId128"/>
    <p:sldId id="328" r:id="rId129"/>
    <p:sldId id="331" r:id="rId130"/>
    <p:sldId id="332" r:id="rId131"/>
    <p:sldId id="329" r:id="rId132"/>
    <p:sldId id="333" r:id="rId133"/>
    <p:sldId id="267" r:id="rId134"/>
    <p:sldId id="334" r:id="rId135"/>
    <p:sldId id="335" r:id="rId136"/>
    <p:sldId id="268" r:id="rId137"/>
    <p:sldId id="336" r:id="rId138"/>
    <p:sldId id="337" r:id="rId139"/>
    <p:sldId id="338" r:id="rId140"/>
    <p:sldId id="339" r:id="rId141"/>
    <p:sldId id="597" r:id="rId142"/>
    <p:sldId id="528" r:id="rId143"/>
    <p:sldId id="269" r:id="rId144"/>
    <p:sldId id="270" r:id="rId145"/>
    <p:sldId id="340" r:id="rId146"/>
    <p:sldId id="477" r:id="rId147"/>
    <p:sldId id="341" r:id="rId148"/>
    <p:sldId id="342" r:id="rId149"/>
    <p:sldId id="343" r:id="rId150"/>
    <p:sldId id="344" r:id="rId151"/>
    <p:sldId id="271" r:id="rId152"/>
    <p:sldId id="345" r:id="rId153"/>
    <p:sldId id="346" r:id="rId154"/>
    <p:sldId id="347" r:id="rId155"/>
    <p:sldId id="591" r:id="rId156"/>
    <p:sldId id="590" r:id="rId157"/>
    <p:sldId id="592" r:id="rId158"/>
    <p:sldId id="593" r:id="rId159"/>
    <p:sldId id="594" r:id="rId160"/>
    <p:sldId id="284" r:id="rId161"/>
    <p:sldId id="349" r:id="rId162"/>
    <p:sldId id="287" r:id="rId163"/>
    <p:sldId id="478" r:id="rId164"/>
    <p:sldId id="286" r:id="rId165"/>
    <p:sldId id="350" r:id="rId166"/>
    <p:sldId id="351" r:id="rId167"/>
    <p:sldId id="352" r:id="rId168"/>
    <p:sldId id="353" r:id="rId169"/>
    <p:sldId id="288" r:id="rId170"/>
    <p:sldId id="529" r:id="rId171"/>
    <p:sldId id="530" r:id="rId172"/>
    <p:sldId id="409" r:id="rId17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ableStyles" Target="tableStyles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3469A-D9BF-474F-B2E5-5EE0F5DF9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5DE695-5C63-4E68-AED7-2DA9CE1D1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2FB4A5-EABA-45EF-B813-D3237607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63C3CD-07F8-4162-800E-E902BB27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AC9BE2-07EA-4B62-8C00-5A46C19F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CB2BF-3E18-492B-8381-FFE970F6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12FDCF-5E61-4DB0-9D7D-5793F3E9E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BFDC1C-546A-4D1C-A3DA-23B2B2CF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402CFA-62C9-40CB-B9BA-FDA0B47A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F5CE98-163C-45CF-A49B-0A673191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2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9011D9-280F-4EA0-85E4-BAFDE012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69520B-32CB-4FB8-902D-44F71652D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A2781F-B97C-43A4-9128-2B5ACEEA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032D76-7E9B-4301-AF48-5E8F1218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57BD25-6D7D-4B87-9FC4-FE9BD87E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677AD-91F0-4699-82A1-8CA25A07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FD622-D8C9-42B1-9BFB-92B81B226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AD4DBF-F440-4BA1-B471-F0856E8F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1FFF5-C9E9-4021-B9B5-FC29F6E4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59AF5C-5033-452B-B633-5FDE464B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6AC83-BD4E-46BC-8728-36276828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F51A2D-9CEB-46F0-9D0E-03235CBE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15F1BB-5643-4436-8915-2778ED7D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98686B-C693-43A9-A195-C46862A3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D7393D-03C7-432B-9E26-27F37A5A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9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A847-CAF8-45B0-8AD6-AE9DC4A2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F25EB-CD33-4E59-A319-1B32465F1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3DF174-C09E-4C41-BB4B-13CD8FC29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437AA3-DCBC-4F41-8113-A8008D12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17CDD0-5A1E-496B-AA7A-CBFF0FB3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882C11-E13C-4B29-8547-9ED72985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7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EEEC0-7B4E-4403-9AF6-6DF9228E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4CFB9-529E-4982-A9C1-AA2C75E6A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4A1098-FBF7-4503-B5ED-5853A7F2A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478000-9ED3-4634-B78C-8DAEC386D6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DEEE34-3E88-4038-986D-09060AFC2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8E052-357E-4312-8618-653546E8B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790DDF-14A0-46EC-81AD-F826247C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89DAAA5-BD3D-4C76-B3CC-7AEB6FD5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1F151-8218-426F-93D5-9941EF78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5A34BF-8B29-48F6-8656-419AF79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2FB4FD-C8AB-42D2-89C7-57C2157D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146BBD-1AD7-4E0D-B298-9D942B07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3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2DAABC-8A53-49FF-8B9F-4C1F63FE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4EB4A7-72CE-4387-8B6C-D6FE0AFC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A8F223-BA7B-40AB-B1CB-355651AA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B5A1C-E2F3-4DCA-A71A-1A8781BF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75ACE-48C5-4CB4-A416-A7110D796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F64FD8-5058-43C5-825C-8C0532EEA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8CCFF1-8608-416F-B187-98DC719A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F0830F-DEF3-4B52-A369-CCC04F59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98D8FA-7071-4476-83AC-15E26D59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47C7A-9829-4F2D-A3AB-C4C0AED7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AE9800-2365-4932-B52D-881DA69E5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495455-015D-4C80-ACCB-8B58FD043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C3E0BA-3632-497D-A0AC-E29F4F7E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46A298-0F5A-4485-8049-4F02C7BA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2696D8-82FC-4EB2-974C-6698DE2A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DD7CB0-2376-4660-A7E4-F7699003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534A9E-E82E-4A4C-8C68-0F2C4992C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4F9DA7-E8B3-4A31-84AF-0452C8E35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E389-50C0-4CDD-9CCA-104E800710C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6640EF-1679-4A5F-A247-018A079A3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9D61C4-A978-4851-98C4-479DCC1EC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6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B03E2-9254-442C-A922-125F3A88D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Reforms after 1978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8F4571-E93A-4DE8-A46D-892B01CC5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China in the World Economy, autumn 202</a:t>
            </a:r>
            <a:r>
              <a:rPr lang="cs-C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7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C3713-34E9-4F77-A728-3DDCEB32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Today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CEE666-037D-41FB-8107-224D84802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Brief</a:t>
            </a:r>
            <a:r>
              <a:rPr lang="cs-CZ" dirty="0"/>
              <a:t> run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Maoist</a:t>
            </a:r>
            <a:r>
              <a:rPr lang="cs-CZ" dirty="0"/>
              <a:t> period</a:t>
            </a:r>
          </a:p>
          <a:p>
            <a:r>
              <a:rPr lang="en-US" dirty="0"/>
              <a:t>Reforms in the late 1970‘s and 1980‘s</a:t>
            </a:r>
            <a:r>
              <a:rPr lang="cs-CZ" dirty="0"/>
              <a:t> – </a:t>
            </a:r>
            <a:r>
              <a:rPr lang="cs-CZ" dirty="0" err="1"/>
              <a:t>transition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a market </a:t>
            </a:r>
            <a:r>
              <a:rPr lang="cs-CZ" dirty="0" err="1"/>
              <a:t>economy</a:t>
            </a:r>
            <a:endParaRPr lang="en-US" dirty="0"/>
          </a:p>
          <a:p>
            <a:r>
              <a:rPr lang="en-US" dirty="0"/>
              <a:t>The Tiananmen </a:t>
            </a:r>
            <a:r>
              <a:rPr lang="en-US" dirty="0" err="1"/>
              <a:t>inte</a:t>
            </a:r>
            <a:r>
              <a:rPr lang="cs-CZ" dirty="0" err="1"/>
              <a:t>rlude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149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A2A77-6B0D-498E-9222-B382FC7C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E4482-D2A3-4440-BF30-59AB1262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import technology</a:t>
            </a:r>
          </a:p>
          <a:p>
            <a:r>
              <a:rPr lang="en-US" dirty="0"/>
              <a:t>= </a:t>
            </a:r>
            <a:r>
              <a:rPr lang="en-US" b="1" dirty="0"/>
              <a:t>machines and the know-how embodied in them </a:t>
            </a:r>
            <a:r>
              <a:rPr lang="en-US" dirty="0"/>
              <a:t>(= </a:t>
            </a:r>
            <a:r>
              <a:rPr lang="en-US" b="1" dirty="0"/>
              <a:t>capital goods</a:t>
            </a:r>
            <a:r>
              <a:rPr lang="en-US" dirty="0"/>
              <a:t>)</a:t>
            </a:r>
          </a:p>
          <a:p>
            <a:r>
              <a:rPr lang="en-US" dirty="0"/>
              <a:t>&gt; </a:t>
            </a:r>
            <a:r>
              <a:rPr lang="en-US" b="1" dirty="0"/>
              <a:t>reverse engineering</a:t>
            </a:r>
          </a:p>
          <a:p>
            <a:r>
              <a:rPr lang="en-US" dirty="0"/>
              <a:t>It would be ideal to purchase whole assembly lines etc.</a:t>
            </a:r>
          </a:p>
          <a:p>
            <a:r>
              <a:rPr lang="en-US" dirty="0"/>
              <a:t>Problem – </a:t>
            </a:r>
            <a:r>
              <a:rPr lang="en-US" b="1" dirty="0"/>
              <a:t>need for foreign exchange </a:t>
            </a:r>
            <a:r>
              <a:rPr lang="en-US" dirty="0"/>
              <a:t>(dollars, yens, pounds)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110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525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b="1" dirty="0"/>
              <a:t>Export!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529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</a:p>
          <a:p>
            <a:r>
              <a:rPr lang="en-US" dirty="0"/>
              <a:t>Developing countries – </a:t>
            </a:r>
            <a:r>
              <a:rPr lang="en-US" b="1" dirty="0"/>
              <a:t>food, natural resources, textiles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3399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</a:p>
          <a:p>
            <a:r>
              <a:rPr lang="en-US" dirty="0"/>
              <a:t>Developing countries – </a:t>
            </a:r>
            <a:r>
              <a:rPr lang="en-US" b="1" dirty="0"/>
              <a:t>food, natural resources, textiles</a:t>
            </a:r>
          </a:p>
          <a:p>
            <a:r>
              <a:rPr lang="en-US" dirty="0"/>
              <a:t>China – </a:t>
            </a:r>
            <a:r>
              <a:rPr lang="en-US" b="1" dirty="0"/>
              <a:t>barely above subsistence </a:t>
            </a:r>
            <a:r>
              <a:rPr lang="en-US" dirty="0"/>
              <a:t>&gt; „What can we export?“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990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</a:p>
          <a:p>
            <a:r>
              <a:rPr lang="en-US" dirty="0"/>
              <a:t>Developing countries – </a:t>
            </a:r>
            <a:r>
              <a:rPr lang="en-US" b="1" dirty="0"/>
              <a:t>food, natural resources, textiles</a:t>
            </a:r>
          </a:p>
          <a:p>
            <a:r>
              <a:rPr lang="en-US" dirty="0"/>
              <a:t>China – </a:t>
            </a:r>
            <a:r>
              <a:rPr lang="en-US" b="1" dirty="0"/>
              <a:t>barely above subsistence </a:t>
            </a:r>
            <a:r>
              <a:rPr lang="en-US" dirty="0"/>
              <a:t>&gt; „What can we export?“</a:t>
            </a:r>
          </a:p>
          <a:p>
            <a:r>
              <a:rPr lang="en-US" b="1" dirty="0"/>
              <a:t>Oil</a:t>
            </a:r>
            <a:r>
              <a:rPr lang="cs-CZ" dirty="0"/>
              <a:t> </a:t>
            </a:r>
            <a:r>
              <a:rPr lang="en-US" dirty="0"/>
              <a:t>(!)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310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</a:p>
          <a:p>
            <a:r>
              <a:rPr lang="en-US" dirty="0"/>
              <a:t>Developing countries – </a:t>
            </a:r>
            <a:r>
              <a:rPr lang="en-US" b="1" dirty="0"/>
              <a:t>food, natural resources, textiles</a:t>
            </a:r>
          </a:p>
          <a:p>
            <a:r>
              <a:rPr lang="en-US" dirty="0"/>
              <a:t>China – </a:t>
            </a:r>
            <a:r>
              <a:rPr lang="en-US" b="1" dirty="0"/>
              <a:t>barely above subsistence </a:t>
            </a:r>
            <a:r>
              <a:rPr lang="en-US" dirty="0"/>
              <a:t>&gt; „What can we export?“</a:t>
            </a:r>
          </a:p>
          <a:p>
            <a:r>
              <a:rPr lang="en-US" b="1" dirty="0"/>
              <a:t>Oil</a:t>
            </a:r>
            <a:r>
              <a:rPr lang="cs-CZ" dirty="0"/>
              <a:t> </a:t>
            </a:r>
            <a:r>
              <a:rPr lang="en-US" dirty="0"/>
              <a:t>(!) &gt; then we can afford to purchase equipment from Western Europe and Japan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195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</a:p>
          <a:p>
            <a:r>
              <a:rPr lang="en-US" dirty="0"/>
              <a:t>Developing countries – </a:t>
            </a:r>
            <a:r>
              <a:rPr lang="en-US" b="1" dirty="0"/>
              <a:t>food, natural resources, textiles</a:t>
            </a:r>
          </a:p>
          <a:p>
            <a:r>
              <a:rPr lang="en-US" dirty="0"/>
              <a:t>China – </a:t>
            </a:r>
            <a:r>
              <a:rPr lang="en-US" b="1" dirty="0"/>
              <a:t>barely above subsistence </a:t>
            </a:r>
            <a:r>
              <a:rPr lang="en-US" dirty="0"/>
              <a:t>&gt; „What can we export?“</a:t>
            </a:r>
          </a:p>
          <a:p>
            <a:r>
              <a:rPr lang="en-US" b="1" dirty="0"/>
              <a:t>Oil</a:t>
            </a:r>
            <a:r>
              <a:rPr lang="cs-CZ" dirty="0"/>
              <a:t> </a:t>
            </a:r>
            <a:r>
              <a:rPr lang="en-US" dirty="0"/>
              <a:t>(!) &gt; then we can afford to purchase equipment from Western Europe and Japan</a:t>
            </a:r>
          </a:p>
          <a:p>
            <a:r>
              <a:rPr lang="en-US" dirty="0"/>
              <a:t>Oil production didn‘t work out &gt; </a:t>
            </a:r>
            <a:r>
              <a:rPr lang="en-US" b="1" dirty="0"/>
              <a:t>need </a:t>
            </a:r>
            <a:r>
              <a:rPr lang="cs-CZ" b="1" dirty="0"/>
              <a:t>to </a:t>
            </a:r>
            <a:r>
              <a:rPr lang="en-US" b="1" dirty="0"/>
              <a:t>boost other exports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7288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A79B9-36D8-4B60-B756-4D41CF05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853BB-EB1B-4F8B-BC55-3C86ADF51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„averted oil curse“ – lack of oil production </a:t>
            </a:r>
            <a:r>
              <a:rPr lang="en-US" b="1" dirty="0"/>
              <a:t>forced China into reforms </a:t>
            </a:r>
            <a:r>
              <a:rPr lang="en-US" dirty="0"/>
              <a:t>that led to far more significant growth than oil could ever deliver</a:t>
            </a:r>
          </a:p>
        </p:txBody>
      </p:sp>
    </p:spTree>
    <p:extLst>
      <p:ext uri="{BB962C8B-B14F-4D97-AF65-F5344CB8AC3E}">
        <p14:creationId xmlns:p14="http://schemas.microsoft.com/office/powerpoint/2010/main" val="138949513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A79B9-36D8-4B60-B756-4D41CF05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853BB-EB1B-4F8B-BC55-3C86ADF51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„averted oil curse“ – lack of oil production </a:t>
            </a:r>
            <a:r>
              <a:rPr lang="en-US" b="1" dirty="0"/>
              <a:t>forced China into reforms </a:t>
            </a:r>
            <a:r>
              <a:rPr lang="en-US" dirty="0"/>
              <a:t>that led to far more significant growth than oil could ever deliver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Similar</a:t>
            </a:r>
            <a:r>
              <a:rPr lang="cs-CZ" dirty="0"/>
              <a:t> in </a:t>
            </a:r>
            <a:r>
              <a:rPr lang="cs-CZ" dirty="0" err="1"/>
              <a:t>other</a:t>
            </a:r>
            <a:r>
              <a:rPr lang="cs-CZ" dirty="0"/>
              <a:t> East </a:t>
            </a:r>
            <a:r>
              <a:rPr lang="cs-CZ" dirty="0" err="1"/>
              <a:t>Asian</a:t>
            </a:r>
            <a:r>
              <a:rPr lang="cs-CZ" dirty="0"/>
              <a:t> </a:t>
            </a:r>
            <a:r>
              <a:rPr lang="cs-CZ" dirty="0" err="1"/>
              <a:t>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F462D-8A7A-449F-B670-49865B6E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Literature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65EB8-058D-47E2-9ED7-D374332B8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7461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2CB6-0D72-41A6-9C44-D33D6B01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7F5B-506C-4B28-ABA0-8A83B41C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  <a:endParaRPr lang="cs-CZ" dirty="0"/>
          </a:p>
          <a:p>
            <a:r>
              <a:rPr lang="cs-CZ" b="1" dirty="0" err="1"/>
              <a:t>Loans</a:t>
            </a:r>
            <a:r>
              <a:rPr lang="cs-CZ" b="1" dirty="0"/>
              <a:t> </a:t>
            </a:r>
            <a:r>
              <a:rPr lang="cs-CZ" dirty="0"/>
              <a:t>&gt; </a:t>
            </a:r>
            <a:r>
              <a:rPr lang="cs-CZ" dirty="0" err="1"/>
              <a:t>dangerous</a:t>
            </a:r>
            <a:r>
              <a:rPr lang="cs-CZ" dirty="0"/>
              <a:t> </a:t>
            </a:r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denominated</a:t>
            </a:r>
            <a:r>
              <a:rPr lang="cs-CZ" dirty="0"/>
              <a:t> in a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58328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2CB6-0D72-41A6-9C44-D33D6B01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7F5B-506C-4B28-ABA0-8A83B41C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  <a:endParaRPr lang="cs-CZ" dirty="0"/>
          </a:p>
          <a:p>
            <a:r>
              <a:rPr lang="cs-CZ" b="1" dirty="0" err="1"/>
              <a:t>Loans</a:t>
            </a:r>
            <a:r>
              <a:rPr lang="cs-CZ" b="1" dirty="0"/>
              <a:t> </a:t>
            </a:r>
            <a:r>
              <a:rPr lang="cs-CZ" dirty="0"/>
              <a:t>&gt; </a:t>
            </a:r>
            <a:r>
              <a:rPr lang="cs-CZ" dirty="0" err="1"/>
              <a:t>dangerous</a:t>
            </a:r>
            <a:r>
              <a:rPr lang="cs-CZ" dirty="0"/>
              <a:t> </a:t>
            </a:r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denominated</a:t>
            </a:r>
            <a:r>
              <a:rPr lang="cs-CZ" dirty="0"/>
              <a:t> in a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cs-CZ" dirty="0"/>
          </a:p>
          <a:p>
            <a:r>
              <a:rPr lang="cs-CZ" b="1" dirty="0" err="1"/>
              <a:t>Exchanging</a:t>
            </a:r>
            <a:r>
              <a:rPr lang="cs-CZ" b="1" dirty="0"/>
              <a:t> </a:t>
            </a:r>
            <a:r>
              <a:rPr lang="cs-CZ" b="1" dirty="0" err="1"/>
              <a:t>money</a:t>
            </a:r>
            <a:r>
              <a:rPr lang="cs-CZ" b="1" dirty="0"/>
              <a:t> in </a:t>
            </a:r>
            <a:r>
              <a:rPr lang="cs-CZ" b="1" dirty="0" err="1"/>
              <a:t>currency</a:t>
            </a:r>
            <a:r>
              <a:rPr lang="cs-CZ" b="1" dirty="0"/>
              <a:t> </a:t>
            </a:r>
            <a:r>
              <a:rPr lang="cs-CZ" b="1" dirty="0" err="1"/>
              <a:t>markets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weakens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2932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6FF0-BB38-4589-828F-735DCF69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payments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CCD7-5477-405C-9B09-9A2FB55C9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surplus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559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6FF0-BB38-4589-828F-735DCF69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payments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CCD7-5477-405C-9B09-9A2FB55C9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surplus</a:t>
            </a:r>
            <a:r>
              <a:rPr lang="cs-CZ" dirty="0"/>
              <a:t> &gt;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reserves</a:t>
            </a:r>
            <a:r>
              <a:rPr lang="cs-CZ" dirty="0"/>
              <a:t> </a:t>
            </a:r>
            <a:r>
              <a:rPr lang="cs-CZ" dirty="0" err="1"/>
              <a:t>grow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5936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6FF0-BB38-4589-828F-735DCF69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payments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CCD7-5477-405C-9B09-9A2FB55C9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surplus</a:t>
            </a:r>
            <a:r>
              <a:rPr lang="cs-CZ" dirty="0"/>
              <a:t> &gt;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reserves</a:t>
            </a:r>
            <a:r>
              <a:rPr lang="cs-CZ" dirty="0"/>
              <a:t> </a:t>
            </a:r>
            <a:r>
              <a:rPr lang="cs-CZ" dirty="0" err="1"/>
              <a:t>grow</a:t>
            </a:r>
            <a:r>
              <a:rPr lang="cs-CZ" dirty="0"/>
              <a:t> &gt; country </a:t>
            </a:r>
            <a:r>
              <a:rPr lang="cs-CZ" dirty="0" err="1"/>
              <a:t>becomes</a:t>
            </a:r>
            <a:r>
              <a:rPr lang="cs-CZ" dirty="0"/>
              <a:t> a net </a:t>
            </a:r>
            <a:r>
              <a:rPr lang="cs-CZ" dirty="0" err="1"/>
              <a:t>foreign</a:t>
            </a:r>
            <a:r>
              <a:rPr lang="cs-CZ" dirty="0"/>
              <a:t> investor</a:t>
            </a:r>
          </a:p>
        </p:txBody>
      </p:sp>
    </p:spTree>
    <p:extLst>
      <p:ext uri="{BB962C8B-B14F-4D97-AF65-F5344CB8AC3E}">
        <p14:creationId xmlns:p14="http://schemas.microsoft.com/office/powerpoint/2010/main" val="17069863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6FF0-BB38-4589-828F-735DCF69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payments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CCD7-5477-405C-9B09-9A2FB55C9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surplus</a:t>
            </a:r>
            <a:r>
              <a:rPr lang="cs-CZ" dirty="0"/>
              <a:t> &gt;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reserves</a:t>
            </a:r>
            <a:r>
              <a:rPr lang="cs-CZ" dirty="0"/>
              <a:t> </a:t>
            </a:r>
            <a:r>
              <a:rPr lang="cs-CZ" dirty="0" err="1"/>
              <a:t>grow</a:t>
            </a:r>
            <a:r>
              <a:rPr lang="cs-CZ" dirty="0"/>
              <a:t> &gt; country </a:t>
            </a:r>
            <a:r>
              <a:rPr lang="cs-CZ" dirty="0" err="1"/>
              <a:t>becomes</a:t>
            </a:r>
            <a:r>
              <a:rPr lang="cs-CZ" dirty="0"/>
              <a:t> a net </a:t>
            </a:r>
            <a:r>
              <a:rPr lang="cs-CZ" dirty="0" err="1"/>
              <a:t>foreign</a:t>
            </a:r>
            <a:r>
              <a:rPr lang="cs-CZ" dirty="0"/>
              <a:t> investor</a:t>
            </a:r>
          </a:p>
          <a:p>
            <a:endParaRPr lang="cs-CZ" dirty="0"/>
          </a:p>
          <a:p>
            <a:r>
              <a:rPr lang="cs-CZ" dirty="0" err="1"/>
              <a:t>Trade</a:t>
            </a:r>
            <a:r>
              <a:rPr lang="cs-CZ" dirty="0"/>
              <a:t> deficit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6906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6FF0-BB38-4589-828F-735DCF69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payments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CCD7-5477-405C-9B09-9A2FB55C9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surplus</a:t>
            </a:r>
            <a:r>
              <a:rPr lang="cs-CZ" dirty="0"/>
              <a:t> &gt;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reserves</a:t>
            </a:r>
            <a:r>
              <a:rPr lang="cs-CZ" dirty="0"/>
              <a:t> </a:t>
            </a:r>
            <a:r>
              <a:rPr lang="cs-CZ" dirty="0" err="1"/>
              <a:t>grow</a:t>
            </a:r>
            <a:r>
              <a:rPr lang="cs-CZ" dirty="0"/>
              <a:t> &gt; country </a:t>
            </a:r>
            <a:r>
              <a:rPr lang="cs-CZ" dirty="0" err="1"/>
              <a:t>becomes</a:t>
            </a:r>
            <a:r>
              <a:rPr lang="cs-CZ" dirty="0"/>
              <a:t> a net </a:t>
            </a:r>
            <a:r>
              <a:rPr lang="cs-CZ" dirty="0" err="1"/>
              <a:t>foreign</a:t>
            </a:r>
            <a:r>
              <a:rPr lang="cs-CZ" dirty="0"/>
              <a:t> investor</a:t>
            </a:r>
          </a:p>
          <a:p>
            <a:endParaRPr lang="cs-CZ" dirty="0"/>
          </a:p>
          <a:p>
            <a:r>
              <a:rPr lang="cs-CZ" dirty="0" err="1"/>
              <a:t>Trade</a:t>
            </a:r>
            <a:r>
              <a:rPr lang="cs-CZ" dirty="0"/>
              <a:t> deficit &gt;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opposite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7832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6FF0-BB38-4589-828F-735DCF69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payments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CCD7-5477-405C-9B09-9A2FB55C9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surplus</a:t>
            </a:r>
            <a:r>
              <a:rPr lang="cs-CZ" dirty="0"/>
              <a:t> &gt;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reserves</a:t>
            </a:r>
            <a:r>
              <a:rPr lang="cs-CZ" dirty="0"/>
              <a:t> </a:t>
            </a:r>
            <a:r>
              <a:rPr lang="cs-CZ" dirty="0" err="1"/>
              <a:t>grow</a:t>
            </a:r>
            <a:r>
              <a:rPr lang="cs-CZ" dirty="0"/>
              <a:t> &gt; country </a:t>
            </a:r>
            <a:r>
              <a:rPr lang="cs-CZ" dirty="0" err="1"/>
              <a:t>becomes</a:t>
            </a:r>
            <a:r>
              <a:rPr lang="cs-CZ" dirty="0"/>
              <a:t> a net </a:t>
            </a:r>
            <a:r>
              <a:rPr lang="cs-CZ" dirty="0" err="1"/>
              <a:t>foreign</a:t>
            </a:r>
            <a:r>
              <a:rPr lang="cs-CZ" dirty="0"/>
              <a:t> investor</a:t>
            </a:r>
          </a:p>
          <a:p>
            <a:endParaRPr lang="cs-CZ" dirty="0"/>
          </a:p>
          <a:p>
            <a:r>
              <a:rPr lang="cs-CZ" dirty="0" err="1"/>
              <a:t>Trade</a:t>
            </a:r>
            <a:r>
              <a:rPr lang="cs-CZ" dirty="0"/>
              <a:t> deficit &gt;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opposite</a:t>
            </a:r>
            <a:r>
              <a:rPr lang="cs-CZ" dirty="0"/>
              <a:t> &gt; </a:t>
            </a:r>
            <a:r>
              <a:rPr lang="cs-CZ" dirty="0" err="1"/>
              <a:t>the</a:t>
            </a:r>
            <a:r>
              <a:rPr lang="cs-CZ" dirty="0"/>
              <a:t> country </a:t>
            </a:r>
            <a:r>
              <a:rPr lang="cs-CZ" dirty="0" err="1"/>
              <a:t>typically</a:t>
            </a:r>
            <a:r>
              <a:rPr lang="cs-CZ" dirty="0"/>
              <a:t> </a:t>
            </a:r>
            <a:r>
              <a:rPr lang="cs-CZ" dirty="0" err="1"/>
              <a:t>goes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0006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6FF0-BB38-4589-828F-735DCF69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payments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CCD7-5477-405C-9B09-9A2FB55C9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surplus</a:t>
            </a:r>
            <a:r>
              <a:rPr lang="cs-CZ" dirty="0"/>
              <a:t> &gt;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reserves</a:t>
            </a:r>
            <a:r>
              <a:rPr lang="cs-CZ" dirty="0"/>
              <a:t> </a:t>
            </a:r>
            <a:r>
              <a:rPr lang="cs-CZ" dirty="0" err="1"/>
              <a:t>grow</a:t>
            </a:r>
            <a:r>
              <a:rPr lang="cs-CZ" dirty="0"/>
              <a:t> &gt; country </a:t>
            </a:r>
            <a:r>
              <a:rPr lang="cs-CZ" dirty="0" err="1"/>
              <a:t>becomes</a:t>
            </a:r>
            <a:r>
              <a:rPr lang="cs-CZ" dirty="0"/>
              <a:t> a net </a:t>
            </a:r>
            <a:r>
              <a:rPr lang="cs-CZ" dirty="0" err="1"/>
              <a:t>foreign</a:t>
            </a:r>
            <a:r>
              <a:rPr lang="cs-CZ" dirty="0"/>
              <a:t> investor</a:t>
            </a:r>
          </a:p>
          <a:p>
            <a:endParaRPr lang="cs-CZ" dirty="0"/>
          </a:p>
          <a:p>
            <a:r>
              <a:rPr lang="cs-CZ" dirty="0" err="1"/>
              <a:t>Trade</a:t>
            </a:r>
            <a:r>
              <a:rPr lang="cs-CZ" dirty="0"/>
              <a:t> deficit &gt;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opposite</a:t>
            </a:r>
            <a:r>
              <a:rPr lang="cs-CZ" dirty="0"/>
              <a:t> &gt; </a:t>
            </a:r>
            <a:r>
              <a:rPr lang="cs-CZ" dirty="0" err="1"/>
              <a:t>the</a:t>
            </a:r>
            <a:r>
              <a:rPr lang="cs-CZ" dirty="0"/>
              <a:t> country </a:t>
            </a:r>
            <a:r>
              <a:rPr lang="cs-CZ" dirty="0" err="1"/>
              <a:t>typically</a:t>
            </a:r>
            <a:r>
              <a:rPr lang="cs-CZ" dirty="0"/>
              <a:t> </a:t>
            </a:r>
            <a:r>
              <a:rPr lang="cs-CZ" dirty="0" err="1"/>
              <a:t>goes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debt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= „double deficit“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3645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6AF3-6E1E-4325-BC9D-B5CFB13F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payments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5A82-B5A6-4B3A-8947-1B6AAFBF6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terminology: </a:t>
            </a:r>
            <a:r>
              <a:rPr lang="cs-CZ" b="1" dirty="0" err="1"/>
              <a:t>current</a:t>
            </a:r>
            <a:r>
              <a:rPr lang="cs-CZ" b="1" dirty="0"/>
              <a:t> </a:t>
            </a:r>
            <a:r>
              <a:rPr lang="cs-CZ" b="1" dirty="0" err="1"/>
              <a:t>account</a:t>
            </a:r>
            <a:r>
              <a:rPr lang="cs-CZ" b="1" dirty="0"/>
              <a:t> and </a:t>
            </a:r>
            <a:r>
              <a:rPr lang="cs-CZ" b="1" dirty="0" err="1"/>
              <a:t>capital</a:t>
            </a:r>
            <a:r>
              <a:rPr lang="cs-CZ" b="1" dirty="0"/>
              <a:t> </a:t>
            </a:r>
            <a:r>
              <a:rPr lang="cs-CZ" b="1" dirty="0" err="1"/>
              <a:t>account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4135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B6F09-0F23-4CA5-996D-C8669226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brázek 6" descr="Obsah obrázku text, voda, loďka, vodní skútr&#10;&#10;Popis byl vytvořen automaticky">
            <a:extLst>
              <a:ext uri="{FF2B5EF4-FFF2-40B4-BE49-F238E27FC236}">
                <a16:creationId xmlns:a16="http://schemas.microsoft.com/office/drawing/2014/main" id="{80DDE13D-4D88-4E8B-9A66-659F5B78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08" y="1428108"/>
            <a:ext cx="2890464" cy="4593444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940ACBC-BFE6-4BA3-8CED-FC60F787D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3591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6AF3-6E1E-4325-BC9D-B5CFB13F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payments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5A82-B5A6-4B3A-8947-1B6AAFBF6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terminology: </a:t>
            </a:r>
            <a:r>
              <a:rPr lang="cs-CZ" b="1" dirty="0" err="1"/>
              <a:t>current</a:t>
            </a:r>
            <a:r>
              <a:rPr lang="cs-CZ" b="1" dirty="0"/>
              <a:t> </a:t>
            </a:r>
            <a:r>
              <a:rPr lang="cs-CZ" b="1" dirty="0" err="1"/>
              <a:t>account</a:t>
            </a:r>
            <a:r>
              <a:rPr lang="cs-CZ" b="1" dirty="0"/>
              <a:t> and </a:t>
            </a:r>
            <a:r>
              <a:rPr lang="cs-CZ" b="1" dirty="0" err="1"/>
              <a:t>capital</a:t>
            </a:r>
            <a:r>
              <a:rPr lang="cs-CZ" b="1" dirty="0"/>
              <a:t> </a:t>
            </a:r>
            <a:r>
              <a:rPr lang="cs-CZ" b="1" dirty="0" err="1"/>
              <a:t>account</a:t>
            </a:r>
            <a:endParaRPr lang="cs-CZ" b="1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NX = NFI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3843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37A1-26C5-44B2-B73B-F9AF9165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GDP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295E0-8445-424E-B4E4-695DBF9D1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GDP = C + I + G + NX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0597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46CF-8318-4B86-B3F8-FF2DBF2CC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GDP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E6BFC-B602-4770-BCA6-3083EFB90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08" y="1825625"/>
            <a:ext cx="5174983" cy="4351338"/>
          </a:xfrm>
        </p:spPr>
      </p:pic>
    </p:spTree>
    <p:extLst>
      <p:ext uri="{BB962C8B-B14F-4D97-AF65-F5344CB8AC3E}">
        <p14:creationId xmlns:p14="http://schemas.microsoft.com/office/powerpoint/2010/main" val="398403363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1343-9E1E-4688-A98F-E4EC9078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GDP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2E31D8-4AFF-4076-A96E-16EB754AD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10" y="1825625"/>
            <a:ext cx="5546579" cy="4351338"/>
          </a:xfrm>
        </p:spPr>
      </p:pic>
    </p:spTree>
    <p:extLst>
      <p:ext uri="{BB962C8B-B14F-4D97-AF65-F5344CB8AC3E}">
        <p14:creationId xmlns:p14="http://schemas.microsoft.com/office/powerpoint/2010/main" val="103758268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0660-68E4-4C09-BE88-6CE70124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GDP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29E75-1D3C-4426-AB23-D30D94D4D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United </a:t>
            </a:r>
            <a:r>
              <a:rPr lang="cs-CZ" dirty="0" err="1"/>
              <a:t>States</a:t>
            </a:r>
            <a:r>
              <a:rPr lang="cs-CZ" dirty="0"/>
              <a:t>:</a:t>
            </a:r>
          </a:p>
          <a:p>
            <a:r>
              <a:rPr lang="cs-CZ" dirty="0"/>
              <a:t>I = 18 %</a:t>
            </a:r>
          </a:p>
          <a:p>
            <a:r>
              <a:rPr lang="cs-CZ" dirty="0"/>
              <a:t>C = 68 %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695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02D7-8B5F-4F58-8329-9F761D9B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GDP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48598-5FA6-4C30-8C48-15887564D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= I + 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5137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7CC24-4A3A-430A-8A41-EF03504A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AC3A1-FE61-4780-9D75-21C915AD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3522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7CC24-4A3A-430A-8A41-EF03504A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AC3A1-FE61-4780-9D75-21C915AD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overhaul </a:t>
            </a:r>
            <a:r>
              <a:rPr lang="en-US" dirty="0"/>
              <a:t>of the rural economy</a:t>
            </a:r>
          </a:p>
          <a:p>
            <a:r>
              <a:rPr lang="en-US" dirty="0"/>
              <a:t>Huang – the most significant and drastic reform</a:t>
            </a:r>
          </a:p>
        </p:txBody>
      </p:sp>
    </p:spTree>
    <p:extLst>
      <p:ext uri="{BB962C8B-B14F-4D97-AF65-F5344CB8AC3E}">
        <p14:creationId xmlns:p14="http://schemas.microsoft.com/office/powerpoint/2010/main" val="211886044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7CC24-4A3A-430A-8A41-EF03504A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AC3A1-FE61-4780-9D75-21C915AD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overhaul </a:t>
            </a:r>
            <a:r>
              <a:rPr lang="en-US" dirty="0"/>
              <a:t>of the rural economy</a:t>
            </a:r>
          </a:p>
          <a:p>
            <a:r>
              <a:rPr lang="en-US" b="1" dirty="0"/>
              <a:t>Most collective land was distributed back among the peasants </a:t>
            </a:r>
            <a:r>
              <a:rPr lang="en-US" dirty="0"/>
              <a:t>(= what they hoped for in 1949!)</a:t>
            </a:r>
          </a:p>
        </p:txBody>
      </p:sp>
    </p:spTree>
    <p:extLst>
      <p:ext uri="{BB962C8B-B14F-4D97-AF65-F5344CB8AC3E}">
        <p14:creationId xmlns:p14="http://schemas.microsoft.com/office/powerpoint/2010/main" val="14664841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7CC24-4A3A-430A-8A41-EF03504A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AC3A1-FE61-4780-9D75-21C915AD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overhaul </a:t>
            </a:r>
            <a:r>
              <a:rPr lang="en-US" dirty="0"/>
              <a:t>of the rural economy</a:t>
            </a:r>
          </a:p>
          <a:p>
            <a:r>
              <a:rPr lang="en-US" b="1" dirty="0"/>
              <a:t>Most collective land was distributed back among the peasants </a:t>
            </a:r>
            <a:r>
              <a:rPr lang="en-US" dirty="0"/>
              <a:t>(= what they hoped for in 1949!)</a:t>
            </a:r>
          </a:p>
          <a:p>
            <a:r>
              <a:rPr lang="en-US" b="1" dirty="0"/>
              <a:t>Legalization of enterprise </a:t>
            </a:r>
            <a:r>
              <a:rPr lang="en-US" dirty="0"/>
              <a:t>&gt; </a:t>
            </a:r>
            <a:r>
              <a:rPr lang="en-US" b="1" dirty="0"/>
              <a:t>farmers can further process their products </a:t>
            </a:r>
            <a:r>
              <a:rPr lang="en-US" dirty="0"/>
              <a:t>– turn cotton into clothes, or milk into yogurt, etc.</a:t>
            </a:r>
          </a:p>
        </p:txBody>
      </p:sp>
    </p:spTree>
    <p:extLst>
      <p:ext uri="{BB962C8B-B14F-4D97-AF65-F5344CB8AC3E}">
        <p14:creationId xmlns:p14="http://schemas.microsoft.com/office/powerpoint/2010/main" val="400465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DE319-63BD-4868-9A44-540FF0FF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C225ABEF-37AC-4029-A79D-2CFD2B6D4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91" y="2332234"/>
            <a:ext cx="3095726" cy="3430007"/>
          </a:xfrm>
        </p:spPr>
      </p:pic>
    </p:spTree>
    <p:extLst>
      <p:ext uri="{BB962C8B-B14F-4D97-AF65-F5344CB8AC3E}">
        <p14:creationId xmlns:p14="http://schemas.microsoft.com/office/powerpoint/2010/main" val="110568356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7CC24-4A3A-430A-8A41-EF03504A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AC3A1-FE61-4780-9D75-21C915AD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overhaul </a:t>
            </a:r>
            <a:r>
              <a:rPr lang="en-US" dirty="0"/>
              <a:t>of the rural economy</a:t>
            </a:r>
          </a:p>
          <a:p>
            <a:r>
              <a:rPr lang="en-US" b="1" dirty="0"/>
              <a:t>Most collective land was distributed back among the peasants </a:t>
            </a:r>
            <a:r>
              <a:rPr lang="en-US" dirty="0"/>
              <a:t>(= what they hoped for in 1949!)</a:t>
            </a:r>
          </a:p>
          <a:p>
            <a:r>
              <a:rPr lang="en-US" b="1" dirty="0"/>
              <a:t>Legalization of enterprise </a:t>
            </a:r>
            <a:r>
              <a:rPr lang="en-US" dirty="0"/>
              <a:t>&gt; </a:t>
            </a:r>
            <a:r>
              <a:rPr lang="en-US" b="1" dirty="0"/>
              <a:t>farmers can further process their products </a:t>
            </a:r>
            <a:r>
              <a:rPr lang="en-US" dirty="0"/>
              <a:t>– turn cotton into clothes, or milk into yogurt, etc.</a:t>
            </a:r>
          </a:p>
          <a:p>
            <a:r>
              <a:rPr lang="en-US" dirty="0"/>
              <a:t>&gt; </a:t>
            </a:r>
            <a:r>
              <a:rPr lang="en-US" b="1" dirty="0"/>
              <a:t>„township and village enterprises“</a:t>
            </a:r>
            <a:r>
              <a:rPr lang="cs-CZ" b="1" dirty="0"/>
              <a:t> (</a:t>
            </a:r>
            <a:r>
              <a:rPr lang="cs-CZ" b="1" dirty="0" err="1"/>
              <a:t>TVEs</a:t>
            </a:r>
            <a:r>
              <a:rPr lang="cs-CZ" b="1" dirty="0"/>
              <a:t>)</a:t>
            </a:r>
            <a:r>
              <a:rPr lang="en-US" b="1" dirty="0"/>
              <a:t> </a:t>
            </a:r>
            <a:r>
              <a:rPr lang="en-US" dirty="0"/>
              <a:t>– formally public, </a:t>
            </a:r>
            <a:r>
              <a:rPr lang="en-US" b="1" dirty="0"/>
              <a:t>de facto usually private</a:t>
            </a:r>
          </a:p>
        </p:txBody>
      </p:sp>
    </p:spTree>
    <p:extLst>
      <p:ext uri="{BB962C8B-B14F-4D97-AF65-F5344CB8AC3E}">
        <p14:creationId xmlns:p14="http://schemas.microsoft.com/office/powerpoint/2010/main" val="403407332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7CC24-4A3A-430A-8A41-EF03504A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AC3A1-FE61-4780-9D75-21C915AD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overhaul </a:t>
            </a:r>
            <a:r>
              <a:rPr lang="en-US" dirty="0"/>
              <a:t>of the rural economy</a:t>
            </a:r>
          </a:p>
          <a:p>
            <a:r>
              <a:rPr lang="en-US" b="1" dirty="0"/>
              <a:t>Most collective land was distributed back among the peasants </a:t>
            </a:r>
            <a:r>
              <a:rPr lang="en-US" dirty="0"/>
              <a:t>(= what they hoped for in 1949!)</a:t>
            </a:r>
          </a:p>
          <a:p>
            <a:r>
              <a:rPr lang="en-US" b="1" dirty="0"/>
              <a:t>Legalization of enterprise </a:t>
            </a:r>
            <a:r>
              <a:rPr lang="en-US" dirty="0"/>
              <a:t>&gt; </a:t>
            </a:r>
            <a:r>
              <a:rPr lang="en-US" b="1" dirty="0"/>
              <a:t>farmers can further process their products </a:t>
            </a:r>
            <a:r>
              <a:rPr lang="en-US" dirty="0"/>
              <a:t>– turn cotton into clothes, or milk into yogurt, etc.</a:t>
            </a:r>
          </a:p>
          <a:p>
            <a:r>
              <a:rPr lang="en-US" dirty="0"/>
              <a:t>&gt; </a:t>
            </a:r>
            <a:r>
              <a:rPr lang="en-US" b="1" dirty="0"/>
              <a:t>„township and village enterprises“</a:t>
            </a:r>
            <a:r>
              <a:rPr lang="cs-CZ" b="1" dirty="0"/>
              <a:t> (</a:t>
            </a:r>
            <a:r>
              <a:rPr lang="cs-CZ" b="1" dirty="0" err="1"/>
              <a:t>TVEs</a:t>
            </a:r>
            <a:r>
              <a:rPr lang="cs-CZ" b="1" dirty="0"/>
              <a:t>)</a:t>
            </a:r>
            <a:r>
              <a:rPr lang="en-US" b="1" dirty="0"/>
              <a:t> </a:t>
            </a:r>
            <a:r>
              <a:rPr lang="en-US" dirty="0"/>
              <a:t>– formally public, </a:t>
            </a:r>
            <a:r>
              <a:rPr lang="en-US" b="1" dirty="0"/>
              <a:t>de facto usually private</a:t>
            </a:r>
          </a:p>
          <a:p>
            <a:r>
              <a:rPr lang="en-US" b="1" dirty="0"/>
              <a:t>Local banks and funds </a:t>
            </a:r>
            <a:r>
              <a:rPr lang="en-US" dirty="0"/>
              <a:t>– collection of savings, investment</a:t>
            </a:r>
          </a:p>
        </p:txBody>
      </p:sp>
    </p:spTree>
    <p:extLst>
      <p:ext uri="{BB962C8B-B14F-4D97-AF65-F5344CB8AC3E}">
        <p14:creationId xmlns:p14="http://schemas.microsoft.com/office/powerpoint/2010/main" val="188812921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F0D31-63B6-445B-A271-14D8CF4C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48CA8-3DAC-4D3B-885B-36E815EF8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Rural sector – </a:t>
            </a:r>
            <a:r>
              <a:rPr lang="en-US" b="1" dirty="0"/>
              <a:t>became far more commercial than the cities during the 1980‘s!</a:t>
            </a:r>
          </a:p>
          <a:p>
            <a:r>
              <a:rPr lang="en-US" dirty="0"/>
              <a:t>Poverty alleviation, </a:t>
            </a:r>
            <a:r>
              <a:rPr lang="en-US" b="1" dirty="0"/>
              <a:t>lifting people out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327420124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F0D31-63B6-445B-A271-14D8CF4C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48CA8-3DAC-4D3B-885B-36E815EF8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Rural sector – </a:t>
            </a:r>
            <a:r>
              <a:rPr lang="en-US" b="1" dirty="0"/>
              <a:t>became far more commercial than the cities during the 1980‘s!</a:t>
            </a:r>
          </a:p>
          <a:p>
            <a:r>
              <a:rPr lang="en-US" dirty="0"/>
              <a:t>Poverty alleviation, </a:t>
            </a:r>
            <a:r>
              <a:rPr lang="en-US" b="1" dirty="0"/>
              <a:t>lifting people out of agriculture</a:t>
            </a:r>
          </a:p>
          <a:p>
            <a:r>
              <a:rPr lang="en-US" dirty="0"/>
              <a:t>Small-scale industrialization – (what the Great Leap Forward hoped for!)</a:t>
            </a:r>
          </a:p>
        </p:txBody>
      </p:sp>
    </p:spTree>
    <p:extLst>
      <p:ext uri="{BB962C8B-B14F-4D97-AF65-F5344CB8AC3E}">
        <p14:creationId xmlns:p14="http://schemas.microsoft.com/office/powerpoint/2010/main" val="11828431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F0D31-63B6-445B-A271-14D8CF4C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48CA8-3DAC-4D3B-885B-36E815EF8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Rural sector – </a:t>
            </a:r>
            <a:r>
              <a:rPr lang="en-US" b="1" dirty="0"/>
              <a:t>became far more commercial than the cities during the 1980‘s!</a:t>
            </a:r>
          </a:p>
          <a:p>
            <a:r>
              <a:rPr lang="en-US" dirty="0"/>
              <a:t>Poverty alleviation, </a:t>
            </a:r>
            <a:r>
              <a:rPr lang="en-US" b="1" dirty="0"/>
              <a:t>lifting people out of agriculture</a:t>
            </a:r>
          </a:p>
          <a:p>
            <a:r>
              <a:rPr lang="en-US" dirty="0"/>
              <a:t>Small-scale industrialization – (what the Great Leap Forward hoped for!)</a:t>
            </a:r>
          </a:p>
          <a:p>
            <a:r>
              <a:rPr lang="en-US" b="1" dirty="0"/>
              <a:t>Rural areas were no longer squeezed for cash by the state</a:t>
            </a:r>
          </a:p>
        </p:txBody>
      </p:sp>
    </p:spTree>
    <p:extLst>
      <p:ext uri="{BB962C8B-B14F-4D97-AF65-F5344CB8AC3E}">
        <p14:creationId xmlns:p14="http://schemas.microsoft.com/office/powerpoint/2010/main" val="18319162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F0D31-63B6-445B-A271-14D8CF4C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48CA8-3DAC-4D3B-885B-36E815EF8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Rural sector – </a:t>
            </a:r>
            <a:r>
              <a:rPr lang="en-US" b="1" dirty="0"/>
              <a:t>became far more commercial than the cities during the 1980‘s!</a:t>
            </a:r>
          </a:p>
          <a:p>
            <a:r>
              <a:rPr lang="en-US" dirty="0"/>
              <a:t>Poverty alleviation, </a:t>
            </a:r>
            <a:r>
              <a:rPr lang="en-US" b="1" dirty="0"/>
              <a:t>lifting people out of agriculture</a:t>
            </a:r>
          </a:p>
          <a:p>
            <a:r>
              <a:rPr lang="en-US" dirty="0"/>
              <a:t>Small-scale industrialization – (what the Great Leap Forward hoped for!)</a:t>
            </a:r>
          </a:p>
          <a:p>
            <a:r>
              <a:rPr lang="en-US" b="1" dirty="0"/>
              <a:t>Rural areas were no longer squeezed for cash by the state</a:t>
            </a:r>
          </a:p>
          <a:p>
            <a:r>
              <a:rPr lang="en-US" dirty="0"/>
              <a:t>Some successful entrepreneurs moved into the cities</a:t>
            </a:r>
          </a:p>
        </p:txBody>
      </p:sp>
    </p:spTree>
    <p:extLst>
      <p:ext uri="{BB962C8B-B14F-4D97-AF65-F5344CB8AC3E}">
        <p14:creationId xmlns:p14="http://schemas.microsoft.com/office/powerpoint/2010/main" val="299106504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76B58-0AC1-438D-B792-AF3C055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9D56F-66E1-471F-8DE1-4583DABF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„Dual-prices“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067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76B58-0AC1-438D-B792-AF3C055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9D56F-66E1-471F-8DE1-4583DABF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„Dual-prices“ </a:t>
            </a:r>
            <a:r>
              <a:rPr lang="en-US" dirty="0"/>
              <a:t>– state-owned enterprises (</a:t>
            </a:r>
            <a:r>
              <a:rPr lang="en-US" b="1" dirty="0"/>
              <a:t>SOEs) must fulfill the plan</a:t>
            </a:r>
            <a:r>
              <a:rPr lang="en-US" dirty="0"/>
              <a:t>, then they can </a:t>
            </a:r>
            <a:r>
              <a:rPr lang="en-US" b="1" dirty="0"/>
              <a:t>sell any surplus products </a:t>
            </a:r>
            <a:r>
              <a:rPr lang="en-US" dirty="0"/>
              <a:t>and keep the profits</a:t>
            </a:r>
          </a:p>
        </p:txBody>
      </p:sp>
    </p:spTree>
    <p:extLst>
      <p:ext uri="{BB962C8B-B14F-4D97-AF65-F5344CB8AC3E}">
        <p14:creationId xmlns:p14="http://schemas.microsoft.com/office/powerpoint/2010/main" val="236138880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76B58-0AC1-438D-B792-AF3C055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9D56F-66E1-471F-8DE1-4583DABF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„Dual-prices“ </a:t>
            </a:r>
            <a:r>
              <a:rPr lang="en-US" dirty="0"/>
              <a:t>– state-owned enterprises (</a:t>
            </a:r>
            <a:r>
              <a:rPr lang="en-US" b="1" dirty="0"/>
              <a:t>SOEs) must fulfill the plan</a:t>
            </a:r>
            <a:r>
              <a:rPr lang="en-US" dirty="0"/>
              <a:t>, then they can </a:t>
            </a:r>
            <a:r>
              <a:rPr lang="en-US" b="1" dirty="0"/>
              <a:t>sell any surplus products </a:t>
            </a:r>
            <a:r>
              <a:rPr lang="en-US" dirty="0"/>
              <a:t>and keep the profits</a:t>
            </a:r>
          </a:p>
          <a:p>
            <a:r>
              <a:rPr lang="en-US" dirty="0"/>
              <a:t>&gt; </a:t>
            </a:r>
            <a:r>
              <a:rPr lang="en-US" b="1" dirty="0"/>
              <a:t>official prices within the plan + market prices</a:t>
            </a:r>
          </a:p>
        </p:txBody>
      </p:sp>
    </p:spTree>
    <p:extLst>
      <p:ext uri="{BB962C8B-B14F-4D97-AF65-F5344CB8AC3E}">
        <p14:creationId xmlns:p14="http://schemas.microsoft.com/office/powerpoint/2010/main" val="384748663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76B58-0AC1-438D-B792-AF3C055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9D56F-66E1-471F-8DE1-4583DABF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„Dual-prices“ </a:t>
            </a:r>
            <a:r>
              <a:rPr lang="en-US" dirty="0"/>
              <a:t>– state-owned enterprises (</a:t>
            </a:r>
            <a:r>
              <a:rPr lang="en-US" b="1" dirty="0"/>
              <a:t>SOEs) must fulfill the plan</a:t>
            </a:r>
            <a:r>
              <a:rPr lang="en-US" dirty="0"/>
              <a:t>, then they can </a:t>
            </a:r>
            <a:r>
              <a:rPr lang="en-US" b="1" dirty="0"/>
              <a:t>sell any surplus products </a:t>
            </a:r>
            <a:r>
              <a:rPr lang="en-US" dirty="0"/>
              <a:t>and keep the profits</a:t>
            </a:r>
          </a:p>
          <a:p>
            <a:r>
              <a:rPr lang="en-US" dirty="0"/>
              <a:t>&gt; </a:t>
            </a:r>
            <a:r>
              <a:rPr lang="en-US" b="1" dirty="0"/>
              <a:t>official prices within the plan + market prices</a:t>
            </a:r>
          </a:p>
          <a:p>
            <a:r>
              <a:rPr lang="cs-CZ" b="1" dirty="0"/>
              <a:t>Hybrid </a:t>
            </a:r>
            <a:r>
              <a:rPr lang="cs-CZ" b="1" dirty="0" err="1"/>
              <a:t>firms</a:t>
            </a:r>
            <a:r>
              <a:rPr lang="cs-CZ" b="1" dirty="0"/>
              <a:t> </a:t>
            </a:r>
            <a:r>
              <a:rPr lang="en-US" dirty="0"/>
              <a:t>– a university or research center can start an enterprises and commercialize some invention made there</a:t>
            </a:r>
          </a:p>
        </p:txBody>
      </p:sp>
    </p:spTree>
    <p:extLst>
      <p:ext uri="{BB962C8B-B14F-4D97-AF65-F5344CB8AC3E}">
        <p14:creationId xmlns:p14="http://schemas.microsoft.com/office/powerpoint/2010/main" val="120380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B6F09-0F23-4CA5-996D-C8669226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brázek 6" descr="Obsah obrázku text, voda, loďka, vodní skútr&#10;&#10;Popis byl vytvořen automaticky">
            <a:extLst>
              <a:ext uri="{FF2B5EF4-FFF2-40B4-BE49-F238E27FC236}">
                <a16:creationId xmlns:a16="http://schemas.microsoft.com/office/drawing/2014/main" id="{80DDE13D-4D88-4E8B-9A66-659F5B78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08" y="1428108"/>
            <a:ext cx="2890464" cy="4593444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B96D0AF-0B13-42FF-8F06-AF5B2C32F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36" y="1428108"/>
            <a:ext cx="2771775" cy="4549915"/>
          </a:xfrm>
        </p:spPr>
      </p:pic>
    </p:spTree>
    <p:extLst>
      <p:ext uri="{BB962C8B-B14F-4D97-AF65-F5344CB8AC3E}">
        <p14:creationId xmlns:p14="http://schemas.microsoft.com/office/powerpoint/2010/main" val="327637867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76B58-0AC1-438D-B792-AF3C055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9D56F-66E1-471F-8DE1-4583DABF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„Dual-prices“ </a:t>
            </a:r>
            <a:r>
              <a:rPr lang="en-US" dirty="0"/>
              <a:t>– state-owned enterprises (</a:t>
            </a:r>
            <a:r>
              <a:rPr lang="en-US" b="1" dirty="0"/>
              <a:t>SOEs) must fulfill the plan</a:t>
            </a:r>
            <a:r>
              <a:rPr lang="en-US" dirty="0"/>
              <a:t>, then they can </a:t>
            </a:r>
            <a:r>
              <a:rPr lang="en-US" b="1" dirty="0"/>
              <a:t>sell any surplus products </a:t>
            </a:r>
            <a:r>
              <a:rPr lang="en-US" dirty="0"/>
              <a:t>and keep the profits</a:t>
            </a:r>
          </a:p>
          <a:p>
            <a:r>
              <a:rPr lang="en-US" dirty="0"/>
              <a:t>&gt; </a:t>
            </a:r>
            <a:r>
              <a:rPr lang="en-US" b="1" dirty="0"/>
              <a:t>official prices within the plan + market prices</a:t>
            </a:r>
          </a:p>
          <a:p>
            <a:r>
              <a:rPr lang="cs-CZ" b="1" dirty="0"/>
              <a:t>Hybrid </a:t>
            </a:r>
            <a:r>
              <a:rPr lang="cs-CZ" b="1" dirty="0" err="1"/>
              <a:t>firms</a:t>
            </a:r>
            <a:r>
              <a:rPr lang="cs-CZ" b="1" dirty="0"/>
              <a:t> </a:t>
            </a:r>
            <a:r>
              <a:rPr lang="en-US" dirty="0"/>
              <a:t>– a university or research center can start an enterprises and commercialize some invention made there</a:t>
            </a:r>
          </a:p>
          <a:p>
            <a:r>
              <a:rPr lang="en-US" dirty="0"/>
              <a:t>Far fewer true private enterprises than in the countryside!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91597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76B58-0AC1-438D-B792-AF3C055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9D56F-66E1-471F-8DE1-4583DABF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„Dual-prices“ </a:t>
            </a:r>
            <a:r>
              <a:rPr lang="en-US" dirty="0"/>
              <a:t>– state-owned enterprises (</a:t>
            </a:r>
            <a:r>
              <a:rPr lang="en-US" b="1" dirty="0"/>
              <a:t>SOEs) must fulfill the plan</a:t>
            </a:r>
            <a:r>
              <a:rPr lang="en-US" dirty="0"/>
              <a:t>, then they can </a:t>
            </a:r>
            <a:r>
              <a:rPr lang="en-US" b="1" dirty="0"/>
              <a:t>sell any surplus products </a:t>
            </a:r>
            <a:r>
              <a:rPr lang="en-US" dirty="0"/>
              <a:t>and keep the profits</a:t>
            </a:r>
          </a:p>
          <a:p>
            <a:r>
              <a:rPr lang="en-US" dirty="0"/>
              <a:t>&gt; </a:t>
            </a:r>
            <a:r>
              <a:rPr lang="en-US" b="1" dirty="0"/>
              <a:t>official prices within the plan + market prices</a:t>
            </a:r>
          </a:p>
          <a:p>
            <a:r>
              <a:rPr lang="cs-CZ" b="1" dirty="0"/>
              <a:t>Hybrid </a:t>
            </a:r>
            <a:r>
              <a:rPr lang="cs-CZ" b="1" dirty="0" err="1"/>
              <a:t>firms</a:t>
            </a:r>
            <a:r>
              <a:rPr lang="cs-CZ" b="1" dirty="0"/>
              <a:t> </a:t>
            </a:r>
            <a:r>
              <a:rPr lang="en-US" dirty="0"/>
              <a:t>– a university or research center can start an enterprises and commercialize some invention made there</a:t>
            </a:r>
          </a:p>
          <a:p>
            <a:r>
              <a:rPr lang="en-US" dirty="0"/>
              <a:t>Far fewer true private enterprises than in the countryside!</a:t>
            </a:r>
            <a:endParaRPr lang="cs-CZ" dirty="0"/>
          </a:p>
          <a:p>
            <a:r>
              <a:rPr lang="en-US" dirty="0"/>
              <a:t>Few privatizations – </a:t>
            </a:r>
            <a:r>
              <a:rPr lang="en-US" b="1" dirty="0"/>
              <a:t>the private sector grew next to the state sector</a:t>
            </a:r>
          </a:p>
        </p:txBody>
      </p:sp>
    </p:spTree>
    <p:extLst>
      <p:ext uri="{BB962C8B-B14F-4D97-AF65-F5344CB8AC3E}">
        <p14:creationId xmlns:p14="http://schemas.microsoft.com/office/powerpoint/2010/main" val="235167440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70420-981E-4067-810D-1F0AEB2D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1E486B-7C73-45CF-9E61-EFCF02CD5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motivation and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1082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70420-981E-4067-810D-1F0AEB2D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1E486B-7C73-45CF-9E61-EFCF02CD5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motivation and production </a:t>
            </a:r>
          </a:p>
          <a:p>
            <a:r>
              <a:rPr lang="en-US" b="1" dirty="0"/>
              <a:t>Significant corruption </a:t>
            </a:r>
            <a:r>
              <a:rPr lang="en-US" dirty="0"/>
              <a:t>– typical result of intermingling of private and public resources and interests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6387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economic zones (SEZs)</a:t>
            </a:r>
          </a:p>
        </p:txBody>
      </p:sp>
    </p:spTree>
    <p:extLst>
      <p:ext uri="{BB962C8B-B14F-4D97-AF65-F5344CB8AC3E}">
        <p14:creationId xmlns:p14="http://schemas.microsoft.com/office/powerpoint/2010/main" val="428509890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economic zones (SEZs) </a:t>
            </a:r>
          </a:p>
          <a:p>
            <a:r>
              <a:rPr lang="en-US" dirty="0"/>
              <a:t>– </a:t>
            </a:r>
            <a:r>
              <a:rPr lang="en-US" b="1" dirty="0" err="1"/>
              <a:t>Goungdong</a:t>
            </a:r>
            <a:r>
              <a:rPr lang="en-US" b="1" dirty="0"/>
              <a:t> and </a:t>
            </a:r>
            <a:r>
              <a:rPr lang="en-US" b="1" dirty="0" err="1"/>
              <a:t>Fujien</a:t>
            </a:r>
            <a:endParaRPr lang="en-US" b="1" dirty="0"/>
          </a:p>
          <a:p>
            <a:r>
              <a:rPr lang="en-US" dirty="0"/>
              <a:t>= </a:t>
            </a:r>
            <a:r>
              <a:rPr lang="en-US" b="1" dirty="0"/>
              <a:t>close to Hong Kong and Taiwan</a:t>
            </a:r>
          </a:p>
        </p:txBody>
      </p:sp>
    </p:spTree>
    <p:extLst>
      <p:ext uri="{BB962C8B-B14F-4D97-AF65-F5344CB8AC3E}">
        <p14:creationId xmlns:p14="http://schemas.microsoft.com/office/powerpoint/2010/main" val="38409183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BF3F3-0AED-42C4-85A8-1E6FD46E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0D30018-959F-4BB4-95AB-D3D1F07AD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22" y="1825625"/>
            <a:ext cx="4935355" cy="4351338"/>
          </a:xfrm>
        </p:spPr>
      </p:pic>
    </p:spTree>
    <p:extLst>
      <p:ext uri="{BB962C8B-B14F-4D97-AF65-F5344CB8AC3E}">
        <p14:creationId xmlns:p14="http://schemas.microsoft.com/office/powerpoint/2010/main" val="277099301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economic zones (SEZs) </a:t>
            </a:r>
          </a:p>
          <a:p>
            <a:r>
              <a:rPr lang="en-US" dirty="0"/>
              <a:t>– </a:t>
            </a:r>
            <a:r>
              <a:rPr lang="en-US" dirty="0" err="1"/>
              <a:t>Goungdong</a:t>
            </a:r>
            <a:r>
              <a:rPr lang="en-US" dirty="0"/>
              <a:t> and </a:t>
            </a:r>
            <a:r>
              <a:rPr lang="en-US" dirty="0" err="1"/>
              <a:t>Fujien</a:t>
            </a:r>
            <a:endParaRPr lang="en-US" dirty="0"/>
          </a:p>
          <a:p>
            <a:r>
              <a:rPr lang="en-US" dirty="0"/>
              <a:t>= close to Hong Kong and Taiwan</a:t>
            </a:r>
          </a:p>
          <a:p>
            <a:r>
              <a:rPr lang="en-US" dirty="0"/>
              <a:t>HK had bigger exports that all of China in 1978 (!)</a:t>
            </a:r>
          </a:p>
        </p:txBody>
      </p:sp>
    </p:spTree>
    <p:extLst>
      <p:ext uri="{BB962C8B-B14F-4D97-AF65-F5344CB8AC3E}">
        <p14:creationId xmlns:p14="http://schemas.microsoft.com/office/powerpoint/2010/main" val="92831985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economic zones (SEZs) </a:t>
            </a:r>
          </a:p>
          <a:p>
            <a:r>
              <a:rPr lang="en-US" dirty="0"/>
              <a:t>= </a:t>
            </a:r>
            <a:r>
              <a:rPr lang="en-US" b="1" dirty="0"/>
              <a:t>special legal regime allowing the use cheap Chinese </a:t>
            </a:r>
            <a:r>
              <a:rPr lang="en-US" b="1" dirty="0" err="1"/>
              <a:t>labour</a:t>
            </a:r>
            <a:r>
              <a:rPr lang="en-US" b="1" dirty="0"/>
              <a:t> force to work for Taiwanese and HK companies</a:t>
            </a:r>
          </a:p>
        </p:txBody>
      </p:sp>
    </p:spTree>
    <p:extLst>
      <p:ext uri="{BB962C8B-B14F-4D97-AF65-F5344CB8AC3E}">
        <p14:creationId xmlns:p14="http://schemas.microsoft.com/office/powerpoint/2010/main" val="97671764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economic zones (SEZs) </a:t>
            </a:r>
          </a:p>
          <a:p>
            <a:r>
              <a:rPr lang="en-US" dirty="0"/>
              <a:t>= </a:t>
            </a:r>
            <a:r>
              <a:rPr lang="en-US" b="1" dirty="0"/>
              <a:t>special legal regime allowing the use cheap Chinese </a:t>
            </a:r>
            <a:r>
              <a:rPr lang="en-US" b="1" dirty="0" err="1"/>
              <a:t>labour</a:t>
            </a:r>
            <a:r>
              <a:rPr lang="en-US" b="1" dirty="0"/>
              <a:t> force to work for Taiwanese and HK companies </a:t>
            </a:r>
          </a:p>
          <a:p>
            <a:r>
              <a:rPr lang="en-US" b="1" dirty="0"/>
              <a:t>Textile industry</a:t>
            </a:r>
            <a:r>
              <a:rPr lang="en-US" dirty="0"/>
              <a:t>, later more sophisticated products – electronics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05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DE319-63BD-4868-9A44-540FF0FF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C225ABEF-37AC-4029-A79D-2CFD2B6D4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91" y="2332234"/>
            <a:ext cx="3095726" cy="3430007"/>
          </a:xfrm>
        </p:spPr>
      </p:pic>
      <p:pic>
        <p:nvPicPr>
          <p:cNvPr id="4" name="Obrázek 3" descr="Obsah obrázku osoba, muž, vázanka, zeď&#10;&#10;Popis byl vytvořen automaticky">
            <a:extLst>
              <a:ext uri="{FF2B5EF4-FFF2-40B4-BE49-F238E27FC236}">
                <a16:creationId xmlns:a16="http://schemas.microsoft.com/office/drawing/2014/main" id="{21D82AA5-6A60-4256-BAAD-B31FBDCC6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01" y="2332233"/>
            <a:ext cx="2858339" cy="34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741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economic zones (SEZs) </a:t>
            </a:r>
          </a:p>
          <a:p>
            <a:r>
              <a:rPr lang="en-US" dirty="0"/>
              <a:t>= </a:t>
            </a:r>
            <a:r>
              <a:rPr lang="en-US" b="1" dirty="0"/>
              <a:t>special legal regime allowing the use cheap Chinese </a:t>
            </a:r>
            <a:r>
              <a:rPr lang="en-US" b="1" dirty="0" err="1"/>
              <a:t>labour</a:t>
            </a:r>
            <a:r>
              <a:rPr lang="en-US" b="1" dirty="0"/>
              <a:t> force to work for Taiwanese and HK companies </a:t>
            </a:r>
          </a:p>
          <a:p>
            <a:r>
              <a:rPr lang="en-US" b="1" dirty="0"/>
              <a:t>Textile industry</a:t>
            </a:r>
            <a:r>
              <a:rPr lang="en-US" dirty="0"/>
              <a:t>, later more sophisticated products – electronics</a:t>
            </a:r>
            <a:endParaRPr lang="cs-CZ" dirty="0"/>
          </a:p>
          <a:p>
            <a:r>
              <a:rPr lang="cs-CZ" dirty="0"/>
              <a:t>FDI, export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9054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major source of growth in the 1980s!</a:t>
            </a:r>
          </a:p>
          <a:p>
            <a:r>
              <a:rPr lang="en-US" b="1" dirty="0"/>
              <a:t>The economy was still relatively closed, most trade was domestic</a:t>
            </a:r>
          </a:p>
        </p:txBody>
      </p:sp>
    </p:spTree>
    <p:extLst>
      <p:ext uri="{BB962C8B-B14F-4D97-AF65-F5344CB8AC3E}">
        <p14:creationId xmlns:p14="http://schemas.microsoft.com/office/powerpoint/2010/main" val="27759329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major source of growth in the 1980s!</a:t>
            </a:r>
          </a:p>
          <a:p>
            <a:r>
              <a:rPr lang="en-US" b="1" dirty="0"/>
              <a:t>The economy was still relatively closed, most trade was domestic</a:t>
            </a:r>
          </a:p>
          <a:p>
            <a:r>
              <a:rPr lang="en-US" dirty="0"/>
              <a:t>Trade with HK and Taiwan raised revenue necessary to </a:t>
            </a:r>
            <a:r>
              <a:rPr lang="en-US" b="1" dirty="0"/>
              <a:t>finance imports</a:t>
            </a:r>
          </a:p>
        </p:txBody>
      </p:sp>
    </p:spTree>
    <p:extLst>
      <p:ext uri="{BB962C8B-B14F-4D97-AF65-F5344CB8AC3E}">
        <p14:creationId xmlns:p14="http://schemas.microsoft.com/office/powerpoint/2010/main" val="384515314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major source of growth in the 1980s!</a:t>
            </a:r>
          </a:p>
          <a:p>
            <a:r>
              <a:rPr lang="en-US" b="1" dirty="0"/>
              <a:t>The economy was still relatively closed, most trade was domestic</a:t>
            </a:r>
          </a:p>
          <a:p>
            <a:r>
              <a:rPr lang="en-US" dirty="0"/>
              <a:t>Trade with HK and Taiwan raised revenue necessary to </a:t>
            </a:r>
            <a:r>
              <a:rPr lang="en-US" b="1" dirty="0"/>
              <a:t>finance imports</a:t>
            </a:r>
          </a:p>
          <a:p>
            <a:r>
              <a:rPr lang="en-US" b="1" dirty="0"/>
              <a:t>„Export processing“ </a:t>
            </a:r>
            <a:r>
              <a:rPr lang="en-US" dirty="0"/>
              <a:t>– all the stuff Taiwanese companies make in China has to be exported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003687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major source of growth in the 1980s!</a:t>
            </a:r>
          </a:p>
          <a:p>
            <a:r>
              <a:rPr lang="en-US" b="1" dirty="0"/>
              <a:t>The economy was still relatively closed, most trade was domestic</a:t>
            </a:r>
          </a:p>
          <a:p>
            <a:r>
              <a:rPr lang="en-US" dirty="0"/>
              <a:t>Trade with HK and Taiwan raised revenue necessary to </a:t>
            </a:r>
            <a:r>
              <a:rPr lang="en-US" b="1" dirty="0"/>
              <a:t>finance imports</a:t>
            </a:r>
          </a:p>
          <a:p>
            <a:r>
              <a:rPr lang="en-US" b="1" dirty="0"/>
              <a:t>„Export processing“ </a:t>
            </a:r>
            <a:r>
              <a:rPr lang="en-US" dirty="0"/>
              <a:t>– all the stuff Taiwanese companies make in China has to be exported – </a:t>
            </a:r>
            <a:r>
              <a:rPr lang="en-US" b="1" dirty="0"/>
              <a:t>so it does not compete with Chinese companies</a:t>
            </a:r>
          </a:p>
        </p:txBody>
      </p:sp>
    </p:spTree>
    <p:extLst>
      <p:ext uri="{BB962C8B-B14F-4D97-AF65-F5344CB8AC3E}">
        <p14:creationId xmlns:p14="http://schemas.microsoft.com/office/powerpoint/2010/main" val="131960185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2212-0FCE-465A-8A5A-C1D6CE66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9ED7F-3852-4C09-9D1C-8985C9284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Outside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EPZs</a:t>
            </a:r>
            <a:r>
              <a:rPr lang="cs-CZ" b="1" dirty="0"/>
              <a:t> – more </a:t>
            </a:r>
            <a:r>
              <a:rPr lang="cs-CZ" b="1" dirty="0" err="1"/>
              <a:t>firms</a:t>
            </a:r>
            <a:r>
              <a:rPr lang="cs-CZ" b="1" dirty="0"/>
              <a:t> </a:t>
            </a:r>
            <a:r>
              <a:rPr lang="cs-CZ" b="1" dirty="0" err="1"/>
              <a:t>were</a:t>
            </a:r>
            <a:r>
              <a:rPr lang="cs-CZ" b="1" dirty="0"/>
              <a:t> </a:t>
            </a:r>
            <a:r>
              <a:rPr lang="cs-CZ" b="1" dirty="0" err="1"/>
              <a:t>given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b="1" dirty="0"/>
              <a:t> to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dirty="0" err="1"/>
              <a:t>outside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12 </a:t>
            </a:r>
            <a:r>
              <a:rPr lang="cs-CZ" dirty="0" err="1"/>
              <a:t>monopolies</a:t>
            </a:r>
            <a:endParaRPr lang="cs-CZ" dirty="0"/>
          </a:p>
          <a:p>
            <a:r>
              <a:rPr lang="cs-CZ" dirty="0"/>
              <a:t>- but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restricted</a:t>
            </a:r>
            <a:r>
              <a:rPr lang="cs-CZ" dirty="0"/>
              <a:t> to </a:t>
            </a:r>
            <a:r>
              <a:rPr lang="cs-CZ" dirty="0" err="1"/>
              <a:t>specially</a:t>
            </a:r>
            <a:r>
              <a:rPr lang="cs-CZ" dirty="0"/>
              <a:t> </a:t>
            </a:r>
            <a:r>
              <a:rPr lang="cs-CZ" dirty="0" err="1"/>
              <a:t>designated</a:t>
            </a:r>
            <a:r>
              <a:rPr lang="cs-CZ" dirty="0"/>
              <a:t> </a:t>
            </a:r>
            <a:r>
              <a:rPr lang="cs-CZ" dirty="0" err="1"/>
              <a:t>SOEs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706035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2212-0FCE-465A-8A5A-C1D6CE66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9ED7F-3852-4C09-9D1C-8985C9284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Outside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EPZs</a:t>
            </a:r>
            <a:r>
              <a:rPr lang="cs-CZ" b="1" dirty="0"/>
              <a:t> – more </a:t>
            </a:r>
            <a:r>
              <a:rPr lang="cs-CZ" b="1" dirty="0" err="1"/>
              <a:t>firms</a:t>
            </a:r>
            <a:r>
              <a:rPr lang="cs-CZ" b="1" dirty="0"/>
              <a:t> </a:t>
            </a:r>
            <a:r>
              <a:rPr lang="cs-CZ" b="1" dirty="0" err="1"/>
              <a:t>were</a:t>
            </a:r>
            <a:r>
              <a:rPr lang="cs-CZ" b="1" dirty="0"/>
              <a:t> </a:t>
            </a:r>
            <a:r>
              <a:rPr lang="cs-CZ" b="1" dirty="0" err="1"/>
              <a:t>given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right</a:t>
            </a:r>
            <a:r>
              <a:rPr lang="cs-CZ" b="1" dirty="0"/>
              <a:t> to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dirty="0" err="1"/>
              <a:t>outside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12 </a:t>
            </a:r>
            <a:r>
              <a:rPr lang="cs-CZ" dirty="0" err="1"/>
              <a:t>monopolies</a:t>
            </a:r>
            <a:endParaRPr lang="cs-CZ" dirty="0"/>
          </a:p>
          <a:p>
            <a:r>
              <a:rPr lang="cs-CZ" dirty="0"/>
              <a:t>- but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restricted</a:t>
            </a:r>
            <a:r>
              <a:rPr lang="cs-CZ" dirty="0"/>
              <a:t> to </a:t>
            </a:r>
            <a:r>
              <a:rPr lang="cs-CZ" dirty="0" err="1"/>
              <a:t>specially</a:t>
            </a:r>
            <a:r>
              <a:rPr lang="cs-CZ" dirty="0"/>
              <a:t> </a:t>
            </a:r>
            <a:r>
              <a:rPr lang="cs-CZ" dirty="0" err="1"/>
              <a:t>designated</a:t>
            </a:r>
            <a:r>
              <a:rPr lang="cs-CZ" dirty="0"/>
              <a:t> </a:t>
            </a:r>
            <a:r>
              <a:rPr lang="cs-CZ" dirty="0" err="1"/>
              <a:t>SOEs</a:t>
            </a:r>
            <a:r>
              <a:rPr lang="cs-CZ" dirty="0"/>
              <a:t>!</a:t>
            </a:r>
          </a:p>
          <a:p>
            <a:r>
              <a:rPr lang="cs-CZ" b="1" dirty="0"/>
              <a:t>„</a:t>
            </a:r>
            <a:r>
              <a:rPr lang="cs-CZ" b="1" dirty="0" err="1"/>
              <a:t>Canalization</a:t>
            </a:r>
            <a:r>
              <a:rPr lang="cs-CZ" b="1" dirty="0"/>
              <a:t>“ </a:t>
            </a:r>
            <a:r>
              <a:rPr lang="cs-CZ" dirty="0"/>
              <a:t>–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import </a:t>
            </a:r>
            <a:r>
              <a:rPr lang="cs-CZ" dirty="0" err="1"/>
              <a:t>something</a:t>
            </a:r>
            <a:r>
              <a:rPr lang="cs-CZ" dirty="0"/>
              <a:t>, a </a:t>
            </a:r>
            <a:r>
              <a:rPr lang="cs-CZ" dirty="0" err="1"/>
              <a:t>firm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do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1056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FC62-B004-43E5-AB03-6512228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E9172-01B4-4C7F-B574-34F3E6C6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1980s- discussion about political reform</a:t>
            </a:r>
          </a:p>
        </p:txBody>
      </p:sp>
    </p:spTree>
    <p:extLst>
      <p:ext uri="{BB962C8B-B14F-4D97-AF65-F5344CB8AC3E}">
        <p14:creationId xmlns:p14="http://schemas.microsoft.com/office/powerpoint/2010/main" val="407694931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FC62-B004-43E5-AB03-6512228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E9172-01B4-4C7F-B574-34F3E6C6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1980s- discussion about political reform</a:t>
            </a:r>
          </a:p>
          <a:p>
            <a:r>
              <a:rPr lang="en-US" dirty="0"/>
              <a:t>Deng – „party elder“ – </a:t>
            </a:r>
            <a:r>
              <a:rPr lang="en-US" b="1" dirty="0"/>
              <a:t>informal influence</a:t>
            </a:r>
          </a:p>
          <a:p>
            <a:r>
              <a:rPr lang="en-US" dirty="0"/>
              <a:t>Desire to separate the Party and the state, introduce term-limits for officials</a:t>
            </a:r>
          </a:p>
        </p:txBody>
      </p:sp>
    </p:spTree>
    <p:extLst>
      <p:ext uri="{BB962C8B-B14F-4D97-AF65-F5344CB8AC3E}">
        <p14:creationId xmlns:p14="http://schemas.microsoft.com/office/powerpoint/2010/main" val="164719075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FC62-B004-43E5-AB03-6512228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E9172-01B4-4C7F-B574-34F3E6C6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1980s- discussion about political reform</a:t>
            </a:r>
          </a:p>
          <a:p>
            <a:r>
              <a:rPr lang="en-US" dirty="0"/>
              <a:t>Deng – „party elder“ – </a:t>
            </a:r>
            <a:r>
              <a:rPr lang="en-US" b="1" dirty="0"/>
              <a:t>informal influence</a:t>
            </a:r>
          </a:p>
          <a:p>
            <a:r>
              <a:rPr lang="en-US" dirty="0"/>
              <a:t>Desire to separate the Party and the state, introduce term-limits for officials</a:t>
            </a:r>
            <a:endParaRPr lang="cs-CZ" dirty="0"/>
          </a:p>
          <a:p>
            <a:r>
              <a:rPr lang="cs-CZ" dirty="0"/>
              <a:t>CCP leadership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meant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collective</a:t>
            </a:r>
            <a:r>
              <a:rPr lang="cs-CZ" dirty="0"/>
              <a:t> (x Mao)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0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F28CF-765D-4EE8-AD29-E246BB42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years of the PRC - 1949-1953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E5AFC-18E6-459B-B84D-359A97C6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7489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FC62-B004-43E5-AB03-6512228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E9172-01B4-4C7F-B574-34F3E6C6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1980s- discussion about political reform</a:t>
            </a:r>
          </a:p>
          <a:p>
            <a:r>
              <a:rPr lang="en-US" dirty="0"/>
              <a:t>Deng – „party elder“ – </a:t>
            </a:r>
            <a:r>
              <a:rPr lang="en-US" b="1" dirty="0"/>
              <a:t>informal influence</a:t>
            </a:r>
          </a:p>
          <a:p>
            <a:r>
              <a:rPr lang="en-US" dirty="0"/>
              <a:t>Desire to separate the Party and the state, introduce term-limits for officials</a:t>
            </a:r>
            <a:endParaRPr lang="cs-CZ" dirty="0"/>
          </a:p>
          <a:p>
            <a:r>
              <a:rPr lang="cs-CZ" dirty="0"/>
              <a:t>CCP leadership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meant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collective</a:t>
            </a:r>
            <a:r>
              <a:rPr lang="cs-CZ" dirty="0"/>
              <a:t> (x Mao)</a:t>
            </a:r>
            <a:endParaRPr lang="en-US" dirty="0"/>
          </a:p>
          <a:p>
            <a:r>
              <a:rPr lang="en-US" b="1" dirty="0"/>
              <a:t>Feud between reformists and „conservatives“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70238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FC62-B004-43E5-AB03-6512228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E9172-01B4-4C7F-B574-34F3E6C6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1980s- discussion about political reform</a:t>
            </a:r>
          </a:p>
          <a:p>
            <a:r>
              <a:rPr lang="en-US" dirty="0"/>
              <a:t>Deng – „party elder“ – </a:t>
            </a:r>
            <a:r>
              <a:rPr lang="en-US" b="1" dirty="0"/>
              <a:t>informal influence</a:t>
            </a:r>
          </a:p>
          <a:p>
            <a:r>
              <a:rPr lang="en-US" dirty="0"/>
              <a:t>Desire to separate the Party and the state, introduce term-limits for officials</a:t>
            </a:r>
            <a:endParaRPr lang="cs-CZ" dirty="0"/>
          </a:p>
          <a:p>
            <a:r>
              <a:rPr lang="cs-CZ" dirty="0"/>
              <a:t>CCP leadership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meant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collective</a:t>
            </a:r>
            <a:r>
              <a:rPr lang="cs-CZ" dirty="0"/>
              <a:t> (x Mao)</a:t>
            </a:r>
            <a:endParaRPr lang="en-US" dirty="0"/>
          </a:p>
          <a:p>
            <a:r>
              <a:rPr lang="en-US" b="1" dirty="0"/>
              <a:t>Feud between reformists and „conservatives“</a:t>
            </a:r>
            <a:endParaRPr lang="cs-CZ" dirty="0"/>
          </a:p>
          <a:p>
            <a:r>
              <a:rPr lang="en-US" dirty="0"/>
              <a:t>General Secretary – </a:t>
            </a:r>
            <a:r>
              <a:rPr lang="en-US" b="1" dirty="0"/>
              <a:t>Hu</a:t>
            </a:r>
            <a:r>
              <a:rPr lang="cs-CZ" dirty="0"/>
              <a:t> </a:t>
            </a:r>
            <a:r>
              <a:rPr lang="cs-CZ" dirty="0" err="1"/>
              <a:t>Yaobang</a:t>
            </a:r>
            <a:r>
              <a:rPr lang="en-US" dirty="0"/>
              <a:t>, followed by </a:t>
            </a:r>
            <a:r>
              <a:rPr lang="en-US" b="1" dirty="0"/>
              <a:t>Zhao</a:t>
            </a:r>
            <a:r>
              <a:rPr lang="cs-CZ" dirty="0"/>
              <a:t> </a:t>
            </a:r>
            <a:r>
              <a:rPr lang="cs-CZ" dirty="0" err="1"/>
              <a:t>Ziyang</a:t>
            </a:r>
            <a:r>
              <a:rPr lang="en-US" dirty="0"/>
              <a:t> – </a:t>
            </a:r>
            <a:r>
              <a:rPr lang="en-US" b="1" dirty="0"/>
              <a:t>both favored some form of political liberalization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90449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FC62-B004-43E5-AB03-6512228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E9172-01B4-4C7F-B574-34F3E6C6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 – dismissed because of pressure of conservatives in 198</a:t>
            </a:r>
            <a:r>
              <a:rPr lang="cs-CZ" dirty="0"/>
              <a:t>7</a:t>
            </a:r>
            <a:endParaRPr lang="en-US" dirty="0"/>
          </a:p>
          <a:p>
            <a:r>
              <a:rPr lang="en-US" dirty="0"/>
              <a:t>Died in early 1989</a:t>
            </a:r>
          </a:p>
          <a:p>
            <a:r>
              <a:rPr lang="en-US" b="1" dirty="0"/>
              <a:t>Demonstrations in large Chinese cities </a:t>
            </a:r>
            <a:r>
              <a:rPr lang="en-US" dirty="0"/>
              <a:t>– calls for more political reforms (also economic demands – lower inequality etc.)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00307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D28AF-8ADA-4E74-961E-10E3DAC7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obloha, exteriér, lidé&#10;&#10;Popis byl vytvořen automaticky">
            <a:extLst>
              <a:ext uri="{FF2B5EF4-FFF2-40B4-BE49-F238E27FC236}">
                <a16:creationId xmlns:a16="http://schemas.microsoft.com/office/drawing/2014/main" id="{0EBF7BF1-AA52-43FB-83FD-A898B5FAF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29" y="1825625"/>
            <a:ext cx="6223142" cy="4351338"/>
          </a:xfrm>
        </p:spPr>
      </p:pic>
    </p:spTree>
    <p:extLst>
      <p:ext uri="{BB962C8B-B14F-4D97-AF65-F5344CB8AC3E}">
        <p14:creationId xmlns:p14="http://schemas.microsoft.com/office/powerpoint/2010/main" val="289190406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BD008-D9A8-42AD-98E3-EA77EED0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D4838-FEC3-452B-8FF5-7FE1DE63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CCP – more </a:t>
            </a:r>
            <a:r>
              <a:rPr lang="en-US" b="1" dirty="0"/>
              <a:t>behind the scenes infighting</a:t>
            </a:r>
          </a:p>
        </p:txBody>
      </p:sp>
    </p:spTree>
    <p:extLst>
      <p:ext uri="{BB962C8B-B14F-4D97-AF65-F5344CB8AC3E}">
        <p14:creationId xmlns:p14="http://schemas.microsoft.com/office/powerpoint/2010/main" val="171841996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BD008-D9A8-42AD-98E3-EA77EED0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D4838-FEC3-452B-8FF5-7FE1DE63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CCP – more </a:t>
            </a:r>
            <a:r>
              <a:rPr lang="en-US" b="1" dirty="0"/>
              <a:t>behind the scenes infighting</a:t>
            </a:r>
          </a:p>
          <a:p>
            <a:r>
              <a:rPr lang="en-US" dirty="0"/>
              <a:t>General Secretary </a:t>
            </a:r>
            <a:r>
              <a:rPr lang="en-US" b="1" dirty="0"/>
              <a:t>Zhao</a:t>
            </a:r>
            <a:r>
              <a:rPr lang="en-US" dirty="0"/>
              <a:t> – supported the protesters</a:t>
            </a:r>
          </a:p>
          <a:p>
            <a:r>
              <a:rPr lang="en-US" dirty="0"/>
              <a:t>Prime minister </a:t>
            </a:r>
            <a:r>
              <a:rPr lang="en-US" b="1" dirty="0"/>
              <a:t>Li </a:t>
            </a:r>
            <a:r>
              <a:rPr lang="en-US" dirty="0"/>
              <a:t>– favored a harsh crackdown</a:t>
            </a:r>
          </a:p>
        </p:txBody>
      </p:sp>
    </p:spTree>
    <p:extLst>
      <p:ext uri="{BB962C8B-B14F-4D97-AF65-F5344CB8AC3E}">
        <p14:creationId xmlns:p14="http://schemas.microsoft.com/office/powerpoint/2010/main" val="205212611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BD008-D9A8-42AD-98E3-EA77EED0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D4838-FEC3-452B-8FF5-7FE1DE63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CCP – more </a:t>
            </a:r>
            <a:r>
              <a:rPr lang="en-US" b="1" dirty="0"/>
              <a:t>behind the scenes infighting</a:t>
            </a:r>
          </a:p>
          <a:p>
            <a:r>
              <a:rPr lang="en-US" dirty="0"/>
              <a:t>General Secretary </a:t>
            </a:r>
            <a:r>
              <a:rPr lang="en-US" b="1" dirty="0"/>
              <a:t>Zhao</a:t>
            </a:r>
            <a:r>
              <a:rPr lang="en-US" dirty="0"/>
              <a:t> – supported the protesters</a:t>
            </a:r>
          </a:p>
          <a:p>
            <a:r>
              <a:rPr lang="en-US" dirty="0"/>
              <a:t>Prime minister </a:t>
            </a:r>
            <a:r>
              <a:rPr lang="en-US" b="1" dirty="0"/>
              <a:t>Li </a:t>
            </a:r>
            <a:r>
              <a:rPr lang="en-US" dirty="0"/>
              <a:t>– favored a harsh crackdown</a:t>
            </a:r>
          </a:p>
          <a:p>
            <a:r>
              <a:rPr lang="en-US" dirty="0"/>
              <a:t>Deng (chairman of the military committee!) – </a:t>
            </a:r>
            <a:r>
              <a:rPr lang="en-US" b="1" dirty="0"/>
              <a:t>undecided, in the end he reluctantly joined the conservatives</a:t>
            </a:r>
          </a:p>
        </p:txBody>
      </p:sp>
    </p:spTree>
    <p:extLst>
      <p:ext uri="{BB962C8B-B14F-4D97-AF65-F5344CB8AC3E}">
        <p14:creationId xmlns:p14="http://schemas.microsoft.com/office/powerpoint/2010/main" val="309820205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BD008-D9A8-42AD-98E3-EA77EED0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D4838-FEC3-452B-8FF5-7FE1DE63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CCP – more </a:t>
            </a:r>
            <a:r>
              <a:rPr lang="en-US" b="1" dirty="0"/>
              <a:t>behind the scenes infighting</a:t>
            </a:r>
          </a:p>
          <a:p>
            <a:r>
              <a:rPr lang="en-US" dirty="0"/>
              <a:t>General Secretary </a:t>
            </a:r>
            <a:r>
              <a:rPr lang="en-US" b="1" dirty="0"/>
              <a:t>Zhao</a:t>
            </a:r>
            <a:r>
              <a:rPr lang="en-US" dirty="0"/>
              <a:t> – supported the protesters</a:t>
            </a:r>
          </a:p>
          <a:p>
            <a:r>
              <a:rPr lang="en-US" dirty="0"/>
              <a:t>Prime minister </a:t>
            </a:r>
            <a:r>
              <a:rPr lang="en-US" b="1" dirty="0"/>
              <a:t>Li </a:t>
            </a:r>
            <a:r>
              <a:rPr lang="en-US" dirty="0"/>
              <a:t>– favored a harsh crackdown</a:t>
            </a:r>
          </a:p>
          <a:p>
            <a:r>
              <a:rPr lang="en-US" dirty="0"/>
              <a:t>Deng (chairman of the military committee!) – </a:t>
            </a:r>
            <a:r>
              <a:rPr lang="en-US" b="1" dirty="0"/>
              <a:t>undecided, in the end he reluctantly joined the conservatives</a:t>
            </a:r>
          </a:p>
          <a:p>
            <a:r>
              <a:rPr lang="en-US" dirty="0"/>
              <a:t>&gt; </a:t>
            </a:r>
            <a:r>
              <a:rPr lang="en-US" b="1" dirty="0"/>
              <a:t>martial law</a:t>
            </a:r>
            <a:r>
              <a:rPr lang="en-US" dirty="0"/>
              <a:t>, army units gathered around Beijing</a:t>
            </a:r>
          </a:p>
          <a:p>
            <a:r>
              <a:rPr lang="en-US" dirty="0"/>
              <a:t>„</a:t>
            </a:r>
            <a:r>
              <a:rPr lang="en-US" b="1" dirty="0"/>
              <a:t>June the 4th incident</a:t>
            </a:r>
            <a:r>
              <a:rPr lang="en-US" dirty="0"/>
              <a:t>“ – massacre of protesters</a:t>
            </a:r>
          </a:p>
        </p:txBody>
      </p:sp>
    </p:spTree>
    <p:extLst>
      <p:ext uri="{BB962C8B-B14F-4D97-AF65-F5344CB8AC3E}">
        <p14:creationId xmlns:p14="http://schemas.microsoft.com/office/powerpoint/2010/main" val="224738448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BD008-D9A8-42AD-98E3-EA77EED0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D4838-FEC3-452B-8FF5-7FE1DE63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CCP – more </a:t>
            </a:r>
            <a:r>
              <a:rPr lang="en-US" b="1" dirty="0"/>
              <a:t>behind the scenes infighting</a:t>
            </a:r>
          </a:p>
          <a:p>
            <a:r>
              <a:rPr lang="en-US" dirty="0"/>
              <a:t>General Secretary </a:t>
            </a:r>
            <a:r>
              <a:rPr lang="en-US" b="1" dirty="0"/>
              <a:t>Zhao</a:t>
            </a:r>
            <a:r>
              <a:rPr lang="en-US" dirty="0"/>
              <a:t> – supported the protesters</a:t>
            </a:r>
          </a:p>
          <a:p>
            <a:r>
              <a:rPr lang="en-US" dirty="0"/>
              <a:t>Prime minister </a:t>
            </a:r>
            <a:r>
              <a:rPr lang="en-US" b="1" dirty="0"/>
              <a:t>Li </a:t>
            </a:r>
            <a:r>
              <a:rPr lang="en-US" dirty="0"/>
              <a:t>– favored a harsh crackdown</a:t>
            </a:r>
          </a:p>
          <a:p>
            <a:r>
              <a:rPr lang="en-US" dirty="0"/>
              <a:t>Deng (chairman of the military committee!) – </a:t>
            </a:r>
            <a:r>
              <a:rPr lang="en-US" b="1" dirty="0"/>
              <a:t>undecided, in the end he reluctantly joined the conservatives</a:t>
            </a:r>
          </a:p>
          <a:p>
            <a:r>
              <a:rPr lang="en-US" dirty="0"/>
              <a:t>&gt; </a:t>
            </a:r>
            <a:r>
              <a:rPr lang="en-US" b="1" dirty="0"/>
              <a:t>martial law</a:t>
            </a:r>
            <a:r>
              <a:rPr lang="en-US" dirty="0"/>
              <a:t>, army units gathered around Beijing</a:t>
            </a:r>
          </a:p>
          <a:p>
            <a:r>
              <a:rPr lang="en-US" dirty="0"/>
              <a:t>„</a:t>
            </a:r>
            <a:r>
              <a:rPr lang="en-US" b="1" dirty="0"/>
              <a:t>June the 4th incident</a:t>
            </a:r>
            <a:r>
              <a:rPr lang="en-US" dirty="0"/>
              <a:t>“ – massacre of protesters</a:t>
            </a:r>
          </a:p>
          <a:p>
            <a:r>
              <a:rPr lang="en-US" dirty="0"/>
              <a:t>Followed by (less violent) </a:t>
            </a:r>
            <a:r>
              <a:rPr lang="en-US" b="1" dirty="0"/>
              <a:t>crackdowns in other cities</a:t>
            </a:r>
          </a:p>
        </p:txBody>
      </p:sp>
    </p:spTree>
    <p:extLst>
      <p:ext uri="{BB962C8B-B14F-4D97-AF65-F5344CB8AC3E}">
        <p14:creationId xmlns:p14="http://schemas.microsoft.com/office/powerpoint/2010/main" val="394653956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A08BC-8B9B-424E-9F9C-3BEA6217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EED991-9102-4530-84A8-3D20E4B48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Party conservatives led by Li Peng seized power, Zhao dismissed – spent the rest of his life under house arrest</a:t>
            </a:r>
          </a:p>
          <a:p>
            <a:r>
              <a:rPr lang="en-US" b="1" dirty="0"/>
              <a:t>Attempt to overturn the economic reforms – central planning briefly reinstated!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4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F28CF-765D-4EE8-AD29-E246BB42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years of the PRC - 1949-1953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E5AFC-18E6-459B-B84D-359A97C6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Massacre of landlords </a:t>
            </a:r>
            <a:r>
              <a:rPr lang="en-US" dirty="0"/>
              <a:t>&gt; circa 2 million victims</a:t>
            </a:r>
          </a:p>
        </p:txBody>
      </p:sp>
    </p:spTree>
    <p:extLst>
      <p:ext uri="{BB962C8B-B14F-4D97-AF65-F5344CB8AC3E}">
        <p14:creationId xmlns:p14="http://schemas.microsoft.com/office/powerpoint/2010/main" val="328227851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AAC0-8DA9-45F4-A772-1F0A3346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A89B-0C0F-4A9A-967B-6DBBAA83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CCP to </a:t>
            </a:r>
            <a:r>
              <a:rPr lang="cs-CZ" dirty="0" err="1"/>
              <a:t>brutally</a:t>
            </a:r>
            <a:r>
              <a:rPr lang="cs-CZ" dirty="0"/>
              <a:t> </a:t>
            </a:r>
            <a:r>
              <a:rPr lang="cs-CZ" dirty="0" err="1"/>
              <a:t>crush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protest </a:t>
            </a:r>
            <a:r>
              <a:rPr lang="cs-CZ" dirty="0" err="1"/>
              <a:t>movement</a:t>
            </a:r>
            <a:r>
              <a:rPr lang="cs-CZ" dirty="0"/>
              <a:t> and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a </a:t>
            </a:r>
            <a:r>
              <a:rPr lang="cs-CZ" dirty="0" err="1"/>
              <a:t>wider</a:t>
            </a:r>
            <a:r>
              <a:rPr lang="cs-CZ" dirty="0"/>
              <a:t> </a:t>
            </a:r>
            <a:r>
              <a:rPr lang="cs-CZ" dirty="0" err="1"/>
              <a:t>uprising</a:t>
            </a:r>
            <a:r>
              <a:rPr lang="cs-CZ" dirty="0"/>
              <a:t> / civil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testament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robustness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power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4738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AAC0-8DA9-45F4-A772-1F0A3346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A89B-0C0F-4A9A-967B-6DBBAA83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CCP to </a:t>
            </a:r>
            <a:r>
              <a:rPr lang="cs-CZ" dirty="0" err="1"/>
              <a:t>brutally</a:t>
            </a:r>
            <a:r>
              <a:rPr lang="cs-CZ" dirty="0"/>
              <a:t> </a:t>
            </a:r>
            <a:r>
              <a:rPr lang="cs-CZ" dirty="0" err="1"/>
              <a:t>crush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protest </a:t>
            </a:r>
            <a:r>
              <a:rPr lang="cs-CZ" dirty="0" err="1"/>
              <a:t>movement</a:t>
            </a:r>
            <a:r>
              <a:rPr lang="cs-CZ" dirty="0"/>
              <a:t> and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a </a:t>
            </a:r>
            <a:r>
              <a:rPr lang="cs-CZ" dirty="0" err="1"/>
              <a:t>wider</a:t>
            </a:r>
            <a:r>
              <a:rPr lang="cs-CZ" dirty="0"/>
              <a:t> </a:t>
            </a:r>
            <a:r>
              <a:rPr lang="cs-CZ" dirty="0" err="1"/>
              <a:t>uprising</a:t>
            </a:r>
            <a:r>
              <a:rPr lang="cs-CZ" dirty="0"/>
              <a:t> / civil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testament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robustness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power</a:t>
            </a:r>
            <a:endParaRPr lang="cs-CZ" dirty="0"/>
          </a:p>
          <a:p>
            <a:r>
              <a:rPr lang="cs-CZ" dirty="0" err="1"/>
              <a:t>Meanwhile</a:t>
            </a:r>
            <a:r>
              <a:rPr lang="cs-CZ" dirty="0"/>
              <a:t> – </a:t>
            </a:r>
            <a:r>
              <a:rPr lang="cs-CZ" dirty="0" err="1"/>
              <a:t>demoralized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regimes</a:t>
            </a:r>
            <a:r>
              <a:rPr lang="cs-CZ" dirty="0"/>
              <a:t> in </a:t>
            </a:r>
            <a:r>
              <a:rPr lang="cs-CZ" dirty="0" err="1"/>
              <a:t>Eastern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</a:t>
            </a:r>
            <a:r>
              <a:rPr lang="cs-CZ" dirty="0" err="1"/>
              <a:t>collapsed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barely a </a:t>
            </a:r>
            <a:r>
              <a:rPr lang="cs-CZ" dirty="0" err="1"/>
              <a:t>whimper</a:t>
            </a:r>
            <a:r>
              <a:rPr lang="cs-CZ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9087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DC721-0AB0-4849-8CAC-26EE204C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CC964-65B2-4698-887B-4CBBFCE60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Continuing</a:t>
            </a:r>
            <a:r>
              <a:rPr lang="cs-CZ" dirty="0"/>
              <a:t> </a:t>
            </a:r>
            <a:r>
              <a:rPr lang="cs-CZ" dirty="0" err="1"/>
              <a:t>reforms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1990s</a:t>
            </a:r>
          </a:p>
          <a:p>
            <a:r>
              <a:rPr lang="cs-CZ" dirty="0" err="1"/>
              <a:t>The</a:t>
            </a:r>
            <a:r>
              <a:rPr lang="cs-CZ" dirty="0"/>
              <a:t> early 2000s – </a:t>
            </a:r>
            <a:r>
              <a:rPr lang="cs-CZ" dirty="0" err="1"/>
              <a:t>China‘s</a:t>
            </a:r>
            <a:r>
              <a:rPr lang="cs-CZ" dirty="0"/>
              <a:t> most </a:t>
            </a:r>
            <a:r>
              <a:rPr lang="cs-CZ" dirty="0" err="1"/>
              <a:t>capitalist</a:t>
            </a:r>
            <a:r>
              <a:rPr lang="cs-CZ" dirty="0"/>
              <a:t> moment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fallout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2008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cs-CZ" dirty="0"/>
          </a:p>
          <a:p>
            <a:r>
              <a:rPr lang="cs-CZ" dirty="0" err="1"/>
              <a:t>Xi</a:t>
            </a:r>
            <a:r>
              <a:rPr lang="cs-CZ" dirty="0"/>
              <a:t> </a:t>
            </a:r>
            <a:r>
              <a:rPr lang="cs-CZ" dirty="0" err="1"/>
              <a:t>Jinping</a:t>
            </a:r>
            <a:r>
              <a:rPr lang="cs-CZ" dirty="0"/>
              <a:t>,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technological</a:t>
            </a:r>
            <a:r>
              <a:rPr lang="cs-CZ" dirty="0"/>
              <a:t> </a:t>
            </a:r>
            <a:r>
              <a:rPr lang="cs-CZ" dirty="0" err="1"/>
              <a:t>ambitions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6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F5756-06F5-48DA-96FA-1D864939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years of the PRC - 1949-1953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41E502-3F75-41AD-8864-E133FE37A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 full central planning yet!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9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F5756-06F5-48DA-96FA-1D864939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years of the PRC - 1949-1953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41E502-3F75-41AD-8864-E133FE37A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 full central planning yet!</a:t>
            </a:r>
          </a:p>
          <a:p>
            <a:r>
              <a:rPr lang="en-US" dirty="0"/>
              <a:t>Industry – </a:t>
            </a:r>
            <a:r>
              <a:rPr lang="en-US" b="1" dirty="0"/>
              <a:t>slow nationalization </a:t>
            </a:r>
            <a:r>
              <a:rPr lang="en-US" dirty="0"/>
              <a:t>of companies</a:t>
            </a:r>
          </a:p>
          <a:p>
            <a:r>
              <a:rPr lang="en-US" dirty="0"/>
              <a:t>Agriculture – </a:t>
            </a:r>
            <a:r>
              <a:rPr lang="en-US" b="1" dirty="0"/>
              <a:t>independent farmers </a:t>
            </a:r>
            <a:r>
              <a:rPr lang="en-US" dirty="0"/>
              <a:t>– pressure to form cooperatives</a:t>
            </a:r>
            <a:r>
              <a:rPr lang="cs-CZ" dirty="0"/>
              <a:t> </a:t>
            </a:r>
            <a:r>
              <a:rPr lang="en-US" dirty="0"/>
              <a:t>– </a:t>
            </a:r>
            <a:r>
              <a:rPr lang="en-US" b="1" dirty="0"/>
              <a:t>not collective ownership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8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2C33C-240A-42EA-A1A5-2E99C40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8CCF5-AC42-452A-8BD7-12D66AC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Maoism distinctive from Marxism and Leninism?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18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F5756-06F5-48DA-96FA-1D864939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years of the PRC - 1949-1953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41E502-3F75-41AD-8864-E133FE37A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 full central planning yet!</a:t>
            </a:r>
          </a:p>
          <a:p>
            <a:r>
              <a:rPr lang="en-US" dirty="0"/>
              <a:t>Industry – </a:t>
            </a:r>
            <a:r>
              <a:rPr lang="en-US" b="1" dirty="0"/>
              <a:t>slow nationalization </a:t>
            </a:r>
            <a:r>
              <a:rPr lang="en-US" dirty="0"/>
              <a:t>of companies</a:t>
            </a:r>
          </a:p>
          <a:p>
            <a:r>
              <a:rPr lang="en-US" dirty="0"/>
              <a:t>Agriculture – </a:t>
            </a:r>
            <a:r>
              <a:rPr lang="en-US" b="1" dirty="0"/>
              <a:t>independent farmers </a:t>
            </a:r>
            <a:r>
              <a:rPr lang="en-US" dirty="0"/>
              <a:t>– pressure to form cooperatives</a:t>
            </a:r>
            <a:r>
              <a:rPr lang="cs-CZ" dirty="0"/>
              <a:t> </a:t>
            </a:r>
            <a:r>
              <a:rPr lang="en-US" dirty="0"/>
              <a:t>– </a:t>
            </a:r>
            <a:r>
              <a:rPr lang="en-US" b="1" dirty="0"/>
              <a:t>not collective ownership</a:t>
            </a:r>
          </a:p>
          <a:p>
            <a:endParaRPr lang="en-US" dirty="0"/>
          </a:p>
          <a:p>
            <a:r>
              <a:rPr lang="cs-CZ" dirty="0"/>
              <a:t>P</a:t>
            </a:r>
            <a:r>
              <a:rPr lang="en-US" dirty="0" err="1"/>
              <a:t>articipation</a:t>
            </a:r>
            <a:r>
              <a:rPr lang="en-US" dirty="0"/>
              <a:t> in Korea </a:t>
            </a:r>
            <a:r>
              <a:rPr lang="en-US" b="1" dirty="0"/>
              <a:t>&gt; the CCP was not strong enough to control all of the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7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EC7A8-0ECB-4C4D-99FD-B06870E5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Five Year Plan (1953-1957)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3D326-F9D6-47EF-88E8-081432BB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0520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EC7A8-0ECB-4C4D-99FD-B06870E5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Five Year Plan (1953-1957)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3D326-F9D6-47EF-88E8-081432BB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Soviet model, Soviet equipment, Soviet advisors</a:t>
            </a:r>
          </a:p>
        </p:txBody>
      </p:sp>
    </p:spTree>
    <p:extLst>
      <p:ext uri="{BB962C8B-B14F-4D97-AF65-F5344CB8AC3E}">
        <p14:creationId xmlns:p14="http://schemas.microsoft.com/office/powerpoint/2010/main" val="206366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EC7A8-0ECB-4C4D-99FD-B06870E5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Five Year Plan (1953-1957)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3D326-F9D6-47EF-88E8-081432BB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Soviet model, Soviet equipment, Soviet advisors</a:t>
            </a:r>
            <a:endParaRPr lang="cs-CZ" b="1" dirty="0"/>
          </a:p>
          <a:p>
            <a:endParaRPr lang="en-US" b="1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6381828-A9E9-4E05-A9B0-EEC58CFE0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55" y="2722652"/>
            <a:ext cx="5582095" cy="36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1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4C754-2086-4F19-9760-A43F3AD6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E551887-58B0-4395-A8B1-548EB3719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062956"/>
            <a:ext cx="6191250" cy="3876675"/>
          </a:xfrm>
        </p:spPr>
      </p:pic>
    </p:spTree>
    <p:extLst>
      <p:ext uri="{BB962C8B-B14F-4D97-AF65-F5344CB8AC3E}">
        <p14:creationId xmlns:p14="http://schemas.microsoft.com/office/powerpoint/2010/main" val="3505717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EC7A8-0ECB-4C4D-99FD-B06870E5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Five Year Plan (1953-1957)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3D326-F9D6-47EF-88E8-081432BB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Soviet model, Soviet equipment, Soviet advisors</a:t>
            </a:r>
          </a:p>
          <a:p>
            <a:r>
              <a:rPr lang="en-US" dirty="0"/>
              <a:t>Centralized, hierarchical, technocratic</a:t>
            </a:r>
          </a:p>
        </p:txBody>
      </p:sp>
    </p:spTree>
    <p:extLst>
      <p:ext uri="{BB962C8B-B14F-4D97-AF65-F5344CB8AC3E}">
        <p14:creationId xmlns:p14="http://schemas.microsoft.com/office/powerpoint/2010/main" val="2464532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EC7A8-0ECB-4C4D-99FD-B06870E5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Five Year Plan (1953-1957)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3D326-F9D6-47EF-88E8-081432BB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Soviet model, Soviet equipment, Soviet advisors</a:t>
            </a:r>
          </a:p>
          <a:p>
            <a:r>
              <a:rPr lang="en-US" dirty="0"/>
              <a:t>Centralized, hierarchical, technocratic</a:t>
            </a:r>
          </a:p>
          <a:p>
            <a:r>
              <a:rPr lang="en-US" dirty="0"/>
              <a:t>Main point – </a:t>
            </a:r>
            <a:r>
              <a:rPr lang="en-US" b="1" dirty="0"/>
              <a:t>develop modern industry at the expense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3719981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EC7A8-0ECB-4C4D-99FD-B06870E5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Five Year Plan (1953-1957)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3D326-F9D6-47EF-88E8-081432BB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Soviet model, Soviet equipment, Soviet advisors</a:t>
            </a:r>
          </a:p>
          <a:p>
            <a:r>
              <a:rPr lang="en-US" dirty="0"/>
              <a:t>Centralized, hierarchical, technocratic</a:t>
            </a:r>
          </a:p>
          <a:p>
            <a:r>
              <a:rPr lang="en-US" dirty="0"/>
              <a:t>Main point – </a:t>
            </a:r>
            <a:r>
              <a:rPr lang="en-US" b="1" dirty="0"/>
              <a:t>develop modern industry at the expense of agriculture</a:t>
            </a:r>
          </a:p>
          <a:p>
            <a:r>
              <a:rPr lang="en-US" b="1" dirty="0"/>
              <a:t>Full nationalization of industry, </a:t>
            </a:r>
            <a:r>
              <a:rPr lang="en-US" b="1" dirty="0">
                <a:solidFill>
                  <a:srgbClr val="FF0000"/>
                </a:solidFill>
              </a:rPr>
              <a:t>collective farming</a:t>
            </a:r>
          </a:p>
        </p:txBody>
      </p:sp>
    </p:spTree>
    <p:extLst>
      <p:ext uri="{BB962C8B-B14F-4D97-AF65-F5344CB8AC3E}">
        <p14:creationId xmlns:p14="http://schemas.microsoft.com/office/powerpoint/2010/main" val="1167204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C31CA-E8E2-4BD1-96FC-2A15FB1C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trom, exteriér, bílá, černá&#10;&#10;Popis byl vytvořen automaticky">
            <a:extLst>
              <a:ext uri="{FF2B5EF4-FFF2-40B4-BE49-F238E27FC236}">
                <a16:creationId xmlns:a16="http://schemas.microsoft.com/office/drawing/2014/main" id="{C1742A13-6B62-49E9-AB8B-4AEAF2F58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13" y="2095929"/>
            <a:ext cx="4173219" cy="3627304"/>
          </a:xfrm>
        </p:spPr>
      </p:pic>
    </p:spTree>
    <p:extLst>
      <p:ext uri="{BB962C8B-B14F-4D97-AF65-F5344CB8AC3E}">
        <p14:creationId xmlns:p14="http://schemas.microsoft.com/office/powerpoint/2010/main" val="322080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7036F-44A0-4573-8B4A-A59327AA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tráva, exteriér, obloha&#10;&#10;Popis byl vytvořen automaticky">
            <a:extLst>
              <a:ext uri="{FF2B5EF4-FFF2-40B4-BE49-F238E27FC236}">
                <a16:creationId xmlns:a16="http://schemas.microsoft.com/office/drawing/2014/main" id="{E86D66FE-17F0-4268-9A34-07CC7B968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28" y="2342509"/>
            <a:ext cx="5756602" cy="3193862"/>
          </a:xfrm>
        </p:spPr>
      </p:pic>
    </p:spTree>
    <p:extLst>
      <p:ext uri="{BB962C8B-B14F-4D97-AF65-F5344CB8AC3E}">
        <p14:creationId xmlns:p14="http://schemas.microsoft.com/office/powerpoint/2010/main" val="203215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2C33C-240A-42EA-A1A5-2E99C40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8CCF5-AC42-452A-8BD7-12D66AC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Maoism distinctive from Marxism and Leninism?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doctrine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centralism</a:t>
            </a:r>
            <a:r>
              <a:rPr lang="cs-CZ" dirty="0"/>
              <a:t>?“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84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D8159-5D6A-4D75-A13E-833217C6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14D8C15-EEA1-4E9A-8AA0-DA05715B2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2248694"/>
            <a:ext cx="5086350" cy="3505200"/>
          </a:xfrm>
        </p:spPr>
      </p:pic>
    </p:spTree>
    <p:extLst>
      <p:ext uri="{BB962C8B-B14F-4D97-AF65-F5344CB8AC3E}">
        <p14:creationId xmlns:p14="http://schemas.microsoft.com/office/powerpoint/2010/main" val="1168191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Five Year Plan (1953-1957)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in industry, but stagnation in agriculture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Five Year Plan (1953-1957)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in industry, but stagnation in agriculture</a:t>
            </a:r>
            <a:endParaRPr lang="cs-CZ" dirty="0"/>
          </a:p>
          <a:p>
            <a:r>
              <a:rPr lang="en-US" dirty="0"/>
              <a:t>Mao – that‘s not good enough!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34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Five Year Plan (1953-1957)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in industry, but stagnation in agriculture</a:t>
            </a:r>
            <a:endParaRPr lang="cs-CZ" dirty="0"/>
          </a:p>
          <a:p>
            <a:r>
              <a:rPr lang="en-US" dirty="0"/>
              <a:t>Mao – that‘s not good enough!</a:t>
            </a:r>
          </a:p>
          <a:p>
            <a:r>
              <a:rPr lang="en-US" dirty="0"/>
              <a:t>1957 – turn in a more </a:t>
            </a:r>
            <a:r>
              <a:rPr lang="en-US" b="1" dirty="0"/>
              <a:t>radical direction </a:t>
            </a:r>
            <a:endParaRPr lang="cs-CZ" b="1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10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Five Year Plan (1953-1957)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in industry, but stagnation in agriculture</a:t>
            </a:r>
            <a:endParaRPr lang="cs-CZ" dirty="0"/>
          </a:p>
          <a:p>
            <a:r>
              <a:rPr lang="en-US" dirty="0"/>
              <a:t>Mao – that‘s not good enough!</a:t>
            </a:r>
          </a:p>
          <a:p>
            <a:r>
              <a:rPr lang="en-US" dirty="0"/>
              <a:t>1957 – turn in a more radical direction </a:t>
            </a:r>
          </a:p>
          <a:p>
            <a:endParaRPr lang="en-US" dirty="0"/>
          </a:p>
          <a:p>
            <a:r>
              <a:rPr lang="en-US" b="1" dirty="0"/>
              <a:t>Hundred Flowers Campaign </a:t>
            </a:r>
            <a:r>
              <a:rPr lang="en-US" dirty="0"/>
              <a:t>– „you can criticize us without fear“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Five Year Plan (1953-1957)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in industry, but stagnation in agriculture</a:t>
            </a:r>
            <a:endParaRPr lang="cs-CZ" dirty="0"/>
          </a:p>
          <a:p>
            <a:r>
              <a:rPr lang="en-US" dirty="0"/>
              <a:t>Mao – that‘s not good enough!</a:t>
            </a:r>
          </a:p>
          <a:p>
            <a:r>
              <a:rPr lang="en-US" dirty="0"/>
              <a:t>1957 – turn in a more radical direction </a:t>
            </a:r>
          </a:p>
          <a:p>
            <a:endParaRPr lang="en-US" dirty="0"/>
          </a:p>
          <a:p>
            <a:r>
              <a:rPr lang="en-US" b="1" dirty="0"/>
              <a:t>Hundred Flowers Campaign </a:t>
            </a:r>
            <a:r>
              <a:rPr lang="en-US" dirty="0"/>
              <a:t>– „you can criticize us without fear“</a:t>
            </a:r>
          </a:p>
          <a:p>
            <a:r>
              <a:rPr lang="en-US" b="1" dirty="0"/>
              <a:t>Anti-Rightist Campaign </a:t>
            </a:r>
            <a:r>
              <a:rPr lang="en-US" dirty="0"/>
              <a:t>– another purge; </a:t>
            </a:r>
            <a:r>
              <a:rPr lang="en-US" b="1" dirty="0"/>
              <a:t>full one-party state</a:t>
            </a:r>
            <a:r>
              <a:rPr lang="cs-CZ" b="1" dirty="0"/>
              <a:t>; </a:t>
            </a:r>
            <a:r>
              <a:rPr lang="en-US" dirty="0"/>
              <a:t>led by Deng Xiaoping</a:t>
            </a:r>
            <a:r>
              <a:rPr lang="cs-CZ" dirty="0"/>
              <a:t>!</a:t>
            </a:r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85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 – </a:t>
            </a:r>
            <a:r>
              <a:rPr lang="en-US" b="1" dirty="0"/>
              <a:t>simultaneous progress in cities and the countryside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35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 – </a:t>
            </a:r>
            <a:r>
              <a:rPr lang="en-US" b="1" dirty="0"/>
              <a:t>simultaneous progress in cities and the countryside</a:t>
            </a:r>
          </a:p>
          <a:p>
            <a:r>
              <a:rPr lang="en-US" b="1" dirty="0"/>
              <a:t>Local</a:t>
            </a:r>
            <a:r>
              <a:rPr lang="en-US" dirty="0"/>
              <a:t> </a:t>
            </a:r>
            <a:r>
              <a:rPr lang="en-US" b="1" dirty="0"/>
              <a:t>patriotic and ideological enthusiasm </a:t>
            </a:r>
            <a:r>
              <a:rPr lang="en-US" dirty="0"/>
              <a:t>will replace Soviet-style centralized technocracy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82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 – </a:t>
            </a:r>
            <a:r>
              <a:rPr lang="en-US" b="1" dirty="0"/>
              <a:t>simultaneous progress in cities and the countryside</a:t>
            </a:r>
          </a:p>
          <a:p>
            <a:r>
              <a:rPr lang="en-US" b="1" dirty="0"/>
              <a:t>Local</a:t>
            </a:r>
            <a:r>
              <a:rPr lang="en-US" dirty="0"/>
              <a:t> </a:t>
            </a:r>
            <a:r>
              <a:rPr lang="en-US" b="1" dirty="0"/>
              <a:t>patriotic and ideological enthusiasm </a:t>
            </a:r>
            <a:r>
              <a:rPr lang="en-US" dirty="0"/>
              <a:t>will replace Soviet-style centralized technocracy </a:t>
            </a:r>
          </a:p>
          <a:p>
            <a:r>
              <a:rPr lang="en-US" dirty="0"/>
              <a:t>Local party leaders should heroically struggle to achieve great results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53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 – </a:t>
            </a:r>
            <a:r>
              <a:rPr lang="en-US" b="1" dirty="0"/>
              <a:t>simultaneous progress in cities and the countryside</a:t>
            </a:r>
          </a:p>
          <a:p>
            <a:r>
              <a:rPr lang="en-US" b="1" dirty="0"/>
              <a:t>Local</a:t>
            </a:r>
            <a:r>
              <a:rPr lang="en-US" dirty="0"/>
              <a:t> </a:t>
            </a:r>
            <a:r>
              <a:rPr lang="en-US" b="1" dirty="0"/>
              <a:t>patriotic and ideological enthusiasm </a:t>
            </a:r>
            <a:r>
              <a:rPr lang="en-US" dirty="0"/>
              <a:t>will replace Soviet-style centralized technocracy </a:t>
            </a:r>
          </a:p>
          <a:p>
            <a:r>
              <a:rPr lang="en-US" dirty="0"/>
              <a:t>Local party leaders should heroically struggle to achieve great results</a:t>
            </a:r>
          </a:p>
          <a:p>
            <a:r>
              <a:rPr lang="en-US" dirty="0"/>
              <a:t>Abolition of private land ownership, farms to be fused into large scale </a:t>
            </a:r>
            <a:r>
              <a:rPr lang="en-US" b="1" dirty="0">
                <a:solidFill>
                  <a:srgbClr val="FF0000"/>
                </a:solidFill>
              </a:rPr>
              <a:t>„village communes“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9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2C33C-240A-42EA-A1A5-2E99C40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8CCF5-AC42-452A-8BD7-12D66AC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Maoism distinctive from Marxism and Leninism?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doctrine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centralism</a:t>
            </a:r>
            <a:r>
              <a:rPr lang="cs-CZ" dirty="0"/>
              <a:t>?“ </a:t>
            </a:r>
          </a:p>
          <a:p>
            <a:r>
              <a:rPr lang="cs-CZ" dirty="0"/>
              <a:t>Name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Party.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89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 – </a:t>
            </a:r>
            <a:r>
              <a:rPr lang="en-US" b="1" dirty="0"/>
              <a:t>simultaneous progress in cities and the countryside</a:t>
            </a:r>
          </a:p>
          <a:p>
            <a:r>
              <a:rPr lang="en-US" b="1" dirty="0"/>
              <a:t>Local</a:t>
            </a:r>
            <a:r>
              <a:rPr lang="en-US" dirty="0"/>
              <a:t> </a:t>
            </a:r>
            <a:r>
              <a:rPr lang="en-US" b="1" dirty="0"/>
              <a:t>patriotic and ideological enthusiasm </a:t>
            </a:r>
            <a:r>
              <a:rPr lang="en-US" dirty="0"/>
              <a:t>will replace Soviet-style centralized technocracy </a:t>
            </a:r>
          </a:p>
          <a:p>
            <a:r>
              <a:rPr lang="en-US" dirty="0"/>
              <a:t>Local party leaders should heroically struggle to achieve great results</a:t>
            </a:r>
          </a:p>
          <a:p>
            <a:r>
              <a:rPr lang="en-US" dirty="0"/>
              <a:t>Abolition of private land ownership, farms to be fused into large scale </a:t>
            </a:r>
            <a:r>
              <a:rPr lang="en-US" b="1" dirty="0">
                <a:solidFill>
                  <a:srgbClr val="FF0000"/>
                </a:solidFill>
              </a:rPr>
              <a:t>„village communes“</a:t>
            </a:r>
          </a:p>
          <a:p>
            <a:r>
              <a:rPr lang="en-US" b="1" dirty="0"/>
              <a:t>Small industrialization </a:t>
            </a:r>
            <a:r>
              <a:rPr lang="en-US" dirty="0"/>
              <a:t>carried out by these village communes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74C5-73C3-4771-A121-08E75FF9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31838-8F27-41BE-91B1-1B09C9A7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Communes were supposed to produce </a:t>
            </a:r>
            <a:r>
              <a:rPr lang="en-US" b="1" dirty="0"/>
              <a:t>their own steel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23706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EE73A-6483-45F5-B693-9A26B794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exteriér, lidé, dav&#10;&#10;Popis byl vytvořen automaticky">
            <a:extLst>
              <a:ext uri="{FF2B5EF4-FFF2-40B4-BE49-F238E27FC236}">
                <a16:creationId xmlns:a16="http://schemas.microsoft.com/office/drawing/2014/main" id="{49607A1F-89ED-4B74-A46E-12DF20131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99995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92D62-2B09-4E34-B4B0-0CCDBCF2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exteriér, strom, staré, země&#10;&#10;Popis byl vytvořen automaticky">
            <a:extLst>
              <a:ext uri="{FF2B5EF4-FFF2-40B4-BE49-F238E27FC236}">
                <a16:creationId xmlns:a16="http://schemas.microsoft.com/office/drawing/2014/main" id="{87981A07-D89D-4E52-886A-C6CB3954C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50" y="1142340"/>
            <a:ext cx="3651499" cy="5112098"/>
          </a:xfrm>
        </p:spPr>
      </p:pic>
    </p:spTree>
    <p:extLst>
      <p:ext uri="{BB962C8B-B14F-4D97-AF65-F5344CB8AC3E}">
        <p14:creationId xmlns:p14="http://schemas.microsoft.com/office/powerpoint/2010/main" val="36801418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26B95-AF59-476E-B56E-C4542BF2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Zástupný obsah 8" descr="Obsah obrázku země, exteriér, staré, lidé&#10;&#10;Popis byl vytvořen automaticky">
            <a:extLst>
              <a:ext uri="{FF2B5EF4-FFF2-40B4-BE49-F238E27FC236}">
                <a16:creationId xmlns:a16="http://schemas.microsoft.com/office/drawing/2014/main" id="{0F73A7F5-CD8C-4BE8-8916-5FF27522F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74" y="2566117"/>
            <a:ext cx="6982651" cy="2481897"/>
          </a:xfrm>
        </p:spPr>
      </p:pic>
    </p:spTree>
    <p:extLst>
      <p:ext uri="{BB962C8B-B14F-4D97-AF65-F5344CB8AC3E}">
        <p14:creationId xmlns:p14="http://schemas.microsoft.com/office/powerpoint/2010/main" val="2870288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DD757-314E-4944-8126-C07454C4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041054-2454-49EE-B845-5F8263FD8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110581"/>
            <a:ext cx="5524500" cy="3781425"/>
          </a:xfrm>
        </p:spPr>
      </p:pic>
    </p:spTree>
    <p:extLst>
      <p:ext uri="{BB962C8B-B14F-4D97-AF65-F5344CB8AC3E}">
        <p14:creationId xmlns:p14="http://schemas.microsoft.com/office/powerpoint/2010/main" val="3415251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74C5-73C3-4771-A121-08E75FF9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31838-8F27-41BE-91B1-1B09C9A7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Communes were supposed to produce </a:t>
            </a:r>
            <a:r>
              <a:rPr lang="en-US" b="1" dirty="0"/>
              <a:t>their own steel</a:t>
            </a:r>
            <a:endParaRPr lang="cs-CZ" b="1" dirty="0"/>
          </a:p>
          <a:p>
            <a:r>
              <a:rPr lang="en-US" dirty="0"/>
              <a:t>„They probably have a lot of spare workers who aren‘t doing anything valuable, let‘s force them to work in manufacturing</a:t>
            </a:r>
            <a:r>
              <a:rPr lang="cs-CZ" b="1" dirty="0"/>
              <a:t>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8288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74C5-73C3-4771-A121-08E75FF9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31838-8F27-41BE-91B1-1B09C9A7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Communes were supposed to produce </a:t>
            </a:r>
            <a:r>
              <a:rPr lang="en-US" b="1" dirty="0"/>
              <a:t>their own steel</a:t>
            </a:r>
            <a:endParaRPr lang="cs-CZ" b="1" dirty="0"/>
          </a:p>
          <a:p>
            <a:r>
              <a:rPr lang="en-US" dirty="0"/>
              <a:t>„They probably have a lot of spare workers who aren‘t doing anything valuable, let‘s force them to work in manufacturing</a:t>
            </a:r>
            <a:r>
              <a:rPr lang="cs-CZ" b="1" dirty="0"/>
              <a:t>“</a:t>
            </a:r>
            <a:endParaRPr lang="en-US" b="1" dirty="0"/>
          </a:p>
          <a:p>
            <a:r>
              <a:rPr lang="en-US" dirty="0"/>
              <a:t>People fulfilled their quotas by </a:t>
            </a:r>
            <a:r>
              <a:rPr lang="en-US" b="1" dirty="0"/>
              <a:t>melting down tools and reforging them </a:t>
            </a:r>
            <a:r>
              <a:rPr lang="en-US" dirty="0"/>
              <a:t>into useless, low</a:t>
            </a:r>
            <a:r>
              <a:rPr lang="cs-CZ" dirty="0"/>
              <a:t>-</a:t>
            </a:r>
            <a:r>
              <a:rPr lang="en-US" dirty="0"/>
              <a:t>quality iron</a:t>
            </a:r>
          </a:p>
        </p:txBody>
      </p:sp>
    </p:spTree>
    <p:extLst>
      <p:ext uri="{BB962C8B-B14F-4D97-AF65-F5344CB8AC3E}">
        <p14:creationId xmlns:p14="http://schemas.microsoft.com/office/powerpoint/2010/main" val="1225940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74C5-73C3-4771-A121-08E75FF9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31838-8F27-41BE-91B1-1B09C9A7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Unrealistic production quotas </a:t>
            </a:r>
            <a:r>
              <a:rPr lang="en-US" dirty="0"/>
              <a:t>&gt; all the food was forcibly confiscated</a:t>
            </a:r>
          </a:p>
        </p:txBody>
      </p:sp>
    </p:spTree>
    <p:extLst>
      <p:ext uri="{BB962C8B-B14F-4D97-AF65-F5344CB8AC3E}">
        <p14:creationId xmlns:p14="http://schemas.microsoft.com/office/powerpoint/2010/main" val="38885701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74C5-73C3-4771-A121-08E75FF9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31838-8F27-41BE-91B1-1B09C9A7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Unrealistic production quotas </a:t>
            </a:r>
            <a:r>
              <a:rPr lang="en-US" dirty="0"/>
              <a:t>&gt; all the food was forcibly confiscated</a:t>
            </a:r>
          </a:p>
          <a:p>
            <a:r>
              <a:rPr lang="en-US" dirty="0"/>
              <a:t>Biggest famine in China‘s history – </a:t>
            </a:r>
            <a:r>
              <a:rPr lang="en-US" b="1" dirty="0"/>
              <a:t>30 million deaths</a:t>
            </a:r>
          </a:p>
        </p:txBody>
      </p:sp>
    </p:spTree>
    <p:extLst>
      <p:ext uri="{BB962C8B-B14F-4D97-AF65-F5344CB8AC3E}">
        <p14:creationId xmlns:p14="http://schemas.microsoft.com/office/powerpoint/2010/main" val="194241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2C33C-240A-42EA-A1A5-2E99C40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8CCF5-AC42-452A-8BD7-12D66AC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Maoism distinctive from Marxism and Leninism?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doctrine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centralism</a:t>
            </a:r>
            <a:r>
              <a:rPr lang="cs-CZ" dirty="0"/>
              <a:t>?“ </a:t>
            </a:r>
          </a:p>
          <a:p>
            <a:r>
              <a:rPr lang="cs-CZ" dirty="0"/>
              <a:t>Name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Party.</a:t>
            </a:r>
          </a:p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supposed</a:t>
            </a:r>
            <a:r>
              <a:rPr lang="cs-CZ" dirty="0"/>
              <a:t> </a:t>
            </a:r>
            <a:r>
              <a:rPr lang="cs-CZ" dirty="0" err="1"/>
              <a:t>advantages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78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74C5-73C3-4771-A121-08E75FF9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31838-8F27-41BE-91B1-1B09C9A7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had to be called off in 1962</a:t>
            </a:r>
          </a:p>
        </p:txBody>
      </p:sp>
    </p:spTree>
    <p:extLst>
      <p:ext uri="{BB962C8B-B14F-4D97-AF65-F5344CB8AC3E}">
        <p14:creationId xmlns:p14="http://schemas.microsoft.com/office/powerpoint/2010/main" val="3813758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EC8A1-388B-4F7D-B1D7-41A398FF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8DCC0-2B7F-4996-BC5E-28FB38440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Intermezzo - more pragmatic policies aimed at repairing the </a:t>
            </a:r>
            <a:r>
              <a:rPr lang="en-US" b="1" dirty="0" err="1"/>
              <a:t>damag</a:t>
            </a:r>
            <a:r>
              <a:rPr lang="cs-CZ" b="1" dirty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2935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EC8A1-388B-4F7D-B1D7-41A398FF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8DCC0-2B7F-4996-BC5E-28FB38440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Intermezzo - more pragmatic policies aimed at repairing the damage</a:t>
            </a:r>
          </a:p>
          <a:p>
            <a:r>
              <a:rPr lang="en-US" dirty="0"/>
              <a:t>Less ideology, more management</a:t>
            </a:r>
          </a:p>
          <a:p>
            <a:r>
              <a:rPr lang="en-US" dirty="0"/>
              <a:t>Material rewards</a:t>
            </a:r>
          </a:p>
        </p:txBody>
      </p:sp>
    </p:spTree>
    <p:extLst>
      <p:ext uri="{BB962C8B-B14F-4D97-AF65-F5344CB8AC3E}">
        <p14:creationId xmlns:p14="http://schemas.microsoft.com/office/powerpoint/2010/main" val="35976421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EC8A1-388B-4F7D-B1D7-41A398FF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8DCC0-2B7F-4996-BC5E-28FB38440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&gt; alleviate the hunger and poverty of rural villages &gt; </a:t>
            </a:r>
            <a:r>
              <a:rPr lang="en-US" b="1" dirty="0"/>
              <a:t>higher prices for agricultural products</a:t>
            </a:r>
          </a:p>
        </p:txBody>
      </p:sp>
    </p:spTree>
    <p:extLst>
      <p:ext uri="{BB962C8B-B14F-4D97-AF65-F5344CB8AC3E}">
        <p14:creationId xmlns:p14="http://schemas.microsoft.com/office/powerpoint/2010/main" val="40775029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EC8A1-388B-4F7D-B1D7-41A398FF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8DCC0-2B7F-4996-BC5E-28FB38440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alleviate the hunger and poverty of rural villages &gt; </a:t>
            </a:r>
            <a:r>
              <a:rPr lang="en-US" b="1" dirty="0"/>
              <a:t>higher prices for agricultural products</a:t>
            </a:r>
          </a:p>
          <a:p>
            <a:r>
              <a:rPr lang="en-US" dirty="0"/>
              <a:t>Industrial firms – mostly remained under </a:t>
            </a:r>
            <a:r>
              <a:rPr lang="en-US" b="1" dirty="0"/>
              <a:t>local control</a:t>
            </a:r>
            <a:r>
              <a:rPr lang="en-US" dirty="0"/>
              <a:t>, but run in a more professional manner</a:t>
            </a:r>
          </a:p>
        </p:txBody>
      </p:sp>
    </p:spTree>
    <p:extLst>
      <p:ext uri="{BB962C8B-B14F-4D97-AF65-F5344CB8AC3E}">
        <p14:creationId xmlns:p14="http://schemas.microsoft.com/office/powerpoint/2010/main" val="40046474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EC8A1-388B-4F7D-B1D7-41A398FF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8DCC0-2B7F-4996-BC5E-28FB38440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alleviate the hunger and poverty of rural villages &gt; </a:t>
            </a:r>
            <a:r>
              <a:rPr lang="en-US" b="1" dirty="0"/>
              <a:t>higher prices for agricultural products</a:t>
            </a:r>
          </a:p>
          <a:p>
            <a:r>
              <a:rPr lang="en-US" dirty="0"/>
              <a:t>Industrial firms – mostly remained under </a:t>
            </a:r>
            <a:r>
              <a:rPr lang="en-US" b="1" dirty="0"/>
              <a:t>local control</a:t>
            </a:r>
            <a:r>
              <a:rPr lang="en-US" dirty="0"/>
              <a:t>, but run in a more professional manner</a:t>
            </a:r>
          </a:p>
          <a:p>
            <a:r>
              <a:rPr lang="en-US" b="1" dirty="0">
                <a:solidFill>
                  <a:srgbClr val="FF0000"/>
                </a:solidFill>
              </a:rPr>
              <a:t>Basic economic model until 1978</a:t>
            </a:r>
          </a:p>
        </p:txBody>
      </p:sp>
    </p:spTree>
    <p:extLst>
      <p:ext uri="{BB962C8B-B14F-4D97-AF65-F5344CB8AC3E}">
        <p14:creationId xmlns:p14="http://schemas.microsoft.com/office/powerpoint/2010/main" val="24187712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28E9A-FE86-446D-B81C-AB515B05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34EF1-01F2-46C6-8135-802879A1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 for the first Five Year plan, </a:t>
            </a:r>
            <a:r>
              <a:rPr lang="en-US" b="1" dirty="0"/>
              <a:t>China never had true Soviet-style central planning</a:t>
            </a:r>
          </a:p>
        </p:txBody>
      </p:sp>
    </p:spTree>
    <p:extLst>
      <p:ext uri="{BB962C8B-B14F-4D97-AF65-F5344CB8AC3E}">
        <p14:creationId xmlns:p14="http://schemas.microsoft.com/office/powerpoint/2010/main" val="307778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28E9A-FE86-446D-B81C-AB515B05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34EF1-01F2-46C6-8135-802879A1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 for the first Five Year plan, </a:t>
            </a:r>
            <a:r>
              <a:rPr lang="en-US" b="1" dirty="0"/>
              <a:t>China never had true Soviet-style central planning</a:t>
            </a:r>
          </a:p>
          <a:p>
            <a:r>
              <a:rPr lang="en-US" b="1" dirty="0"/>
              <a:t>Decision making was divided between different levers of party and government</a:t>
            </a:r>
          </a:p>
        </p:txBody>
      </p:sp>
    </p:spTree>
    <p:extLst>
      <p:ext uri="{BB962C8B-B14F-4D97-AF65-F5344CB8AC3E}">
        <p14:creationId xmlns:p14="http://schemas.microsoft.com/office/powerpoint/2010/main" val="14930684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28E9A-FE86-446D-B81C-AB515B05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34EF1-01F2-46C6-8135-802879A1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 for the first Five Year plan, </a:t>
            </a:r>
            <a:r>
              <a:rPr lang="en-US" b="1" dirty="0"/>
              <a:t>China never had true Soviet-style central planning</a:t>
            </a:r>
          </a:p>
          <a:p>
            <a:r>
              <a:rPr lang="en-US" b="1" dirty="0"/>
              <a:t>Decision making was divided between different levers of party and government</a:t>
            </a:r>
          </a:p>
          <a:p>
            <a:r>
              <a:rPr lang="en-US" dirty="0"/>
              <a:t>Typically, many enterprises were controlled on the provincial level etc.</a:t>
            </a:r>
          </a:p>
        </p:txBody>
      </p:sp>
    </p:spTree>
    <p:extLst>
      <p:ext uri="{BB962C8B-B14F-4D97-AF65-F5344CB8AC3E}">
        <p14:creationId xmlns:p14="http://schemas.microsoft.com/office/powerpoint/2010/main" val="3152532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28E9A-FE86-446D-B81C-AB515B05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34EF1-01F2-46C6-8135-802879A1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 for the first Five Year plan, </a:t>
            </a:r>
            <a:r>
              <a:rPr lang="en-US" b="1" dirty="0"/>
              <a:t>China never had true Soviet-style central planning</a:t>
            </a:r>
          </a:p>
          <a:p>
            <a:r>
              <a:rPr lang="en-US" b="1" dirty="0"/>
              <a:t>Decision making was divided between different levers of party and government</a:t>
            </a:r>
          </a:p>
          <a:p>
            <a:r>
              <a:rPr lang="en-US" dirty="0"/>
              <a:t>Typically, many enterprises were controlled on the provincial level etc.</a:t>
            </a:r>
          </a:p>
          <a:p>
            <a:endParaRPr lang="cs-CZ" dirty="0"/>
          </a:p>
          <a:p>
            <a:r>
              <a:rPr lang="en-US" dirty="0"/>
              <a:t>&gt; opaque system, </a:t>
            </a:r>
            <a:r>
              <a:rPr lang="en-US" b="1" dirty="0"/>
              <a:t>it is difficult to say who is in charge of what</a:t>
            </a:r>
          </a:p>
        </p:txBody>
      </p:sp>
    </p:spTree>
    <p:extLst>
      <p:ext uri="{BB962C8B-B14F-4D97-AF65-F5344CB8AC3E}">
        <p14:creationId xmlns:p14="http://schemas.microsoft.com/office/powerpoint/2010/main" val="335386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2C33C-240A-42EA-A1A5-2E99C40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8CCF5-AC42-452A-8BD7-12D66AC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Maoism distinctive from Marxism and Leninism?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doctrine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centralism</a:t>
            </a:r>
            <a:r>
              <a:rPr lang="cs-CZ" dirty="0"/>
              <a:t>?“ </a:t>
            </a:r>
          </a:p>
          <a:p>
            <a:r>
              <a:rPr lang="cs-CZ" dirty="0"/>
              <a:t>Name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Party.</a:t>
            </a:r>
          </a:p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supposed</a:t>
            </a:r>
            <a:r>
              <a:rPr lang="cs-CZ" dirty="0"/>
              <a:t> </a:t>
            </a:r>
            <a:r>
              <a:rPr lang="cs-CZ" dirty="0" err="1"/>
              <a:t>advantages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?</a:t>
            </a:r>
          </a:p>
          <a:p>
            <a:r>
              <a:rPr lang="en-US" dirty="0"/>
              <a:t>Which sector of the economy did</a:t>
            </a:r>
            <a:r>
              <a:rPr lang="cs-CZ" dirty="0"/>
              <a:t> </a:t>
            </a:r>
            <a:r>
              <a:rPr lang="en-US" dirty="0"/>
              <a:t>Communist</a:t>
            </a:r>
            <a:r>
              <a:rPr lang="cs-CZ" dirty="0"/>
              <a:t> </a:t>
            </a:r>
            <a:r>
              <a:rPr lang="cs-CZ" dirty="0" err="1"/>
              <a:t>governments</a:t>
            </a:r>
            <a:r>
              <a:rPr lang="cs-CZ" dirty="0"/>
              <a:t> </a:t>
            </a:r>
            <a:r>
              <a:rPr lang="cs-CZ" dirty="0" err="1"/>
              <a:t>typically</a:t>
            </a:r>
            <a:r>
              <a:rPr lang="en-US" dirty="0"/>
              <a:t> tr</a:t>
            </a:r>
            <a:r>
              <a:rPr lang="cs-CZ" dirty="0" err="1"/>
              <a:t>ied</a:t>
            </a:r>
            <a:r>
              <a:rPr lang="en-US" dirty="0"/>
              <a:t> to develop at the expense of which other sector?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8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FC0D-1B35-43CF-8C8A-CCB00326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F4940-225B-4F10-9366-2B08F779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Mao was partially discredited </a:t>
            </a:r>
            <a:r>
              <a:rPr lang="en-US" dirty="0"/>
              <a:t>by the Great Leap Forward and faced opposition inside the party (Deng Xiaoping)</a:t>
            </a:r>
          </a:p>
        </p:txBody>
      </p:sp>
    </p:spTree>
    <p:extLst>
      <p:ext uri="{BB962C8B-B14F-4D97-AF65-F5344CB8AC3E}">
        <p14:creationId xmlns:p14="http://schemas.microsoft.com/office/powerpoint/2010/main" val="36407822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FC0D-1B35-43CF-8C8A-CCB00326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F4940-225B-4F10-9366-2B08F779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Mao was partially discredited </a:t>
            </a:r>
            <a:r>
              <a:rPr lang="en-US" dirty="0"/>
              <a:t>by the Great Leap Forward and faced opposition inside the party (Deng Xiaoping)</a:t>
            </a:r>
          </a:p>
          <a:p>
            <a:r>
              <a:rPr lang="en-US" dirty="0"/>
              <a:t>Attempt to turn Mao into a mere </a:t>
            </a:r>
            <a:r>
              <a:rPr lang="en-US" b="1" dirty="0"/>
              <a:t>figurehead</a:t>
            </a:r>
            <a:r>
              <a:rPr lang="en-US" dirty="0"/>
              <a:t> and create a more technocratic and collective leadership</a:t>
            </a:r>
          </a:p>
        </p:txBody>
      </p:sp>
    </p:spTree>
    <p:extLst>
      <p:ext uri="{BB962C8B-B14F-4D97-AF65-F5344CB8AC3E}">
        <p14:creationId xmlns:p14="http://schemas.microsoft.com/office/powerpoint/2010/main" val="17105522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FC0D-1B35-43CF-8C8A-CCB00326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F4940-225B-4F10-9366-2B08F779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Mao was partially discredited </a:t>
            </a:r>
            <a:r>
              <a:rPr lang="en-US" dirty="0"/>
              <a:t>by the Great Leap Forward and faced opposition inside the party (Deng Xiaoping)</a:t>
            </a:r>
          </a:p>
          <a:p>
            <a:r>
              <a:rPr lang="en-US" dirty="0"/>
              <a:t>Attempt to turn Mao into a mere </a:t>
            </a:r>
            <a:r>
              <a:rPr lang="en-US" b="1" dirty="0"/>
              <a:t>figurehead</a:t>
            </a:r>
            <a:r>
              <a:rPr lang="en-US" dirty="0"/>
              <a:t> and create a more technocratic and collective leadership</a:t>
            </a:r>
            <a:endParaRPr lang="cs-CZ" dirty="0"/>
          </a:p>
          <a:p>
            <a:r>
              <a:rPr lang="cs-CZ" dirty="0" err="1"/>
              <a:t>Abroad</a:t>
            </a:r>
            <a:r>
              <a:rPr lang="cs-CZ" dirty="0"/>
              <a:t> – </a:t>
            </a:r>
            <a:r>
              <a:rPr lang="cs-CZ" dirty="0" err="1"/>
              <a:t>deconstruction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Stalin‘s</a:t>
            </a:r>
            <a:r>
              <a:rPr lang="cs-CZ" dirty="0"/>
              <a:t> </a:t>
            </a:r>
            <a:r>
              <a:rPr lang="cs-CZ" dirty="0" err="1"/>
              <a:t>cult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personality, more „</a:t>
            </a:r>
            <a:r>
              <a:rPr lang="cs-CZ" dirty="0" err="1"/>
              <a:t>boring</a:t>
            </a:r>
            <a:r>
              <a:rPr lang="cs-CZ" dirty="0"/>
              <a:t>“ and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bloody</a:t>
            </a:r>
            <a:r>
              <a:rPr lang="cs-CZ" dirty="0"/>
              <a:t> rule in </a:t>
            </a:r>
            <a:r>
              <a:rPr lang="cs-CZ" dirty="0" err="1"/>
              <a:t>the</a:t>
            </a:r>
            <a:r>
              <a:rPr lang="cs-CZ" dirty="0"/>
              <a:t> USSR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524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FC0D-1B35-43CF-8C8A-CCB00326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F4940-225B-4F10-9366-2B08F779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Revolution – attack on intellectuals and party bureaucrats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91669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FC0D-1B35-43CF-8C8A-CCB00326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F4940-225B-4F10-9366-2B08F779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Revolution – attack on intellectuals and party bureaucrats – </a:t>
            </a:r>
            <a:r>
              <a:rPr lang="en-US" b="1" dirty="0"/>
              <a:t>Mao‘s opponents</a:t>
            </a:r>
          </a:p>
        </p:txBody>
      </p:sp>
    </p:spTree>
    <p:extLst>
      <p:ext uri="{BB962C8B-B14F-4D97-AF65-F5344CB8AC3E}">
        <p14:creationId xmlns:p14="http://schemas.microsoft.com/office/powerpoint/2010/main" val="25859451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FC0D-1B35-43CF-8C8A-CCB00326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F4940-225B-4F10-9366-2B08F779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Revolution – attack on intellectuals and party bureaucrats – </a:t>
            </a:r>
            <a:r>
              <a:rPr lang="en-US" b="1" dirty="0"/>
              <a:t>Mao‘s opponents</a:t>
            </a:r>
          </a:p>
          <a:p>
            <a:r>
              <a:rPr lang="en-US" dirty="0"/>
              <a:t>Officially: </a:t>
            </a:r>
            <a:r>
              <a:rPr lang="en-US" b="1" dirty="0"/>
              <a:t>attempt to prevent the Communist party from becoming a new elite</a:t>
            </a:r>
            <a:r>
              <a:rPr lang="en-US" dirty="0"/>
              <a:t> – permanent revolution</a:t>
            </a:r>
          </a:p>
        </p:txBody>
      </p:sp>
    </p:spTree>
    <p:extLst>
      <p:ext uri="{BB962C8B-B14F-4D97-AF65-F5344CB8AC3E}">
        <p14:creationId xmlns:p14="http://schemas.microsoft.com/office/powerpoint/2010/main" val="1099813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8D7C5-2024-418B-8E83-101F83E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C022-D4DC-48D2-BBEA-9441D85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Red Brigades </a:t>
            </a:r>
            <a:r>
              <a:rPr lang="en-US" dirty="0"/>
              <a:t>– groups of fanatical young comrades</a:t>
            </a:r>
          </a:p>
        </p:txBody>
      </p:sp>
    </p:spTree>
    <p:extLst>
      <p:ext uri="{BB962C8B-B14F-4D97-AF65-F5344CB8AC3E}">
        <p14:creationId xmlns:p14="http://schemas.microsoft.com/office/powerpoint/2010/main" val="9280206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5FB9D-C9FD-4BE6-B61C-9B2369AF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2D03A5E-B0E2-4F18-99D5-8DA33CB13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001044"/>
            <a:ext cx="6667500" cy="4000500"/>
          </a:xfrm>
        </p:spPr>
      </p:pic>
    </p:spTree>
    <p:extLst>
      <p:ext uri="{BB962C8B-B14F-4D97-AF65-F5344CB8AC3E}">
        <p14:creationId xmlns:p14="http://schemas.microsoft.com/office/powerpoint/2010/main" val="32431657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7D826-2953-4F7E-85CD-4F9A345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pózování, osoba, skupina&#10;&#10;Popis byl vytvořen automaticky">
            <a:extLst>
              <a:ext uri="{FF2B5EF4-FFF2-40B4-BE49-F238E27FC236}">
                <a16:creationId xmlns:a16="http://schemas.microsoft.com/office/drawing/2014/main" id="{7C26E495-5078-4931-8C65-B9EC27A28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06" y="1825625"/>
            <a:ext cx="2366788" cy="4351338"/>
          </a:xfrm>
        </p:spPr>
      </p:pic>
    </p:spTree>
    <p:extLst>
      <p:ext uri="{BB962C8B-B14F-4D97-AF65-F5344CB8AC3E}">
        <p14:creationId xmlns:p14="http://schemas.microsoft.com/office/powerpoint/2010/main" val="14410200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ADD06-85D8-4D89-A8DA-DC8B7F9F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exteriér, skupina, pózování&#10;&#10;Popis byl vytvořen automaticky">
            <a:extLst>
              <a:ext uri="{FF2B5EF4-FFF2-40B4-BE49-F238E27FC236}">
                <a16:creationId xmlns:a16="http://schemas.microsoft.com/office/drawing/2014/main" id="{6376DECC-ADB7-4544-83F0-8C4DB31EC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89841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4F0A-0405-4CC1-AF21-7B13B089C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A2B0-EABB-4258-8A6A-F36A10BD5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prices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55501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8D7C5-2024-418B-8E83-101F83E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C022-D4DC-48D2-BBEA-9441D85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Red Brigades </a:t>
            </a:r>
            <a:r>
              <a:rPr lang="en-US" dirty="0"/>
              <a:t>– groups of fanatical young comrades &gt; attacks on „bourgeois elements“ etc., taking over of factories</a:t>
            </a:r>
          </a:p>
        </p:txBody>
      </p:sp>
    </p:spTree>
    <p:extLst>
      <p:ext uri="{BB962C8B-B14F-4D97-AF65-F5344CB8AC3E}">
        <p14:creationId xmlns:p14="http://schemas.microsoft.com/office/powerpoint/2010/main" val="20769117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8D7C5-2024-418B-8E83-101F83E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C022-D4DC-48D2-BBEA-9441D85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Red Brigades </a:t>
            </a:r>
            <a:r>
              <a:rPr lang="en-US" dirty="0"/>
              <a:t>– groups of fanatical young comrades &gt; attacks on „bourgeois elements“ etc., taking over of factories</a:t>
            </a:r>
          </a:p>
          <a:p>
            <a:r>
              <a:rPr lang="en-US" dirty="0"/>
              <a:t>Destruction of Chinese cultural heritage („</a:t>
            </a:r>
            <a:r>
              <a:rPr lang="en-US" b="1" dirty="0"/>
              <a:t>old thinking</a:t>
            </a:r>
            <a:r>
              <a:rPr lang="en-US" dirty="0"/>
              <a:t>“)</a:t>
            </a:r>
          </a:p>
        </p:txBody>
      </p:sp>
    </p:spTree>
    <p:extLst>
      <p:ext uri="{BB962C8B-B14F-4D97-AF65-F5344CB8AC3E}">
        <p14:creationId xmlns:p14="http://schemas.microsoft.com/office/powerpoint/2010/main" val="17163588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D72CE-AC8A-40B4-9C48-B4F62442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exteriér, jeskyně&#10;&#10;Popis byl vytvořen automaticky">
            <a:extLst>
              <a:ext uri="{FF2B5EF4-FFF2-40B4-BE49-F238E27FC236}">
                <a16:creationId xmlns:a16="http://schemas.microsoft.com/office/drawing/2014/main" id="{120A280D-1DF6-45EF-9E8A-32DE87344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2050574"/>
            <a:ext cx="5201920" cy="3901440"/>
          </a:xfrm>
        </p:spPr>
      </p:pic>
    </p:spTree>
    <p:extLst>
      <p:ext uri="{BB962C8B-B14F-4D97-AF65-F5344CB8AC3E}">
        <p14:creationId xmlns:p14="http://schemas.microsoft.com/office/powerpoint/2010/main" val="27381718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8D7C5-2024-418B-8E83-101F83E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C022-D4DC-48D2-BBEA-9441D85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Red Brigades </a:t>
            </a:r>
            <a:r>
              <a:rPr lang="en-US" dirty="0"/>
              <a:t>– groups of fanatical young comrades &gt; attacks on „bourgeois elements“ etc., taking over of factories</a:t>
            </a:r>
          </a:p>
          <a:p>
            <a:r>
              <a:rPr lang="en-US" dirty="0"/>
              <a:t>Destruction of Chinese cultural heritage („</a:t>
            </a:r>
            <a:r>
              <a:rPr lang="en-US" b="1" dirty="0"/>
              <a:t>old thinking</a:t>
            </a:r>
            <a:r>
              <a:rPr lang="en-US" dirty="0"/>
              <a:t>“)</a:t>
            </a:r>
          </a:p>
          <a:p>
            <a:r>
              <a:rPr lang="en-US" dirty="0"/>
              <a:t>„</a:t>
            </a:r>
            <a:r>
              <a:rPr lang="en-US" b="1" dirty="0"/>
              <a:t>Sending down</a:t>
            </a:r>
            <a:r>
              <a:rPr lang="en-US" dirty="0"/>
              <a:t>“ – young</a:t>
            </a:r>
            <a:r>
              <a:rPr lang="cs-CZ" dirty="0"/>
              <a:t> </a:t>
            </a:r>
            <a:r>
              <a:rPr lang="en-US" dirty="0"/>
              <a:t>intellectuals sent to work in villages &gt; waste of talent and potential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431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8D7C5-2024-418B-8E83-101F83E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C022-D4DC-48D2-BBEA-9441D85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Red Brigades </a:t>
            </a:r>
            <a:r>
              <a:rPr lang="en-US" dirty="0"/>
              <a:t>– groups of fanatical young comrades &gt; attacks on „bourgeois elements“ etc., taking over of factories</a:t>
            </a:r>
          </a:p>
          <a:p>
            <a:r>
              <a:rPr lang="en-US" dirty="0"/>
              <a:t>Destruction of Chinese cultural heritage („</a:t>
            </a:r>
            <a:r>
              <a:rPr lang="en-US" b="1" dirty="0"/>
              <a:t>old thinking</a:t>
            </a:r>
            <a:r>
              <a:rPr lang="en-US" dirty="0"/>
              <a:t>“)</a:t>
            </a:r>
          </a:p>
          <a:p>
            <a:r>
              <a:rPr lang="en-US" dirty="0"/>
              <a:t>„</a:t>
            </a:r>
            <a:r>
              <a:rPr lang="en-US" b="1" dirty="0"/>
              <a:t>Sending down</a:t>
            </a:r>
            <a:r>
              <a:rPr lang="en-US" dirty="0"/>
              <a:t>“ – young</a:t>
            </a:r>
            <a:r>
              <a:rPr lang="cs-CZ" dirty="0"/>
              <a:t> </a:t>
            </a:r>
            <a:r>
              <a:rPr lang="en-US" dirty="0"/>
              <a:t>intellectuals sent to work in villages &gt; waste of talent and potential</a:t>
            </a:r>
          </a:p>
          <a:p>
            <a:r>
              <a:rPr lang="en-US" dirty="0"/>
              <a:t>„</a:t>
            </a:r>
            <a:r>
              <a:rPr lang="en-US" b="1" dirty="0"/>
              <a:t>Self-criticism</a:t>
            </a:r>
            <a:r>
              <a:rPr lang="en-US" dirty="0"/>
              <a:t>“ – public humiliation and torture</a:t>
            </a:r>
          </a:p>
        </p:txBody>
      </p:sp>
    </p:spTree>
    <p:extLst>
      <p:ext uri="{BB962C8B-B14F-4D97-AF65-F5344CB8AC3E}">
        <p14:creationId xmlns:p14="http://schemas.microsoft.com/office/powerpoint/2010/main" val="28414221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54577-0C32-4947-AA6C-5269B86A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osoba, dav&#10;&#10;Popis byl vytvořen automaticky">
            <a:extLst>
              <a:ext uri="{FF2B5EF4-FFF2-40B4-BE49-F238E27FC236}">
                <a16:creationId xmlns:a16="http://schemas.microsoft.com/office/drawing/2014/main" id="{C22E21DE-2811-48C7-989C-D995F2DD1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27" y="2126751"/>
            <a:ext cx="6204786" cy="3486301"/>
          </a:xfrm>
        </p:spPr>
      </p:pic>
    </p:spTree>
    <p:extLst>
      <p:ext uri="{BB962C8B-B14F-4D97-AF65-F5344CB8AC3E}">
        <p14:creationId xmlns:p14="http://schemas.microsoft.com/office/powerpoint/2010/main" val="37212349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B66B9-B083-4C1B-ABC9-E030582A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osoba, exteriér, lidé&#10;&#10;Popis byl vytvořen automaticky">
            <a:extLst>
              <a:ext uri="{FF2B5EF4-FFF2-40B4-BE49-F238E27FC236}">
                <a16:creationId xmlns:a16="http://schemas.microsoft.com/office/drawing/2014/main" id="{625FCFE8-4870-45F3-86EA-718E85618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972108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8D7C5-2024-418B-8E83-101F83E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C022-D4DC-48D2-BBEA-9441D85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1968 – the army had to move in to rein in the Red Brigades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723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AED01-AAEA-4F56-95DE-882AD1E7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F54C9-86A2-41BF-8062-8B08DB874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Officially no major change to the economic model – but omnipresent </a:t>
            </a:r>
            <a:r>
              <a:rPr lang="en-US" b="1" dirty="0"/>
              <a:t>chaos and radicalism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340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AED01-AAEA-4F56-95DE-882AD1E7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F54C9-86A2-41BF-8062-8B08DB874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Officially no major change to the economic model – but omnipresent </a:t>
            </a:r>
            <a:r>
              <a:rPr lang="en-US" b="1" dirty="0"/>
              <a:t>chaos and radicalism</a:t>
            </a:r>
            <a:endParaRPr lang="en-US" dirty="0"/>
          </a:p>
          <a:p>
            <a:r>
              <a:rPr lang="en-US" dirty="0"/>
              <a:t>Mao‘s final years (1970-76) – </a:t>
            </a:r>
            <a:r>
              <a:rPr lang="en-US" b="1" dirty="0"/>
              <a:t>the situation slowly calmed 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4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4F0A-0405-4CC1-AF21-7B13B089C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A2B0-EABB-4258-8A6A-F36A10BD5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prices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?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conduct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61852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DA292-2B85-4693-86A3-A3842CDF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8177FC-26FF-462F-9B5D-37C331D98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D0D0D"/>
                </a:solidFill>
                <a:effectLst/>
                <a:latin typeface="MiloTE"/>
              </a:rPr>
              <a:t>“H</a:t>
            </a:r>
            <a:r>
              <a:rPr lang="cs-CZ" b="0" i="0" dirty="0">
                <a:solidFill>
                  <a:srgbClr val="0D0D0D"/>
                </a:solidFill>
                <a:effectLst/>
                <a:latin typeface="MiloTE"/>
              </a:rPr>
              <a:t>ad</a:t>
            </a:r>
            <a:r>
              <a:rPr lang="en-US" b="0" i="0" dirty="0">
                <a:solidFill>
                  <a:srgbClr val="0D0D0D"/>
                </a:solidFill>
                <a:effectLst/>
                <a:latin typeface="MiloTE"/>
              </a:rPr>
              <a:t> Mao died in 1956, his achievements would have been immortal. Had he died in 1966, he would still have been a great man but flawed. But he died in </a:t>
            </a:r>
            <a:r>
              <a:rPr lang="en-US" b="1" i="0" dirty="0">
                <a:solidFill>
                  <a:srgbClr val="0D0D0D"/>
                </a:solidFill>
                <a:effectLst/>
                <a:latin typeface="MiloTE"/>
              </a:rPr>
              <a:t>1976</a:t>
            </a:r>
            <a:r>
              <a:rPr lang="en-US" b="0" i="0" dirty="0">
                <a:solidFill>
                  <a:srgbClr val="0D0D0D"/>
                </a:solidFill>
                <a:effectLst/>
                <a:latin typeface="MiloTE"/>
              </a:rPr>
              <a:t>. Alas, what can one say?”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450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021D-4A32-4162-B6D4-22077582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Mao‘s final years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6A90B-5553-44A4-B966-B3D46362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struggle between </a:t>
            </a:r>
            <a:r>
              <a:rPr lang="en-US" b="1" dirty="0"/>
              <a:t>pragmatists</a:t>
            </a:r>
            <a:r>
              <a:rPr lang="en-US" dirty="0"/>
              <a:t> (Deng and Zhou Enlai) and </a:t>
            </a:r>
            <a:r>
              <a:rPr lang="en-US" b="1" dirty="0"/>
              <a:t>hardcore Maoists </a:t>
            </a:r>
            <a:r>
              <a:rPr lang="en-US" dirty="0"/>
              <a:t>(Gang of Four – Mao‘s wife)</a:t>
            </a:r>
          </a:p>
        </p:txBody>
      </p:sp>
    </p:spTree>
    <p:extLst>
      <p:ext uri="{BB962C8B-B14F-4D97-AF65-F5344CB8AC3E}">
        <p14:creationId xmlns:p14="http://schemas.microsoft.com/office/powerpoint/2010/main" val="16874573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021D-4A32-4162-B6D4-22077582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Mao‘s final years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6A90B-5553-44A4-B966-B3D46362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struggle between pragmatists (Deng and Zhou Enlai) and hardcore Maoists (Gang of Four – Mao‘s wife)</a:t>
            </a:r>
          </a:p>
          <a:p>
            <a:r>
              <a:rPr lang="en-US" dirty="0"/>
              <a:t>Material incentives and focus on economic performance vs. ideological purity and revolutionary zeal</a:t>
            </a:r>
          </a:p>
        </p:txBody>
      </p:sp>
    </p:spTree>
    <p:extLst>
      <p:ext uri="{BB962C8B-B14F-4D97-AF65-F5344CB8AC3E}">
        <p14:creationId xmlns:p14="http://schemas.microsoft.com/office/powerpoint/2010/main" val="13485837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021D-4A32-4162-B6D4-22077582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Mao‘s final years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6A90B-5553-44A4-B966-B3D46362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struggle between pragmatists (Deng and Zhou Enlai) and hardcore Maoists (Gang of Four – Mao‘s wife)</a:t>
            </a:r>
          </a:p>
          <a:p>
            <a:r>
              <a:rPr lang="en-US" dirty="0"/>
              <a:t>Material incentives and focus on economic performance vs. ideological purity and revolutionary zeal</a:t>
            </a:r>
          </a:p>
          <a:p>
            <a:r>
              <a:rPr lang="en-US" dirty="0"/>
              <a:t>Both Mao and Zhou died in 1976</a:t>
            </a:r>
          </a:p>
        </p:txBody>
      </p:sp>
    </p:spTree>
    <p:extLst>
      <p:ext uri="{BB962C8B-B14F-4D97-AF65-F5344CB8AC3E}">
        <p14:creationId xmlns:p14="http://schemas.microsoft.com/office/powerpoint/2010/main" val="42149970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021D-4A32-4162-B6D4-22077582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Mao‘s final years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6A90B-5553-44A4-B966-B3D46362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struggle between pragmatists (Deng and Zhou Enlai) and hardcore Maoists (Gang of Four – Mao‘s wife)</a:t>
            </a:r>
          </a:p>
          <a:p>
            <a:r>
              <a:rPr lang="en-US" dirty="0"/>
              <a:t>Material incentives and focus on economic performance vs. ideological purity and revolutionary zeal</a:t>
            </a:r>
          </a:p>
          <a:p>
            <a:r>
              <a:rPr lang="en-US" dirty="0"/>
              <a:t>Both Mao and Zhou died in 1976</a:t>
            </a:r>
          </a:p>
          <a:p>
            <a:r>
              <a:rPr lang="en-US" dirty="0"/>
              <a:t>Brief interregnum, </a:t>
            </a:r>
            <a:r>
              <a:rPr lang="en-US" b="1" dirty="0"/>
              <a:t>Deng‘s faction emerged victorious in 1978</a:t>
            </a:r>
          </a:p>
        </p:txBody>
      </p:sp>
    </p:spTree>
    <p:extLst>
      <p:ext uri="{BB962C8B-B14F-4D97-AF65-F5344CB8AC3E}">
        <p14:creationId xmlns:p14="http://schemas.microsoft.com/office/powerpoint/2010/main" val="36208928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021D-4A32-4162-B6D4-22077582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Mao‘s final years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6A90B-5553-44A4-B966-B3D46362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struggle between pragmatists (Deng and Zhou Enlai) and hardcore Maoists (Gang of Four – Mao‘s wife)</a:t>
            </a:r>
          </a:p>
          <a:p>
            <a:r>
              <a:rPr lang="en-US" dirty="0"/>
              <a:t>Material incentives and focus on economic performance vs. ideological purity and revolutionary zeal</a:t>
            </a:r>
          </a:p>
          <a:p>
            <a:r>
              <a:rPr lang="en-US" dirty="0"/>
              <a:t>Both Mao and Zhou died in 1976</a:t>
            </a:r>
          </a:p>
          <a:p>
            <a:r>
              <a:rPr lang="en-US" dirty="0"/>
              <a:t>Brief interregnum, </a:t>
            </a:r>
            <a:r>
              <a:rPr lang="en-US" b="1" dirty="0"/>
              <a:t>Deng‘s faction emerged victorious in 1978</a:t>
            </a:r>
          </a:p>
          <a:p>
            <a:r>
              <a:rPr lang="en-US" dirty="0"/>
              <a:t>„Gang of Four“ – blamed for the excesses of the Cultural Revolution so that Mao himself could be absolved of all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62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CB7C4-0B28-4EBD-83F5-461E2BBF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lidé, stojící, oblek&#10;&#10;Popis byl vytvořen automaticky">
            <a:extLst>
              <a:ext uri="{FF2B5EF4-FFF2-40B4-BE49-F238E27FC236}">
                <a16:creationId xmlns:a16="http://schemas.microsoft.com/office/drawing/2014/main" id="{BE9A444E-D6D5-4B16-8EBD-F572339F1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40" y="1825625"/>
            <a:ext cx="6416719" cy="4351338"/>
          </a:xfrm>
        </p:spPr>
      </p:pic>
    </p:spTree>
    <p:extLst>
      <p:ext uri="{BB962C8B-B14F-4D97-AF65-F5344CB8AC3E}">
        <p14:creationId xmlns:p14="http://schemas.microsoft.com/office/powerpoint/2010/main" val="33912640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27D27-9409-4850-8AC0-DF3222CC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4D9FD-8B96-4CC6-92D0-71F165759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per capita – similar to India and sub-Saharan Africa</a:t>
            </a:r>
          </a:p>
          <a:p>
            <a:r>
              <a:rPr lang="en-US" dirty="0"/>
              <a:t>Overpopulation</a:t>
            </a:r>
          </a:p>
        </p:txBody>
      </p:sp>
    </p:spTree>
    <p:extLst>
      <p:ext uri="{BB962C8B-B14F-4D97-AF65-F5344CB8AC3E}">
        <p14:creationId xmlns:p14="http://schemas.microsoft.com/office/powerpoint/2010/main" val="4330948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27D27-9409-4850-8AC0-DF3222CC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4D9FD-8B96-4CC6-92D0-71F165759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per capita – similar to India and sub-Saharan Africa</a:t>
            </a:r>
          </a:p>
          <a:p>
            <a:r>
              <a:rPr lang="en-US" dirty="0"/>
              <a:t>Overpopulation</a:t>
            </a:r>
          </a:p>
          <a:p>
            <a:r>
              <a:rPr lang="en-US" dirty="0"/>
              <a:t>The Party itself was ravaged by years of purges</a:t>
            </a:r>
          </a:p>
          <a:p>
            <a:r>
              <a:rPr lang="en-US" dirty="0"/>
              <a:t>&gt; </a:t>
            </a:r>
            <a:r>
              <a:rPr lang="en-US" b="1" dirty="0"/>
              <a:t>bad economic data! </a:t>
            </a:r>
          </a:p>
        </p:txBody>
      </p:sp>
    </p:spTree>
    <p:extLst>
      <p:ext uri="{BB962C8B-B14F-4D97-AF65-F5344CB8AC3E}">
        <p14:creationId xmlns:p14="http://schemas.microsoft.com/office/powerpoint/2010/main" val="38758155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27D27-9409-4850-8AC0-DF3222CC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4D9FD-8B96-4CC6-92D0-71F165759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per capita – similar to India and sub-Saharan Africa</a:t>
            </a:r>
          </a:p>
          <a:p>
            <a:r>
              <a:rPr lang="en-US" dirty="0"/>
              <a:t>Overpopulation</a:t>
            </a:r>
          </a:p>
          <a:p>
            <a:r>
              <a:rPr lang="en-US" dirty="0"/>
              <a:t>The Party itself was ravaged by years of purges</a:t>
            </a:r>
          </a:p>
          <a:p>
            <a:r>
              <a:rPr lang="en-US" dirty="0"/>
              <a:t>&gt; </a:t>
            </a:r>
            <a:r>
              <a:rPr lang="en-US" b="1" dirty="0"/>
              <a:t>bad economic data! </a:t>
            </a:r>
          </a:p>
          <a:p>
            <a:r>
              <a:rPr lang="en-US" dirty="0"/>
              <a:t>Some excellent centers of learning and science – but small, isolated, decimated by the Cultural Revolution</a:t>
            </a:r>
          </a:p>
        </p:txBody>
      </p:sp>
    </p:spTree>
    <p:extLst>
      <p:ext uri="{BB962C8B-B14F-4D97-AF65-F5344CB8AC3E}">
        <p14:creationId xmlns:p14="http://schemas.microsoft.com/office/powerpoint/2010/main" val="268474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4F0A-0405-4CC1-AF21-7B13B089C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A2B0-EABB-4258-8A6A-F36A10BD5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prices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?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conduct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?</a:t>
            </a:r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industries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sectors</a:t>
            </a:r>
            <a:r>
              <a:rPr lang="cs-CZ" dirty="0"/>
              <a:t> are </a:t>
            </a:r>
            <a:r>
              <a:rPr lang="cs-CZ" dirty="0" err="1"/>
              <a:t>typically</a:t>
            </a:r>
            <a:r>
              <a:rPr lang="cs-CZ" dirty="0"/>
              <a:t> </a:t>
            </a:r>
            <a:r>
              <a:rPr lang="cs-CZ" dirty="0" err="1"/>
              <a:t>neglected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?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ones</a:t>
            </a:r>
            <a:r>
              <a:rPr lang="cs-CZ" dirty="0"/>
              <a:t> are </a:t>
            </a:r>
            <a:r>
              <a:rPr lang="cs-CZ" dirty="0" err="1"/>
              <a:t>heavily</a:t>
            </a:r>
            <a:r>
              <a:rPr lang="cs-CZ" dirty="0"/>
              <a:t> </a:t>
            </a:r>
            <a:r>
              <a:rPr lang="cs-CZ" dirty="0" err="1"/>
              <a:t>supported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299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A65C0-3397-478F-A2C3-EC166073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0AEB6-D0DA-4178-AAB3-256F9BC05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Unhealthy </a:t>
            </a:r>
            <a:r>
              <a:rPr lang="en-US" b="1" dirty="0"/>
              <a:t>focus on heavy industry and military technologies</a:t>
            </a:r>
          </a:p>
        </p:txBody>
      </p:sp>
    </p:spTree>
    <p:extLst>
      <p:ext uri="{BB962C8B-B14F-4D97-AF65-F5344CB8AC3E}">
        <p14:creationId xmlns:p14="http://schemas.microsoft.com/office/powerpoint/2010/main" val="234659337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A65C0-3397-478F-A2C3-EC166073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0AEB6-D0DA-4178-AAB3-256F9BC05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Cities </a:t>
            </a:r>
            <a:r>
              <a:rPr lang="en-US" dirty="0"/>
              <a:t>– complete state ownership, zero room for enterprise</a:t>
            </a:r>
          </a:p>
          <a:p>
            <a:r>
              <a:rPr lang="en-US" dirty="0"/>
              <a:t>= not cent</a:t>
            </a:r>
            <a:r>
              <a:rPr lang="cs-CZ" dirty="0"/>
              <a:t>e</a:t>
            </a:r>
            <a:r>
              <a:rPr lang="en-US" dirty="0" err="1"/>
              <a:t>rs</a:t>
            </a:r>
            <a:r>
              <a:rPr lang="en-US" dirty="0"/>
              <a:t> of commerce but bastions of the Party</a:t>
            </a:r>
          </a:p>
        </p:txBody>
      </p:sp>
    </p:spTree>
    <p:extLst>
      <p:ext uri="{BB962C8B-B14F-4D97-AF65-F5344CB8AC3E}">
        <p14:creationId xmlns:p14="http://schemas.microsoft.com/office/powerpoint/2010/main" val="10979836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A65C0-3397-478F-A2C3-EC166073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0AEB6-D0DA-4178-AAB3-256F9BC05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Cities</a:t>
            </a:r>
            <a:r>
              <a:rPr lang="en-US" dirty="0"/>
              <a:t> – complete state ownership, zero room for enterprise</a:t>
            </a:r>
          </a:p>
          <a:p>
            <a:r>
              <a:rPr lang="en-US" dirty="0"/>
              <a:t>= not cent</a:t>
            </a:r>
            <a:r>
              <a:rPr lang="cs-CZ" dirty="0"/>
              <a:t>e</a:t>
            </a:r>
            <a:r>
              <a:rPr lang="en-US" dirty="0" err="1"/>
              <a:t>rs</a:t>
            </a:r>
            <a:r>
              <a:rPr lang="en-US" dirty="0"/>
              <a:t> of commerce but bastions of the Party</a:t>
            </a:r>
          </a:p>
          <a:p>
            <a:r>
              <a:rPr lang="en-US" b="1" dirty="0"/>
              <a:t>Rural areas </a:t>
            </a:r>
            <a:r>
              <a:rPr lang="en-US" dirty="0"/>
              <a:t>– </a:t>
            </a:r>
            <a:r>
              <a:rPr lang="en-US" b="1" dirty="0"/>
              <a:t>somewhat looser rule</a:t>
            </a:r>
            <a:r>
              <a:rPr lang="en-US" dirty="0"/>
              <a:t>, farmers were sometimes allowed to de facto own plots of land</a:t>
            </a:r>
          </a:p>
          <a:p>
            <a:r>
              <a:rPr lang="en-US" dirty="0"/>
              <a:t>Most of the land was still collective, though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611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9E42E-CB8A-4061-96F7-1871B64E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64A03-9912-4AE1-B485-02370232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trade – extreme isolation, focus on </a:t>
            </a:r>
            <a:r>
              <a:rPr lang="en-US" b="1" dirty="0"/>
              <a:t>autarky</a:t>
            </a:r>
          </a:p>
        </p:txBody>
      </p:sp>
    </p:spTree>
    <p:extLst>
      <p:ext uri="{BB962C8B-B14F-4D97-AF65-F5344CB8AC3E}">
        <p14:creationId xmlns:p14="http://schemas.microsoft.com/office/powerpoint/2010/main" val="14009979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9E42E-CB8A-4061-96F7-1871B64E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64A03-9912-4AE1-B485-02370232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trade – extreme isolation, focus on </a:t>
            </a:r>
            <a:r>
              <a:rPr lang="en-US" b="1" dirty="0"/>
              <a:t>autarky</a:t>
            </a:r>
          </a:p>
          <a:p>
            <a:r>
              <a:rPr lang="en-US" dirty="0"/>
              <a:t>Result of the </a:t>
            </a:r>
            <a:r>
              <a:rPr lang="en-US" b="1" dirty="0"/>
              <a:t>break with the USSR </a:t>
            </a:r>
            <a:r>
              <a:rPr lang="en-US" dirty="0"/>
              <a:t>in the 1960s</a:t>
            </a:r>
          </a:p>
        </p:txBody>
      </p:sp>
    </p:spTree>
    <p:extLst>
      <p:ext uri="{BB962C8B-B14F-4D97-AF65-F5344CB8AC3E}">
        <p14:creationId xmlns:p14="http://schemas.microsoft.com/office/powerpoint/2010/main" val="3897698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9E42E-CB8A-4061-96F7-1871B64E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64A03-9912-4AE1-B485-02370232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trade – extreme isolation, focus on </a:t>
            </a:r>
            <a:r>
              <a:rPr lang="en-US" b="1" dirty="0"/>
              <a:t>autarky</a:t>
            </a:r>
          </a:p>
          <a:p>
            <a:r>
              <a:rPr lang="en-US" dirty="0"/>
              <a:t>Result of the </a:t>
            </a:r>
            <a:r>
              <a:rPr lang="en-US" b="1" dirty="0"/>
              <a:t>break with the USSR </a:t>
            </a:r>
            <a:r>
              <a:rPr lang="en-US" dirty="0"/>
              <a:t>in the 1960s</a:t>
            </a:r>
          </a:p>
          <a:p>
            <a:r>
              <a:rPr lang="en-US" dirty="0"/>
              <a:t>„Double air-lock“ – tight control of both </a:t>
            </a:r>
            <a:r>
              <a:rPr lang="en-US" b="1" dirty="0"/>
              <a:t>currency and the movement of goods</a:t>
            </a:r>
          </a:p>
        </p:txBody>
      </p:sp>
    </p:spTree>
    <p:extLst>
      <p:ext uri="{BB962C8B-B14F-4D97-AF65-F5344CB8AC3E}">
        <p14:creationId xmlns:p14="http://schemas.microsoft.com/office/powerpoint/2010/main" val="12133835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9E42E-CB8A-4061-96F7-1871B64E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64A03-9912-4AE1-B485-02370232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trade – extreme isolation, focus on </a:t>
            </a:r>
            <a:r>
              <a:rPr lang="en-US" b="1" dirty="0"/>
              <a:t>autarky</a:t>
            </a:r>
          </a:p>
          <a:p>
            <a:r>
              <a:rPr lang="en-US" dirty="0"/>
              <a:t>Result of the </a:t>
            </a:r>
            <a:r>
              <a:rPr lang="en-US" b="1" dirty="0"/>
              <a:t>break with the USSR </a:t>
            </a:r>
            <a:r>
              <a:rPr lang="en-US" dirty="0"/>
              <a:t>in the 1960s</a:t>
            </a:r>
          </a:p>
          <a:p>
            <a:r>
              <a:rPr lang="en-US" dirty="0"/>
              <a:t>„Double air-lock“ – tight control of both </a:t>
            </a:r>
            <a:r>
              <a:rPr lang="en-US" b="1" dirty="0"/>
              <a:t>currency and the movement of goods</a:t>
            </a:r>
          </a:p>
          <a:p>
            <a:r>
              <a:rPr lang="en-US" b="1" dirty="0"/>
              <a:t>12 monopoly state trading-enterprises </a:t>
            </a:r>
            <a:r>
              <a:rPr lang="en-US" dirty="0"/>
              <a:t>– bridges between China‘s regulated prices and the world market</a:t>
            </a:r>
          </a:p>
        </p:txBody>
      </p:sp>
    </p:spTree>
    <p:extLst>
      <p:ext uri="{BB962C8B-B14F-4D97-AF65-F5344CB8AC3E}">
        <p14:creationId xmlns:p14="http://schemas.microsoft.com/office/powerpoint/2010/main" val="350027703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A2A77-6B0D-498E-9222-B382FC7C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E4482-D2A3-4440-BF30-59AB1262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import technology</a:t>
            </a:r>
          </a:p>
        </p:txBody>
      </p:sp>
    </p:spTree>
    <p:extLst>
      <p:ext uri="{BB962C8B-B14F-4D97-AF65-F5344CB8AC3E}">
        <p14:creationId xmlns:p14="http://schemas.microsoft.com/office/powerpoint/2010/main" val="4473669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A2A77-6B0D-498E-9222-B382FC7C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E4482-D2A3-4440-BF30-59AB1262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import technology</a:t>
            </a:r>
          </a:p>
          <a:p>
            <a:r>
              <a:rPr lang="en-US" dirty="0"/>
              <a:t>= </a:t>
            </a:r>
            <a:r>
              <a:rPr lang="en-US" b="1" dirty="0"/>
              <a:t>machines and the know-how embodied in them </a:t>
            </a:r>
            <a:r>
              <a:rPr lang="en-US" dirty="0"/>
              <a:t>(= </a:t>
            </a:r>
            <a:r>
              <a:rPr lang="en-US" b="1" dirty="0"/>
              <a:t>capital goods</a:t>
            </a:r>
            <a:r>
              <a:rPr lang="en-US" dirty="0"/>
              <a:t>)</a:t>
            </a:r>
          </a:p>
          <a:p>
            <a:r>
              <a:rPr lang="en-US" dirty="0"/>
              <a:t>&gt; </a:t>
            </a:r>
            <a:r>
              <a:rPr lang="en-US" b="1" dirty="0"/>
              <a:t>reverse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852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A2A77-6B0D-498E-9222-B382FC7C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E4482-D2A3-4440-BF30-59AB1262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import technology</a:t>
            </a:r>
          </a:p>
          <a:p>
            <a:r>
              <a:rPr lang="en-US" dirty="0"/>
              <a:t>= </a:t>
            </a:r>
            <a:r>
              <a:rPr lang="en-US" b="1" dirty="0"/>
              <a:t>machines and the know-how embodied in them </a:t>
            </a:r>
            <a:r>
              <a:rPr lang="en-US" dirty="0"/>
              <a:t>(= </a:t>
            </a:r>
            <a:r>
              <a:rPr lang="en-US" b="1" dirty="0"/>
              <a:t>capital goods</a:t>
            </a:r>
            <a:r>
              <a:rPr lang="en-US" dirty="0"/>
              <a:t>)</a:t>
            </a:r>
          </a:p>
          <a:p>
            <a:r>
              <a:rPr lang="en-US" dirty="0"/>
              <a:t>&gt; </a:t>
            </a:r>
            <a:r>
              <a:rPr lang="en-US" b="1" dirty="0"/>
              <a:t>reverse engineering</a:t>
            </a:r>
          </a:p>
          <a:p>
            <a:r>
              <a:rPr lang="en-US" dirty="0"/>
              <a:t>It would be ideal to purchase whole assembly lines etc.</a:t>
            </a:r>
          </a:p>
        </p:txBody>
      </p:sp>
    </p:spTree>
    <p:extLst>
      <p:ext uri="{BB962C8B-B14F-4D97-AF65-F5344CB8AC3E}">
        <p14:creationId xmlns:p14="http://schemas.microsoft.com/office/powerpoint/2010/main" val="15419145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4922</Words>
  <Application>Microsoft Office PowerPoint</Application>
  <PresentationFormat>Widescreen</PresentationFormat>
  <Paragraphs>542</Paragraphs>
  <Slides>172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172</vt:i4>
      </vt:variant>
    </vt:vector>
  </HeadingPairs>
  <TitlesOfParts>
    <vt:vector size="177" baseType="lpstr">
      <vt:lpstr>Arial</vt:lpstr>
      <vt:lpstr>Calibri</vt:lpstr>
      <vt:lpstr>Calibri Light</vt:lpstr>
      <vt:lpstr>MiloTE</vt:lpstr>
      <vt:lpstr>Motiv Office</vt:lpstr>
      <vt:lpstr>Reforms after 1978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Today</vt:lpstr>
      <vt:lpstr>Literature</vt:lpstr>
      <vt:lpstr>PowerPoint Presentation</vt:lpstr>
      <vt:lpstr>PowerPoint Presentation</vt:lpstr>
      <vt:lpstr>PowerPoint Presentation</vt:lpstr>
      <vt:lpstr>PowerPoint Presentation</vt:lpstr>
      <vt:lpstr>First years of the PRC - 1949-1953</vt:lpstr>
      <vt:lpstr>First years of the PRC - 1949-1953</vt:lpstr>
      <vt:lpstr>First years of the PRC - 1949-1953</vt:lpstr>
      <vt:lpstr>First years of the PRC - 1949-1953</vt:lpstr>
      <vt:lpstr>First years of the PRC - 1949-1953</vt:lpstr>
      <vt:lpstr>First Five Year Plan (1953-1957)</vt:lpstr>
      <vt:lpstr>First Five Year Plan (1953-1957)</vt:lpstr>
      <vt:lpstr>First Five Year Plan (1953-1957)</vt:lpstr>
      <vt:lpstr>PowerPoint Presentation</vt:lpstr>
      <vt:lpstr>First Five Year Plan (1953-1957)</vt:lpstr>
      <vt:lpstr>First Five Year Plan (1953-1957)</vt:lpstr>
      <vt:lpstr>First Five Year Plan (1953-1957)</vt:lpstr>
      <vt:lpstr>PowerPoint Presentation</vt:lpstr>
      <vt:lpstr>PowerPoint Presentation</vt:lpstr>
      <vt:lpstr>PowerPoint Presentation</vt:lpstr>
      <vt:lpstr>First Five Year Plan (1953-1957)</vt:lpstr>
      <vt:lpstr>First Five Year Plan (1953-1957)</vt:lpstr>
      <vt:lpstr>First Five Year Plan (1953-1957)</vt:lpstr>
      <vt:lpstr>First Five Year Plan (1953-1957)</vt:lpstr>
      <vt:lpstr>First Five Year Plan (1953-1957)</vt:lpstr>
      <vt:lpstr>„Great Leap Forward“ (1958-1962)</vt:lpstr>
      <vt:lpstr>„Great Leap Forward“ (1958-1962)</vt:lpstr>
      <vt:lpstr>„Great Leap Forward“ (1958-1962)</vt:lpstr>
      <vt:lpstr>„Great Leap Forward“ (1958-1962)</vt:lpstr>
      <vt:lpstr>„Great Leap Forward“ (1958-1962)</vt:lpstr>
      <vt:lpstr>„Great Leap Forward“ (1958-1962)</vt:lpstr>
      <vt:lpstr>PowerPoint Presentation</vt:lpstr>
      <vt:lpstr>PowerPoint Presentation</vt:lpstr>
      <vt:lpstr>PowerPoint Presentation</vt:lpstr>
      <vt:lpstr>PowerPoint Presentation</vt:lpstr>
      <vt:lpstr>„Great Leap Forward“ (1958-1962)</vt:lpstr>
      <vt:lpstr>„Great Leap Forward“ (1958-1962)</vt:lpstr>
      <vt:lpstr>„Great Leap Forward“ (1958-1962)</vt:lpstr>
      <vt:lpstr>„Great Leap Forward“ (1958-1962)</vt:lpstr>
      <vt:lpstr>„Great Leap Forward“ (1958-1962)</vt:lpstr>
      <vt:lpstr>„Agriculture first“ (1962-1966)</vt:lpstr>
      <vt:lpstr>„Agriculture first“ (1962-1966)</vt:lpstr>
      <vt:lpstr>„Agriculture first“ (1962-1966)</vt:lpstr>
      <vt:lpstr>„Agriculture first“ (1962-1966)</vt:lpstr>
      <vt:lpstr>„Agriculture first“ (1962-1966)</vt:lpstr>
      <vt:lpstr>„Agriculture first“ (1962-1966)</vt:lpstr>
      <vt:lpstr>„Agriculture first“ (1962-1966)</vt:lpstr>
      <vt:lpstr>„Agriculture first“ (1962-1966)</vt:lpstr>
      <vt:lpstr>„Agriculture first“ (1962-1966)</vt:lpstr>
      <vt:lpstr>Cultural Revolution (1966-1976)</vt:lpstr>
      <vt:lpstr>Cultural Revolution (1966-1976)</vt:lpstr>
      <vt:lpstr>Cultural Revolution (1966-1976)</vt:lpstr>
      <vt:lpstr>Cultural Revolution (1966-1976)</vt:lpstr>
      <vt:lpstr>Cultural Revolution (1966-1976)</vt:lpstr>
      <vt:lpstr>Cultural Revolution (1966-1976)</vt:lpstr>
      <vt:lpstr>Cultural Revolution (1966-1976)</vt:lpstr>
      <vt:lpstr>PowerPoint Presentation</vt:lpstr>
      <vt:lpstr>PowerPoint Presentation</vt:lpstr>
      <vt:lpstr>PowerPoint Presentation</vt:lpstr>
      <vt:lpstr>Cultural Revolution (1966-1976)</vt:lpstr>
      <vt:lpstr>Cultural Revolution (1966-1976)</vt:lpstr>
      <vt:lpstr>PowerPoint Presentation</vt:lpstr>
      <vt:lpstr>Cultural Revolution (1966-1976)</vt:lpstr>
      <vt:lpstr>Cultural Revolution (1966-1976)</vt:lpstr>
      <vt:lpstr>PowerPoint Presentation</vt:lpstr>
      <vt:lpstr>PowerPoint Presentation</vt:lpstr>
      <vt:lpstr>Cultural Revolution (1966-1976)</vt:lpstr>
      <vt:lpstr>Cultural Revolution (1966-1976)</vt:lpstr>
      <vt:lpstr>Cultural Revolution (1966-1976)</vt:lpstr>
      <vt:lpstr>PowerPoint Presentation</vt:lpstr>
      <vt:lpstr>Mao‘s final years</vt:lpstr>
      <vt:lpstr>Mao‘s final years</vt:lpstr>
      <vt:lpstr>Mao‘s final years</vt:lpstr>
      <vt:lpstr>Mao‘s final years</vt:lpstr>
      <vt:lpstr>Mao‘s final years</vt:lpstr>
      <vt:lpstr>PowerPoint Presentation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Structure of GDP</vt:lpstr>
      <vt:lpstr>Structure of GDP</vt:lpstr>
      <vt:lpstr>Structure of GDP</vt:lpstr>
      <vt:lpstr>Structure of GDP</vt:lpstr>
      <vt:lpstr>Structure of GDP</vt:lpstr>
      <vt:lpstr>Reforms</vt:lpstr>
      <vt:lpstr>Reforms - agriculture</vt:lpstr>
      <vt:lpstr>Reforms - agriculture</vt:lpstr>
      <vt:lpstr>Reforms - agriculture</vt:lpstr>
      <vt:lpstr>Reforms - agriculture</vt:lpstr>
      <vt:lpstr>Reforms - agriculture</vt:lpstr>
      <vt:lpstr>Reforms - agriculture</vt:lpstr>
      <vt:lpstr>Reforms - agriculture</vt:lpstr>
      <vt:lpstr>Reforms - agriculture</vt:lpstr>
      <vt:lpstr>Reforms - agriculture</vt:lpstr>
      <vt:lpstr>Reforms – urban areas</vt:lpstr>
      <vt:lpstr>Reforms – urban areas</vt:lpstr>
      <vt:lpstr>Reforms – urban areas</vt:lpstr>
      <vt:lpstr>Reforms – urban areas</vt:lpstr>
      <vt:lpstr>Reforms – urban areas</vt:lpstr>
      <vt:lpstr>Reforms – urban areas</vt:lpstr>
      <vt:lpstr>Reforms – urban areas</vt:lpstr>
      <vt:lpstr>Reforms – urban areas</vt:lpstr>
      <vt:lpstr>Reforms – foreign trade</vt:lpstr>
      <vt:lpstr>Reforms – foreign trade</vt:lpstr>
      <vt:lpstr>PowerPoint Presentation</vt:lpstr>
      <vt:lpstr>Reforms – foreign trade</vt:lpstr>
      <vt:lpstr>Reforms – foreign trade</vt:lpstr>
      <vt:lpstr>Reforms – foreign trade</vt:lpstr>
      <vt:lpstr>Reforms – foreign trade</vt:lpstr>
      <vt:lpstr>Reforms – foreign trade</vt:lpstr>
      <vt:lpstr>Reforms – foreign trade</vt:lpstr>
      <vt:lpstr>Reforms – foreign trade</vt:lpstr>
      <vt:lpstr>Reforms – foreign trade</vt:lpstr>
      <vt:lpstr>Reforms – foreign trade</vt:lpstr>
      <vt:lpstr>Reforms – foreign trade</vt:lpstr>
      <vt:lpstr>The Tiananmen interlude</vt:lpstr>
      <vt:lpstr>The Tiananmen interlude</vt:lpstr>
      <vt:lpstr>The Tiananmen interlude</vt:lpstr>
      <vt:lpstr>The Tiananmen interlude</vt:lpstr>
      <vt:lpstr>The Tiananmen interlude</vt:lpstr>
      <vt:lpstr>The Tiananmen interlude</vt:lpstr>
      <vt:lpstr>PowerPoint Presentation</vt:lpstr>
      <vt:lpstr>The Tiananmen interlude</vt:lpstr>
      <vt:lpstr>The Tiananmen interlude</vt:lpstr>
      <vt:lpstr>The Tiananmen interlude</vt:lpstr>
      <vt:lpstr>The Tiananmen interlude</vt:lpstr>
      <vt:lpstr>The Tiananmen interlude</vt:lpstr>
      <vt:lpstr>The Tiananmen interlude</vt:lpstr>
      <vt:lpstr>The Tiananmen interlude</vt:lpstr>
      <vt:lpstr>The Tiananmen interlude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Reforms after 1978</dc:title>
  <dc:creator>Petr Svatoň</dc:creator>
  <cp:lastModifiedBy>Petr Svatoň</cp:lastModifiedBy>
  <cp:revision>85</cp:revision>
  <dcterms:created xsi:type="dcterms:W3CDTF">2021-10-03T10:59:49Z</dcterms:created>
  <dcterms:modified xsi:type="dcterms:W3CDTF">2024-10-09T13:33:30Z</dcterms:modified>
</cp:coreProperties>
</file>