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32" r:id="rId3"/>
    <p:sldId id="533" r:id="rId4"/>
    <p:sldId id="534" r:id="rId5"/>
    <p:sldId id="535" r:id="rId6"/>
    <p:sldId id="536" r:id="rId7"/>
    <p:sldId id="474" r:id="rId8"/>
    <p:sldId id="286" r:id="rId9"/>
    <p:sldId id="560" r:id="rId10"/>
    <p:sldId id="561" r:id="rId11"/>
    <p:sldId id="562" r:id="rId12"/>
    <p:sldId id="559" r:id="rId13"/>
    <p:sldId id="563" r:id="rId14"/>
    <p:sldId id="419" r:id="rId15"/>
    <p:sldId id="556" r:id="rId16"/>
    <p:sldId id="557" r:id="rId17"/>
    <p:sldId id="554" r:id="rId18"/>
    <p:sldId id="420" r:id="rId19"/>
    <p:sldId id="478" r:id="rId20"/>
    <p:sldId id="555" r:id="rId21"/>
    <p:sldId id="558" r:id="rId22"/>
    <p:sldId id="564" r:id="rId23"/>
    <p:sldId id="565" r:id="rId24"/>
    <p:sldId id="567" r:id="rId25"/>
    <p:sldId id="568" r:id="rId26"/>
    <p:sldId id="569" r:id="rId27"/>
    <p:sldId id="571" r:id="rId28"/>
    <p:sldId id="570" r:id="rId29"/>
    <p:sldId id="575" r:id="rId30"/>
    <p:sldId id="566" r:id="rId31"/>
    <p:sldId id="572" r:id="rId32"/>
    <p:sldId id="573" r:id="rId33"/>
    <p:sldId id="576" r:id="rId34"/>
    <p:sldId id="581" r:id="rId35"/>
    <p:sldId id="582" r:id="rId36"/>
    <p:sldId id="583" r:id="rId37"/>
    <p:sldId id="579" r:id="rId38"/>
    <p:sldId id="580" r:id="rId39"/>
    <p:sldId id="584" r:id="rId40"/>
    <p:sldId id="585" r:id="rId41"/>
    <p:sldId id="587" r:id="rId42"/>
    <p:sldId id="586" r:id="rId43"/>
    <p:sldId id="589" r:id="rId44"/>
    <p:sldId id="590" r:id="rId45"/>
    <p:sldId id="591" r:id="rId46"/>
    <p:sldId id="593" r:id="rId47"/>
    <p:sldId id="595" r:id="rId48"/>
    <p:sldId id="596" r:id="rId49"/>
    <p:sldId id="594" r:id="rId50"/>
    <p:sldId id="597" r:id="rId51"/>
    <p:sldId id="598" r:id="rId52"/>
    <p:sldId id="601" r:id="rId53"/>
    <p:sldId id="602" r:id="rId54"/>
    <p:sldId id="600" r:id="rId55"/>
    <p:sldId id="603" r:id="rId56"/>
    <p:sldId id="604" r:id="rId57"/>
    <p:sldId id="605" r:id="rId58"/>
    <p:sldId id="606" r:id="rId59"/>
    <p:sldId id="599" r:id="rId60"/>
    <p:sldId id="552" r:id="rId61"/>
    <p:sldId id="607" r:id="rId62"/>
    <p:sldId id="551" r:id="rId63"/>
    <p:sldId id="483" r:id="rId64"/>
    <p:sldId id="484" r:id="rId65"/>
    <p:sldId id="608" r:id="rId66"/>
    <p:sldId id="609" r:id="rId67"/>
    <p:sldId id="538" r:id="rId68"/>
    <p:sldId id="610" r:id="rId69"/>
    <p:sldId id="611" r:id="rId70"/>
    <p:sldId id="289" r:id="rId71"/>
    <p:sldId id="612" r:id="rId72"/>
    <p:sldId id="424" r:id="rId73"/>
    <p:sldId id="425" r:id="rId74"/>
    <p:sldId id="426" r:id="rId75"/>
    <p:sldId id="427" r:id="rId76"/>
    <p:sldId id="613" r:id="rId77"/>
    <p:sldId id="430" r:id="rId78"/>
    <p:sldId id="431" r:id="rId79"/>
    <p:sldId id="428" r:id="rId80"/>
    <p:sldId id="429" r:id="rId81"/>
    <p:sldId id="432" r:id="rId82"/>
    <p:sldId id="614" r:id="rId83"/>
    <p:sldId id="630" r:id="rId84"/>
    <p:sldId id="615" r:id="rId85"/>
    <p:sldId id="617" r:id="rId86"/>
    <p:sldId id="618" r:id="rId87"/>
    <p:sldId id="616" r:id="rId88"/>
    <p:sldId id="541" r:id="rId89"/>
    <p:sldId id="542" r:id="rId90"/>
    <p:sldId id="543" r:id="rId91"/>
    <p:sldId id="544" r:id="rId92"/>
    <p:sldId id="545" r:id="rId93"/>
    <p:sldId id="621" r:id="rId94"/>
    <p:sldId id="285" r:id="rId95"/>
    <p:sldId id="619" r:id="rId96"/>
    <p:sldId id="620" r:id="rId97"/>
    <p:sldId id="411" r:id="rId98"/>
    <p:sldId id="412" r:id="rId99"/>
    <p:sldId id="414" r:id="rId100"/>
    <p:sldId id="416" r:id="rId101"/>
    <p:sldId id="415" r:id="rId102"/>
    <p:sldId id="413" r:id="rId103"/>
    <p:sldId id="287" r:id="rId104"/>
    <p:sldId id="417" r:id="rId105"/>
    <p:sldId id="418" r:id="rId106"/>
    <p:sldId id="488" r:id="rId107"/>
    <p:sldId id="489" r:id="rId108"/>
    <p:sldId id="490" r:id="rId109"/>
    <p:sldId id="495" r:id="rId110"/>
    <p:sldId id="496" r:id="rId111"/>
    <p:sldId id="497" r:id="rId112"/>
    <p:sldId id="491" r:id="rId113"/>
    <p:sldId id="498" r:id="rId114"/>
    <p:sldId id="492" r:id="rId115"/>
    <p:sldId id="493" r:id="rId116"/>
    <p:sldId id="494" r:id="rId117"/>
    <p:sldId id="499" r:id="rId118"/>
    <p:sldId id="500" r:id="rId119"/>
    <p:sldId id="501" r:id="rId120"/>
    <p:sldId id="547" r:id="rId121"/>
    <p:sldId id="548" r:id="rId122"/>
    <p:sldId id="549" r:id="rId123"/>
    <p:sldId id="546" r:id="rId124"/>
    <p:sldId id="291" r:id="rId125"/>
    <p:sldId id="440" r:id="rId126"/>
    <p:sldId id="624" r:id="rId127"/>
    <p:sldId id="622" r:id="rId128"/>
    <p:sldId id="625" r:id="rId129"/>
    <p:sldId id="626" r:id="rId130"/>
    <p:sldId id="627" r:id="rId131"/>
    <p:sldId id="623" r:id="rId132"/>
    <p:sldId id="628" r:id="rId133"/>
    <p:sldId id="629" r:id="rId1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C599-AD91-4CE2-9653-D159C473E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E9CAF-D78B-4D9B-BA22-B9C08223E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120CC-2823-4AA0-B4F1-3405E385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D845-12CF-4D63-AF4E-44C6FA70D04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17F95-842A-4BD7-A640-B210CCE7B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E37F-CE3C-4430-9174-A437E794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4B4E-6E78-4CAC-AC3F-5952CD66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5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CA2A-ECA3-461D-A865-48482A60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209EE-3345-499B-A1DC-2BFB2634D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27D40-3B43-4FF2-9481-E9AFD768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D845-12CF-4D63-AF4E-44C6FA70D04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42378-E419-4F97-8007-98F346F7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C1F7B-A77A-4BD2-8469-8C4C85B7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4B4E-6E78-4CAC-AC3F-5952CD66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6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6EED8-0860-49CC-AEA7-D006CC031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BDF92-9523-41BB-BBB7-C679D7626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397A0-3C80-4CD4-854E-731961E9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D845-12CF-4D63-AF4E-44C6FA70D04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0CB6C-C9EC-4531-A55F-E8C6FF879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6637B-F35B-4C0A-930C-05596A2F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4B4E-6E78-4CAC-AC3F-5952CD66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3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0DD6-2ABF-486B-AAEF-C5CD8BD4C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93D76-5F4F-4C76-B4BE-9A2EB29DB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779FF-F57C-4938-A39B-CE83381B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D845-12CF-4D63-AF4E-44C6FA70D04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FCAC9-5689-4752-8545-F9805E8C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22B67-5C45-4818-8B87-575B11EA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4B4E-6E78-4CAC-AC3F-5952CD66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6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F145-89A1-4ED2-9E95-7B542893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3CEA9-F363-448C-A8DA-D999F205F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3BE09-D55C-4D26-B2A0-6BDBF0DD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D845-12CF-4D63-AF4E-44C6FA70D04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DAE62-764E-4772-9552-3DA83BD0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B621E-484A-4EC2-A5AE-B700ECE8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4B4E-6E78-4CAC-AC3F-5952CD66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4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4C9A-973B-45CA-9EFA-57641764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82A81-36D0-4D4F-81D5-44325C401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B1A8E-3A04-47A3-8766-7285BA9F9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3FE61-4944-4427-B7BD-D75BB2C0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D845-12CF-4D63-AF4E-44C6FA70D04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30701-6DA2-41DF-ACE4-2344D0EE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3C94D-FED6-4C91-8ABB-B7991917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4B4E-6E78-4CAC-AC3F-5952CD66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7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2148-8C3A-4933-BA7D-89C835EF0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0B1D0-B63A-4AB9-9EE7-76C300C30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41FA2-D99E-436C-9885-A5922CD65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4DCAE-A3C6-441E-BDE3-CCF4155CA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3C9D7-C952-4C31-B7E5-A72221C0D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07801-06F9-4EDE-ACF7-8439C8C9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D845-12CF-4D63-AF4E-44C6FA70D04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FC707-C1A9-46EA-BF63-A6A7CB55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FBD55-99FA-4280-929E-21F31C5C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4B4E-6E78-4CAC-AC3F-5952CD66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2B29-31C7-4E45-8D9B-9AFA319A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BE1F1-2634-4D0D-A48E-66D0F693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D845-12CF-4D63-AF4E-44C6FA70D04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7FF9C-EBC2-4187-ACD0-02419AA9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09363-29C4-4E0D-AA89-DDBA0721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4B4E-6E78-4CAC-AC3F-5952CD66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28264-E093-45CC-9C40-B61B6988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D845-12CF-4D63-AF4E-44C6FA70D04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B90A81-EE20-4DFE-84B3-7A03CA5E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0E3F5-DD6D-4766-8C1F-FE861A996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4B4E-6E78-4CAC-AC3F-5952CD66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7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CF94-B588-4280-B14D-CE0F96BC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BD69B-7238-4625-86EF-EC07DD271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F41E2-425C-4719-AD9E-FAD06E869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B59F8-8949-40F5-A3D4-A547095F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D845-12CF-4D63-AF4E-44C6FA70D04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55731-D364-4140-986D-73A9451B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AD42E-D7D8-4718-BEA0-F8AB53E4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4B4E-6E78-4CAC-AC3F-5952CD66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1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2586-A4BB-4ACB-AF74-93575CAC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354EE-D5DB-4EE5-9269-8D336B492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BA6ED-F50F-46B4-9160-4BCEF815B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293F0-E717-4BBF-84C3-7DD88140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D845-12CF-4D63-AF4E-44C6FA70D04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09FD5-059C-497A-8233-33CC8FFD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13C8A-5686-449F-8661-72F0A169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4B4E-6E78-4CAC-AC3F-5952CD66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6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8F901-1142-45EE-A74E-549E713C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9A248-A7AD-4CB9-B0C5-3F02BBD46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5E16D-A09B-4B91-91CB-E483E777C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D845-12CF-4D63-AF4E-44C6FA70D04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168EA-D34D-41F7-B75D-DF7EBDE8A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27A28-A85E-49CE-A47D-133353C9C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34B4E-6E78-4CAC-AC3F-5952CD66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5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9CBC-623C-45E9-95EF-D58E256A17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BRI </a:t>
            </a:r>
            <a:r>
              <a:rPr lang="cs-CZ" dirty="0" err="1"/>
              <a:t>around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6AD43-5A25-4ECC-92E2-2973280F27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China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Economy</a:t>
            </a:r>
            <a:r>
              <a:rPr lang="cs-CZ" dirty="0"/>
              <a:t>, </a:t>
            </a:r>
            <a:r>
              <a:rPr lang="cs-CZ" dirty="0" err="1"/>
              <a:t>autumn</a:t>
            </a:r>
            <a:r>
              <a:rPr lang="cs-CZ" dirty="0"/>
              <a:t>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9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58A7-B1D7-4410-BB53-A58C1BAA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 around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FCB08-062A-421B-8A25-0D2B91950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focus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on:</a:t>
            </a:r>
          </a:p>
          <a:p>
            <a:r>
              <a:rPr lang="cs-CZ" dirty="0"/>
              <a:t>1)</a:t>
            </a:r>
            <a:r>
              <a:rPr lang="cs-CZ" b="1" dirty="0"/>
              <a:t> </a:t>
            </a:r>
            <a:r>
              <a:rPr lang="cs-CZ" b="1" dirty="0" err="1"/>
              <a:t>Infrastructure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railways</a:t>
            </a:r>
            <a:r>
              <a:rPr lang="cs-CZ" dirty="0"/>
              <a:t>, </a:t>
            </a:r>
            <a:r>
              <a:rPr lang="cs-CZ" dirty="0" err="1"/>
              <a:t>ports</a:t>
            </a:r>
            <a:r>
              <a:rPr lang="cs-CZ" dirty="0"/>
              <a:t>, </a:t>
            </a:r>
            <a:r>
              <a:rPr lang="cs-CZ" dirty="0" err="1"/>
              <a:t>highways</a:t>
            </a:r>
            <a:r>
              <a:rPr lang="cs-CZ" dirty="0"/>
              <a:t>, </a:t>
            </a:r>
            <a:r>
              <a:rPr lang="cs-CZ" dirty="0" err="1"/>
              <a:t>airports</a:t>
            </a:r>
            <a:r>
              <a:rPr lang="cs-CZ" dirty="0"/>
              <a:t>; </a:t>
            </a:r>
            <a:r>
              <a:rPr lang="cs-CZ" dirty="0" err="1"/>
              <a:t>oil</a:t>
            </a:r>
            <a:r>
              <a:rPr lang="cs-CZ" dirty="0"/>
              <a:t> and </a:t>
            </a:r>
            <a:r>
              <a:rPr lang="cs-CZ" dirty="0" err="1"/>
              <a:t>gas</a:t>
            </a:r>
            <a:r>
              <a:rPr lang="cs-CZ" dirty="0"/>
              <a:t> </a:t>
            </a:r>
            <a:r>
              <a:rPr lang="cs-CZ" dirty="0" err="1"/>
              <a:t>pipelines</a:t>
            </a:r>
            <a:r>
              <a:rPr lang="cs-CZ" dirty="0"/>
              <a:t>)</a:t>
            </a:r>
          </a:p>
          <a:p>
            <a:r>
              <a:rPr lang="cs-CZ" dirty="0"/>
              <a:t>2) </a:t>
            </a:r>
            <a:r>
              <a:rPr lang="cs-CZ" b="1" dirty="0" err="1"/>
              <a:t>Energy</a:t>
            </a:r>
            <a:r>
              <a:rPr lang="cs-CZ" dirty="0"/>
              <a:t> (</a:t>
            </a:r>
            <a:r>
              <a:rPr lang="cs-CZ" dirty="0" err="1"/>
              <a:t>coal</a:t>
            </a:r>
            <a:r>
              <a:rPr lang="cs-CZ" dirty="0"/>
              <a:t>, hydro, </a:t>
            </a:r>
            <a:r>
              <a:rPr lang="cs-CZ" dirty="0" err="1"/>
              <a:t>solar</a:t>
            </a:r>
            <a:r>
              <a:rPr lang="cs-CZ" dirty="0"/>
              <a:t> and </a:t>
            </a:r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stations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80257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2E70B9-C562-4EEE-BA00-1389F871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bloha, exteriér, doprava, jeřáb&#10;&#10;Popis byl vytvořen automaticky">
            <a:extLst>
              <a:ext uri="{FF2B5EF4-FFF2-40B4-BE49-F238E27FC236}">
                <a16:creationId xmlns:a16="http://schemas.microsoft.com/office/drawing/2014/main" id="{9C678620-A2F5-4122-A463-9EB2CAF1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02" y="1832293"/>
            <a:ext cx="6508251" cy="4306293"/>
          </a:xfrm>
        </p:spPr>
      </p:pic>
    </p:spTree>
    <p:extLst>
      <p:ext uri="{BB962C8B-B14F-4D97-AF65-F5344CB8AC3E}">
        <p14:creationId xmlns:p14="http://schemas.microsoft.com/office/powerpoint/2010/main" val="251556139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overland</a:t>
            </a:r>
            <a:r>
              <a:rPr lang="cs-CZ" dirty="0"/>
              <a:t> </a:t>
            </a:r>
            <a:r>
              <a:rPr lang="cs-CZ" dirty="0" err="1"/>
              <a:t>corridor</a:t>
            </a:r>
            <a:r>
              <a:rPr lang="cs-CZ" dirty="0"/>
              <a:t> to </a:t>
            </a:r>
            <a:r>
              <a:rPr lang="cs-CZ" dirty="0" err="1"/>
              <a:t>Europe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hrough</a:t>
            </a:r>
            <a:r>
              <a:rPr lang="en-US" dirty="0"/>
              <a:t> Central Asia, Russia, Poland and all the way to London</a:t>
            </a:r>
          </a:p>
          <a:p>
            <a:r>
              <a:rPr lang="en-US" dirty="0"/>
              <a:t>Reality – </a:t>
            </a:r>
            <a:r>
              <a:rPr lang="en-US" b="1" dirty="0"/>
              <a:t>mostly old Soviet railways</a:t>
            </a:r>
          </a:p>
          <a:p>
            <a:r>
              <a:rPr lang="en-US" dirty="0"/>
              <a:t>Necessity to change trains in terminals – </a:t>
            </a:r>
            <a:r>
              <a:rPr lang="en-US" b="1" dirty="0"/>
              <a:t>because of different gauge</a:t>
            </a:r>
          </a:p>
          <a:p>
            <a:r>
              <a:rPr lang="en-US" dirty="0"/>
              <a:t>First change on China-</a:t>
            </a:r>
            <a:r>
              <a:rPr lang="cs-CZ" dirty="0" err="1"/>
              <a:t>Kazakhstan</a:t>
            </a:r>
            <a:r>
              <a:rPr lang="en-US" dirty="0"/>
              <a:t> border, another at Belarus-Poland border</a:t>
            </a:r>
          </a:p>
          <a:p>
            <a:r>
              <a:rPr lang="en-US" b="1" dirty="0"/>
              <a:t>&gt; increases cost</a:t>
            </a:r>
          </a:p>
          <a:p>
            <a:r>
              <a:rPr lang="en-US" b="1" dirty="0"/>
              <a:t>5 times more expansive than shipment!</a:t>
            </a:r>
          </a:p>
        </p:txBody>
      </p:sp>
    </p:spTree>
    <p:extLst>
      <p:ext uri="{BB962C8B-B14F-4D97-AF65-F5344CB8AC3E}">
        <p14:creationId xmlns:p14="http://schemas.microsoft.com/office/powerpoint/2010/main" val="13160665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overland</a:t>
            </a:r>
            <a:r>
              <a:rPr lang="cs-CZ" dirty="0"/>
              <a:t> </a:t>
            </a:r>
            <a:r>
              <a:rPr lang="cs-CZ" dirty="0" err="1"/>
              <a:t>corridor</a:t>
            </a:r>
            <a:r>
              <a:rPr lang="cs-CZ" dirty="0"/>
              <a:t> to </a:t>
            </a:r>
            <a:r>
              <a:rPr lang="cs-CZ" dirty="0" err="1"/>
              <a:t>Europe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hrough</a:t>
            </a:r>
            <a:r>
              <a:rPr lang="en-US" dirty="0"/>
              <a:t> Central Asia, Russia, Poland and all the way to London</a:t>
            </a:r>
          </a:p>
          <a:p>
            <a:r>
              <a:rPr lang="en-US" dirty="0"/>
              <a:t>Reality – </a:t>
            </a:r>
            <a:r>
              <a:rPr lang="en-US" b="1" dirty="0"/>
              <a:t>mostly old Soviet railways</a:t>
            </a:r>
          </a:p>
          <a:p>
            <a:r>
              <a:rPr lang="en-US" dirty="0"/>
              <a:t>Necessity to change trains in terminals – </a:t>
            </a:r>
            <a:r>
              <a:rPr lang="en-US" b="1" dirty="0"/>
              <a:t>because of different gauge</a:t>
            </a:r>
          </a:p>
          <a:p>
            <a:r>
              <a:rPr lang="en-US" dirty="0"/>
              <a:t>First change on China-</a:t>
            </a:r>
            <a:r>
              <a:rPr lang="cs-CZ" dirty="0" err="1"/>
              <a:t>Kazakhstan</a:t>
            </a:r>
            <a:r>
              <a:rPr lang="en-US" dirty="0"/>
              <a:t> border, another at Belarus-Poland border</a:t>
            </a:r>
          </a:p>
          <a:p>
            <a:r>
              <a:rPr lang="en-US" b="1" dirty="0"/>
              <a:t>&gt; increases cost</a:t>
            </a:r>
          </a:p>
          <a:p>
            <a:r>
              <a:rPr lang="en-US" b="1" dirty="0"/>
              <a:t>5 times more expansive than shipment!</a:t>
            </a:r>
          </a:p>
          <a:p>
            <a:r>
              <a:rPr lang="en-US" dirty="0"/>
              <a:t>Faster, but is that useful?</a:t>
            </a:r>
          </a:p>
        </p:txBody>
      </p:sp>
    </p:spTree>
    <p:extLst>
      <p:ext uri="{BB962C8B-B14F-4D97-AF65-F5344CB8AC3E}">
        <p14:creationId xmlns:p14="http://schemas.microsoft.com/office/powerpoint/2010/main" val="142936506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overland</a:t>
            </a:r>
            <a:r>
              <a:rPr lang="cs-CZ" dirty="0"/>
              <a:t> </a:t>
            </a:r>
            <a:r>
              <a:rPr lang="cs-CZ" dirty="0" err="1"/>
              <a:t>corridor</a:t>
            </a:r>
            <a:r>
              <a:rPr lang="cs-CZ" dirty="0"/>
              <a:t> to </a:t>
            </a:r>
            <a:r>
              <a:rPr lang="cs-CZ" dirty="0" err="1"/>
              <a:t>Europe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Only profitable when subsidized</a:t>
            </a:r>
          </a:p>
        </p:txBody>
      </p:sp>
    </p:spTree>
    <p:extLst>
      <p:ext uri="{BB962C8B-B14F-4D97-AF65-F5344CB8AC3E}">
        <p14:creationId xmlns:p14="http://schemas.microsoft.com/office/powerpoint/2010/main" val="377525791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overland</a:t>
            </a:r>
            <a:r>
              <a:rPr lang="cs-CZ" dirty="0"/>
              <a:t> </a:t>
            </a:r>
            <a:r>
              <a:rPr lang="cs-CZ" dirty="0" err="1"/>
              <a:t>corridor</a:t>
            </a:r>
            <a:r>
              <a:rPr lang="cs-CZ" dirty="0"/>
              <a:t> to </a:t>
            </a:r>
            <a:r>
              <a:rPr lang="cs-CZ" dirty="0" err="1"/>
              <a:t>Europe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Only profitable when subsidized</a:t>
            </a:r>
          </a:p>
          <a:p>
            <a:r>
              <a:rPr lang="en-US" dirty="0"/>
              <a:t>What about the way back? </a:t>
            </a:r>
            <a:endParaRPr lang="cs-CZ" dirty="0"/>
          </a:p>
          <a:p>
            <a:r>
              <a:rPr lang="en-US" b="1" dirty="0"/>
              <a:t>Europe does not export anything the other way around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1709386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overland</a:t>
            </a:r>
            <a:r>
              <a:rPr lang="cs-CZ" dirty="0"/>
              <a:t> </a:t>
            </a:r>
            <a:r>
              <a:rPr lang="cs-CZ" dirty="0" err="1"/>
              <a:t>corridor</a:t>
            </a:r>
            <a:r>
              <a:rPr lang="cs-CZ" dirty="0"/>
              <a:t> to </a:t>
            </a:r>
            <a:r>
              <a:rPr lang="cs-CZ" dirty="0" err="1"/>
              <a:t>Europe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Only profitable when subsidized</a:t>
            </a:r>
          </a:p>
          <a:p>
            <a:r>
              <a:rPr lang="en-US" dirty="0"/>
              <a:t>What about the way back? </a:t>
            </a:r>
            <a:endParaRPr lang="cs-CZ" dirty="0"/>
          </a:p>
          <a:p>
            <a:r>
              <a:rPr lang="en-US" b="1" dirty="0"/>
              <a:t>Europe does not export anything the other way around </a:t>
            </a:r>
            <a:endParaRPr lang="cs-CZ" b="1" dirty="0"/>
          </a:p>
          <a:p>
            <a:r>
              <a:rPr lang="en-US" dirty="0"/>
              <a:t>&gt; either China will subsidize the return of empty wagons, or containers will accumulate in Europe</a:t>
            </a:r>
          </a:p>
        </p:txBody>
      </p:sp>
    </p:spTree>
    <p:extLst>
      <p:ext uri="{BB962C8B-B14F-4D97-AF65-F5344CB8AC3E}">
        <p14:creationId xmlns:p14="http://schemas.microsoft.com/office/powerpoint/2010/main" val="291168673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E00C8-69C3-4AF5-A0B6-EDD19875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512C2C8-2948-4471-9637-ECB2D9B66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1660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E00C8-69C3-4AF5-A0B6-EDD19875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47A62107-0F78-4AF8-BF98-34833DA69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88" y="188303"/>
            <a:ext cx="9719193" cy="6239014"/>
          </a:xfrm>
        </p:spPr>
      </p:pic>
    </p:spTree>
    <p:extLst>
      <p:ext uri="{BB962C8B-B14F-4D97-AF65-F5344CB8AC3E}">
        <p14:creationId xmlns:p14="http://schemas.microsoft.com/office/powerpoint/2010/main" val="406593267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E00C8-69C3-4AF5-A0B6-EDD19875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512C2C8-2948-4471-9637-ECB2D9B66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Mainly Hungary, Greece, Italy, Poland</a:t>
            </a:r>
          </a:p>
        </p:txBody>
      </p:sp>
    </p:spTree>
    <p:extLst>
      <p:ext uri="{BB962C8B-B14F-4D97-AF65-F5344CB8AC3E}">
        <p14:creationId xmlns:p14="http://schemas.microsoft.com/office/powerpoint/2010/main" val="392566406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E00C8-69C3-4AF5-A0B6-EDD19875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512C2C8-2948-4471-9637-ECB2D9B66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Main problem: EU law</a:t>
            </a:r>
          </a:p>
          <a:p>
            <a:r>
              <a:rPr lang="en-US" dirty="0"/>
              <a:t>Regulates competition and rules for public procurement</a:t>
            </a:r>
          </a:p>
        </p:txBody>
      </p:sp>
    </p:spTree>
    <p:extLst>
      <p:ext uri="{BB962C8B-B14F-4D97-AF65-F5344CB8AC3E}">
        <p14:creationId xmlns:p14="http://schemas.microsoft.com/office/powerpoint/2010/main" val="182507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58A7-B1D7-4410-BB53-A58C1BAA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 around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FCB08-062A-421B-8A25-0D2B91950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focus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on:</a:t>
            </a:r>
          </a:p>
          <a:p>
            <a:r>
              <a:rPr lang="cs-CZ" dirty="0"/>
              <a:t>1)</a:t>
            </a:r>
            <a:r>
              <a:rPr lang="cs-CZ" b="1" dirty="0"/>
              <a:t> </a:t>
            </a:r>
            <a:r>
              <a:rPr lang="cs-CZ" b="1" dirty="0" err="1"/>
              <a:t>Infrastructure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railways</a:t>
            </a:r>
            <a:r>
              <a:rPr lang="cs-CZ" dirty="0"/>
              <a:t>, </a:t>
            </a:r>
            <a:r>
              <a:rPr lang="cs-CZ" dirty="0" err="1"/>
              <a:t>ports</a:t>
            </a:r>
            <a:r>
              <a:rPr lang="cs-CZ" dirty="0"/>
              <a:t>, </a:t>
            </a:r>
            <a:r>
              <a:rPr lang="cs-CZ" dirty="0" err="1"/>
              <a:t>highways</a:t>
            </a:r>
            <a:r>
              <a:rPr lang="cs-CZ" dirty="0"/>
              <a:t>, </a:t>
            </a:r>
            <a:r>
              <a:rPr lang="cs-CZ" dirty="0" err="1"/>
              <a:t>airports</a:t>
            </a:r>
            <a:r>
              <a:rPr lang="cs-CZ" dirty="0"/>
              <a:t>; </a:t>
            </a:r>
            <a:r>
              <a:rPr lang="cs-CZ" dirty="0" err="1"/>
              <a:t>oil</a:t>
            </a:r>
            <a:r>
              <a:rPr lang="cs-CZ" dirty="0"/>
              <a:t> and </a:t>
            </a:r>
            <a:r>
              <a:rPr lang="cs-CZ" dirty="0" err="1"/>
              <a:t>gas</a:t>
            </a:r>
            <a:r>
              <a:rPr lang="cs-CZ" dirty="0"/>
              <a:t> </a:t>
            </a:r>
            <a:r>
              <a:rPr lang="cs-CZ" dirty="0" err="1"/>
              <a:t>pipelines</a:t>
            </a:r>
            <a:r>
              <a:rPr lang="cs-CZ" dirty="0"/>
              <a:t>)</a:t>
            </a:r>
          </a:p>
          <a:p>
            <a:r>
              <a:rPr lang="cs-CZ" dirty="0"/>
              <a:t>2) </a:t>
            </a:r>
            <a:r>
              <a:rPr lang="cs-CZ" b="1" dirty="0" err="1"/>
              <a:t>Energy</a:t>
            </a:r>
            <a:r>
              <a:rPr lang="cs-CZ" dirty="0"/>
              <a:t> (</a:t>
            </a:r>
            <a:r>
              <a:rPr lang="cs-CZ" dirty="0" err="1"/>
              <a:t>coal</a:t>
            </a:r>
            <a:r>
              <a:rPr lang="cs-CZ" dirty="0"/>
              <a:t>, hydro, </a:t>
            </a:r>
            <a:r>
              <a:rPr lang="cs-CZ" dirty="0" err="1"/>
              <a:t>solar</a:t>
            </a:r>
            <a:r>
              <a:rPr lang="cs-CZ" dirty="0"/>
              <a:t> and </a:t>
            </a:r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stations</a:t>
            </a:r>
            <a:r>
              <a:rPr lang="cs-CZ" dirty="0"/>
              <a:t>)</a:t>
            </a:r>
          </a:p>
          <a:p>
            <a:r>
              <a:rPr lang="cs-CZ" dirty="0"/>
              <a:t>3) </a:t>
            </a:r>
            <a:r>
              <a:rPr lang="cs-CZ" b="1" dirty="0" err="1"/>
              <a:t>Resource</a:t>
            </a:r>
            <a:r>
              <a:rPr lang="cs-CZ" b="1" dirty="0"/>
              <a:t> </a:t>
            </a:r>
            <a:r>
              <a:rPr lang="cs-CZ" b="1" dirty="0" err="1"/>
              <a:t>extraction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rare</a:t>
            </a:r>
            <a:r>
              <a:rPr lang="cs-CZ" dirty="0"/>
              <a:t> metals and </a:t>
            </a:r>
            <a:r>
              <a:rPr lang="cs-CZ" dirty="0" err="1"/>
              <a:t>minerals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982798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E00C8-69C3-4AF5-A0B6-EDD19875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512C2C8-2948-4471-9637-ECB2D9B66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Main problem: EU law</a:t>
            </a:r>
          </a:p>
          <a:p>
            <a:r>
              <a:rPr lang="en-US" dirty="0"/>
              <a:t>Regulates competition and rules for public procurement</a:t>
            </a:r>
          </a:p>
          <a:p>
            <a:r>
              <a:rPr lang="en-US" dirty="0"/>
              <a:t>&gt; </a:t>
            </a:r>
            <a:r>
              <a:rPr lang="en-US" b="1" dirty="0"/>
              <a:t>need for transparent tenders</a:t>
            </a:r>
          </a:p>
          <a:p>
            <a:r>
              <a:rPr lang="en-US" dirty="0"/>
              <a:t>&gt; it is not possible to do a backroom deal with a Chinese bank</a:t>
            </a:r>
          </a:p>
        </p:txBody>
      </p:sp>
    </p:spTree>
    <p:extLst>
      <p:ext uri="{BB962C8B-B14F-4D97-AF65-F5344CB8AC3E}">
        <p14:creationId xmlns:p14="http://schemas.microsoft.com/office/powerpoint/2010/main" val="302877745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E00C8-69C3-4AF5-A0B6-EDD19875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512C2C8-2948-4471-9637-ECB2D9B66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Main problem: EU law</a:t>
            </a:r>
          </a:p>
          <a:p>
            <a:r>
              <a:rPr lang="en-US" dirty="0"/>
              <a:t>Regulates competition and rules for public procurement</a:t>
            </a:r>
          </a:p>
          <a:p>
            <a:r>
              <a:rPr lang="en-US" dirty="0"/>
              <a:t>&gt; </a:t>
            </a:r>
            <a:r>
              <a:rPr lang="en-US" b="1" dirty="0"/>
              <a:t>need for transparent tenders</a:t>
            </a:r>
          </a:p>
          <a:p>
            <a:r>
              <a:rPr lang="en-US" dirty="0"/>
              <a:t>&gt; it is not possible to do a backroom deal with a Chinese bank</a:t>
            </a:r>
          </a:p>
          <a:p>
            <a:r>
              <a:rPr lang="en-US" dirty="0"/>
              <a:t>Competition law – state guarantees would be seen as giving Chinese SOEs and banks and </a:t>
            </a:r>
            <a:r>
              <a:rPr lang="en-US" b="1" dirty="0"/>
              <a:t>unfair advantage </a:t>
            </a:r>
            <a:r>
              <a:rPr lang="en-US" dirty="0"/>
              <a:t>over competition &gt; it cannot be done</a:t>
            </a:r>
          </a:p>
        </p:txBody>
      </p:sp>
    </p:spTree>
    <p:extLst>
      <p:ext uri="{BB962C8B-B14F-4D97-AF65-F5344CB8AC3E}">
        <p14:creationId xmlns:p14="http://schemas.microsoft.com/office/powerpoint/2010/main" val="111139066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– EU states are relatively rich + have access to EU funds</a:t>
            </a:r>
          </a:p>
        </p:txBody>
      </p:sp>
    </p:spTree>
    <p:extLst>
      <p:ext uri="{BB962C8B-B14F-4D97-AF65-F5344CB8AC3E}">
        <p14:creationId xmlns:p14="http://schemas.microsoft.com/office/powerpoint/2010/main" val="96265911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– EU states are relatively rich + have access to EU funds</a:t>
            </a:r>
          </a:p>
          <a:p>
            <a:r>
              <a:rPr lang="en-US" dirty="0"/>
              <a:t>&gt; </a:t>
            </a:r>
            <a:r>
              <a:rPr lang="en-US" b="1" dirty="0"/>
              <a:t>they have their own funding and don‘t need China‘s money</a:t>
            </a:r>
          </a:p>
          <a:p>
            <a:r>
              <a:rPr lang="en-US" dirty="0"/>
              <a:t>&gt; they are higher on Maslow‘s pyramid and care about things like the environment or potential political interference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8637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– </a:t>
            </a:r>
            <a:r>
              <a:rPr lang="en-US" b="1" dirty="0"/>
              <a:t>better institutions and less corruption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7286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underestimated all of this </a:t>
            </a:r>
          </a:p>
          <a:p>
            <a:r>
              <a:rPr lang="en-US" dirty="0"/>
              <a:t>&gt; their offers are often unacceptable</a:t>
            </a:r>
            <a:endParaRPr lang="cs-CZ" dirty="0"/>
          </a:p>
          <a:p>
            <a:r>
              <a:rPr lang="cs-CZ" dirty="0"/>
              <a:t>&gt; </a:t>
            </a:r>
            <a:r>
              <a:rPr lang="en-US" dirty="0"/>
              <a:t>overall, the Belt and Road project is a failure in Europe, without the EU even having to have some strategy against it</a:t>
            </a:r>
            <a:r>
              <a:rPr lang="cs-CZ" dirty="0"/>
              <a:t> 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340456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Chinese companies do successfully win construction contracts, its under European rules:</a:t>
            </a:r>
          </a:p>
          <a:p>
            <a:r>
              <a:rPr lang="en-US" dirty="0"/>
              <a:t>1) </a:t>
            </a:r>
            <a:r>
              <a:rPr lang="en-US" b="1" dirty="0"/>
              <a:t>Based on a public tender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71373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Chinese companies do successfully win construction contracts, its under European rules:</a:t>
            </a:r>
          </a:p>
          <a:p>
            <a:r>
              <a:rPr lang="en-US" dirty="0"/>
              <a:t>1) </a:t>
            </a:r>
            <a:r>
              <a:rPr lang="en-US" b="1" dirty="0"/>
              <a:t>Based on a public tender</a:t>
            </a:r>
          </a:p>
          <a:p>
            <a:r>
              <a:rPr lang="en-US" dirty="0"/>
              <a:t>2) </a:t>
            </a:r>
            <a:r>
              <a:rPr lang="en-US" b="1" dirty="0"/>
              <a:t>Financed by European resources</a:t>
            </a:r>
          </a:p>
          <a:p>
            <a:r>
              <a:rPr lang="en-US" dirty="0"/>
              <a:t>&gt; do debts, no collateral, no ownership of the infrastructure for the Chinese</a:t>
            </a:r>
          </a:p>
        </p:txBody>
      </p:sp>
    </p:spTree>
    <p:extLst>
      <p:ext uri="{BB962C8B-B14F-4D97-AF65-F5344CB8AC3E}">
        <p14:creationId xmlns:p14="http://schemas.microsoft.com/office/powerpoint/2010/main" val="67805087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Chinese companies do successfully win construction contracts, its under European rules:</a:t>
            </a:r>
          </a:p>
          <a:p>
            <a:r>
              <a:rPr lang="en-US" dirty="0"/>
              <a:t>1) </a:t>
            </a:r>
            <a:r>
              <a:rPr lang="en-US" b="1" dirty="0"/>
              <a:t>Based on a public tender</a:t>
            </a:r>
          </a:p>
          <a:p>
            <a:r>
              <a:rPr lang="en-US" dirty="0"/>
              <a:t>2) </a:t>
            </a:r>
            <a:r>
              <a:rPr lang="en-US" b="1" dirty="0"/>
              <a:t>Financed by European resources</a:t>
            </a:r>
          </a:p>
          <a:p>
            <a:r>
              <a:rPr lang="en-US" dirty="0"/>
              <a:t>&gt; do debts, no collateral, no ownership of the infrastructure for the Chinese</a:t>
            </a:r>
          </a:p>
          <a:p>
            <a:r>
              <a:rPr lang="en-US" dirty="0"/>
              <a:t>3) </a:t>
            </a:r>
            <a:r>
              <a:rPr lang="en-US" b="1" dirty="0"/>
              <a:t>No guarantees and obligatory renegotiation of prices</a:t>
            </a:r>
          </a:p>
          <a:p>
            <a:r>
              <a:rPr lang="en-US" dirty="0"/>
              <a:t>&gt; China‘s companies must behave like any other company without any special regime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6688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82A52-4E17-4BE5-A434-818010D9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AF683F-A7FB-4603-AE8A-1A0F50948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it‘s not that hard to say „No“, if you have the will to do so</a:t>
            </a:r>
          </a:p>
        </p:txBody>
      </p:sp>
    </p:spTree>
    <p:extLst>
      <p:ext uri="{BB962C8B-B14F-4D97-AF65-F5344CB8AC3E}">
        <p14:creationId xmlns:p14="http://schemas.microsoft.com/office/powerpoint/2010/main" val="4183479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58A7-B1D7-4410-BB53-A58C1BAA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 around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FCB08-062A-421B-8A25-0D2B91950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focus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on:</a:t>
            </a:r>
          </a:p>
          <a:p>
            <a:r>
              <a:rPr lang="cs-CZ" dirty="0"/>
              <a:t>1)</a:t>
            </a:r>
            <a:r>
              <a:rPr lang="cs-CZ" b="1" dirty="0"/>
              <a:t> </a:t>
            </a:r>
            <a:r>
              <a:rPr lang="cs-CZ" b="1" dirty="0" err="1"/>
              <a:t>Infrastructure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railways</a:t>
            </a:r>
            <a:r>
              <a:rPr lang="cs-CZ" dirty="0"/>
              <a:t>, </a:t>
            </a:r>
            <a:r>
              <a:rPr lang="cs-CZ" dirty="0" err="1"/>
              <a:t>ports</a:t>
            </a:r>
            <a:r>
              <a:rPr lang="cs-CZ" dirty="0"/>
              <a:t>, </a:t>
            </a:r>
            <a:r>
              <a:rPr lang="cs-CZ" dirty="0" err="1"/>
              <a:t>highways</a:t>
            </a:r>
            <a:r>
              <a:rPr lang="cs-CZ" dirty="0"/>
              <a:t>, </a:t>
            </a:r>
            <a:r>
              <a:rPr lang="cs-CZ" dirty="0" err="1"/>
              <a:t>airports</a:t>
            </a:r>
            <a:r>
              <a:rPr lang="cs-CZ" dirty="0"/>
              <a:t>; </a:t>
            </a:r>
            <a:r>
              <a:rPr lang="cs-CZ" dirty="0" err="1"/>
              <a:t>oil</a:t>
            </a:r>
            <a:r>
              <a:rPr lang="cs-CZ" dirty="0"/>
              <a:t> and </a:t>
            </a:r>
            <a:r>
              <a:rPr lang="cs-CZ" dirty="0" err="1"/>
              <a:t>gas</a:t>
            </a:r>
            <a:r>
              <a:rPr lang="cs-CZ" dirty="0"/>
              <a:t> </a:t>
            </a:r>
            <a:r>
              <a:rPr lang="cs-CZ" dirty="0" err="1"/>
              <a:t>pipelines</a:t>
            </a:r>
            <a:r>
              <a:rPr lang="cs-CZ" dirty="0"/>
              <a:t>)</a:t>
            </a:r>
          </a:p>
          <a:p>
            <a:r>
              <a:rPr lang="cs-CZ" dirty="0"/>
              <a:t>2) </a:t>
            </a:r>
            <a:r>
              <a:rPr lang="cs-CZ" b="1" dirty="0" err="1"/>
              <a:t>Energy</a:t>
            </a:r>
            <a:r>
              <a:rPr lang="cs-CZ" dirty="0"/>
              <a:t> (</a:t>
            </a:r>
            <a:r>
              <a:rPr lang="cs-CZ" dirty="0" err="1"/>
              <a:t>coal</a:t>
            </a:r>
            <a:r>
              <a:rPr lang="cs-CZ" dirty="0"/>
              <a:t>, hydro, </a:t>
            </a:r>
            <a:r>
              <a:rPr lang="cs-CZ" dirty="0" err="1"/>
              <a:t>solar</a:t>
            </a:r>
            <a:r>
              <a:rPr lang="cs-CZ" dirty="0"/>
              <a:t> and </a:t>
            </a:r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stations</a:t>
            </a:r>
            <a:r>
              <a:rPr lang="cs-CZ" dirty="0"/>
              <a:t>)</a:t>
            </a:r>
          </a:p>
          <a:p>
            <a:r>
              <a:rPr lang="cs-CZ" dirty="0"/>
              <a:t>3) </a:t>
            </a:r>
            <a:r>
              <a:rPr lang="cs-CZ" b="1" dirty="0" err="1"/>
              <a:t>Resource</a:t>
            </a:r>
            <a:r>
              <a:rPr lang="cs-CZ" b="1" dirty="0"/>
              <a:t> </a:t>
            </a:r>
            <a:r>
              <a:rPr lang="cs-CZ" b="1" dirty="0" err="1"/>
              <a:t>extraction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rare</a:t>
            </a:r>
            <a:r>
              <a:rPr lang="cs-CZ" dirty="0"/>
              <a:t> metals and </a:t>
            </a:r>
            <a:r>
              <a:rPr lang="cs-CZ" dirty="0" err="1"/>
              <a:t>minerals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+ </a:t>
            </a:r>
            <a:r>
              <a:rPr lang="cs-CZ" dirty="0" err="1">
                <a:solidFill>
                  <a:srgbClr val="FF0000"/>
                </a:solidFill>
              </a:rPr>
              <a:t>random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activities</a:t>
            </a:r>
            <a:r>
              <a:rPr lang="cs-CZ" dirty="0">
                <a:solidFill>
                  <a:srgbClr val="FF0000"/>
                </a:solidFill>
              </a:rPr>
              <a:t> by </a:t>
            </a:r>
            <a:r>
              <a:rPr lang="cs-CZ" dirty="0" err="1">
                <a:solidFill>
                  <a:srgbClr val="FF0000"/>
                </a:solidFill>
              </a:rPr>
              <a:t>Chinese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businesses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pretending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be</a:t>
            </a:r>
            <a:r>
              <a:rPr lang="cs-CZ" dirty="0">
                <a:solidFill>
                  <a:srgbClr val="FF0000"/>
                </a:solidFill>
              </a:rPr>
              <a:t> a part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BRI – </a:t>
            </a:r>
            <a:r>
              <a:rPr lang="cs-CZ" dirty="0" err="1">
                <a:solidFill>
                  <a:srgbClr val="FF0000"/>
                </a:solidFill>
              </a:rPr>
              <a:t>gambling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etc</a:t>
            </a:r>
            <a:r>
              <a:rPr lang="cs-CZ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786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872E-D74D-47AD-AE21-FA566A05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Non-EU </a:t>
            </a:r>
            <a:r>
              <a:rPr lang="cs-CZ" dirty="0" err="1"/>
              <a:t>countries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Balkans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4BC86-C5CE-45AA-BB05-DB287D555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Montenegro</a:t>
            </a:r>
            <a:r>
              <a:rPr lang="cs-CZ" dirty="0"/>
              <a:t>, </a:t>
            </a:r>
            <a:r>
              <a:rPr lang="cs-CZ" dirty="0" err="1"/>
              <a:t>Serbia</a:t>
            </a:r>
            <a:r>
              <a:rPr lang="cs-CZ" dirty="0"/>
              <a:t>, </a:t>
            </a:r>
            <a:r>
              <a:rPr lang="cs-CZ" dirty="0" err="1"/>
              <a:t>Bosnia</a:t>
            </a:r>
            <a:r>
              <a:rPr lang="cs-CZ" dirty="0"/>
              <a:t>, </a:t>
            </a:r>
            <a:r>
              <a:rPr lang="cs-CZ" dirty="0" err="1"/>
              <a:t>Macedonia</a:t>
            </a:r>
            <a:r>
              <a:rPr lang="cs-CZ" dirty="0"/>
              <a:t>, </a:t>
            </a:r>
            <a:r>
              <a:rPr lang="cs-CZ" dirty="0" err="1"/>
              <a:t>Albania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91221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872E-D74D-47AD-AE21-FA566A05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Non-EU </a:t>
            </a:r>
            <a:r>
              <a:rPr lang="cs-CZ" dirty="0" err="1"/>
              <a:t>countries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Balkans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4BC86-C5CE-45AA-BB05-DB287D555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Montenegro</a:t>
            </a:r>
            <a:r>
              <a:rPr lang="cs-CZ" dirty="0"/>
              <a:t>, </a:t>
            </a:r>
            <a:r>
              <a:rPr lang="cs-CZ" dirty="0" err="1"/>
              <a:t>Serbia</a:t>
            </a:r>
            <a:r>
              <a:rPr lang="cs-CZ" dirty="0"/>
              <a:t>, </a:t>
            </a:r>
            <a:r>
              <a:rPr lang="cs-CZ" dirty="0" err="1"/>
              <a:t>Bosnia</a:t>
            </a:r>
            <a:r>
              <a:rPr lang="cs-CZ" dirty="0"/>
              <a:t>, </a:t>
            </a:r>
            <a:r>
              <a:rPr lang="cs-CZ" dirty="0" err="1"/>
              <a:t>Macedonia</a:t>
            </a:r>
            <a:r>
              <a:rPr lang="cs-CZ" dirty="0"/>
              <a:t>, </a:t>
            </a:r>
            <a:r>
              <a:rPr lang="cs-CZ" dirty="0" err="1"/>
              <a:t>Albania</a:t>
            </a:r>
            <a:endParaRPr lang="cs-CZ" dirty="0"/>
          </a:p>
          <a:p>
            <a:r>
              <a:rPr lang="cs-CZ" dirty="0" err="1"/>
              <a:t>Alternative</a:t>
            </a:r>
            <a:r>
              <a:rPr lang="cs-CZ" dirty="0"/>
              <a:t> to EU </a:t>
            </a:r>
            <a:r>
              <a:rPr lang="cs-CZ" dirty="0" err="1"/>
              <a:t>financing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45120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872E-D74D-47AD-AE21-FA566A05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Non-EU </a:t>
            </a:r>
            <a:r>
              <a:rPr lang="cs-CZ" dirty="0" err="1"/>
              <a:t>countries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Balkans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4BC86-C5CE-45AA-BB05-DB287D555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Montenegro</a:t>
            </a:r>
            <a:r>
              <a:rPr lang="cs-CZ" dirty="0"/>
              <a:t>, </a:t>
            </a:r>
            <a:r>
              <a:rPr lang="cs-CZ" dirty="0" err="1"/>
              <a:t>Serbia</a:t>
            </a:r>
            <a:r>
              <a:rPr lang="cs-CZ" dirty="0"/>
              <a:t>, </a:t>
            </a:r>
            <a:r>
              <a:rPr lang="cs-CZ" dirty="0" err="1"/>
              <a:t>Bosnia</a:t>
            </a:r>
            <a:r>
              <a:rPr lang="cs-CZ" dirty="0"/>
              <a:t>, </a:t>
            </a:r>
            <a:r>
              <a:rPr lang="cs-CZ" dirty="0" err="1"/>
              <a:t>Macedonia</a:t>
            </a:r>
            <a:r>
              <a:rPr lang="cs-CZ" dirty="0"/>
              <a:t>, </a:t>
            </a:r>
            <a:r>
              <a:rPr lang="cs-CZ" dirty="0" err="1"/>
              <a:t>Albania</a:t>
            </a:r>
            <a:endParaRPr lang="cs-CZ" dirty="0"/>
          </a:p>
          <a:p>
            <a:r>
              <a:rPr lang="cs-CZ" dirty="0" err="1"/>
              <a:t>Alternative</a:t>
            </a:r>
            <a:r>
              <a:rPr lang="cs-CZ" dirty="0"/>
              <a:t> to EU </a:t>
            </a:r>
            <a:r>
              <a:rPr lang="cs-CZ" dirty="0" err="1"/>
              <a:t>financing</a:t>
            </a:r>
            <a:endParaRPr lang="cs-CZ" dirty="0"/>
          </a:p>
          <a:p>
            <a:r>
              <a:rPr lang="cs-CZ" dirty="0" err="1"/>
              <a:t>Montenegro</a:t>
            </a:r>
            <a:r>
              <a:rPr lang="cs-CZ" dirty="0"/>
              <a:t> –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infamous</a:t>
            </a:r>
            <a:r>
              <a:rPr lang="cs-CZ" dirty="0"/>
              <a:t> case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huge</a:t>
            </a:r>
            <a:r>
              <a:rPr lang="cs-CZ" dirty="0"/>
              <a:t> </a:t>
            </a:r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acquired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construction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highway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712627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872E-D74D-47AD-AE21-FA566A05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Non-EU </a:t>
            </a:r>
            <a:r>
              <a:rPr lang="cs-CZ" dirty="0" err="1"/>
              <a:t>countries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Balkans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4BC86-C5CE-45AA-BB05-DB287D555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Montenegro</a:t>
            </a:r>
            <a:r>
              <a:rPr lang="cs-CZ" dirty="0"/>
              <a:t>, </a:t>
            </a:r>
            <a:r>
              <a:rPr lang="cs-CZ" dirty="0" err="1"/>
              <a:t>Serbia</a:t>
            </a:r>
            <a:r>
              <a:rPr lang="cs-CZ" dirty="0"/>
              <a:t>, </a:t>
            </a:r>
            <a:r>
              <a:rPr lang="cs-CZ" dirty="0" err="1"/>
              <a:t>Bosnia</a:t>
            </a:r>
            <a:r>
              <a:rPr lang="cs-CZ" dirty="0"/>
              <a:t>, </a:t>
            </a:r>
            <a:r>
              <a:rPr lang="cs-CZ" dirty="0" err="1"/>
              <a:t>Macedonia</a:t>
            </a:r>
            <a:r>
              <a:rPr lang="cs-CZ" dirty="0"/>
              <a:t>, </a:t>
            </a:r>
            <a:r>
              <a:rPr lang="cs-CZ" dirty="0" err="1"/>
              <a:t>Albania</a:t>
            </a:r>
            <a:endParaRPr lang="cs-CZ" dirty="0"/>
          </a:p>
          <a:p>
            <a:r>
              <a:rPr lang="cs-CZ" dirty="0" err="1"/>
              <a:t>Alternative</a:t>
            </a:r>
            <a:r>
              <a:rPr lang="cs-CZ" dirty="0"/>
              <a:t> to EU </a:t>
            </a:r>
            <a:r>
              <a:rPr lang="cs-CZ" dirty="0" err="1"/>
              <a:t>financing</a:t>
            </a:r>
            <a:endParaRPr lang="cs-CZ" dirty="0"/>
          </a:p>
          <a:p>
            <a:r>
              <a:rPr lang="cs-CZ" dirty="0" err="1"/>
              <a:t>Montenegro</a:t>
            </a:r>
            <a:r>
              <a:rPr lang="cs-CZ" dirty="0"/>
              <a:t> –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infamous</a:t>
            </a:r>
            <a:r>
              <a:rPr lang="cs-CZ" dirty="0"/>
              <a:t> case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huge</a:t>
            </a:r>
            <a:r>
              <a:rPr lang="cs-CZ" dirty="0"/>
              <a:t> </a:t>
            </a:r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acquired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construction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highway</a:t>
            </a:r>
            <a:endParaRPr lang="cs-CZ" dirty="0"/>
          </a:p>
          <a:p>
            <a:r>
              <a:rPr lang="cs-CZ" b="1" dirty="0" err="1"/>
              <a:t>Complicates</a:t>
            </a:r>
            <a:r>
              <a:rPr lang="cs-CZ" b="1" dirty="0"/>
              <a:t> </a:t>
            </a:r>
            <a:r>
              <a:rPr lang="cs-CZ" b="1" dirty="0" err="1"/>
              <a:t>their</a:t>
            </a:r>
            <a:r>
              <a:rPr lang="cs-CZ" b="1" dirty="0"/>
              <a:t> </a:t>
            </a:r>
            <a:r>
              <a:rPr lang="cs-CZ" b="1" dirty="0" err="1"/>
              <a:t>route</a:t>
            </a:r>
            <a:r>
              <a:rPr lang="cs-CZ" b="1" dirty="0"/>
              <a:t> </a:t>
            </a:r>
            <a:r>
              <a:rPr lang="cs-CZ" b="1" dirty="0" err="1"/>
              <a:t>into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EU </a:t>
            </a:r>
            <a:r>
              <a:rPr lang="cs-CZ" dirty="0"/>
              <a:t>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special</a:t>
            </a:r>
            <a:r>
              <a:rPr lang="cs-CZ" dirty="0"/>
              <a:t> régime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companies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odds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EU </a:t>
            </a:r>
            <a:r>
              <a:rPr lang="cs-CZ" dirty="0" err="1"/>
              <a:t>competition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-&gt; </a:t>
            </a:r>
            <a:r>
              <a:rPr lang="cs-CZ" b="1" dirty="0" err="1"/>
              <a:t>an</a:t>
            </a:r>
            <a:r>
              <a:rPr lang="cs-CZ" b="1" dirty="0"/>
              <a:t> </a:t>
            </a:r>
            <a:r>
              <a:rPr lang="cs-CZ" b="1" dirty="0" err="1"/>
              <a:t>obstacle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joining</a:t>
            </a:r>
            <a:r>
              <a:rPr lang="cs-CZ" b="1" dirty="0"/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860702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8F71F-BB2F-4FC7-9746-AA25EB3B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56A2E-E51B-420D-B439-B0445305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countries which began as enthusiastic supporters of the BRI are </a:t>
            </a:r>
            <a:r>
              <a:rPr lang="en-US" b="1" dirty="0"/>
              <a:t>becoming more lukewarm, or outright sceptic</a:t>
            </a:r>
          </a:p>
        </p:txBody>
      </p:sp>
    </p:spTree>
    <p:extLst>
      <p:ext uri="{BB962C8B-B14F-4D97-AF65-F5344CB8AC3E}">
        <p14:creationId xmlns:p14="http://schemas.microsoft.com/office/powerpoint/2010/main" val="283338664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8F71F-BB2F-4FC7-9746-AA25EB3B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56A2E-E51B-420D-B439-B0445305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countries which began as enthusiastic supporters of the BRI are </a:t>
            </a:r>
            <a:r>
              <a:rPr lang="en-US" b="1" dirty="0"/>
              <a:t>becoming more lukewarm, or outright sceptic</a:t>
            </a:r>
          </a:p>
          <a:p>
            <a:r>
              <a:rPr lang="en-US" b="1" dirty="0"/>
              <a:t>A large percentage of projects have been canceled, or scaled down, or delayed, etc.</a:t>
            </a:r>
          </a:p>
        </p:txBody>
      </p:sp>
    </p:spTree>
    <p:extLst>
      <p:ext uri="{BB962C8B-B14F-4D97-AF65-F5344CB8AC3E}">
        <p14:creationId xmlns:p14="http://schemas.microsoft.com/office/powerpoint/2010/main" val="7088162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8F71F-BB2F-4FC7-9746-AA25EB3B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56A2E-E51B-420D-B439-B0445305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countries which began as enthusiastic supporters of the BRI are </a:t>
            </a:r>
            <a:r>
              <a:rPr lang="en-US" b="1" dirty="0"/>
              <a:t>becoming more lukewarm, or outright sceptic</a:t>
            </a:r>
          </a:p>
          <a:p>
            <a:r>
              <a:rPr lang="en-US" b="1" dirty="0"/>
              <a:t>A large percentage of projects have been canceled, or scaled down, or delayed, etc.</a:t>
            </a:r>
            <a:endParaRPr lang="cs-CZ" b="1" dirty="0"/>
          </a:p>
          <a:p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– </a:t>
            </a:r>
            <a:r>
              <a:rPr lang="cs-CZ" b="1" dirty="0" err="1">
                <a:solidFill>
                  <a:srgbClr val="FF0000"/>
                </a:solidFill>
              </a:rPr>
              <a:t>local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corruption</a:t>
            </a:r>
            <a:r>
              <a:rPr lang="cs-CZ" b="1" dirty="0">
                <a:solidFill>
                  <a:srgbClr val="FF0000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65076307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8F71F-BB2F-4FC7-9746-AA25EB3B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56A2E-E51B-420D-B439-B0445305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countries which began as enthusiastic supporters of the BRI are </a:t>
            </a:r>
            <a:r>
              <a:rPr lang="en-US" b="1" dirty="0"/>
              <a:t>becoming more lukewarm, or outright sceptic</a:t>
            </a:r>
          </a:p>
          <a:p>
            <a:r>
              <a:rPr lang="en-US" b="1" dirty="0"/>
              <a:t>A large percentage of projects have been canceled, or scaled down, or delayed, etc.</a:t>
            </a:r>
            <a:endParaRPr lang="cs-CZ" b="1" dirty="0"/>
          </a:p>
          <a:p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– </a:t>
            </a:r>
            <a:r>
              <a:rPr lang="cs-CZ" b="1" dirty="0" err="1">
                <a:solidFill>
                  <a:srgbClr val="FF0000"/>
                </a:solidFill>
              </a:rPr>
              <a:t>local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corruption</a:t>
            </a:r>
            <a:r>
              <a:rPr lang="cs-CZ" b="1" dirty="0">
                <a:solidFill>
                  <a:srgbClr val="FF0000"/>
                </a:solidFill>
              </a:rPr>
              <a:t>! </a:t>
            </a:r>
          </a:p>
          <a:p>
            <a:r>
              <a:rPr lang="cs-CZ" dirty="0"/>
              <a:t>(President </a:t>
            </a:r>
            <a:r>
              <a:rPr lang="cs-CZ" dirty="0" err="1"/>
              <a:t>of</a:t>
            </a:r>
            <a:r>
              <a:rPr lang="cs-CZ" dirty="0"/>
              <a:t> country X: „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proposed</a:t>
            </a:r>
            <a:r>
              <a:rPr lang="cs-CZ" i="1" dirty="0"/>
              <a:t> </a:t>
            </a:r>
            <a:r>
              <a:rPr lang="cs-CZ" i="1" dirty="0" err="1"/>
              <a:t>railway</a:t>
            </a:r>
            <a:r>
              <a:rPr lang="cs-CZ" i="1" dirty="0"/>
              <a:t> </a:t>
            </a:r>
            <a:r>
              <a:rPr lang="cs-CZ" i="1" dirty="0" err="1"/>
              <a:t>must</a:t>
            </a:r>
            <a:r>
              <a:rPr lang="cs-CZ" i="1" dirty="0"/>
              <a:t> go </a:t>
            </a:r>
            <a:r>
              <a:rPr lang="cs-CZ" i="1" dirty="0" err="1"/>
              <a:t>through</a:t>
            </a:r>
            <a:r>
              <a:rPr lang="cs-CZ" i="1" dirty="0"/>
              <a:t> </a:t>
            </a:r>
            <a:r>
              <a:rPr lang="cs-CZ" i="1" dirty="0">
                <a:solidFill>
                  <a:srgbClr val="FF0000"/>
                </a:solidFill>
              </a:rPr>
              <a:t>my </a:t>
            </a:r>
            <a:r>
              <a:rPr lang="cs-CZ" i="1" dirty="0" err="1">
                <a:solidFill>
                  <a:srgbClr val="FF0000"/>
                </a:solidFill>
              </a:rPr>
              <a:t>native</a:t>
            </a:r>
            <a:r>
              <a:rPr lang="cs-CZ" i="1" dirty="0">
                <a:solidFill>
                  <a:srgbClr val="FF0000"/>
                </a:solidFill>
              </a:rPr>
              <a:t> region</a:t>
            </a:r>
            <a:r>
              <a:rPr lang="cs-CZ" i="1" dirty="0"/>
              <a:t>, </a:t>
            </a:r>
            <a:r>
              <a:rPr lang="cs-CZ" i="1" dirty="0" err="1"/>
              <a:t>where</a:t>
            </a:r>
            <a:r>
              <a:rPr lang="cs-CZ" i="1" dirty="0"/>
              <a:t> I </a:t>
            </a:r>
            <a:r>
              <a:rPr lang="cs-CZ" i="1" dirty="0" err="1"/>
              <a:t>need</a:t>
            </a:r>
            <a:r>
              <a:rPr lang="cs-CZ" i="1" dirty="0"/>
              <a:t> to </a:t>
            </a:r>
            <a:r>
              <a:rPr lang="cs-CZ" i="1" dirty="0" err="1"/>
              <a:t>reward</a:t>
            </a:r>
            <a:r>
              <a:rPr lang="cs-CZ" i="1" dirty="0"/>
              <a:t> my </a:t>
            </a:r>
            <a:r>
              <a:rPr lang="cs-CZ" i="1" dirty="0" err="1"/>
              <a:t>supporters</a:t>
            </a:r>
            <a:r>
              <a:rPr lang="cs-CZ" i="1" dirty="0"/>
              <a:t>, and a part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contract</a:t>
            </a:r>
            <a:r>
              <a:rPr lang="cs-CZ" i="1" dirty="0"/>
              <a:t> </a:t>
            </a:r>
            <a:r>
              <a:rPr lang="cs-CZ" i="1" dirty="0" err="1"/>
              <a:t>must</a:t>
            </a:r>
            <a:r>
              <a:rPr lang="cs-CZ" i="1" dirty="0"/>
              <a:t>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given</a:t>
            </a:r>
            <a:r>
              <a:rPr lang="cs-CZ" i="1" dirty="0"/>
              <a:t> to </a:t>
            </a:r>
            <a:r>
              <a:rPr lang="cs-CZ" i="1" dirty="0">
                <a:solidFill>
                  <a:srgbClr val="FF0000"/>
                </a:solidFill>
              </a:rPr>
              <a:t>my </a:t>
            </a:r>
            <a:r>
              <a:rPr lang="cs-CZ" i="1" dirty="0" err="1">
                <a:solidFill>
                  <a:srgbClr val="FF0000"/>
                </a:solidFill>
              </a:rPr>
              <a:t>cousin‘s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company</a:t>
            </a:r>
            <a:r>
              <a:rPr lang="cs-CZ" dirty="0"/>
              <a:t>!“)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5875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8F71F-BB2F-4FC7-9746-AA25EB3B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56A2E-E51B-420D-B439-B0445305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fact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 </a:t>
            </a:r>
            <a:r>
              <a:rPr lang="cs-CZ" dirty="0" err="1"/>
              <a:t>government</a:t>
            </a:r>
            <a:r>
              <a:rPr lang="cs-CZ" dirty="0"/>
              <a:t> </a:t>
            </a:r>
            <a:r>
              <a:rPr lang="cs-CZ" dirty="0" err="1"/>
              <a:t>accepts</a:t>
            </a:r>
            <a:r>
              <a:rPr lang="cs-CZ" dirty="0"/>
              <a:t> a </a:t>
            </a:r>
            <a:r>
              <a:rPr lang="cs-CZ" dirty="0" err="1"/>
              <a:t>deal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necessarily</a:t>
            </a:r>
            <a:r>
              <a:rPr lang="cs-CZ" dirty="0"/>
              <a:t>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country!</a:t>
            </a:r>
          </a:p>
          <a:p>
            <a:r>
              <a:rPr lang="cs-CZ" dirty="0"/>
              <a:t>Many </a:t>
            </a:r>
            <a:r>
              <a:rPr lang="cs-CZ" dirty="0" err="1"/>
              <a:t>countries</a:t>
            </a:r>
            <a:r>
              <a:rPr lang="cs-CZ" dirty="0"/>
              <a:t> – </a:t>
            </a:r>
            <a:r>
              <a:rPr lang="cs-CZ" dirty="0" err="1"/>
              <a:t>disrepancy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China‘s</a:t>
            </a:r>
            <a:r>
              <a:rPr lang="cs-CZ" dirty="0"/>
              <a:t> </a:t>
            </a:r>
            <a:r>
              <a:rPr lang="cs-CZ" dirty="0" err="1"/>
              <a:t>great</a:t>
            </a:r>
            <a:r>
              <a:rPr lang="cs-CZ" dirty="0"/>
              <a:t> relations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much </a:t>
            </a:r>
            <a:r>
              <a:rPr lang="cs-CZ" dirty="0" err="1"/>
              <a:t>lower</a:t>
            </a:r>
            <a:r>
              <a:rPr lang="cs-CZ" dirty="0"/>
              <a:t> popularity in </a:t>
            </a:r>
            <a:r>
              <a:rPr lang="cs-CZ" dirty="0" err="1"/>
              <a:t>the</a:t>
            </a:r>
            <a:r>
              <a:rPr lang="cs-CZ" dirty="0"/>
              <a:t> street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7495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F790-0B8F-4F40-ADC6-872D41E62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7E47B-1E03-49CA-BC1D-3BBAA4056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Despite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,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hunger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developing</a:t>
            </a:r>
            <a:r>
              <a:rPr lang="cs-CZ" b="1" dirty="0"/>
              <a:t> </a:t>
            </a:r>
            <a:r>
              <a:rPr lang="cs-CZ" b="1" dirty="0" err="1"/>
              <a:t>world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loans</a:t>
            </a:r>
            <a:r>
              <a:rPr lang="cs-CZ" b="1" dirty="0"/>
              <a:t> and </a:t>
            </a:r>
            <a:r>
              <a:rPr lang="cs-CZ" b="1" dirty="0" err="1"/>
              <a:t>infrastructure</a:t>
            </a:r>
            <a:r>
              <a:rPr lang="cs-CZ" b="1" dirty="0"/>
              <a:t> </a:t>
            </a:r>
            <a:r>
              <a:rPr lang="cs-CZ" b="1" dirty="0" err="1"/>
              <a:t>remains</a:t>
            </a:r>
            <a:endParaRPr lang="cs-CZ" b="1" dirty="0"/>
          </a:p>
          <a:p>
            <a:r>
              <a:rPr lang="cs-CZ" dirty="0"/>
              <a:t>Western/G7 </a:t>
            </a:r>
            <a:r>
              <a:rPr lang="cs-CZ" dirty="0" err="1"/>
              <a:t>alternatives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BRI (Build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,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Gateway</a:t>
            </a:r>
            <a:r>
              <a:rPr lang="cs-CZ" dirty="0"/>
              <a:t>) </a:t>
            </a:r>
            <a:r>
              <a:rPr lang="cs-CZ" dirty="0" err="1"/>
              <a:t>have</a:t>
            </a:r>
            <a:r>
              <a:rPr lang="cs-CZ" dirty="0"/>
              <a:t> so far </a:t>
            </a:r>
            <a:r>
              <a:rPr lang="cs-CZ" dirty="0" err="1"/>
              <a:t>failed</a:t>
            </a:r>
            <a:r>
              <a:rPr lang="cs-CZ" dirty="0"/>
              <a:t> to </a:t>
            </a:r>
            <a:r>
              <a:rPr lang="cs-CZ" dirty="0" err="1"/>
              <a:t>delivered</a:t>
            </a:r>
            <a:r>
              <a:rPr lang="cs-CZ" dirty="0"/>
              <a:t> and 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 on </a:t>
            </a:r>
            <a:r>
              <a:rPr lang="cs-CZ" dirty="0" err="1"/>
              <a:t>paper</a:t>
            </a:r>
            <a:r>
              <a:rPr lang="cs-CZ" dirty="0"/>
              <a:t> </a:t>
            </a:r>
            <a:r>
              <a:rPr lang="cs-CZ" dirty="0" err="1"/>
              <a:t>only</a:t>
            </a:r>
            <a:endParaRPr lang="cs-CZ" dirty="0"/>
          </a:p>
          <a:p>
            <a:endParaRPr lang="cs-CZ" dirty="0"/>
          </a:p>
          <a:p>
            <a:r>
              <a:rPr lang="cs-CZ" dirty="0"/>
              <a:t>&gt; </a:t>
            </a:r>
            <a:r>
              <a:rPr lang="cs-CZ" dirty="0" err="1"/>
              <a:t>Chinese</a:t>
            </a:r>
            <a:r>
              <a:rPr lang="cs-CZ" dirty="0"/>
              <a:t>-led </a:t>
            </a:r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continue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sought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despite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4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Indian Ocean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25315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F790-0B8F-4F40-ADC6-872D41E62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7E47B-1E03-49CA-BC1D-3BBAA4056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Despite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,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hunger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developing</a:t>
            </a:r>
            <a:r>
              <a:rPr lang="cs-CZ" b="1" dirty="0"/>
              <a:t> </a:t>
            </a:r>
            <a:r>
              <a:rPr lang="cs-CZ" b="1" dirty="0" err="1"/>
              <a:t>world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loans</a:t>
            </a:r>
            <a:r>
              <a:rPr lang="cs-CZ" b="1" dirty="0"/>
              <a:t> and </a:t>
            </a:r>
            <a:r>
              <a:rPr lang="cs-CZ" b="1" dirty="0" err="1"/>
              <a:t>infrastructure</a:t>
            </a:r>
            <a:r>
              <a:rPr lang="cs-CZ" b="1" dirty="0"/>
              <a:t> </a:t>
            </a:r>
            <a:r>
              <a:rPr lang="cs-CZ" b="1" dirty="0" err="1"/>
              <a:t>remains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2464424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F790-0B8F-4F40-ADC6-872D41E62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7E47B-1E03-49CA-BC1D-3BBAA4056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Despite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,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hunger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developing</a:t>
            </a:r>
            <a:r>
              <a:rPr lang="cs-CZ" b="1" dirty="0"/>
              <a:t> </a:t>
            </a:r>
            <a:r>
              <a:rPr lang="cs-CZ" b="1" dirty="0" err="1"/>
              <a:t>world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loans</a:t>
            </a:r>
            <a:r>
              <a:rPr lang="cs-CZ" b="1" dirty="0"/>
              <a:t> and </a:t>
            </a:r>
            <a:r>
              <a:rPr lang="cs-CZ" b="1" dirty="0" err="1"/>
              <a:t>infrastructure</a:t>
            </a:r>
            <a:r>
              <a:rPr lang="cs-CZ" b="1" dirty="0"/>
              <a:t> </a:t>
            </a:r>
            <a:r>
              <a:rPr lang="cs-CZ" b="1" dirty="0" err="1"/>
              <a:t>remains</a:t>
            </a:r>
            <a:endParaRPr lang="cs-CZ" b="1" dirty="0"/>
          </a:p>
          <a:p>
            <a:r>
              <a:rPr lang="cs-CZ" dirty="0"/>
              <a:t>Western/G7 </a:t>
            </a:r>
            <a:r>
              <a:rPr lang="cs-CZ" dirty="0" err="1"/>
              <a:t>alternatives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BRI (Build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,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Gateway</a:t>
            </a:r>
            <a:r>
              <a:rPr lang="cs-CZ" dirty="0"/>
              <a:t>) </a:t>
            </a:r>
            <a:r>
              <a:rPr lang="cs-CZ" dirty="0" err="1"/>
              <a:t>have</a:t>
            </a:r>
            <a:r>
              <a:rPr lang="cs-CZ" dirty="0"/>
              <a:t> so far </a:t>
            </a:r>
            <a:r>
              <a:rPr lang="cs-CZ" dirty="0" err="1"/>
              <a:t>failed</a:t>
            </a:r>
            <a:r>
              <a:rPr lang="cs-CZ" dirty="0"/>
              <a:t> to </a:t>
            </a:r>
            <a:r>
              <a:rPr lang="cs-CZ" dirty="0" err="1"/>
              <a:t>delivered</a:t>
            </a:r>
            <a:r>
              <a:rPr lang="cs-CZ" dirty="0"/>
              <a:t> and 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 on </a:t>
            </a:r>
            <a:r>
              <a:rPr lang="cs-CZ" dirty="0" err="1"/>
              <a:t>paper</a:t>
            </a:r>
            <a:r>
              <a:rPr lang="cs-CZ" dirty="0"/>
              <a:t> </a:t>
            </a:r>
            <a:r>
              <a:rPr lang="cs-CZ" dirty="0" err="1"/>
              <a:t>only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18009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F790-0B8F-4F40-ADC6-872D41E62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7E47B-1E03-49CA-BC1D-3BBAA4056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Despite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,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hunger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developing</a:t>
            </a:r>
            <a:r>
              <a:rPr lang="cs-CZ" b="1" dirty="0"/>
              <a:t> </a:t>
            </a:r>
            <a:r>
              <a:rPr lang="cs-CZ" b="1" dirty="0" err="1"/>
              <a:t>world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loans</a:t>
            </a:r>
            <a:r>
              <a:rPr lang="cs-CZ" b="1" dirty="0"/>
              <a:t> and </a:t>
            </a:r>
            <a:r>
              <a:rPr lang="cs-CZ" b="1" dirty="0" err="1"/>
              <a:t>infrastructure</a:t>
            </a:r>
            <a:r>
              <a:rPr lang="cs-CZ" b="1" dirty="0"/>
              <a:t> </a:t>
            </a:r>
            <a:r>
              <a:rPr lang="cs-CZ" b="1" dirty="0" err="1"/>
              <a:t>remains</a:t>
            </a:r>
            <a:endParaRPr lang="cs-CZ" b="1" dirty="0"/>
          </a:p>
          <a:p>
            <a:r>
              <a:rPr lang="cs-CZ" dirty="0"/>
              <a:t>Western/G7 </a:t>
            </a:r>
            <a:r>
              <a:rPr lang="cs-CZ" dirty="0" err="1"/>
              <a:t>alternatives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BRI (Build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,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Gateway</a:t>
            </a:r>
            <a:r>
              <a:rPr lang="cs-CZ" dirty="0"/>
              <a:t>) </a:t>
            </a:r>
            <a:r>
              <a:rPr lang="cs-CZ" dirty="0" err="1"/>
              <a:t>have</a:t>
            </a:r>
            <a:r>
              <a:rPr lang="cs-CZ" dirty="0"/>
              <a:t> so far </a:t>
            </a:r>
            <a:r>
              <a:rPr lang="cs-CZ" dirty="0" err="1"/>
              <a:t>failed</a:t>
            </a:r>
            <a:r>
              <a:rPr lang="cs-CZ" dirty="0"/>
              <a:t> to </a:t>
            </a:r>
            <a:r>
              <a:rPr lang="cs-CZ" dirty="0" err="1"/>
              <a:t>delivered</a:t>
            </a:r>
            <a:r>
              <a:rPr lang="cs-CZ" dirty="0"/>
              <a:t> and 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 on </a:t>
            </a:r>
            <a:r>
              <a:rPr lang="cs-CZ" dirty="0" err="1"/>
              <a:t>paper</a:t>
            </a:r>
            <a:r>
              <a:rPr lang="cs-CZ" dirty="0"/>
              <a:t> </a:t>
            </a:r>
            <a:r>
              <a:rPr lang="cs-CZ" dirty="0" err="1"/>
              <a:t>only</a:t>
            </a:r>
            <a:endParaRPr lang="cs-CZ" dirty="0"/>
          </a:p>
          <a:p>
            <a:endParaRPr lang="cs-CZ" dirty="0"/>
          </a:p>
          <a:p>
            <a:r>
              <a:rPr lang="cs-CZ" dirty="0"/>
              <a:t>&gt; </a:t>
            </a:r>
            <a:r>
              <a:rPr lang="cs-CZ" dirty="0" err="1"/>
              <a:t>Chinese</a:t>
            </a:r>
            <a:r>
              <a:rPr lang="cs-CZ" dirty="0"/>
              <a:t>-led </a:t>
            </a:r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continue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sought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despite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5753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9A874-C7C6-4ADD-9731-F4152358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A81FA-A3F4-4216-B9A4-1865769EC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err="1">
                <a:sym typeface="Wingdings" panose="05000000000000000000" pitchFamily="2" charset="2"/>
              </a:rPr>
              <a:t>Next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time</a:t>
            </a:r>
            <a:r>
              <a:rPr lang="cs-CZ" dirty="0">
                <a:sym typeface="Wingdings" panose="05000000000000000000" pitchFamily="2" charset="2"/>
              </a:rPr>
              <a:t>: </a:t>
            </a:r>
            <a:r>
              <a:rPr lang="cs-CZ" dirty="0" err="1">
                <a:sym typeface="Wingdings" panose="05000000000000000000" pitchFamily="2" charset="2"/>
              </a:rPr>
              <a:t>China‘s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contemporary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Indian Ocean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China‘s</a:t>
            </a:r>
            <a:r>
              <a:rPr lang="cs-CZ" dirty="0"/>
              <a:t> </a:t>
            </a:r>
            <a:r>
              <a:rPr lang="cs-CZ" dirty="0" err="1"/>
              <a:t>geopolitical</a:t>
            </a:r>
            <a:r>
              <a:rPr lang="cs-CZ" dirty="0"/>
              <a:t> </a:t>
            </a:r>
            <a:r>
              <a:rPr lang="cs-CZ" dirty="0" err="1"/>
              <a:t>ambition</a:t>
            </a:r>
            <a:r>
              <a:rPr lang="cs-CZ" dirty="0"/>
              <a:t> </a:t>
            </a:r>
          </a:p>
          <a:p>
            <a:r>
              <a:rPr lang="en-US" dirty="0"/>
              <a:t>–</a:t>
            </a:r>
            <a:r>
              <a:rPr lang="cs-CZ" dirty="0"/>
              <a:t> </a:t>
            </a:r>
            <a:r>
              <a:rPr lang="en-US" b="1" dirty="0"/>
              <a:t>to avoid chokepoints</a:t>
            </a:r>
            <a:r>
              <a:rPr lang="cs-CZ" b="1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 navy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impose</a:t>
            </a:r>
            <a:r>
              <a:rPr lang="cs-CZ" dirty="0"/>
              <a:t> a </a:t>
            </a:r>
            <a:r>
              <a:rPr lang="cs-CZ" dirty="0" err="1"/>
              <a:t>blockade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(= </a:t>
            </a:r>
            <a:r>
              <a:rPr lang="cs-CZ" dirty="0" err="1"/>
              <a:t>mainly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strait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Malacca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1488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Indian Ocean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China‘s</a:t>
            </a:r>
            <a:r>
              <a:rPr lang="cs-CZ" dirty="0"/>
              <a:t> </a:t>
            </a:r>
            <a:r>
              <a:rPr lang="cs-CZ" dirty="0" err="1"/>
              <a:t>geopolitical</a:t>
            </a:r>
            <a:r>
              <a:rPr lang="cs-CZ" dirty="0"/>
              <a:t> </a:t>
            </a:r>
            <a:r>
              <a:rPr lang="cs-CZ" dirty="0" err="1"/>
              <a:t>ambition</a:t>
            </a:r>
            <a:r>
              <a:rPr lang="cs-CZ" dirty="0"/>
              <a:t> </a:t>
            </a:r>
          </a:p>
          <a:p>
            <a:r>
              <a:rPr lang="en-US" dirty="0"/>
              <a:t>–</a:t>
            </a:r>
            <a:r>
              <a:rPr lang="cs-CZ" dirty="0"/>
              <a:t> </a:t>
            </a:r>
            <a:r>
              <a:rPr lang="en-US" b="1" dirty="0"/>
              <a:t>to avoid chokepoints</a:t>
            </a:r>
            <a:r>
              <a:rPr lang="cs-CZ" b="1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 navy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impose</a:t>
            </a:r>
            <a:r>
              <a:rPr lang="cs-CZ" dirty="0"/>
              <a:t> a </a:t>
            </a:r>
            <a:r>
              <a:rPr lang="cs-CZ" dirty="0" err="1"/>
              <a:t>blockade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(= </a:t>
            </a:r>
            <a:r>
              <a:rPr lang="cs-CZ" dirty="0" err="1"/>
              <a:t>mainly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strait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Malacca</a:t>
            </a:r>
            <a:r>
              <a:rPr lang="cs-CZ" dirty="0"/>
              <a:t>) </a:t>
            </a:r>
          </a:p>
          <a:p>
            <a:r>
              <a:rPr lang="en-US" dirty="0"/>
              <a:t>– isolate India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93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Indian Ocean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China‘s</a:t>
            </a:r>
            <a:r>
              <a:rPr lang="cs-CZ" dirty="0"/>
              <a:t> </a:t>
            </a:r>
            <a:r>
              <a:rPr lang="cs-CZ" dirty="0" err="1"/>
              <a:t>geopolitical</a:t>
            </a:r>
            <a:r>
              <a:rPr lang="cs-CZ" dirty="0"/>
              <a:t> </a:t>
            </a:r>
            <a:r>
              <a:rPr lang="cs-CZ" dirty="0" err="1"/>
              <a:t>ambition</a:t>
            </a:r>
            <a:r>
              <a:rPr lang="cs-CZ" dirty="0"/>
              <a:t> </a:t>
            </a:r>
          </a:p>
          <a:p>
            <a:r>
              <a:rPr lang="en-US" dirty="0"/>
              <a:t>–</a:t>
            </a:r>
            <a:r>
              <a:rPr lang="cs-CZ" dirty="0"/>
              <a:t> </a:t>
            </a:r>
            <a:r>
              <a:rPr lang="en-US" b="1" dirty="0"/>
              <a:t>to avoid chokepoints</a:t>
            </a:r>
            <a:r>
              <a:rPr lang="cs-CZ" b="1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 navy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impose</a:t>
            </a:r>
            <a:r>
              <a:rPr lang="cs-CZ" dirty="0"/>
              <a:t> a </a:t>
            </a:r>
            <a:r>
              <a:rPr lang="cs-CZ" dirty="0" err="1"/>
              <a:t>blockade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(= </a:t>
            </a:r>
            <a:r>
              <a:rPr lang="cs-CZ" dirty="0" err="1"/>
              <a:t>mainly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strait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Malacca</a:t>
            </a:r>
            <a:r>
              <a:rPr lang="cs-CZ" dirty="0"/>
              <a:t>) </a:t>
            </a:r>
          </a:p>
          <a:p>
            <a:r>
              <a:rPr lang="en-US" dirty="0"/>
              <a:t>– isolate India</a:t>
            </a:r>
            <a:endParaRPr lang="cs-CZ" dirty="0"/>
          </a:p>
          <a:p>
            <a:r>
              <a:rPr lang="en-US" dirty="0"/>
              <a:t>– </a:t>
            </a:r>
            <a:r>
              <a:rPr lang="cs-CZ" dirty="0"/>
              <a:t> </a:t>
            </a:r>
            <a:r>
              <a:rPr lang="en-US" dirty="0"/>
              <a:t>secure </a:t>
            </a:r>
            <a:r>
              <a:rPr lang="cs-CZ" dirty="0"/>
              <a:t>a </a:t>
            </a:r>
            <a:r>
              <a:rPr lang="cs-CZ" dirty="0" err="1"/>
              <a:t>maritime</a:t>
            </a:r>
            <a:r>
              <a:rPr lang="en-US" dirty="0"/>
              <a:t>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en-US" dirty="0"/>
              <a:t>route 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East and</a:t>
            </a:r>
            <a:r>
              <a:rPr lang="en-US" dirty="0"/>
              <a:t> Europe</a:t>
            </a:r>
          </a:p>
        </p:txBody>
      </p:sp>
    </p:spTree>
    <p:extLst>
      <p:ext uri="{BB962C8B-B14F-4D97-AF65-F5344CB8AC3E}">
        <p14:creationId xmlns:p14="http://schemas.microsoft.com/office/powerpoint/2010/main" val="3317763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C8826-B983-4C29-8254-E9151BBC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Zástupný obsah 8" descr="Obsah obrázku mapa&#10;&#10;Popis byl vytvořen automaticky">
            <a:extLst>
              <a:ext uri="{FF2B5EF4-FFF2-40B4-BE49-F238E27FC236}">
                <a16:creationId xmlns:a16="http://schemas.microsoft.com/office/drawing/2014/main" id="{BB751813-063E-4239-8338-E0C30C80F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73" y="1825625"/>
            <a:ext cx="8835654" cy="4351338"/>
          </a:xfrm>
        </p:spPr>
      </p:pic>
    </p:spTree>
    <p:extLst>
      <p:ext uri="{BB962C8B-B14F-4D97-AF65-F5344CB8AC3E}">
        <p14:creationId xmlns:p14="http://schemas.microsoft.com/office/powerpoint/2010/main" val="1595984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Indian Ocean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Plans – </a:t>
            </a:r>
            <a:r>
              <a:rPr lang="en-US" b="1" dirty="0"/>
              <a:t>canal through Malayan peninsula (in Thai territory), railway passage in Malaysia</a:t>
            </a:r>
          </a:p>
        </p:txBody>
      </p:sp>
    </p:spTree>
    <p:extLst>
      <p:ext uri="{BB962C8B-B14F-4D97-AF65-F5344CB8AC3E}">
        <p14:creationId xmlns:p14="http://schemas.microsoft.com/office/powerpoint/2010/main" val="2235626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EA6324-5816-4AF3-B66E-B12297A9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2B61D9D4-6F7B-4B6C-B50B-F3CF1A35B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45" y="1138791"/>
            <a:ext cx="7478234" cy="4580418"/>
          </a:xfrm>
        </p:spPr>
      </p:pic>
    </p:spTree>
    <p:extLst>
      <p:ext uri="{BB962C8B-B14F-4D97-AF65-F5344CB8AC3E}">
        <p14:creationId xmlns:p14="http://schemas.microsoft.com/office/powerpoint/2010/main" val="416322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3AED-D721-48D4-BCF3-2AD95D3A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last </a:t>
            </a:r>
            <a:r>
              <a:rPr lang="cs-CZ" dirty="0" err="1"/>
              <a:t>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93235-3B2E-4D71-9BA5-5D0337E03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BRI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China‘s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</a:t>
            </a:r>
            <a:r>
              <a:rPr lang="cs-CZ" dirty="0" err="1"/>
              <a:t>surpluses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8281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Indian Ocean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Plans – </a:t>
            </a:r>
            <a:r>
              <a:rPr lang="en-US" b="1" dirty="0"/>
              <a:t>canal through Malaysian peninsula (in Thai territory), railway passage in Malaysia</a:t>
            </a:r>
            <a:endParaRPr lang="cs-CZ" b="1" dirty="0"/>
          </a:p>
          <a:p>
            <a:r>
              <a:rPr lang="cs-CZ" b="1" dirty="0"/>
              <a:t>„</a:t>
            </a:r>
            <a:r>
              <a:rPr lang="cs-CZ" b="1" dirty="0" err="1"/>
              <a:t>String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pearls</a:t>
            </a:r>
            <a:r>
              <a:rPr lang="cs-CZ" b="1" dirty="0"/>
              <a:t>“ </a:t>
            </a:r>
            <a:r>
              <a:rPr lang="cs-CZ" dirty="0"/>
              <a:t>– </a:t>
            </a:r>
            <a:r>
              <a:rPr lang="cs-CZ" dirty="0" err="1"/>
              <a:t>alleged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 to build a network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ports</a:t>
            </a:r>
            <a:r>
              <a:rPr lang="cs-CZ" dirty="0"/>
              <a:t> and </a:t>
            </a:r>
            <a:r>
              <a:rPr lang="cs-CZ" dirty="0" err="1"/>
              <a:t>bases</a:t>
            </a:r>
            <a:r>
              <a:rPr lang="cs-CZ" dirty="0"/>
              <a:t> to </a:t>
            </a:r>
            <a:r>
              <a:rPr lang="cs-CZ" dirty="0" err="1"/>
              <a:t>control</a:t>
            </a:r>
            <a:r>
              <a:rPr lang="cs-CZ" dirty="0"/>
              <a:t> – </a:t>
            </a:r>
            <a:r>
              <a:rPr lang="cs-CZ" dirty="0" err="1"/>
              <a:t>feared</a:t>
            </a:r>
            <a:r>
              <a:rPr lang="cs-CZ" dirty="0"/>
              <a:t> by India and </a:t>
            </a:r>
            <a:r>
              <a:rPr lang="cs-CZ" dirty="0" err="1"/>
              <a:t>the</a:t>
            </a:r>
            <a:r>
              <a:rPr lang="cs-CZ" dirty="0"/>
              <a:t>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74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Indian Ocean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Plans – </a:t>
            </a:r>
            <a:r>
              <a:rPr lang="en-US" b="1" dirty="0"/>
              <a:t>canal through Malaysian peninsula (in Thai territory), railway passage in Malaysia</a:t>
            </a:r>
            <a:endParaRPr lang="cs-CZ" b="1" dirty="0"/>
          </a:p>
          <a:p>
            <a:r>
              <a:rPr lang="cs-CZ" dirty="0">
                <a:solidFill>
                  <a:srgbClr val="FF0000"/>
                </a:solidFill>
              </a:rPr>
              <a:t>- </a:t>
            </a:r>
            <a:r>
              <a:rPr lang="cs-CZ" dirty="0" err="1">
                <a:solidFill>
                  <a:srgbClr val="FF0000"/>
                </a:solidFill>
              </a:rPr>
              <a:t>nothing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in </a:t>
            </a:r>
            <a:r>
              <a:rPr lang="cs-CZ" dirty="0" err="1">
                <a:solidFill>
                  <a:srgbClr val="FF0000"/>
                </a:solidFill>
              </a:rPr>
              <a:t>fact</a:t>
            </a:r>
            <a:r>
              <a:rPr lang="cs-CZ" dirty="0">
                <a:solidFill>
                  <a:srgbClr val="FF0000"/>
                </a:solidFill>
              </a:rPr>
              <a:t> happening</a:t>
            </a:r>
          </a:p>
          <a:p>
            <a:r>
              <a:rPr lang="cs-CZ" b="1" dirty="0"/>
              <a:t>„</a:t>
            </a:r>
            <a:r>
              <a:rPr lang="cs-CZ" b="1" dirty="0" err="1"/>
              <a:t>String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pearls</a:t>
            </a:r>
            <a:r>
              <a:rPr lang="cs-CZ" b="1" dirty="0"/>
              <a:t>“ </a:t>
            </a:r>
            <a:r>
              <a:rPr lang="cs-CZ" dirty="0"/>
              <a:t>– </a:t>
            </a:r>
            <a:r>
              <a:rPr lang="cs-CZ" dirty="0" err="1"/>
              <a:t>alleged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 to build a network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ports</a:t>
            </a:r>
            <a:r>
              <a:rPr lang="cs-CZ" dirty="0"/>
              <a:t> and </a:t>
            </a:r>
            <a:r>
              <a:rPr lang="cs-CZ" dirty="0" err="1"/>
              <a:t>bases</a:t>
            </a:r>
            <a:r>
              <a:rPr lang="cs-CZ" dirty="0"/>
              <a:t> to </a:t>
            </a:r>
            <a:r>
              <a:rPr lang="cs-CZ" dirty="0" err="1"/>
              <a:t>control</a:t>
            </a:r>
            <a:r>
              <a:rPr lang="cs-CZ" dirty="0"/>
              <a:t> – </a:t>
            </a:r>
            <a:r>
              <a:rPr lang="cs-CZ" dirty="0" err="1"/>
              <a:t>feared</a:t>
            </a:r>
            <a:r>
              <a:rPr lang="cs-CZ" dirty="0"/>
              <a:t> by India and </a:t>
            </a:r>
            <a:r>
              <a:rPr lang="cs-CZ" dirty="0" err="1"/>
              <a:t>the</a:t>
            </a:r>
            <a:r>
              <a:rPr lang="cs-CZ" dirty="0"/>
              <a:t> US</a:t>
            </a:r>
          </a:p>
          <a:p>
            <a:r>
              <a:rPr lang="cs-CZ" dirty="0">
                <a:solidFill>
                  <a:srgbClr val="FF0000"/>
                </a:solidFill>
              </a:rPr>
              <a:t>- </a:t>
            </a:r>
            <a:r>
              <a:rPr lang="cs-CZ" dirty="0" err="1">
                <a:solidFill>
                  <a:srgbClr val="FF0000"/>
                </a:solidFill>
              </a:rPr>
              <a:t>debatable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whether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China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actually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attempting</a:t>
            </a:r>
            <a:r>
              <a:rPr lang="cs-CZ" dirty="0">
                <a:solidFill>
                  <a:srgbClr val="FF0000"/>
                </a:solidFill>
              </a:rPr>
              <a:t> to do </a:t>
            </a:r>
            <a:r>
              <a:rPr lang="cs-CZ" dirty="0" err="1">
                <a:solidFill>
                  <a:srgbClr val="FF0000"/>
                </a:solidFill>
              </a:rPr>
              <a:t>that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17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Indian Ocean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Actual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 –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grandiose</a:t>
            </a:r>
            <a:r>
              <a:rPr lang="cs-CZ" dirty="0"/>
              <a:t>, more </a:t>
            </a:r>
            <a:r>
              <a:rPr lang="cs-CZ" dirty="0" err="1"/>
              <a:t>economic</a:t>
            </a:r>
            <a:r>
              <a:rPr lang="cs-CZ" dirty="0"/>
              <a:t> in </a:t>
            </a:r>
            <a:r>
              <a:rPr lang="cs-CZ" dirty="0" err="1"/>
              <a:t>motivation</a:t>
            </a:r>
            <a:r>
              <a:rPr lang="cs-CZ" dirty="0"/>
              <a:t>, </a:t>
            </a:r>
            <a:r>
              <a:rPr lang="cs-CZ" b="1" dirty="0"/>
              <a:t>more ad hoc </a:t>
            </a:r>
            <a:r>
              <a:rPr lang="cs-CZ" b="1" dirty="0" err="1"/>
              <a:t>depending</a:t>
            </a:r>
            <a:r>
              <a:rPr lang="cs-CZ" b="1" dirty="0"/>
              <a:t> on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local</a:t>
            </a:r>
            <a:r>
              <a:rPr lang="cs-CZ" b="1" dirty="0"/>
              <a:t> </a:t>
            </a:r>
            <a:r>
              <a:rPr lang="cs-CZ" b="1" dirty="0" err="1"/>
              <a:t>government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2810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Indian Ocean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Actual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 –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grandiose</a:t>
            </a:r>
            <a:r>
              <a:rPr lang="cs-CZ" dirty="0"/>
              <a:t>, more </a:t>
            </a:r>
            <a:r>
              <a:rPr lang="cs-CZ" dirty="0" err="1"/>
              <a:t>economic</a:t>
            </a:r>
            <a:r>
              <a:rPr lang="cs-CZ" dirty="0"/>
              <a:t> in </a:t>
            </a:r>
            <a:r>
              <a:rPr lang="cs-CZ" dirty="0" err="1"/>
              <a:t>motivation</a:t>
            </a:r>
            <a:r>
              <a:rPr lang="cs-CZ" dirty="0"/>
              <a:t>, </a:t>
            </a:r>
            <a:r>
              <a:rPr lang="cs-CZ" b="1" dirty="0"/>
              <a:t>more ad hoc </a:t>
            </a:r>
            <a:r>
              <a:rPr lang="cs-CZ" b="1" dirty="0" err="1"/>
              <a:t>depending</a:t>
            </a:r>
            <a:r>
              <a:rPr lang="cs-CZ" b="1" dirty="0"/>
              <a:t> on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local</a:t>
            </a:r>
            <a:r>
              <a:rPr lang="cs-CZ" b="1" dirty="0"/>
              <a:t> </a:t>
            </a:r>
            <a:r>
              <a:rPr lang="cs-CZ" b="1" dirty="0" err="1"/>
              <a:t>government</a:t>
            </a:r>
            <a:endParaRPr lang="cs-CZ" b="1" dirty="0"/>
          </a:p>
          <a:p>
            <a:r>
              <a:rPr lang="cs-CZ" dirty="0" err="1"/>
              <a:t>Still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desire</a:t>
            </a:r>
            <a:r>
              <a:rPr lang="cs-CZ" dirty="0"/>
              <a:t> to </a:t>
            </a:r>
            <a:r>
              <a:rPr lang="cs-CZ" dirty="0" err="1"/>
              <a:t>diversify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routes</a:t>
            </a:r>
            <a:r>
              <a:rPr lang="cs-CZ" dirty="0"/>
              <a:t> </a:t>
            </a:r>
            <a:r>
              <a:rPr lang="cs-CZ" dirty="0" err="1"/>
              <a:t>away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Strait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Malacca</a:t>
            </a:r>
            <a:r>
              <a:rPr lang="cs-CZ" dirty="0"/>
              <a:t> and to </a:t>
            </a:r>
            <a:r>
              <a:rPr lang="cs-CZ" dirty="0" err="1"/>
              <a:t>isolate</a:t>
            </a:r>
            <a:r>
              <a:rPr lang="cs-CZ" dirty="0"/>
              <a:t> India </a:t>
            </a:r>
            <a:r>
              <a:rPr lang="cs-CZ" dirty="0" err="1"/>
              <a:t>appears</a:t>
            </a:r>
            <a:r>
              <a:rPr lang="cs-CZ" dirty="0"/>
              <a:t> to play </a:t>
            </a:r>
            <a:r>
              <a:rPr lang="cs-CZ" dirty="0" err="1"/>
              <a:t>some</a:t>
            </a:r>
            <a:r>
              <a:rPr lang="cs-CZ" dirty="0"/>
              <a:t>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05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ambition</a:t>
            </a:r>
            <a:r>
              <a:rPr lang="cs-CZ" dirty="0"/>
              <a:t> in </a:t>
            </a:r>
            <a:r>
              <a:rPr lang="cs-CZ" dirty="0" err="1"/>
              <a:t>continental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East </a:t>
            </a:r>
            <a:r>
              <a:rPr lang="cs-CZ" dirty="0" err="1"/>
              <a:t>Asia</a:t>
            </a:r>
            <a:r>
              <a:rPr lang="cs-CZ" dirty="0"/>
              <a:t>: </a:t>
            </a:r>
            <a:r>
              <a:rPr lang="cs-CZ" b="1" dirty="0" err="1"/>
              <a:t>Kunming</a:t>
            </a:r>
            <a:r>
              <a:rPr lang="cs-CZ" b="1" dirty="0"/>
              <a:t>-Singapore </a:t>
            </a:r>
            <a:r>
              <a:rPr lang="cs-CZ" b="1" dirty="0" err="1"/>
              <a:t>railway</a:t>
            </a:r>
            <a:r>
              <a:rPr lang="cs-CZ" b="1" dirty="0"/>
              <a:t> network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5407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84645-8FF9-46B1-B0F4-8C5A6CB5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6878AD-3F1C-4DFC-B4CF-F0602CF12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754352"/>
            <a:ext cx="3970784" cy="5147753"/>
          </a:xfrm>
        </p:spPr>
      </p:pic>
    </p:spTree>
    <p:extLst>
      <p:ext uri="{BB962C8B-B14F-4D97-AF65-F5344CB8AC3E}">
        <p14:creationId xmlns:p14="http://schemas.microsoft.com/office/powerpoint/2010/main" val="1513311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ambition</a:t>
            </a:r>
            <a:r>
              <a:rPr lang="cs-CZ" dirty="0"/>
              <a:t> in </a:t>
            </a:r>
            <a:r>
              <a:rPr lang="cs-CZ" dirty="0" err="1"/>
              <a:t>continental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East </a:t>
            </a:r>
            <a:r>
              <a:rPr lang="cs-CZ" dirty="0" err="1"/>
              <a:t>Asia</a:t>
            </a:r>
            <a:r>
              <a:rPr lang="cs-CZ" dirty="0"/>
              <a:t>: </a:t>
            </a:r>
            <a:r>
              <a:rPr lang="cs-CZ" b="1" dirty="0" err="1"/>
              <a:t>Kunming</a:t>
            </a:r>
            <a:r>
              <a:rPr lang="cs-CZ" b="1" dirty="0"/>
              <a:t>-Singapore </a:t>
            </a:r>
            <a:r>
              <a:rPr lang="cs-CZ" b="1" dirty="0" err="1"/>
              <a:t>railway</a:t>
            </a:r>
            <a:r>
              <a:rPr lang="cs-CZ" b="1" dirty="0"/>
              <a:t> network</a:t>
            </a:r>
          </a:p>
          <a:p>
            <a:r>
              <a:rPr lang="cs-CZ" dirty="0"/>
              <a:t>- </a:t>
            </a:r>
            <a:r>
              <a:rPr lang="cs-CZ" dirty="0" err="1"/>
              <a:t>replacing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railways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b="1" dirty="0" err="1"/>
              <a:t>high</a:t>
            </a:r>
            <a:r>
              <a:rPr lang="cs-CZ" b="1" dirty="0"/>
              <a:t>-speed </a:t>
            </a:r>
            <a:r>
              <a:rPr lang="cs-CZ" b="1" dirty="0" err="1"/>
              <a:t>ones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27851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ambition</a:t>
            </a:r>
            <a:r>
              <a:rPr lang="cs-CZ" dirty="0"/>
              <a:t> in </a:t>
            </a:r>
            <a:r>
              <a:rPr lang="cs-CZ" dirty="0" err="1"/>
              <a:t>continental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East </a:t>
            </a:r>
            <a:r>
              <a:rPr lang="cs-CZ" dirty="0" err="1"/>
              <a:t>Asia</a:t>
            </a:r>
            <a:r>
              <a:rPr lang="cs-CZ" dirty="0"/>
              <a:t>: </a:t>
            </a:r>
            <a:r>
              <a:rPr lang="cs-CZ" b="1" dirty="0" err="1"/>
              <a:t>Kunming</a:t>
            </a:r>
            <a:r>
              <a:rPr lang="cs-CZ" b="1" dirty="0"/>
              <a:t>-Singapore </a:t>
            </a:r>
            <a:r>
              <a:rPr lang="cs-CZ" b="1" dirty="0" err="1"/>
              <a:t>railway</a:t>
            </a:r>
            <a:r>
              <a:rPr lang="cs-CZ" b="1" dirty="0"/>
              <a:t> network</a:t>
            </a:r>
          </a:p>
          <a:p>
            <a:r>
              <a:rPr lang="cs-CZ" dirty="0"/>
              <a:t>- </a:t>
            </a:r>
            <a:r>
              <a:rPr lang="cs-CZ" dirty="0" err="1"/>
              <a:t>replacing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railways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b="1" dirty="0" err="1"/>
              <a:t>high</a:t>
            </a:r>
            <a:r>
              <a:rPr lang="cs-CZ" b="1" dirty="0"/>
              <a:t>-speed </a:t>
            </a:r>
            <a:r>
              <a:rPr lang="cs-CZ" b="1" dirty="0" err="1"/>
              <a:t>ones</a:t>
            </a:r>
            <a:endParaRPr lang="cs-CZ" b="1" dirty="0"/>
          </a:p>
          <a:p>
            <a:r>
              <a:rPr lang="cs-CZ" dirty="0"/>
              <a:t>- </a:t>
            </a:r>
            <a:r>
              <a:rPr lang="cs-CZ" dirty="0" err="1"/>
              <a:t>connecting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rich</a:t>
            </a:r>
            <a:r>
              <a:rPr lang="cs-CZ" dirty="0"/>
              <a:t> </a:t>
            </a:r>
            <a:r>
              <a:rPr lang="cs-CZ" dirty="0" err="1"/>
              <a:t>coastal</a:t>
            </a:r>
            <a:r>
              <a:rPr lang="cs-CZ" dirty="0"/>
              <a:t> </a:t>
            </a:r>
            <a:r>
              <a:rPr lang="cs-CZ" dirty="0" err="1"/>
              <a:t>cities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Southeast</a:t>
            </a:r>
            <a:r>
              <a:rPr lang="cs-CZ" dirty="0"/>
              <a:t> </a:t>
            </a:r>
            <a:r>
              <a:rPr lang="cs-CZ" dirty="0" err="1"/>
              <a:t>Asia</a:t>
            </a:r>
            <a:r>
              <a:rPr lang="cs-CZ" dirty="0"/>
              <a:t> (Singapore, Bangkok </a:t>
            </a:r>
            <a:r>
              <a:rPr lang="cs-CZ" dirty="0" err="1"/>
              <a:t>etc</a:t>
            </a:r>
            <a:r>
              <a:rPr lang="cs-CZ" dirty="0"/>
              <a:t>.)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China‘s</a:t>
            </a:r>
            <a:r>
              <a:rPr lang="cs-CZ" dirty="0"/>
              <a:t> </a:t>
            </a:r>
            <a:r>
              <a:rPr lang="cs-CZ" dirty="0" err="1"/>
              <a:t>rail</a:t>
            </a:r>
            <a:r>
              <a:rPr lang="cs-CZ" dirty="0"/>
              <a:t> network -&gt; </a:t>
            </a:r>
            <a:r>
              <a:rPr lang="cs-CZ" b="1" dirty="0" err="1"/>
              <a:t>new</a:t>
            </a:r>
            <a:r>
              <a:rPr lang="cs-CZ" b="1" dirty="0"/>
              <a:t> lines </a:t>
            </a:r>
            <a:r>
              <a:rPr lang="cs-CZ" b="1" dirty="0" err="1"/>
              <a:t>across</a:t>
            </a:r>
            <a:r>
              <a:rPr lang="cs-CZ" b="1" dirty="0"/>
              <a:t> </a:t>
            </a:r>
            <a:r>
              <a:rPr lang="cs-CZ" b="1" dirty="0" err="1"/>
              <a:t>inland</a:t>
            </a:r>
            <a:r>
              <a:rPr lang="cs-CZ" b="1" dirty="0"/>
              <a:t> </a:t>
            </a:r>
            <a:r>
              <a:rPr lang="cs-CZ" b="1" dirty="0" err="1"/>
              <a:t>Thailand</a:t>
            </a:r>
            <a:r>
              <a:rPr lang="cs-CZ" b="1" dirty="0"/>
              <a:t> and Laos</a:t>
            </a:r>
          </a:p>
        </p:txBody>
      </p:sp>
    </p:spTree>
    <p:extLst>
      <p:ext uri="{BB962C8B-B14F-4D97-AF65-F5344CB8AC3E}">
        <p14:creationId xmlns:p14="http://schemas.microsoft.com/office/powerpoint/2010/main" val="602724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84645-8FF9-46B1-B0F4-8C5A6CB5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6878AD-3F1C-4DFC-B4CF-F0602CF12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754352"/>
            <a:ext cx="3970784" cy="5147753"/>
          </a:xfrm>
        </p:spPr>
      </p:pic>
    </p:spTree>
    <p:extLst>
      <p:ext uri="{BB962C8B-B14F-4D97-AF65-F5344CB8AC3E}">
        <p14:creationId xmlns:p14="http://schemas.microsoft.com/office/powerpoint/2010/main" val="3126072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7CEB-B0A3-4482-960F-C4EA1C74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D1D7-CD44-4822-9300-C001360BE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Laos</a:t>
            </a:r>
          </a:p>
          <a:p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poorest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region, </a:t>
            </a:r>
            <a:r>
              <a:rPr lang="cs-CZ" dirty="0" err="1"/>
              <a:t>landlocked</a:t>
            </a:r>
            <a:r>
              <a:rPr lang="cs-CZ" dirty="0"/>
              <a:t>, </a:t>
            </a:r>
            <a:r>
              <a:rPr lang="cs-CZ" dirty="0" err="1"/>
              <a:t>ruled</a:t>
            </a:r>
            <a:r>
              <a:rPr lang="cs-CZ" dirty="0"/>
              <a:t> by a pro-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regime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79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3AED-D721-48D4-BCF3-2AD95D3A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last </a:t>
            </a:r>
            <a:r>
              <a:rPr lang="cs-CZ" dirty="0" err="1"/>
              <a:t>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93235-3B2E-4D71-9BA5-5D0337E03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BRI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China‘s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</a:t>
            </a:r>
            <a:r>
              <a:rPr lang="cs-CZ" dirty="0" err="1"/>
              <a:t>surpluses</a:t>
            </a:r>
            <a:r>
              <a:rPr lang="cs-CZ" dirty="0"/>
              <a:t>?</a:t>
            </a:r>
          </a:p>
          <a:p>
            <a:r>
              <a:rPr lang="cs-CZ" dirty="0"/>
              <a:t>2)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BRI </a:t>
            </a:r>
            <a:r>
              <a:rPr lang="cs-CZ" dirty="0" err="1"/>
              <a:t>tied</a:t>
            </a:r>
            <a:r>
              <a:rPr lang="cs-CZ" dirty="0"/>
              <a:t> to </a:t>
            </a:r>
            <a:r>
              <a:rPr lang="cs-CZ" dirty="0" err="1"/>
              <a:t>China‘s</a:t>
            </a:r>
            <a:r>
              <a:rPr lang="cs-CZ" dirty="0"/>
              <a:t> response to </a:t>
            </a:r>
            <a:r>
              <a:rPr lang="cs-CZ" dirty="0" err="1"/>
              <a:t>the</a:t>
            </a:r>
            <a:r>
              <a:rPr lang="cs-CZ" dirty="0"/>
              <a:t> 2008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3410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7CEB-B0A3-4482-960F-C4EA1C74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D1D7-CD44-4822-9300-C001360BE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Laos</a:t>
            </a:r>
          </a:p>
          <a:p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poorest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region, </a:t>
            </a:r>
            <a:r>
              <a:rPr lang="cs-CZ" dirty="0" err="1"/>
              <a:t>landlocked</a:t>
            </a:r>
            <a:r>
              <a:rPr lang="cs-CZ" dirty="0"/>
              <a:t>, </a:t>
            </a:r>
            <a:r>
              <a:rPr lang="cs-CZ" dirty="0" err="1"/>
              <a:t>ruled</a:t>
            </a:r>
            <a:r>
              <a:rPr lang="cs-CZ" dirty="0"/>
              <a:t> by a pro-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regime</a:t>
            </a:r>
            <a:endParaRPr lang="cs-CZ" dirty="0"/>
          </a:p>
          <a:p>
            <a:r>
              <a:rPr lang="en-US" b="1" dirty="0"/>
              <a:t>Vientiane-</a:t>
            </a:r>
            <a:r>
              <a:rPr lang="en-US" b="1" dirty="0" err="1"/>
              <a:t>Boten</a:t>
            </a:r>
            <a:r>
              <a:rPr lang="en-US" b="1" dirty="0"/>
              <a:t> High-Speed Railway</a:t>
            </a:r>
          </a:p>
        </p:txBody>
      </p:sp>
    </p:spTree>
    <p:extLst>
      <p:ext uri="{BB962C8B-B14F-4D97-AF65-F5344CB8AC3E}">
        <p14:creationId xmlns:p14="http://schemas.microsoft.com/office/powerpoint/2010/main" val="2903089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0636B-462D-488F-9003-48DEA08E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6E7DFA-515F-40D4-A308-E5495C138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78" y="2000250"/>
            <a:ext cx="6810872" cy="4196095"/>
          </a:xfrm>
        </p:spPr>
      </p:pic>
    </p:spTree>
    <p:extLst>
      <p:ext uri="{BB962C8B-B14F-4D97-AF65-F5344CB8AC3E}">
        <p14:creationId xmlns:p14="http://schemas.microsoft.com/office/powerpoint/2010/main" val="3123293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7CEB-B0A3-4482-960F-C4EA1C74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D1D7-CD44-4822-9300-C001360BE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Laos</a:t>
            </a:r>
          </a:p>
          <a:p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poorest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region, </a:t>
            </a:r>
            <a:r>
              <a:rPr lang="cs-CZ" dirty="0" err="1"/>
              <a:t>landlocked</a:t>
            </a:r>
            <a:r>
              <a:rPr lang="cs-CZ" dirty="0"/>
              <a:t>, </a:t>
            </a:r>
            <a:r>
              <a:rPr lang="cs-CZ" dirty="0" err="1"/>
              <a:t>ruled</a:t>
            </a:r>
            <a:r>
              <a:rPr lang="cs-CZ" dirty="0"/>
              <a:t> by a pro-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regime</a:t>
            </a:r>
            <a:endParaRPr lang="cs-CZ" dirty="0"/>
          </a:p>
          <a:p>
            <a:r>
              <a:rPr lang="en-US" b="1" dirty="0"/>
              <a:t>Vientiane-</a:t>
            </a:r>
            <a:r>
              <a:rPr lang="en-US" b="1" dirty="0" err="1"/>
              <a:t>Boten</a:t>
            </a:r>
            <a:r>
              <a:rPr lang="en-US" b="1" dirty="0"/>
              <a:t> High-Speed Railway</a:t>
            </a:r>
          </a:p>
          <a:p>
            <a:r>
              <a:rPr lang="cs-CZ" dirty="0"/>
              <a:t>-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expensive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most </a:t>
            </a:r>
            <a:r>
              <a:rPr lang="cs-CZ" dirty="0" err="1"/>
              <a:t>locals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98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7CEB-B0A3-4482-960F-C4EA1C74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D1D7-CD44-4822-9300-C001360BE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Laos</a:t>
            </a:r>
          </a:p>
          <a:p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poorest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region, </a:t>
            </a:r>
            <a:r>
              <a:rPr lang="cs-CZ" dirty="0" err="1"/>
              <a:t>landlocked</a:t>
            </a:r>
            <a:r>
              <a:rPr lang="cs-CZ" dirty="0"/>
              <a:t>, </a:t>
            </a:r>
            <a:r>
              <a:rPr lang="cs-CZ" dirty="0" err="1"/>
              <a:t>ruled</a:t>
            </a:r>
            <a:r>
              <a:rPr lang="cs-CZ" dirty="0"/>
              <a:t> by a pro-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regime</a:t>
            </a:r>
            <a:endParaRPr lang="cs-CZ" dirty="0"/>
          </a:p>
          <a:p>
            <a:r>
              <a:rPr lang="en-US" b="1" dirty="0"/>
              <a:t>Vientiane-</a:t>
            </a:r>
            <a:r>
              <a:rPr lang="en-US" b="1" dirty="0" err="1"/>
              <a:t>Boten</a:t>
            </a:r>
            <a:r>
              <a:rPr lang="en-US" b="1" dirty="0"/>
              <a:t> High-Speed Railway</a:t>
            </a:r>
          </a:p>
          <a:p>
            <a:r>
              <a:rPr lang="cs-CZ" dirty="0"/>
              <a:t>-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expensive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most </a:t>
            </a:r>
            <a:r>
              <a:rPr lang="cs-CZ" dirty="0" err="1"/>
              <a:t>locals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Also</a:t>
            </a:r>
            <a:r>
              <a:rPr lang="cs-CZ" dirty="0"/>
              <a:t> – </a:t>
            </a:r>
            <a:r>
              <a:rPr lang="cs-CZ" dirty="0" err="1"/>
              <a:t>hydropower</a:t>
            </a:r>
            <a:r>
              <a:rPr lang="cs-CZ" dirty="0"/>
              <a:t> </a:t>
            </a:r>
            <a:r>
              <a:rPr lang="cs-CZ" dirty="0" err="1"/>
              <a:t>stations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Mekong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25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7CEB-B0A3-4482-960F-C4EA1C74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D1D7-CD44-4822-9300-C001360BE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Thailand</a:t>
            </a:r>
            <a:endParaRPr lang="cs-CZ" b="1" dirty="0"/>
          </a:p>
          <a:p>
            <a:r>
              <a:rPr lang="cs-CZ" dirty="0"/>
              <a:t>Much </a:t>
            </a:r>
            <a:r>
              <a:rPr lang="cs-CZ" dirty="0" err="1"/>
              <a:t>richer</a:t>
            </a:r>
            <a:r>
              <a:rPr lang="cs-CZ" dirty="0"/>
              <a:t> and in a </a:t>
            </a:r>
            <a:r>
              <a:rPr lang="cs-CZ" dirty="0" err="1"/>
              <a:t>stronger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(US </a:t>
            </a:r>
            <a:r>
              <a:rPr lang="cs-CZ" dirty="0" err="1"/>
              <a:t>treaty</a:t>
            </a:r>
            <a:r>
              <a:rPr lang="cs-CZ" dirty="0"/>
              <a:t> </a:t>
            </a:r>
            <a:r>
              <a:rPr lang="cs-CZ" dirty="0" err="1"/>
              <a:t>ally</a:t>
            </a:r>
            <a:r>
              <a:rPr lang="cs-CZ" dirty="0"/>
              <a:t>!), a monarchy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frequent</a:t>
            </a:r>
            <a:r>
              <a:rPr lang="cs-CZ" dirty="0"/>
              <a:t> </a:t>
            </a:r>
            <a:r>
              <a:rPr lang="cs-CZ" dirty="0" err="1"/>
              <a:t>right-wing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coups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15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7CEB-B0A3-4482-960F-C4EA1C74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D1D7-CD44-4822-9300-C001360BE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Thailand</a:t>
            </a:r>
            <a:endParaRPr lang="cs-CZ" b="1" dirty="0"/>
          </a:p>
          <a:p>
            <a:r>
              <a:rPr lang="cs-CZ" dirty="0"/>
              <a:t>Much </a:t>
            </a:r>
            <a:r>
              <a:rPr lang="cs-CZ" dirty="0" err="1"/>
              <a:t>richer</a:t>
            </a:r>
            <a:r>
              <a:rPr lang="cs-CZ" dirty="0"/>
              <a:t> and in a </a:t>
            </a:r>
            <a:r>
              <a:rPr lang="cs-CZ" dirty="0" err="1"/>
              <a:t>stronger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(US </a:t>
            </a:r>
            <a:r>
              <a:rPr lang="cs-CZ" dirty="0" err="1"/>
              <a:t>treaty</a:t>
            </a:r>
            <a:r>
              <a:rPr lang="cs-CZ" dirty="0"/>
              <a:t> </a:t>
            </a:r>
            <a:r>
              <a:rPr lang="cs-CZ" dirty="0" err="1"/>
              <a:t>ally</a:t>
            </a:r>
            <a:r>
              <a:rPr lang="cs-CZ" dirty="0"/>
              <a:t>!), a monarchy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frequent</a:t>
            </a:r>
            <a:r>
              <a:rPr lang="cs-CZ" dirty="0"/>
              <a:t> </a:t>
            </a:r>
            <a:r>
              <a:rPr lang="cs-CZ" dirty="0" err="1"/>
              <a:t>right-wing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coups</a:t>
            </a:r>
            <a:endParaRPr lang="cs-CZ" dirty="0"/>
          </a:p>
          <a:p>
            <a:r>
              <a:rPr lang="cs-CZ" dirty="0"/>
              <a:t>BRI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almost</a:t>
            </a:r>
            <a:r>
              <a:rPr lang="cs-CZ" dirty="0"/>
              <a:t> </a:t>
            </a:r>
            <a:r>
              <a:rPr lang="cs-CZ" dirty="0" err="1"/>
              <a:t>exclusively</a:t>
            </a:r>
            <a:r>
              <a:rPr lang="cs-CZ" dirty="0"/>
              <a:t> </a:t>
            </a:r>
            <a:r>
              <a:rPr lang="cs-CZ" dirty="0" err="1"/>
              <a:t>focused</a:t>
            </a:r>
            <a:r>
              <a:rPr lang="cs-CZ" dirty="0"/>
              <a:t> on </a:t>
            </a:r>
            <a:r>
              <a:rPr lang="cs-CZ" dirty="0" err="1"/>
              <a:t>high</a:t>
            </a:r>
            <a:r>
              <a:rPr lang="cs-CZ" dirty="0"/>
              <a:t> speed </a:t>
            </a:r>
            <a:r>
              <a:rPr lang="cs-CZ" dirty="0" err="1"/>
              <a:t>rails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62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7CEB-B0A3-4482-960F-C4EA1C74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D1D7-CD44-4822-9300-C001360BE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Thailand</a:t>
            </a:r>
            <a:endParaRPr lang="cs-CZ" b="1" dirty="0"/>
          </a:p>
          <a:p>
            <a:r>
              <a:rPr lang="cs-CZ" dirty="0"/>
              <a:t>Much </a:t>
            </a:r>
            <a:r>
              <a:rPr lang="cs-CZ" dirty="0" err="1"/>
              <a:t>richer</a:t>
            </a:r>
            <a:r>
              <a:rPr lang="cs-CZ" dirty="0"/>
              <a:t> and in a </a:t>
            </a:r>
            <a:r>
              <a:rPr lang="cs-CZ" dirty="0" err="1"/>
              <a:t>stronger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(US </a:t>
            </a:r>
            <a:r>
              <a:rPr lang="cs-CZ" dirty="0" err="1"/>
              <a:t>treaty</a:t>
            </a:r>
            <a:r>
              <a:rPr lang="cs-CZ" dirty="0"/>
              <a:t> </a:t>
            </a:r>
            <a:r>
              <a:rPr lang="cs-CZ" dirty="0" err="1"/>
              <a:t>ally</a:t>
            </a:r>
            <a:r>
              <a:rPr lang="cs-CZ" dirty="0"/>
              <a:t>!), a monarchy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frequent</a:t>
            </a:r>
            <a:r>
              <a:rPr lang="cs-CZ" dirty="0"/>
              <a:t> </a:t>
            </a:r>
            <a:r>
              <a:rPr lang="cs-CZ" dirty="0" err="1"/>
              <a:t>right-wing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coups</a:t>
            </a:r>
            <a:endParaRPr lang="cs-CZ" dirty="0"/>
          </a:p>
          <a:p>
            <a:r>
              <a:rPr lang="cs-CZ" dirty="0"/>
              <a:t>BRI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almost</a:t>
            </a:r>
            <a:r>
              <a:rPr lang="cs-CZ" dirty="0"/>
              <a:t> </a:t>
            </a:r>
            <a:r>
              <a:rPr lang="cs-CZ" dirty="0" err="1"/>
              <a:t>exclusively</a:t>
            </a:r>
            <a:r>
              <a:rPr lang="cs-CZ" dirty="0"/>
              <a:t> </a:t>
            </a:r>
            <a:r>
              <a:rPr lang="cs-CZ" dirty="0" err="1"/>
              <a:t>focused</a:t>
            </a:r>
            <a:r>
              <a:rPr lang="cs-CZ" dirty="0"/>
              <a:t> on </a:t>
            </a:r>
            <a:r>
              <a:rPr lang="cs-CZ" dirty="0" err="1"/>
              <a:t>high</a:t>
            </a:r>
            <a:r>
              <a:rPr lang="cs-CZ" dirty="0"/>
              <a:t> speed </a:t>
            </a:r>
            <a:r>
              <a:rPr lang="cs-CZ" dirty="0" err="1"/>
              <a:t>rails</a:t>
            </a:r>
            <a:endParaRPr lang="cs-CZ" dirty="0"/>
          </a:p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– </a:t>
            </a:r>
            <a:r>
              <a:rPr lang="cs-CZ" b="1" dirty="0"/>
              <a:t>Bangkok-</a:t>
            </a:r>
            <a:r>
              <a:rPr lang="cs-CZ" b="1" dirty="0" err="1"/>
              <a:t>Nong</a:t>
            </a:r>
            <a:r>
              <a:rPr lang="cs-CZ" b="1" dirty="0"/>
              <a:t> </a:t>
            </a:r>
            <a:r>
              <a:rPr lang="cs-CZ" b="1" dirty="0" err="1"/>
              <a:t>Khai</a:t>
            </a:r>
            <a:r>
              <a:rPr lang="cs-CZ" b="1" dirty="0"/>
              <a:t> </a:t>
            </a:r>
            <a:r>
              <a:rPr lang="cs-CZ" b="1" dirty="0" err="1"/>
              <a:t>high</a:t>
            </a:r>
            <a:r>
              <a:rPr lang="cs-CZ" b="1" dirty="0"/>
              <a:t> speed </a:t>
            </a:r>
            <a:r>
              <a:rPr lang="cs-CZ" b="1" dirty="0" err="1"/>
              <a:t>rail</a:t>
            </a:r>
            <a:endParaRPr lang="cs-CZ" b="1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65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4374-1453-4E71-ADB1-326FD0D9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015DE4-4EF9-455A-9052-3A4C514E8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477951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7CEB-B0A3-4482-960F-C4EA1C74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D1D7-CD44-4822-9300-C001360BE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Thailand</a:t>
            </a:r>
            <a:endParaRPr lang="cs-CZ" b="1" dirty="0"/>
          </a:p>
          <a:p>
            <a:r>
              <a:rPr lang="cs-CZ" dirty="0"/>
              <a:t>Much </a:t>
            </a:r>
            <a:r>
              <a:rPr lang="cs-CZ" dirty="0" err="1"/>
              <a:t>richer</a:t>
            </a:r>
            <a:r>
              <a:rPr lang="cs-CZ" dirty="0"/>
              <a:t> and in a </a:t>
            </a:r>
            <a:r>
              <a:rPr lang="cs-CZ" dirty="0" err="1"/>
              <a:t>stronger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(US </a:t>
            </a:r>
            <a:r>
              <a:rPr lang="cs-CZ" dirty="0" err="1"/>
              <a:t>treaty</a:t>
            </a:r>
            <a:r>
              <a:rPr lang="cs-CZ" dirty="0"/>
              <a:t> </a:t>
            </a:r>
            <a:r>
              <a:rPr lang="cs-CZ" dirty="0" err="1"/>
              <a:t>ally</a:t>
            </a:r>
            <a:r>
              <a:rPr lang="cs-CZ" dirty="0"/>
              <a:t>!), a monarchy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frequent</a:t>
            </a:r>
            <a:r>
              <a:rPr lang="cs-CZ" dirty="0"/>
              <a:t> </a:t>
            </a:r>
            <a:r>
              <a:rPr lang="cs-CZ" dirty="0" err="1"/>
              <a:t>right-wing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coups</a:t>
            </a:r>
            <a:endParaRPr lang="cs-CZ" dirty="0"/>
          </a:p>
          <a:p>
            <a:r>
              <a:rPr lang="cs-CZ" dirty="0"/>
              <a:t>BRI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almost</a:t>
            </a:r>
            <a:r>
              <a:rPr lang="cs-CZ" dirty="0"/>
              <a:t> </a:t>
            </a:r>
            <a:r>
              <a:rPr lang="cs-CZ" dirty="0" err="1"/>
              <a:t>exclusively</a:t>
            </a:r>
            <a:r>
              <a:rPr lang="cs-CZ" dirty="0"/>
              <a:t> </a:t>
            </a:r>
            <a:r>
              <a:rPr lang="cs-CZ" dirty="0" err="1"/>
              <a:t>focused</a:t>
            </a:r>
            <a:r>
              <a:rPr lang="cs-CZ" dirty="0"/>
              <a:t> on </a:t>
            </a:r>
            <a:r>
              <a:rPr lang="cs-CZ" dirty="0" err="1"/>
              <a:t>high</a:t>
            </a:r>
            <a:r>
              <a:rPr lang="cs-CZ" dirty="0"/>
              <a:t> speed </a:t>
            </a:r>
            <a:r>
              <a:rPr lang="cs-CZ" dirty="0" err="1"/>
              <a:t>rails</a:t>
            </a:r>
            <a:endParaRPr lang="cs-CZ" dirty="0"/>
          </a:p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– </a:t>
            </a:r>
            <a:r>
              <a:rPr lang="cs-CZ" b="1" dirty="0"/>
              <a:t>Bangkok-</a:t>
            </a:r>
            <a:r>
              <a:rPr lang="cs-CZ" b="1" dirty="0" err="1"/>
              <a:t>Nong</a:t>
            </a:r>
            <a:r>
              <a:rPr lang="cs-CZ" b="1" dirty="0"/>
              <a:t> </a:t>
            </a:r>
            <a:r>
              <a:rPr lang="cs-CZ" b="1" dirty="0" err="1"/>
              <a:t>Khai</a:t>
            </a:r>
            <a:r>
              <a:rPr lang="cs-CZ" b="1" dirty="0"/>
              <a:t> </a:t>
            </a:r>
            <a:r>
              <a:rPr lang="cs-CZ" b="1" dirty="0" err="1"/>
              <a:t>high</a:t>
            </a:r>
            <a:r>
              <a:rPr lang="cs-CZ" b="1" dirty="0"/>
              <a:t> speed </a:t>
            </a:r>
            <a:r>
              <a:rPr lang="cs-CZ" b="1" dirty="0" err="1"/>
              <a:t>rail</a:t>
            </a:r>
            <a:endParaRPr lang="cs-CZ" b="1" dirty="0"/>
          </a:p>
          <a:p>
            <a:r>
              <a:rPr lang="cs-CZ" b="1" dirty="0" err="1"/>
              <a:t>Frequent</a:t>
            </a:r>
            <a:r>
              <a:rPr lang="cs-CZ" b="1" dirty="0"/>
              <a:t> </a:t>
            </a:r>
            <a:r>
              <a:rPr lang="cs-CZ" b="1" dirty="0" err="1"/>
              <a:t>delays</a:t>
            </a:r>
            <a:r>
              <a:rPr lang="cs-CZ" b="1" dirty="0"/>
              <a:t>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changes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governments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78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7CEB-B0A3-4482-960F-C4EA1C74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D1D7-CD44-4822-9300-C001360BE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Cambodia</a:t>
            </a:r>
            <a:endParaRPr lang="cs-CZ" b="1" dirty="0"/>
          </a:p>
          <a:p>
            <a:r>
              <a:rPr lang="cs-CZ" dirty="0" err="1"/>
              <a:t>Poor</a:t>
            </a:r>
            <a:r>
              <a:rPr lang="cs-CZ" dirty="0"/>
              <a:t>, pro-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regime</a:t>
            </a:r>
            <a:r>
              <a:rPr lang="cs-CZ" dirty="0"/>
              <a:t> (</a:t>
            </a:r>
            <a:r>
              <a:rPr lang="cs-CZ" dirty="0" err="1"/>
              <a:t>former</a:t>
            </a:r>
            <a:r>
              <a:rPr lang="cs-CZ" dirty="0"/>
              <a:t> Khmer Rouge </a:t>
            </a:r>
            <a:r>
              <a:rPr lang="cs-CZ" dirty="0" err="1"/>
              <a:t>dictator</a:t>
            </a:r>
            <a:r>
              <a:rPr lang="cs-CZ" dirty="0"/>
              <a:t>!)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5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3AED-D721-48D4-BCF3-2AD95D3A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last </a:t>
            </a:r>
            <a:r>
              <a:rPr lang="cs-CZ" dirty="0" err="1"/>
              <a:t>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93235-3B2E-4D71-9BA5-5D0337E03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BRI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China‘s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</a:t>
            </a:r>
            <a:r>
              <a:rPr lang="cs-CZ" dirty="0" err="1"/>
              <a:t>surpluses</a:t>
            </a:r>
            <a:r>
              <a:rPr lang="cs-CZ" dirty="0"/>
              <a:t>?</a:t>
            </a:r>
          </a:p>
          <a:p>
            <a:r>
              <a:rPr lang="cs-CZ" dirty="0"/>
              <a:t>2)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BRI </a:t>
            </a:r>
            <a:r>
              <a:rPr lang="cs-CZ" dirty="0" err="1"/>
              <a:t>tied</a:t>
            </a:r>
            <a:r>
              <a:rPr lang="cs-CZ" dirty="0"/>
              <a:t> to </a:t>
            </a:r>
            <a:r>
              <a:rPr lang="cs-CZ" dirty="0" err="1"/>
              <a:t>China‘s</a:t>
            </a:r>
            <a:r>
              <a:rPr lang="cs-CZ" dirty="0"/>
              <a:t> response to </a:t>
            </a:r>
            <a:r>
              <a:rPr lang="cs-CZ" dirty="0" err="1"/>
              <a:t>the</a:t>
            </a:r>
            <a:r>
              <a:rPr lang="cs-CZ" dirty="0"/>
              <a:t> 2008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?</a:t>
            </a:r>
          </a:p>
          <a:p>
            <a:r>
              <a:rPr lang="cs-CZ" dirty="0"/>
              <a:t>3)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BRI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considered</a:t>
            </a:r>
            <a:r>
              <a:rPr lang="cs-CZ" dirty="0"/>
              <a:t> as FDI?</a:t>
            </a:r>
          </a:p>
        </p:txBody>
      </p:sp>
    </p:spTree>
    <p:extLst>
      <p:ext uri="{BB962C8B-B14F-4D97-AF65-F5344CB8AC3E}">
        <p14:creationId xmlns:p14="http://schemas.microsoft.com/office/powerpoint/2010/main" val="456022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7CEB-B0A3-4482-960F-C4EA1C74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D1D7-CD44-4822-9300-C001360BE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Cambodia</a:t>
            </a:r>
            <a:endParaRPr lang="cs-CZ" b="1" dirty="0"/>
          </a:p>
          <a:p>
            <a:r>
              <a:rPr lang="cs-CZ" dirty="0" err="1"/>
              <a:t>Poor</a:t>
            </a:r>
            <a:r>
              <a:rPr lang="cs-CZ" dirty="0"/>
              <a:t>, pro-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regime</a:t>
            </a:r>
            <a:r>
              <a:rPr lang="cs-CZ" dirty="0"/>
              <a:t> (</a:t>
            </a:r>
            <a:r>
              <a:rPr lang="cs-CZ" dirty="0" err="1"/>
              <a:t>former</a:t>
            </a:r>
            <a:r>
              <a:rPr lang="cs-CZ" dirty="0"/>
              <a:t> Khmer Rouge </a:t>
            </a:r>
            <a:r>
              <a:rPr lang="cs-CZ" dirty="0" err="1"/>
              <a:t>dictator</a:t>
            </a:r>
            <a:r>
              <a:rPr lang="cs-CZ" dirty="0"/>
              <a:t>!)</a:t>
            </a:r>
          </a:p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– </a:t>
            </a:r>
            <a:r>
              <a:rPr lang="cs-CZ" b="1" dirty="0" err="1"/>
              <a:t>Sihanoukville</a:t>
            </a:r>
            <a:r>
              <a:rPr lang="cs-CZ" b="1" dirty="0"/>
              <a:t> port </a:t>
            </a:r>
            <a:r>
              <a:rPr lang="cs-CZ" dirty="0"/>
              <a:t>and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zone</a:t>
            </a:r>
            <a:endParaRPr lang="cs-CZ" dirty="0"/>
          </a:p>
          <a:p>
            <a:r>
              <a:rPr lang="cs-CZ" dirty="0"/>
              <a:t>+ </a:t>
            </a:r>
            <a:r>
              <a:rPr lang="cs-CZ" b="1" dirty="0" err="1"/>
              <a:t>highway</a:t>
            </a:r>
            <a:r>
              <a:rPr lang="cs-CZ" b="1" dirty="0"/>
              <a:t> </a:t>
            </a:r>
            <a:r>
              <a:rPr lang="cs-CZ" dirty="0"/>
              <a:t>to </a:t>
            </a:r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Phnom</a:t>
            </a:r>
            <a:r>
              <a:rPr lang="cs-CZ" dirty="0"/>
              <a:t> </a:t>
            </a:r>
            <a:r>
              <a:rPr lang="cs-CZ" dirty="0" err="1"/>
              <a:t>Penh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21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3FAE-5C16-46FB-899A-2802988B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1D51FF-5F19-4B4C-82AE-F5270964C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03" y="2228850"/>
            <a:ext cx="5475656" cy="3781425"/>
          </a:xfrm>
        </p:spPr>
      </p:pic>
    </p:spTree>
    <p:extLst>
      <p:ext uri="{BB962C8B-B14F-4D97-AF65-F5344CB8AC3E}">
        <p14:creationId xmlns:p14="http://schemas.microsoft.com/office/powerpoint/2010/main" val="13810324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7CEB-B0A3-4482-960F-C4EA1C74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D1D7-CD44-4822-9300-C001360BE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Cambodia</a:t>
            </a:r>
            <a:endParaRPr lang="cs-CZ" b="1" dirty="0"/>
          </a:p>
          <a:p>
            <a:r>
              <a:rPr lang="cs-CZ" dirty="0" err="1"/>
              <a:t>Poor</a:t>
            </a:r>
            <a:r>
              <a:rPr lang="cs-CZ" dirty="0"/>
              <a:t>, pro-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regime</a:t>
            </a:r>
            <a:r>
              <a:rPr lang="cs-CZ" dirty="0"/>
              <a:t> (</a:t>
            </a:r>
            <a:r>
              <a:rPr lang="cs-CZ" dirty="0" err="1"/>
              <a:t>former</a:t>
            </a:r>
            <a:r>
              <a:rPr lang="cs-CZ" dirty="0"/>
              <a:t> Khmer Rouge </a:t>
            </a:r>
            <a:r>
              <a:rPr lang="cs-CZ" dirty="0" err="1"/>
              <a:t>dictator</a:t>
            </a:r>
            <a:r>
              <a:rPr lang="cs-CZ" dirty="0"/>
              <a:t>!)</a:t>
            </a:r>
          </a:p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– </a:t>
            </a:r>
            <a:r>
              <a:rPr lang="cs-CZ" b="1" dirty="0" err="1"/>
              <a:t>Sihanoukville</a:t>
            </a:r>
            <a:r>
              <a:rPr lang="cs-CZ" b="1" dirty="0"/>
              <a:t> port </a:t>
            </a:r>
            <a:r>
              <a:rPr lang="cs-CZ" dirty="0"/>
              <a:t>and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zone</a:t>
            </a:r>
            <a:endParaRPr lang="cs-CZ" dirty="0"/>
          </a:p>
          <a:p>
            <a:r>
              <a:rPr lang="cs-CZ" dirty="0"/>
              <a:t>+ </a:t>
            </a:r>
            <a:r>
              <a:rPr lang="cs-CZ" b="1" dirty="0" err="1"/>
              <a:t>highway</a:t>
            </a:r>
            <a:r>
              <a:rPr lang="cs-CZ" b="1" dirty="0"/>
              <a:t> </a:t>
            </a:r>
            <a:r>
              <a:rPr lang="cs-CZ" dirty="0"/>
              <a:t>to </a:t>
            </a:r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Phnom</a:t>
            </a:r>
            <a:r>
              <a:rPr lang="cs-CZ" dirty="0"/>
              <a:t> </a:t>
            </a:r>
            <a:r>
              <a:rPr lang="cs-CZ" dirty="0" err="1"/>
              <a:t>Penh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Successful</a:t>
            </a:r>
            <a:r>
              <a:rPr lang="cs-CZ" dirty="0"/>
              <a:t>,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complications</a:t>
            </a:r>
            <a:r>
              <a:rPr lang="cs-CZ" dirty="0"/>
              <a:t> </a:t>
            </a:r>
            <a:r>
              <a:rPr lang="cs-CZ" dirty="0" err="1"/>
              <a:t>arise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illicit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businesses</a:t>
            </a:r>
            <a:r>
              <a:rPr lang="cs-CZ" dirty="0"/>
              <a:t> and </a:t>
            </a:r>
            <a:r>
              <a:rPr lang="cs-CZ" dirty="0" err="1"/>
              <a:t>speculations</a:t>
            </a:r>
            <a:r>
              <a:rPr lang="cs-CZ" dirty="0"/>
              <a:t> – „</a:t>
            </a:r>
            <a:r>
              <a:rPr lang="cs-CZ" dirty="0" err="1">
                <a:solidFill>
                  <a:srgbClr val="FF0000"/>
                </a:solidFill>
              </a:rPr>
              <a:t>Wild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West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vibe</a:t>
            </a:r>
            <a:r>
              <a:rPr lang="cs-CZ" dirty="0"/>
              <a:t>“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48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01B7-3CA5-4107-91DE-F4985D83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40546-C918-4BF7-8308-670285BB2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Vietnam</a:t>
            </a:r>
          </a:p>
          <a:p>
            <a:r>
              <a:rPr lang="cs-CZ" dirty="0"/>
              <a:t>100 </a:t>
            </a:r>
            <a:r>
              <a:rPr lang="cs-CZ" dirty="0" err="1"/>
              <a:t>million</a:t>
            </a:r>
            <a:r>
              <a:rPr lang="cs-CZ" dirty="0"/>
              <a:t> </a:t>
            </a:r>
            <a:r>
              <a:rPr lang="cs-CZ" dirty="0" err="1"/>
              <a:t>inhabitants</a:t>
            </a:r>
            <a:r>
              <a:rPr lang="cs-CZ" dirty="0"/>
              <a:t>, </a:t>
            </a:r>
            <a:r>
              <a:rPr lang="cs-CZ" b="1" dirty="0" err="1"/>
              <a:t>history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conflict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China</a:t>
            </a:r>
            <a:r>
              <a:rPr lang="cs-CZ" b="1" dirty="0"/>
              <a:t> </a:t>
            </a:r>
            <a:r>
              <a:rPr lang="cs-CZ" dirty="0" err="1"/>
              <a:t>despite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a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regime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07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01B7-3CA5-4107-91DE-F4985D83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40546-C918-4BF7-8308-670285BB2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Vietnam</a:t>
            </a:r>
          </a:p>
          <a:p>
            <a:r>
              <a:rPr lang="cs-CZ" dirty="0"/>
              <a:t>100 </a:t>
            </a:r>
            <a:r>
              <a:rPr lang="cs-CZ" dirty="0" err="1"/>
              <a:t>million</a:t>
            </a:r>
            <a:r>
              <a:rPr lang="cs-CZ" dirty="0"/>
              <a:t> </a:t>
            </a:r>
            <a:r>
              <a:rPr lang="cs-CZ" dirty="0" err="1"/>
              <a:t>inhabitants</a:t>
            </a:r>
            <a:r>
              <a:rPr lang="cs-CZ" dirty="0"/>
              <a:t>, </a:t>
            </a:r>
            <a:r>
              <a:rPr lang="cs-CZ" b="1" dirty="0" err="1"/>
              <a:t>history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conflict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China</a:t>
            </a:r>
            <a:r>
              <a:rPr lang="cs-CZ" b="1" dirty="0"/>
              <a:t> </a:t>
            </a:r>
            <a:r>
              <a:rPr lang="cs-CZ" dirty="0" err="1"/>
              <a:t>despite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a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regime</a:t>
            </a:r>
            <a:endParaRPr lang="cs-CZ" dirty="0"/>
          </a:p>
          <a:p>
            <a:r>
              <a:rPr lang="cs-CZ" b="1" dirty="0" err="1"/>
              <a:t>Sceptical</a:t>
            </a:r>
            <a:r>
              <a:rPr lang="cs-CZ" b="1" dirty="0"/>
              <a:t> </a:t>
            </a:r>
            <a:r>
              <a:rPr lang="cs-CZ" b="1" dirty="0" err="1"/>
              <a:t>towards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BRI</a:t>
            </a:r>
            <a:r>
              <a:rPr lang="cs-CZ" dirty="0"/>
              <a:t>, </a:t>
            </a:r>
            <a:r>
              <a:rPr lang="cs-CZ" dirty="0" err="1"/>
              <a:t>nevertheless</a:t>
            </a:r>
            <a:r>
              <a:rPr lang="cs-CZ" dirty="0"/>
              <a:t>,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involving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firms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, </a:t>
            </a:r>
            <a:r>
              <a:rPr lang="cs-CZ" b="1" dirty="0" err="1"/>
              <a:t>primarily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energy</a:t>
            </a:r>
            <a:r>
              <a:rPr lang="cs-CZ" b="1" dirty="0"/>
              <a:t> </a:t>
            </a:r>
            <a:r>
              <a:rPr lang="cs-CZ" b="1" dirty="0" err="1"/>
              <a:t>sector</a:t>
            </a: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69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0440-DC86-420E-BAFB-0E8825C2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DB1F-2C50-4E0B-9504-46005D58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Malaysia</a:t>
            </a:r>
            <a:endParaRPr lang="cs-CZ" b="1" dirty="0"/>
          </a:p>
          <a:p>
            <a:r>
              <a:rPr lang="cs-CZ" b="1" dirty="0" err="1"/>
              <a:t>Regional</a:t>
            </a:r>
            <a:r>
              <a:rPr lang="cs-CZ" b="1" dirty="0"/>
              <a:t> hub</a:t>
            </a:r>
            <a:r>
              <a:rPr lang="cs-CZ" dirty="0"/>
              <a:t>, </a:t>
            </a:r>
            <a:r>
              <a:rPr lang="cs-CZ" dirty="0" err="1"/>
              <a:t>including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firms</a:t>
            </a:r>
            <a:r>
              <a:rPr lang="cs-CZ" dirty="0"/>
              <a:t> (Huawei, Alibaba…); </a:t>
            </a:r>
            <a:r>
              <a:rPr lang="cs-CZ" b="1" dirty="0" err="1"/>
              <a:t>hugely</a:t>
            </a:r>
            <a:r>
              <a:rPr lang="cs-CZ" b="1" dirty="0"/>
              <a:t> </a:t>
            </a:r>
            <a:r>
              <a:rPr lang="cs-CZ" b="1" dirty="0" err="1"/>
              <a:t>important</a:t>
            </a:r>
            <a:r>
              <a:rPr lang="cs-CZ" b="1" dirty="0"/>
              <a:t> </a:t>
            </a:r>
            <a:r>
              <a:rPr lang="cs-CZ" b="1" dirty="0" err="1"/>
              <a:t>geographical</a:t>
            </a:r>
            <a:r>
              <a:rPr lang="cs-CZ" b="1" dirty="0"/>
              <a:t> </a:t>
            </a:r>
            <a:r>
              <a:rPr lang="cs-CZ" b="1" dirty="0" err="1"/>
              <a:t>location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1984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9CB8-2E26-4387-A2C2-7033E104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E1B7F8-11DB-48FA-8375-96096953E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01" y="1825625"/>
            <a:ext cx="4400598" cy="4351338"/>
          </a:xfrm>
        </p:spPr>
      </p:pic>
    </p:spTree>
    <p:extLst>
      <p:ext uri="{BB962C8B-B14F-4D97-AF65-F5344CB8AC3E}">
        <p14:creationId xmlns:p14="http://schemas.microsoft.com/office/powerpoint/2010/main" val="411467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0440-DC86-420E-BAFB-0E8825C2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DB1F-2C50-4E0B-9504-46005D58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Malaysia</a:t>
            </a:r>
            <a:endParaRPr lang="cs-CZ" b="1" dirty="0"/>
          </a:p>
          <a:p>
            <a:r>
              <a:rPr lang="cs-CZ" b="1" dirty="0" err="1"/>
              <a:t>Regional</a:t>
            </a:r>
            <a:r>
              <a:rPr lang="cs-CZ" b="1" dirty="0"/>
              <a:t> hub</a:t>
            </a:r>
            <a:r>
              <a:rPr lang="cs-CZ" dirty="0"/>
              <a:t>, </a:t>
            </a:r>
            <a:r>
              <a:rPr lang="cs-CZ" dirty="0" err="1"/>
              <a:t>including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firms</a:t>
            </a:r>
            <a:r>
              <a:rPr lang="cs-CZ" dirty="0"/>
              <a:t> (Huawei, Alibaba…); </a:t>
            </a:r>
            <a:r>
              <a:rPr lang="cs-CZ" b="1" dirty="0" err="1"/>
              <a:t>hugely</a:t>
            </a:r>
            <a:r>
              <a:rPr lang="cs-CZ" b="1" dirty="0"/>
              <a:t> </a:t>
            </a:r>
            <a:r>
              <a:rPr lang="cs-CZ" b="1" dirty="0" err="1"/>
              <a:t>important</a:t>
            </a:r>
            <a:r>
              <a:rPr lang="cs-CZ" b="1" dirty="0"/>
              <a:t> </a:t>
            </a:r>
            <a:r>
              <a:rPr lang="cs-CZ" b="1" dirty="0" err="1"/>
              <a:t>geographical</a:t>
            </a:r>
            <a:r>
              <a:rPr lang="cs-CZ" b="1" dirty="0"/>
              <a:t> </a:t>
            </a:r>
            <a:r>
              <a:rPr lang="cs-CZ" b="1" dirty="0" err="1"/>
              <a:t>location</a:t>
            </a:r>
            <a:endParaRPr lang="cs-CZ" b="1" dirty="0"/>
          </a:p>
          <a:p>
            <a:r>
              <a:rPr lang="cs-CZ" dirty="0"/>
              <a:t>&gt;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bargaining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China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6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0440-DC86-420E-BAFB-0E8825C2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DB1F-2C50-4E0B-9504-46005D58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Malaysia</a:t>
            </a:r>
            <a:endParaRPr lang="cs-CZ" b="1" dirty="0"/>
          </a:p>
          <a:p>
            <a:r>
              <a:rPr lang="cs-CZ" b="1" dirty="0" err="1"/>
              <a:t>Regional</a:t>
            </a:r>
            <a:r>
              <a:rPr lang="cs-CZ" b="1" dirty="0"/>
              <a:t> hub</a:t>
            </a:r>
            <a:r>
              <a:rPr lang="cs-CZ" dirty="0"/>
              <a:t>, </a:t>
            </a:r>
            <a:r>
              <a:rPr lang="cs-CZ" dirty="0" err="1"/>
              <a:t>including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firms</a:t>
            </a:r>
            <a:r>
              <a:rPr lang="cs-CZ" dirty="0"/>
              <a:t> (Huawei, Alibaba…); </a:t>
            </a:r>
            <a:r>
              <a:rPr lang="cs-CZ" b="1" dirty="0" err="1"/>
              <a:t>hugely</a:t>
            </a:r>
            <a:r>
              <a:rPr lang="cs-CZ" b="1" dirty="0"/>
              <a:t> </a:t>
            </a:r>
            <a:r>
              <a:rPr lang="cs-CZ" b="1" dirty="0" err="1"/>
              <a:t>important</a:t>
            </a:r>
            <a:r>
              <a:rPr lang="cs-CZ" b="1" dirty="0"/>
              <a:t> </a:t>
            </a:r>
            <a:r>
              <a:rPr lang="cs-CZ" b="1" dirty="0" err="1"/>
              <a:t>geographical</a:t>
            </a:r>
            <a:r>
              <a:rPr lang="cs-CZ" b="1" dirty="0"/>
              <a:t> </a:t>
            </a:r>
            <a:r>
              <a:rPr lang="cs-CZ" b="1" dirty="0" err="1"/>
              <a:t>location</a:t>
            </a:r>
            <a:endParaRPr lang="cs-CZ" b="1" dirty="0"/>
          </a:p>
          <a:p>
            <a:r>
              <a:rPr lang="cs-CZ" dirty="0"/>
              <a:t>&gt;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bargaining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China</a:t>
            </a:r>
            <a:endParaRPr lang="cs-CZ" dirty="0"/>
          </a:p>
          <a:p>
            <a:r>
              <a:rPr lang="cs-CZ" dirty="0"/>
              <a:t>Many </a:t>
            </a:r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launched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33675707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0440-DC86-420E-BAFB-0E8825C2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DB1F-2C50-4E0B-9504-46005D58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Malaysia</a:t>
            </a:r>
            <a:endParaRPr lang="cs-CZ" b="1" dirty="0"/>
          </a:p>
          <a:p>
            <a:r>
              <a:rPr lang="cs-CZ" b="1" dirty="0" err="1"/>
              <a:t>Regional</a:t>
            </a:r>
            <a:r>
              <a:rPr lang="cs-CZ" b="1" dirty="0"/>
              <a:t> hub</a:t>
            </a:r>
            <a:r>
              <a:rPr lang="cs-CZ" dirty="0"/>
              <a:t>, </a:t>
            </a:r>
            <a:r>
              <a:rPr lang="cs-CZ" dirty="0" err="1"/>
              <a:t>including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firms</a:t>
            </a:r>
            <a:r>
              <a:rPr lang="cs-CZ" dirty="0"/>
              <a:t> (Huawei, Alibaba…); </a:t>
            </a:r>
            <a:r>
              <a:rPr lang="cs-CZ" b="1" dirty="0" err="1"/>
              <a:t>hugely</a:t>
            </a:r>
            <a:r>
              <a:rPr lang="cs-CZ" b="1" dirty="0"/>
              <a:t> </a:t>
            </a:r>
            <a:r>
              <a:rPr lang="cs-CZ" b="1" dirty="0" err="1"/>
              <a:t>important</a:t>
            </a:r>
            <a:r>
              <a:rPr lang="cs-CZ" b="1" dirty="0"/>
              <a:t> </a:t>
            </a:r>
            <a:r>
              <a:rPr lang="cs-CZ" b="1" dirty="0" err="1"/>
              <a:t>geographical</a:t>
            </a:r>
            <a:r>
              <a:rPr lang="cs-CZ" b="1" dirty="0"/>
              <a:t> </a:t>
            </a:r>
            <a:r>
              <a:rPr lang="cs-CZ" b="1" dirty="0" err="1"/>
              <a:t>location</a:t>
            </a:r>
            <a:endParaRPr lang="cs-CZ" b="1" dirty="0"/>
          </a:p>
          <a:p>
            <a:r>
              <a:rPr lang="cs-CZ" dirty="0"/>
              <a:t>&gt;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bargaining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China</a:t>
            </a:r>
            <a:endParaRPr lang="cs-CZ" dirty="0"/>
          </a:p>
          <a:p>
            <a:r>
              <a:rPr lang="cs-CZ" dirty="0"/>
              <a:t>Many </a:t>
            </a:r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launched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2010</a:t>
            </a:r>
          </a:p>
          <a:p>
            <a:r>
              <a:rPr lang="cs-CZ" b="1" dirty="0" err="1"/>
              <a:t>Penang</a:t>
            </a:r>
            <a:r>
              <a:rPr lang="cs-CZ" b="1" dirty="0"/>
              <a:t> </a:t>
            </a:r>
            <a:r>
              <a:rPr lang="cs-CZ" b="1" dirty="0" err="1"/>
              <a:t>bridge</a:t>
            </a:r>
            <a:r>
              <a:rPr lang="cs-CZ" b="1" dirty="0"/>
              <a:t>, </a:t>
            </a:r>
            <a:r>
              <a:rPr lang="cs-CZ" b="1" dirty="0" err="1"/>
              <a:t>Kuantan</a:t>
            </a:r>
            <a:r>
              <a:rPr lang="cs-CZ" b="1" dirty="0"/>
              <a:t> </a:t>
            </a:r>
            <a:r>
              <a:rPr lang="cs-CZ" b="1" dirty="0" err="1"/>
              <a:t>industrial</a:t>
            </a:r>
            <a:r>
              <a:rPr lang="cs-CZ" b="1" dirty="0"/>
              <a:t> park, East Coast </a:t>
            </a:r>
            <a:r>
              <a:rPr lang="cs-CZ" b="1" dirty="0" err="1"/>
              <a:t>Rail</a:t>
            </a:r>
            <a:r>
              <a:rPr lang="cs-CZ" b="1" dirty="0"/>
              <a:t> Line, </a:t>
            </a:r>
            <a:r>
              <a:rPr lang="cs-CZ" b="1" dirty="0" err="1"/>
              <a:t>Malacca</a:t>
            </a:r>
            <a:r>
              <a:rPr lang="cs-CZ" b="1" dirty="0"/>
              <a:t> </a:t>
            </a:r>
            <a:r>
              <a:rPr lang="cs-CZ" b="1" dirty="0" err="1"/>
              <a:t>Gate</a:t>
            </a:r>
            <a:r>
              <a:rPr lang="cs-CZ" b="1" dirty="0"/>
              <a:t> Port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510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3AED-D721-48D4-BCF3-2AD95D3A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last </a:t>
            </a:r>
            <a:r>
              <a:rPr lang="cs-CZ" dirty="0" err="1"/>
              <a:t>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93235-3B2E-4D71-9BA5-5D0337E03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BRI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China‘s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</a:t>
            </a:r>
            <a:r>
              <a:rPr lang="cs-CZ" dirty="0" err="1"/>
              <a:t>surpluses</a:t>
            </a:r>
            <a:r>
              <a:rPr lang="cs-CZ" dirty="0"/>
              <a:t>?</a:t>
            </a:r>
          </a:p>
          <a:p>
            <a:r>
              <a:rPr lang="cs-CZ" dirty="0"/>
              <a:t>2)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BRI </a:t>
            </a:r>
            <a:r>
              <a:rPr lang="cs-CZ" dirty="0" err="1"/>
              <a:t>tied</a:t>
            </a:r>
            <a:r>
              <a:rPr lang="cs-CZ" dirty="0"/>
              <a:t> to </a:t>
            </a:r>
            <a:r>
              <a:rPr lang="cs-CZ" dirty="0" err="1"/>
              <a:t>China‘s</a:t>
            </a:r>
            <a:r>
              <a:rPr lang="cs-CZ" dirty="0"/>
              <a:t> response to </a:t>
            </a:r>
            <a:r>
              <a:rPr lang="cs-CZ" dirty="0" err="1"/>
              <a:t>the</a:t>
            </a:r>
            <a:r>
              <a:rPr lang="cs-CZ" dirty="0"/>
              <a:t> 2008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?</a:t>
            </a:r>
          </a:p>
          <a:p>
            <a:r>
              <a:rPr lang="cs-CZ" dirty="0"/>
              <a:t>3)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BRI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considered</a:t>
            </a:r>
            <a:r>
              <a:rPr lang="cs-CZ" dirty="0"/>
              <a:t> as FDI?</a:t>
            </a:r>
          </a:p>
          <a:p>
            <a:r>
              <a:rPr lang="cs-CZ" dirty="0"/>
              <a:t>4)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 </a:t>
            </a:r>
            <a:r>
              <a:rPr lang="cs-CZ" dirty="0" err="1"/>
              <a:t>rates</a:t>
            </a:r>
            <a:r>
              <a:rPr lang="cs-CZ" dirty="0"/>
              <a:t> in BRI </a:t>
            </a:r>
            <a:r>
              <a:rPr lang="cs-CZ" dirty="0" err="1"/>
              <a:t>loans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compared</a:t>
            </a:r>
            <a:r>
              <a:rPr lang="cs-CZ" dirty="0"/>
              <a:t> to </a:t>
            </a:r>
            <a:r>
              <a:rPr lang="cs-CZ" dirty="0" err="1"/>
              <a:t>commercial</a:t>
            </a:r>
            <a:r>
              <a:rPr lang="cs-CZ" dirty="0"/>
              <a:t> </a:t>
            </a:r>
            <a:r>
              <a:rPr lang="cs-CZ" dirty="0" err="1"/>
              <a:t>loans</a:t>
            </a:r>
            <a:r>
              <a:rPr lang="cs-CZ" dirty="0"/>
              <a:t> and </a:t>
            </a:r>
            <a:r>
              <a:rPr lang="cs-CZ" dirty="0" err="1"/>
              <a:t>concessional</a:t>
            </a:r>
            <a:r>
              <a:rPr lang="cs-CZ" dirty="0"/>
              <a:t> </a:t>
            </a:r>
            <a:r>
              <a:rPr lang="cs-CZ" dirty="0" err="1"/>
              <a:t>loans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680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64BE-95E9-4049-95A3-C14EF2D2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BF27746C-4914-4E89-AE13-4C6D2D6B2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58" y="2238375"/>
            <a:ext cx="6133979" cy="3438525"/>
          </a:xfrm>
        </p:spPr>
      </p:pic>
    </p:spTree>
    <p:extLst>
      <p:ext uri="{BB962C8B-B14F-4D97-AF65-F5344CB8AC3E}">
        <p14:creationId xmlns:p14="http://schemas.microsoft.com/office/powerpoint/2010/main" val="1909960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B2B9-876C-4ED1-B9AC-A55C3DF8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5B67D0-422B-48DE-A965-F646D649D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69" y="1825625"/>
            <a:ext cx="3308262" cy="4351338"/>
          </a:xfrm>
        </p:spPr>
      </p:pic>
    </p:spTree>
    <p:extLst>
      <p:ext uri="{BB962C8B-B14F-4D97-AF65-F5344CB8AC3E}">
        <p14:creationId xmlns:p14="http://schemas.microsoft.com/office/powerpoint/2010/main" val="8709723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0440-DC86-420E-BAFB-0E8825C2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DB1F-2C50-4E0B-9504-46005D58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Malaysia</a:t>
            </a:r>
            <a:endParaRPr lang="cs-CZ" b="1" dirty="0"/>
          </a:p>
          <a:p>
            <a:endParaRPr lang="cs-CZ" b="1" dirty="0"/>
          </a:p>
          <a:p>
            <a:r>
              <a:rPr lang="cs-CZ" dirty="0">
                <a:solidFill>
                  <a:srgbClr val="FF0000"/>
                </a:solidFill>
              </a:rPr>
              <a:t>Anti-</a:t>
            </a:r>
            <a:r>
              <a:rPr lang="cs-CZ" dirty="0" err="1">
                <a:solidFill>
                  <a:srgbClr val="FF0000"/>
                </a:solidFill>
              </a:rPr>
              <a:t>Chinese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xenophobia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</a:t>
            </a:r>
            <a:r>
              <a:rPr lang="cs-CZ" dirty="0" err="1"/>
              <a:t>some</a:t>
            </a:r>
            <a:r>
              <a:rPr lang="cs-CZ" dirty="0"/>
              <a:t> 23 %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decent</a:t>
            </a:r>
            <a:r>
              <a:rPr lang="cs-CZ" dirty="0"/>
              <a:t>, </a:t>
            </a:r>
            <a:r>
              <a:rPr lang="cs-CZ" dirty="0" err="1"/>
              <a:t>came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country </a:t>
            </a:r>
            <a:r>
              <a:rPr lang="cs-CZ" dirty="0" err="1"/>
              <a:t>centuries</a:t>
            </a:r>
            <a:r>
              <a:rPr lang="cs-CZ" dirty="0"/>
              <a:t> ago</a:t>
            </a:r>
          </a:p>
        </p:txBody>
      </p:sp>
    </p:spTree>
    <p:extLst>
      <p:ext uri="{BB962C8B-B14F-4D97-AF65-F5344CB8AC3E}">
        <p14:creationId xmlns:p14="http://schemas.microsoft.com/office/powerpoint/2010/main" val="722104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0440-DC86-420E-BAFB-0E8825C2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DB1F-2C50-4E0B-9504-46005D58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Malaysia</a:t>
            </a:r>
            <a:endParaRPr lang="cs-CZ" b="1" dirty="0"/>
          </a:p>
          <a:p>
            <a:endParaRPr lang="cs-CZ" b="1" dirty="0"/>
          </a:p>
          <a:p>
            <a:r>
              <a:rPr lang="cs-CZ" dirty="0">
                <a:solidFill>
                  <a:srgbClr val="FF0000"/>
                </a:solidFill>
              </a:rPr>
              <a:t>Anti-</a:t>
            </a:r>
            <a:r>
              <a:rPr lang="cs-CZ" dirty="0" err="1">
                <a:solidFill>
                  <a:srgbClr val="FF0000"/>
                </a:solidFill>
              </a:rPr>
              <a:t>Chinese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xenophobia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</a:t>
            </a:r>
            <a:r>
              <a:rPr lang="cs-CZ" dirty="0" err="1"/>
              <a:t>some</a:t>
            </a:r>
            <a:r>
              <a:rPr lang="cs-CZ" dirty="0"/>
              <a:t> 23 %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decent</a:t>
            </a:r>
            <a:r>
              <a:rPr lang="cs-CZ" dirty="0"/>
              <a:t>, </a:t>
            </a:r>
            <a:r>
              <a:rPr lang="cs-CZ" dirty="0" err="1"/>
              <a:t>came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country </a:t>
            </a:r>
            <a:r>
              <a:rPr lang="cs-CZ" dirty="0" err="1"/>
              <a:t>centuries</a:t>
            </a:r>
            <a:r>
              <a:rPr lang="cs-CZ" dirty="0"/>
              <a:t> ago</a:t>
            </a:r>
          </a:p>
          <a:p>
            <a:r>
              <a:rPr lang="cs-CZ" dirty="0" err="1"/>
              <a:t>Discrimination</a:t>
            </a:r>
            <a:r>
              <a:rPr lang="cs-CZ" dirty="0"/>
              <a:t>, a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violent</a:t>
            </a:r>
            <a:r>
              <a:rPr lang="cs-CZ" dirty="0"/>
              <a:t> </a:t>
            </a:r>
            <a:r>
              <a:rPr lang="cs-CZ" dirty="0" err="1"/>
              <a:t>pogroms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6146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0440-DC86-420E-BAFB-0E8825C2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DB1F-2C50-4E0B-9504-46005D58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Malaysia</a:t>
            </a:r>
            <a:endParaRPr lang="cs-CZ" b="1" dirty="0"/>
          </a:p>
          <a:p>
            <a:endParaRPr lang="cs-CZ" b="1" dirty="0"/>
          </a:p>
          <a:p>
            <a:r>
              <a:rPr lang="cs-CZ" dirty="0">
                <a:solidFill>
                  <a:srgbClr val="FF0000"/>
                </a:solidFill>
              </a:rPr>
              <a:t>Anti-</a:t>
            </a:r>
            <a:r>
              <a:rPr lang="cs-CZ" dirty="0" err="1">
                <a:solidFill>
                  <a:srgbClr val="FF0000"/>
                </a:solidFill>
              </a:rPr>
              <a:t>Chinese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xenophobia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</a:t>
            </a:r>
            <a:r>
              <a:rPr lang="cs-CZ" dirty="0" err="1"/>
              <a:t>some</a:t>
            </a:r>
            <a:r>
              <a:rPr lang="cs-CZ" dirty="0"/>
              <a:t> 23 %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decent</a:t>
            </a:r>
            <a:r>
              <a:rPr lang="cs-CZ" dirty="0"/>
              <a:t>, </a:t>
            </a:r>
            <a:r>
              <a:rPr lang="cs-CZ" dirty="0" err="1"/>
              <a:t>came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country </a:t>
            </a:r>
            <a:r>
              <a:rPr lang="cs-CZ" dirty="0" err="1"/>
              <a:t>centuries</a:t>
            </a:r>
            <a:r>
              <a:rPr lang="cs-CZ" dirty="0"/>
              <a:t> ago</a:t>
            </a:r>
          </a:p>
          <a:p>
            <a:r>
              <a:rPr lang="cs-CZ" dirty="0" err="1"/>
              <a:t>Discrimination</a:t>
            </a:r>
            <a:r>
              <a:rPr lang="cs-CZ" dirty="0"/>
              <a:t>, a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violent</a:t>
            </a:r>
            <a:r>
              <a:rPr lang="cs-CZ" dirty="0"/>
              <a:t> </a:t>
            </a:r>
            <a:r>
              <a:rPr lang="cs-CZ" dirty="0" err="1"/>
              <a:t>pogroms</a:t>
            </a:r>
            <a:endParaRPr lang="cs-CZ" dirty="0"/>
          </a:p>
          <a:p>
            <a:r>
              <a:rPr lang="cs-CZ" dirty="0"/>
              <a:t>&gt; </a:t>
            </a:r>
            <a:r>
              <a:rPr lang="cs-CZ" dirty="0" err="1"/>
              <a:t>influx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prove</a:t>
            </a:r>
            <a:r>
              <a:rPr lang="cs-CZ" dirty="0"/>
              <a:t> </a:t>
            </a:r>
            <a:r>
              <a:rPr lang="cs-CZ" dirty="0" err="1"/>
              <a:t>politically</a:t>
            </a:r>
            <a:r>
              <a:rPr lang="cs-CZ" dirty="0"/>
              <a:t> 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293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0440-DC86-420E-BAFB-0E8825C2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DB1F-2C50-4E0B-9504-46005D58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Malaysia</a:t>
            </a:r>
            <a:endParaRPr lang="cs-CZ" b="1" dirty="0"/>
          </a:p>
          <a:p>
            <a:endParaRPr lang="cs-CZ" b="1" dirty="0"/>
          </a:p>
          <a:p>
            <a:r>
              <a:rPr lang="cs-CZ" dirty="0">
                <a:solidFill>
                  <a:srgbClr val="FF0000"/>
                </a:solidFill>
              </a:rPr>
              <a:t>Anti-</a:t>
            </a:r>
            <a:r>
              <a:rPr lang="cs-CZ" dirty="0" err="1">
                <a:solidFill>
                  <a:srgbClr val="FF0000"/>
                </a:solidFill>
              </a:rPr>
              <a:t>Chinese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xenophobia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</a:t>
            </a:r>
            <a:r>
              <a:rPr lang="cs-CZ" dirty="0" err="1"/>
              <a:t>some</a:t>
            </a:r>
            <a:r>
              <a:rPr lang="cs-CZ" dirty="0"/>
              <a:t> 23 %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decent</a:t>
            </a:r>
            <a:r>
              <a:rPr lang="cs-CZ" dirty="0"/>
              <a:t>, </a:t>
            </a:r>
            <a:r>
              <a:rPr lang="cs-CZ" dirty="0" err="1"/>
              <a:t>came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country </a:t>
            </a:r>
            <a:r>
              <a:rPr lang="cs-CZ" dirty="0" err="1"/>
              <a:t>centuries</a:t>
            </a:r>
            <a:r>
              <a:rPr lang="cs-CZ" dirty="0"/>
              <a:t> ago</a:t>
            </a:r>
          </a:p>
          <a:p>
            <a:r>
              <a:rPr lang="cs-CZ" dirty="0" err="1"/>
              <a:t>Discrimination</a:t>
            </a:r>
            <a:r>
              <a:rPr lang="cs-CZ" dirty="0"/>
              <a:t>, a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violent</a:t>
            </a:r>
            <a:r>
              <a:rPr lang="cs-CZ" dirty="0"/>
              <a:t> </a:t>
            </a:r>
            <a:r>
              <a:rPr lang="cs-CZ" dirty="0" err="1"/>
              <a:t>pogroms</a:t>
            </a:r>
            <a:endParaRPr lang="cs-CZ" dirty="0"/>
          </a:p>
          <a:p>
            <a:r>
              <a:rPr lang="cs-CZ" dirty="0"/>
              <a:t>&gt; </a:t>
            </a:r>
            <a:r>
              <a:rPr lang="cs-CZ" dirty="0" err="1"/>
              <a:t>influx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prove</a:t>
            </a:r>
            <a:r>
              <a:rPr lang="cs-CZ" dirty="0"/>
              <a:t> </a:t>
            </a:r>
            <a:r>
              <a:rPr lang="cs-CZ" dirty="0" err="1"/>
              <a:t>politically</a:t>
            </a:r>
            <a:r>
              <a:rPr lang="cs-CZ" dirty="0"/>
              <a:t> sensitive</a:t>
            </a:r>
          </a:p>
          <a:p>
            <a:endParaRPr lang="cs-CZ" dirty="0"/>
          </a:p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diasporas</a:t>
            </a:r>
            <a:r>
              <a:rPr lang="cs-CZ" dirty="0"/>
              <a:t>: </a:t>
            </a:r>
            <a:r>
              <a:rPr lang="cs-CZ" dirty="0" err="1"/>
              <a:t>Thailand</a:t>
            </a:r>
            <a:r>
              <a:rPr lang="cs-CZ" dirty="0"/>
              <a:t>, </a:t>
            </a:r>
            <a:r>
              <a:rPr lang="cs-CZ" dirty="0" err="1"/>
              <a:t>Indonesia</a:t>
            </a:r>
            <a:r>
              <a:rPr lang="cs-CZ" dirty="0"/>
              <a:t>, Singapore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534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B2B9-876C-4ED1-B9AC-A55C3DF8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AC30A-5325-4C02-A286-4461EE512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Indonesia</a:t>
            </a:r>
            <a:endParaRPr lang="cs-CZ" b="1" dirty="0"/>
          </a:p>
          <a:p>
            <a:r>
              <a:rPr lang="cs-CZ" dirty="0"/>
              <a:t>270 </a:t>
            </a:r>
            <a:r>
              <a:rPr lang="cs-CZ" dirty="0" err="1"/>
              <a:t>million</a:t>
            </a:r>
            <a:r>
              <a:rPr lang="cs-CZ" dirty="0"/>
              <a:t> </a:t>
            </a:r>
            <a:r>
              <a:rPr lang="cs-CZ" dirty="0" err="1"/>
              <a:t>inhabitants</a:t>
            </a:r>
            <a:r>
              <a:rPr lang="cs-CZ" dirty="0"/>
              <a:t>, </a:t>
            </a:r>
            <a:r>
              <a:rPr lang="cs-CZ" dirty="0" err="1"/>
              <a:t>relatively</a:t>
            </a:r>
            <a:r>
              <a:rPr lang="cs-CZ" dirty="0"/>
              <a:t> 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, </a:t>
            </a:r>
            <a:r>
              <a:rPr lang="cs-CZ" dirty="0" err="1"/>
              <a:t>anxiety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growing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&gt; </a:t>
            </a:r>
            <a:r>
              <a:rPr lang="cs-CZ" dirty="0" err="1"/>
              <a:t>reluctance</a:t>
            </a:r>
            <a:r>
              <a:rPr lang="cs-CZ" dirty="0"/>
              <a:t> to </a:t>
            </a:r>
            <a:r>
              <a:rPr lang="cs-CZ" dirty="0" err="1"/>
              <a:t>take</a:t>
            </a:r>
            <a:r>
              <a:rPr lang="cs-CZ" dirty="0"/>
              <a:t> a </a:t>
            </a:r>
            <a:r>
              <a:rPr lang="cs-CZ" dirty="0" err="1"/>
              <a:t>large</a:t>
            </a:r>
            <a:r>
              <a:rPr lang="cs-CZ" dirty="0"/>
              <a:t> part in BRI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906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B2B9-876C-4ED1-B9AC-A55C3DF8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AC30A-5325-4C02-A286-4461EE512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Indonesia</a:t>
            </a:r>
            <a:endParaRPr lang="cs-CZ" b="1" dirty="0"/>
          </a:p>
          <a:p>
            <a:r>
              <a:rPr lang="cs-CZ" dirty="0"/>
              <a:t>270 </a:t>
            </a:r>
            <a:r>
              <a:rPr lang="cs-CZ" dirty="0" err="1"/>
              <a:t>million</a:t>
            </a:r>
            <a:r>
              <a:rPr lang="cs-CZ" dirty="0"/>
              <a:t> </a:t>
            </a:r>
            <a:r>
              <a:rPr lang="cs-CZ" dirty="0" err="1"/>
              <a:t>inhabitants</a:t>
            </a:r>
            <a:r>
              <a:rPr lang="cs-CZ" dirty="0"/>
              <a:t>, </a:t>
            </a:r>
            <a:r>
              <a:rPr lang="cs-CZ" dirty="0" err="1"/>
              <a:t>relatively</a:t>
            </a:r>
            <a:r>
              <a:rPr lang="cs-CZ" dirty="0"/>
              <a:t> 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, </a:t>
            </a:r>
            <a:r>
              <a:rPr lang="cs-CZ" dirty="0" err="1"/>
              <a:t>anxiety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growing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&gt; </a:t>
            </a:r>
            <a:r>
              <a:rPr lang="cs-CZ" dirty="0" err="1"/>
              <a:t>reluctance</a:t>
            </a:r>
            <a:r>
              <a:rPr lang="cs-CZ" dirty="0"/>
              <a:t> to </a:t>
            </a:r>
            <a:r>
              <a:rPr lang="cs-CZ" dirty="0" err="1"/>
              <a:t>take</a:t>
            </a:r>
            <a:r>
              <a:rPr lang="cs-CZ" dirty="0"/>
              <a:t> a </a:t>
            </a:r>
            <a:r>
              <a:rPr lang="cs-CZ" dirty="0" err="1"/>
              <a:t>large</a:t>
            </a:r>
            <a:r>
              <a:rPr lang="cs-CZ" dirty="0"/>
              <a:t> part in BRI</a:t>
            </a:r>
          </a:p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– </a:t>
            </a:r>
            <a:r>
              <a:rPr lang="cs-CZ" b="1" dirty="0"/>
              <a:t>Jakarta-Bandung </a:t>
            </a:r>
            <a:r>
              <a:rPr lang="cs-CZ" b="1" dirty="0" err="1"/>
              <a:t>railway</a:t>
            </a: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199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3E5B-90B9-4B2F-9797-BCED2CEC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460844-1138-431C-AC8B-D57E81B36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38" y="1825625"/>
            <a:ext cx="7875724" cy="4351338"/>
          </a:xfrm>
        </p:spPr>
      </p:pic>
    </p:spTree>
    <p:extLst>
      <p:ext uri="{BB962C8B-B14F-4D97-AF65-F5344CB8AC3E}">
        <p14:creationId xmlns:p14="http://schemas.microsoft.com/office/powerpoint/2010/main" val="13550735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B2B9-876C-4ED1-B9AC-A55C3DF8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AC30A-5325-4C02-A286-4461EE512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Indonesia</a:t>
            </a:r>
            <a:endParaRPr lang="cs-CZ" b="1" dirty="0"/>
          </a:p>
          <a:p>
            <a:r>
              <a:rPr lang="cs-CZ" dirty="0"/>
              <a:t>270 </a:t>
            </a:r>
            <a:r>
              <a:rPr lang="cs-CZ" dirty="0" err="1"/>
              <a:t>million</a:t>
            </a:r>
            <a:r>
              <a:rPr lang="cs-CZ" dirty="0"/>
              <a:t> </a:t>
            </a:r>
            <a:r>
              <a:rPr lang="cs-CZ" dirty="0" err="1"/>
              <a:t>inhabitants</a:t>
            </a:r>
            <a:r>
              <a:rPr lang="cs-CZ" dirty="0"/>
              <a:t>, </a:t>
            </a:r>
            <a:r>
              <a:rPr lang="cs-CZ" dirty="0" err="1"/>
              <a:t>relatively</a:t>
            </a:r>
            <a:r>
              <a:rPr lang="cs-CZ" dirty="0"/>
              <a:t> 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, </a:t>
            </a:r>
            <a:r>
              <a:rPr lang="cs-CZ" dirty="0" err="1"/>
              <a:t>anxiety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growing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&gt; </a:t>
            </a:r>
            <a:r>
              <a:rPr lang="cs-CZ" dirty="0" err="1"/>
              <a:t>reluctance</a:t>
            </a:r>
            <a:r>
              <a:rPr lang="cs-CZ" dirty="0"/>
              <a:t> to </a:t>
            </a:r>
            <a:r>
              <a:rPr lang="cs-CZ" dirty="0" err="1"/>
              <a:t>take</a:t>
            </a:r>
            <a:r>
              <a:rPr lang="cs-CZ" dirty="0"/>
              <a:t> a </a:t>
            </a:r>
            <a:r>
              <a:rPr lang="cs-CZ" dirty="0" err="1"/>
              <a:t>large</a:t>
            </a:r>
            <a:r>
              <a:rPr lang="cs-CZ" dirty="0"/>
              <a:t> part in BRI</a:t>
            </a:r>
          </a:p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– </a:t>
            </a:r>
            <a:r>
              <a:rPr lang="cs-CZ" b="1" dirty="0"/>
              <a:t>Jakarta-Bandung </a:t>
            </a:r>
            <a:r>
              <a:rPr lang="cs-CZ" b="1" dirty="0" err="1"/>
              <a:t>railway</a:t>
            </a:r>
            <a:endParaRPr lang="cs-CZ" b="1" dirty="0"/>
          </a:p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stations</a:t>
            </a:r>
            <a:endParaRPr lang="cs-CZ" dirty="0"/>
          </a:p>
          <a:p>
            <a:r>
              <a:rPr lang="cs-CZ" b="1" dirty="0"/>
              <a:t>No </a:t>
            </a:r>
            <a:r>
              <a:rPr lang="cs-CZ" b="1" dirty="0" err="1"/>
              <a:t>Chinese-built</a:t>
            </a:r>
            <a:r>
              <a:rPr lang="cs-CZ" b="1" dirty="0"/>
              <a:t> </a:t>
            </a:r>
            <a:r>
              <a:rPr lang="cs-CZ" b="1" dirty="0" err="1"/>
              <a:t>ports</a:t>
            </a:r>
            <a:r>
              <a:rPr lang="cs-CZ" b="1" dirty="0"/>
              <a:t>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2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3AED-D721-48D4-BCF3-2AD95D3A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last </a:t>
            </a:r>
            <a:r>
              <a:rPr lang="cs-CZ" dirty="0" err="1"/>
              <a:t>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93235-3B2E-4D71-9BA5-5D0337E03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BRI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China‘s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</a:t>
            </a:r>
            <a:r>
              <a:rPr lang="cs-CZ" dirty="0" err="1"/>
              <a:t>surpluses</a:t>
            </a:r>
            <a:r>
              <a:rPr lang="cs-CZ" dirty="0"/>
              <a:t>?</a:t>
            </a:r>
          </a:p>
          <a:p>
            <a:r>
              <a:rPr lang="cs-CZ" dirty="0"/>
              <a:t>2)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BRI </a:t>
            </a:r>
            <a:r>
              <a:rPr lang="cs-CZ" dirty="0" err="1"/>
              <a:t>tied</a:t>
            </a:r>
            <a:r>
              <a:rPr lang="cs-CZ" dirty="0"/>
              <a:t> to </a:t>
            </a:r>
            <a:r>
              <a:rPr lang="cs-CZ" dirty="0" err="1"/>
              <a:t>China‘s</a:t>
            </a:r>
            <a:r>
              <a:rPr lang="cs-CZ" dirty="0"/>
              <a:t> response to </a:t>
            </a:r>
            <a:r>
              <a:rPr lang="cs-CZ" dirty="0" err="1"/>
              <a:t>the</a:t>
            </a:r>
            <a:r>
              <a:rPr lang="cs-CZ" dirty="0"/>
              <a:t> 2008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?</a:t>
            </a:r>
          </a:p>
          <a:p>
            <a:r>
              <a:rPr lang="cs-CZ" dirty="0"/>
              <a:t>3)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BRI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considered</a:t>
            </a:r>
            <a:r>
              <a:rPr lang="cs-CZ" dirty="0"/>
              <a:t> as FDI?</a:t>
            </a:r>
          </a:p>
          <a:p>
            <a:r>
              <a:rPr lang="cs-CZ" dirty="0"/>
              <a:t>4)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 </a:t>
            </a:r>
            <a:r>
              <a:rPr lang="cs-CZ" dirty="0" err="1"/>
              <a:t>rates</a:t>
            </a:r>
            <a:r>
              <a:rPr lang="cs-CZ" dirty="0"/>
              <a:t> in BRI </a:t>
            </a:r>
            <a:r>
              <a:rPr lang="cs-CZ" dirty="0" err="1"/>
              <a:t>loans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compared</a:t>
            </a:r>
            <a:r>
              <a:rPr lang="cs-CZ" dirty="0"/>
              <a:t> to </a:t>
            </a:r>
            <a:r>
              <a:rPr lang="cs-CZ" dirty="0" err="1"/>
              <a:t>commercial</a:t>
            </a:r>
            <a:r>
              <a:rPr lang="cs-CZ" dirty="0"/>
              <a:t> </a:t>
            </a:r>
            <a:r>
              <a:rPr lang="cs-CZ" dirty="0" err="1"/>
              <a:t>loans</a:t>
            </a:r>
            <a:r>
              <a:rPr lang="cs-CZ" dirty="0"/>
              <a:t> and </a:t>
            </a:r>
            <a:r>
              <a:rPr lang="cs-CZ" dirty="0" err="1"/>
              <a:t>concessional</a:t>
            </a:r>
            <a:r>
              <a:rPr lang="cs-CZ" dirty="0"/>
              <a:t> </a:t>
            </a:r>
            <a:r>
              <a:rPr lang="cs-CZ" dirty="0" err="1"/>
              <a:t>loans</a:t>
            </a:r>
            <a:r>
              <a:rPr lang="cs-CZ" dirty="0"/>
              <a:t>?</a:t>
            </a:r>
          </a:p>
          <a:p>
            <a:r>
              <a:rPr lang="cs-CZ" dirty="0"/>
              <a:t>5)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are </a:t>
            </a:r>
            <a:r>
              <a:rPr lang="cs-CZ" dirty="0" err="1"/>
              <a:t>frequently</a:t>
            </a:r>
            <a:r>
              <a:rPr lang="cs-CZ" dirty="0"/>
              <a:t> </a:t>
            </a:r>
            <a:r>
              <a:rPr lang="cs-CZ" dirty="0" err="1"/>
              <a:t>attached</a:t>
            </a:r>
            <a:r>
              <a:rPr lang="cs-CZ" dirty="0"/>
              <a:t> to BRI </a:t>
            </a:r>
            <a:r>
              <a:rPr lang="cs-CZ" dirty="0" err="1"/>
              <a:t>loans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957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8F71F-BB2F-4FC7-9746-AA25EB3B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56A2E-E51B-420D-B439-B0445305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Geopolitical</a:t>
            </a:r>
            <a:r>
              <a:rPr lang="cs-CZ" dirty="0"/>
              <a:t> </a:t>
            </a:r>
            <a:r>
              <a:rPr lang="cs-CZ" dirty="0" err="1"/>
              <a:t>tensions</a:t>
            </a:r>
            <a:r>
              <a:rPr lang="cs-CZ" dirty="0"/>
              <a:t> – </a:t>
            </a:r>
            <a:r>
              <a:rPr lang="cs-CZ" b="1" dirty="0" err="1"/>
              <a:t>maritime</a:t>
            </a:r>
            <a:r>
              <a:rPr lang="cs-CZ" b="1" dirty="0"/>
              <a:t> </a:t>
            </a:r>
            <a:r>
              <a:rPr lang="cs-CZ" b="1" dirty="0" err="1"/>
              <a:t>disputes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China</a:t>
            </a:r>
            <a:r>
              <a:rPr lang="cs-CZ" b="1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claims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Sea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183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8F71F-BB2F-4FC7-9746-AA25EB3B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56A2E-E51B-420D-B439-B0445305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Geopolitical</a:t>
            </a:r>
            <a:r>
              <a:rPr lang="cs-CZ" dirty="0"/>
              <a:t> </a:t>
            </a:r>
            <a:r>
              <a:rPr lang="cs-CZ" dirty="0" err="1"/>
              <a:t>tensions</a:t>
            </a:r>
            <a:r>
              <a:rPr lang="cs-CZ" dirty="0"/>
              <a:t> – </a:t>
            </a:r>
            <a:r>
              <a:rPr lang="cs-CZ" b="1" dirty="0" err="1"/>
              <a:t>maritime</a:t>
            </a:r>
            <a:r>
              <a:rPr lang="cs-CZ" b="1" dirty="0"/>
              <a:t> </a:t>
            </a:r>
            <a:r>
              <a:rPr lang="cs-CZ" b="1" dirty="0" err="1"/>
              <a:t>disputes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China</a:t>
            </a:r>
            <a:r>
              <a:rPr lang="cs-CZ" b="1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claims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Sea</a:t>
            </a:r>
            <a:endParaRPr lang="cs-CZ" dirty="0"/>
          </a:p>
          <a:p>
            <a:r>
              <a:rPr lang="cs-CZ" b="1" dirty="0" err="1"/>
              <a:t>Nine-dash</a:t>
            </a:r>
            <a:r>
              <a:rPr lang="cs-CZ" b="1" dirty="0"/>
              <a:t> line </a:t>
            </a:r>
            <a:r>
              <a:rPr lang="cs-CZ" dirty="0"/>
              <a:t>–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odds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UNCLOS </a:t>
            </a:r>
            <a:r>
              <a:rPr lang="cs-CZ" dirty="0" err="1"/>
              <a:t>treaty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425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1FE3-DF72-4E8B-B9A7-F2F70C11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EBC849-F227-4F67-98EB-B8F3E0E6E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81" y="319266"/>
            <a:ext cx="5986903" cy="5940131"/>
          </a:xfrm>
        </p:spPr>
      </p:pic>
    </p:spTree>
    <p:extLst>
      <p:ext uri="{BB962C8B-B14F-4D97-AF65-F5344CB8AC3E}">
        <p14:creationId xmlns:p14="http://schemas.microsoft.com/office/powerpoint/2010/main" val="4492128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EB370-CF96-4FE2-B4FD-5E5E5AD7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A8EECC6F-58B9-4F9E-9290-6F69D934B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34" y="1825625"/>
            <a:ext cx="4056331" cy="4351338"/>
          </a:xfrm>
        </p:spPr>
      </p:pic>
    </p:spTree>
    <p:extLst>
      <p:ext uri="{BB962C8B-B14F-4D97-AF65-F5344CB8AC3E}">
        <p14:creationId xmlns:p14="http://schemas.microsoft.com/office/powerpoint/2010/main" val="28855330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2700B-AE75-4773-9D80-E2210007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plavání&#10;&#10;Popis byl vytvořen automaticky">
            <a:extLst>
              <a:ext uri="{FF2B5EF4-FFF2-40B4-BE49-F238E27FC236}">
                <a16:creationId xmlns:a16="http://schemas.microsoft.com/office/drawing/2014/main" id="{5B2295F0-D5F8-4DD5-A907-09A3636C4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51" y="1825625"/>
            <a:ext cx="6530298" cy="4351338"/>
          </a:xfrm>
        </p:spPr>
      </p:pic>
    </p:spTree>
    <p:extLst>
      <p:ext uri="{BB962C8B-B14F-4D97-AF65-F5344CB8AC3E}">
        <p14:creationId xmlns:p14="http://schemas.microsoft.com/office/powerpoint/2010/main" val="30064033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8F71F-BB2F-4FC7-9746-AA25EB3B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56A2E-E51B-420D-B439-B0445305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Myanmar</a:t>
            </a:r>
          </a:p>
          <a:p>
            <a:r>
              <a:rPr lang="cs-CZ" dirty="0"/>
              <a:t>Pro-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dictatorship</a:t>
            </a:r>
            <a:r>
              <a:rPr lang="cs-CZ" dirty="0"/>
              <a:t> </a:t>
            </a:r>
            <a:r>
              <a:rPr lang="cs-CZ" dirty="0" err="1"/>
              <a:t>facing</a:t>
            </a:r>
            <a:r>
              <a:rPr lang="cs-CZ" dirty="0"/>
              <a:t> </a:t>
            </a:r>
            <a:r>
              <a:rPr lang="cs-CZ" dirty="0" err="1"/>
              <a:t>numerous</a:t>
            </a:r>
            <a:r>
              <a:rPr lang="cs-CZ" dirty="0"/>
              <a:t> </a:t>
            </a:r>
            <a:r>
              <a:rPr lang="cs-CZ" dirty="0" err="1"/>
              <a:t>ethnic</a:t>
            </a:r>
            <a:r>
              <a:rPr lang="cs-CZ" dirty="0"/>
              <a:t> </a:t>
            </a:r>
            <a:r>
              <a:rPr lang="cs-CZ" dirty="0" err="1"/>
              <a:t>insurgencies</a:t>
            </a:r>
            <a:endParaRPr lang="cs-CZ" dirty="0"/>
          </a:p>
          <a:p>
            <a:r>
              <a:rPr lang="cs-CZ" b="1" dirty="0" err="1"/>
              <a:t>China</a:t>
            </a:r>
            <a:r>
              <a:rPr lang="cs-CZ" b="1" dirty="0"/>
              <a:t>-Myanmar </a:t>
            </a:r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Corridor</a:t>
            </a:r>
            <a:r>
              <a:rPr lang="cs-CZ" b="1" dirty="0"/>
              <a:t> - CMEC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91468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500D-4E31-4D03-94F2-4801D4E7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AFC482-E0BC-4CF5-B02E-13EE56EFF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37" y="1939131"/>
            <a:ext cx="7324725" cy="4124325"/>
          </a:xfrm>
        </p:spPr>
      </p:pic>
    </p:spTree>
    <p:extLst>
      <p:ext uri="{BB962C8B-B14F-4D97-AF65-F5344CB8AC3E}">
        <p14:creationId xmlns:p14="http://schemas.microsoft.com/office/powerpoint/2010/main" val="5806192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99A80539-3C00-4E7C-9AE5-26910ABCD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53" y="14292"/>
            <a:ext cx="9654574" cy="6829415"/>
          </a:xfrm>
        </p:spPr>
      </p:pic>
    </p:spTree>
    <p:extLst>
      <p:ext uri="{BB962C8B-B14F-4D97-AF65-F5344CB8AC3E}">
        <p14:creationId xmlns:p14="http://schemas.microsoft.com/office/powerpoint/2010/main" val="20703862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8F71F-BB2F-4FC7-9746-AA25EB3B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56A2E-E51B-420D-B439-B0445305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Myanmar</a:t>
            </a:r>
          </a:p>
          <a:p>
            <a:r>
              <a:rPr lang="cs-CZ" dirty="0"/>
              <a:t>Pro-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dictatorship</a:t>
            </a:r>
            <a:r>
              <a:rPr lang="cs-CZ" dirty="0"/>
              <a:t> </a:t>
            </a:r>
            <a:r>
              <a:rPr lang="cs-CZ" dirty="0" err="1"/>
              <a:t>facing</a:t>
            </a:r>
            <a:r>
              <a:rPr lang="cs-CZ" dirty="0"/>
              <a:t> </a:t>
            </a:r>
            <a:r>
              <a:rPr lang="cs-CZ" dirty="0" err="1"/>
              <a:t>numerous</a:t>
            </a:r>
            <a:r>
              <a:rPr lang="cs-CZ" dirty="0"/>
              <a:t> </a:t>
            </a:r>
            <a:r>
              <a:rPr lang="cs-CZ" dirty="0" err="1"/>
              <a:t>ethnic</a:t>
            </a:r>
            <a:r>
              <a:rPr lang="cs-CZ" dirty="0"/>
              <a:t> </a:t>
            </a:r>
            <a:r>
              <a:rPr lang="cs-CZ" dirty="0" err="1"/>
              <a:t>insurgencies</a:t>
            </a:r>
            <a:endParaRPr lang="cs-CZ" dirty="0"/>
          </a:p>
          <a:p>
            <a:r>
              <a:rPr lang="cs-CZ" b="1" dirty="0" err="1"/>
              <a:t>China</a:t>
            </a:r>
            <a:r>
              <a:rPr lang="cs-CZ" b="1" dirty="0"/>
              <a:t>-Myanmar </a:t>
            </a:r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Corridor</a:t>
            </a:r>
            <a:r>
              <a:rPr lang="cs-CZ" b="1" dirty="0"/>
              <a:t> – CMEC </a:t>
            </a:r>
            <a:r>
              <a:rPr lang="cs-CZ" dirty="0"/>
              <a:t>– </a:t>
            </a:r>
            <a:r>
              <a:rPr lang="cs-CZ" dirty="0" err="1"/>
              <a:t>mainly</a:t>
            </a:r>
            <a:r>
              <a:rPr lang="cs-CZ" dirty="0"/>
              <a:t> </a:t>
            </a:r>
            <a:r>
              <a:rPr lang="cs-CZ" dirty="0" err="1"/>
              <a:t>oil</a:t>
            </a:r>
            <a:r>
              <a:rPr lang="cs-CZ" dirty="0"/>
              <a:t> and </a:t>
            </a:r>
            <a:r>
              <a:rPr lang="cs-CZ" dirty="0" err="1"/>
              <a:t>gas</a:t>
            </a:r>
            <a:r>
              <a:rPr lang="cs-CZ" dirty="0"/>
              <a:t> </a:t>
            </a:r>
            <a:r>
              <a:rPr lang="cs-CZ" dirty="0" err="1"/>
              <a:t>pipelines</a:t>
            </a:r>
            <a:r>
              <a:rPr lang="cs-CZ" dirty="0"/>
              <a:t>,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port and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shore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possibility</a:t>
            </a:r>
            <a:r>
              <a:rPr lang="cs-CZ" dirty="0"/>
              <a:t> to import </a:t>
            </a:r>
            <a:r>
              <a:rPr lang="cs-CZ" dirty="0" err="1"/>
              <a:t>oil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avoiding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Strait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Malacca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– </a:t>
            </a:r>
            <a:r>
              <a:rPr lang="cs-CZ" dirty="0" err="1"/>
              <a:t>predates</a:t>
            </a:r>
            <a:r>
              <a:rPr lang="cs-CZ" dirty="0"/>
              <a:t> BRI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09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8F71F-BB2F-4FC7-9746-AA25EB3B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Asia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56A2E-E51B-420D-B439-B0445305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Myanmar</a:t>
            </a:r>
          </a:p>
          <a:p>
            <a:r>
              <a:rPr lang="cs-CZ" dirty="0"/>
              <a:t>Pro-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dictatorship</a:t>
            </a:r>
            <a:r>
              <a:rPr lang="cs-CZ" dirty="0"/>
              <a:t> </a:t>
            </a:r>
            <a:r>
              <a:rPr lang="cs-CZ" dirty="0" err="1"/>
              <a:t>facing</a:t>
            </a:r>
            <a:r>
              <a:rPr lang="cs-CZ" dirty="0"/>
              <a:t> </a:t>
            </a:r>
            <a:r>
              <a:rPr lang="cs-CZ" dirty="0" err="1"/>
              <a:t>numerous</a:t>
            </a:r>
            <a:r>
              <a:rPr lang="cs-CZ" dirty="0"/>
              <a:t> </a:t>
            </a:r>
            <a:r>
              <a:rPr lang="cs-CZ" dirty="0" err="1"/>
              <a:t>ethnic</a:t>
            </a:r>
            <a:r>
              <a:rPr lang="cs-CZ" dirty="0"/>
              <a:t> </a:t>
            </a:r>
            <a:r>
              <a:rPr lang="cs-CZ" dirty="0" err="1"/>
              <a:t>insurgencies</a:t>
            </a:r>
            <a:endParaRPr lang="cs-CZ" dirty="0"/>
          </a:p>
          <a:p>
            <a:r>
              <a:rPr lang="cs-CZ" b="1" dirty="0" err="1"/>
              <a:t>China</a:t>
            </a:r>
            <a:r>
              <a:rPr lang="cs-CZ" b="1" dirty="0"/>
              <a:t>-Myanmar </a:t>
            </a:r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Corridor</a:t>
            </a:r>
            <a:r>
              <a:rPr lang="cs-CZ" b="1" dirty="0"/>
              <a:t> – CMEC </a:t>
            </a:r>
            <a:r>
              <a:rPr lang="cs-CZ" dirty="0"/>
              <a:t>– </a:t>
            </a:r>
            <a:r>
              <a:rPr lang="cs-CZ" dirty="0" err="1"/>
              <a:t>mainly</a:t>
            </a:r>
            <a:r>
              <a:rPr lang="cs-CZ" dirty="0"/>
              <a:t> </a:t>
            </a:r>
            <a:r>
              <a:rPr lang="cs-CZ" dirty="0" err="1"/>
              <a:t>oil</a:t>
            </a:r>
            <a:r>
              <a:rPr lang="cs-CZ" dirty="0"/>
              <a:t> and </a:t>
            </a:r>
            <a:r>
              <a:rPr lang="cs-CZ" dirty="0" err="1"/>
              <a:t>gas</a:t>
            </a:r>
            <a:r>
              <a:rPr lang="cs-CZ" dirty="0"/>
              <a:t> </a:t>
            </a:r>
            <a:r>
              <a:rPr lang="cs-CZ" dirty="0" err="1"/>
              <a:t>pipelines</a:t>
            </a:r>
            <a:r>
              <a:rPr lang="cs-CZ" dirty="0"/>
              <a:t>,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port and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shore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possibility</a:t>
            </a:r>
            <a:r>
              <a:rPr lang="cs-CZ" dirty="0"/>
              <a:t> to import </a:t>
            </a:r>
            <a:r>
              <a:rPr lang="cs-CZ" dirty="0" err="1"/>
              <a:t>oil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avoiding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Strait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Malacca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– </a:t>
            </a:r>
            <a:r>
              <a:rPr lang="cs-CZ" dirty="0" err="1"/>
              <a:t>predates</a:t>
            </a:r>
            <a:r>
              <a:rPr lang="cs-CZ" dirty="0"/>
              <a:t> BRI</a:t>
            </a:r>
            <a:endParaRPr lang="en-US" dirty="0"/>
          </a:p>
          <a:p>
            <a:endParaRPr lang="cs-CZ" dirty="0"/>
          </a:p>
          <a:p>
            <a:r>
              <a:rPr lang="cs-CZ" dirty="0"/>
              <a:t>Long-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smuggling</a:t>
            </a:r>
            <a:r>
              <a:rPr lang="cs-CZ" dirty="0"/>
              <a:t>, </a:t>
            </a: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joined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smuggling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women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5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 around the world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861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Asia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Pakistan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16884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Asia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Pakistan</a:t>
            </a:r>
            <a:r>
              <a:rPr lang="cs-CZ" b="1" dirty="0"/>
              <a:t> – </a:t>
            </a:r>
            <a:r>
              <a:rPr lang="cs-CZ" b="1" dirty="0">
                <a:solidFill>
                  <a:srgbClr val="FF0000"/>
                </a:solidFill>
              </a:rPr>
              <a:t>CPEC </a:t>
            </a:r>
            <a:r>
              <a:rPr lang="cs-CZ" b="1" dirty="0"/>
              <a:t>(</a:t>
            </a:r>
            <a:r>
              <a:rPr lang="cs-CZ" b="1" dirty="0" err="1"/>
              <a:t>China-Pakistan</a:t>
            </a:r>
            <a:r>
              <a:rPr lang="cs-CZ" b="1" dirty="0"/>
              <a:t> </a:t>
            </a:r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Corridor</a:t>
            </a:r>
            <a:r>
              <a:rPr lang="cs-CZ" b="1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74216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99A80539-3C00-4E7C-9AE5-26910ABCD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04" y="-15240"/>
            <a:ext cx="9696323" cy="6858947"/>
          </a:xfrm>
        </p:spPr>
      </p:pic>
    </p:spTree>
    <p:extLst>
      <p:ext uri="{BB962C8B-B14F-4D97-AF65-F5344CB8AC3E}">
        <p14:creationId xmlns:p14="http://schemas.microsoft.com/office/powerpoint/2010/main" val="32201144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Asia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Pakistan</a:t>
            </a:r>
            <a:r>
              <a:rPr lang="cs-CZ" b="1" dirty="0"/>
              <a:t> – </a:t>
            </a:r>
            <a:r>
              <a:rPr lang="cs-CZ" b="1" dirty="0">
                <a:solidFill>
                  <a:srgbClr val="FF0000"/>
                </a:solidFill>
              </a:rPr>
              <a:t>CPEC </a:t>
            </a:r>
            <a:r>
              <a:rPr lang="cs-CZ" b="1" dirty="0"/>
              <a:t>(</a:t>
            </a:r>
            <a:r>
              <a:rPr lang="cs-CZ" b="1" dirty="0" err="1"/>
              <a:t>China-Pakistan</a:t>
            </a:r>
            <a:r>
              <a:rPr lang="cs-CZ" b="1" dirty="0"/>
              <a:t> </a:t>
            </a:r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Corridor</a:t>
            </a:r>
            <a:r>
              <a:rPr lang="cs-CZ" b="1" dirty="0"/>
              <a:t>)</a:t>
            </a:r>
            <a:endParaRPr lang="en-US" b="1" dirty="0"/>
          </a:p>
          <a:p>
            <a:r>
              <a:rPr lang="en-US" dirty="0"/>
              <a:t>Most important project, </a:t>
            </a:r>
            <a:r>
              <a:rPr lang="en-US" b="1" dirty="0"/>
              <a:t>largest amount of investment!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979321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Asia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Pakistan</a:t>
            </a:r>
            <a:r>
              <a:rPr lang="cs-CZ" b="1" dirty="0"/>
              <a:t> – </a:t>
            </a:r>
            <a:r>
              <a:rPr lang="cs-CZ" b="1" dirty="0">
                <a:solidFill>
                  <a:srgbClr val="FF0000"/>
                </a:solidFill>
              </a:rPr>
              <a:t>CPEC </a:t>
            </a:r>
            <a:r>
              <a:rPr lang="cs-CZ" b="1" dirty="0"/>
              <a:t>(</a:t>
            </a:r>
            <a:r>
              <a:rPr lang="cs-CZ" b="1" dirty="0" err="1"/>
              <a:t>China-Pakistan</a:t>
            </a:r>
            <a:r>
              <a:rPr lang="cs-CZ" b="1" dirty="0"/>
              <a:t> </a:t>
            </a:r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Corridor</a:t>
            </a:r>
            <a:r>
              <a:rPr lang="cs-CZ" b="1" dirty="0"/>
              <a:t>)</a:t>
            </a:r>
            <a:endParaRPr lang="en-US" b="1" dirty="0"/>
          </a:p>
          <a:p>
            <a:r>
              <a:rPr lang="en-US" dirty="0"/>
              <a:t>Most important project, </a:t>
            </a:r>
            <a:r>
              <a:rPr lang="en-US" b="1" dirty="0"/>
              <a:t>largest amount of investment!</a:t>
            </a:r>
            <a:endParaRPr lang="cs-CZ" b="1" dirty="0"/>
          </a:p>
          <a:p>
            <a:r>
              <a:rPr lang="en-US" b="1" dirty="0"/>
              <a:t>Only truly new BRI project, flagship of the whole Initiative</a:t>
            </a:r>
          </a:p>
        </p:txBody>
      </p:sp>
    </p:spTree>
    <p:extLst>
      <p:ext uri="{BB962C8B-B14F-4D97-AF65-F5344CB8AC3E}">
        <p14:creationId xmlns:p14="http://schemas.microsoft.com/office/powerpoint/2010/main" val="27618885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Asia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Pakistan</a:t>
            </a:r>
            <a:r>
              <a:rPr lang="cs-CZ" b="1" dirty="0"/>
              <a:t> – </a:t>
            </a:r>
            <a:r>
              <a:rPr lang="cs-CZ" b="1" dirty="0">
                <a:solidFill>
                  <a:srgbClr val="FF0000"/>
                </a:solidFill>
              </a:rPr>
              <a:t>CPEC </a:t>
            </a:r>
            <a:r>
              <a:rPr lang="cs-CZ" b="1" dirty="0"/>
              <a:t>(</a:t>
            </a:r>
            <a:r>
              <a:rPr lang="cs-CZ" b="1" dirty="0" err="1"/>
              <a:t>China-Pakistan</a:t>
            </a:r>
            <a:r>
              <a:rPr lang="cs-CZ" b="1" dirty="0"/>
              <a:t> </a:t>
            </a:r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Corridor</a:t>
            </a:r>
            <a:r>
              <a:rPr lang="cs-CZ" b="1" dirty="0"/>
              <a:t>)</a:t>
            </a:r>
            <a:endParaRPr lang="en-US" b="1" dirty="0"/>
          </a:p>
          <a:p>
            <a:r>
              <a:rPr lang="en-US" dirty="0"/>
              <a:t>Most important project, </a:t>
            </a:r>
            <a:r>
              <a:rPr lang="en-US" b="1" dirty="0"/>
              <a:t>largest amount of investment!</a:t>
            </a:r>
            <a:endParaRPr lang="cs-CZ" b="1" dirty="0"/>
          </a:p>
          <a:p>
            <a:r>
              <a:rPr lang="en-US" b="1" dirty="0"/>
              <a:t>Only truly new BRI project, flagship of the whole Initiative</a:t>
            </a:r>
          </a:p>
          <a:p>
            <a:r>
              <a:rPr lang="en-US" dirty="0"/>
              <a:t>Railway and road connection from </a:t>
            </a:r>
            <a:r>
              <a:rPr lang="en-US" b="1" dirty="0"/>
              <a:t>Tibet through Kashmir to Karachi and Gwadar – a new port</a:t>
            </a:r>
          </a:p>
        </p:txBody>
      </p:sp>
    </p:spTree>
    <p:extLst>
      <p:ext uri="{BB962C8B-B14F-4D97-AF65-F5344CB8AC3E}">
        <p14:creationId xmlns:p14="http://schemas.microsoft.com/office/powerpoint/2010/main" val="31915908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431B-6C2F-4675-8F69-9DD8DC1C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BD65B7-97C4-40BF-87CB-E58EEC6A1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18189591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91B6F-F6C8-4698-8FE7-671A6586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voda, exteriér, linkovaný, pobřeží&#10;&#10;Popis byl vytvořen automaticky">
            <a:extLst>
              <a:ext uri="{FF2B5EF4-FFF2-40B4-BE49-F238E27FC236}">
                <a16:creationId xmlns:a16="http://schemas.microsoft.com/office/drawing/2014/main" id="{F38B5890-A9C1-4F6A-9B30-BEE0525A7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01" y="1825625"/>
            <a:ext cx="5803597" cy="4351338"/>
          </a:xfrm>
        </p:spPr>
      </p:pic>
    </p:spTree>
    <p:extLst>
      <p:ext uri="{BB962C8B-B14F-4D97-AF65-F5344CB8AC3E}">
        <p14:creationId xmlns:p14="http://schemas.microsoft.com/office/powerpoint/2010/main" val="19258809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A40169-18E0-4161-88C5-9DEBF0EF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bloha, exteriér, země, pláž&#10;&#10;Popis byl vytvořen automaticky">
            <a:extLst>
              <a:ext uri="{FF2B5EF4-FFF2-40B4-BE49-F238E27FC236}">
                <a16:creationId xmlns:a16="http://schemas.microsoft.com/office/drawing/2014/main" id="{09258949-12DB-4FF7-AA20-0E7117EDB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56" y="1825625"/>
            <a:ext cx="6531088" cy="4351338"/>
          </a:xfrm>
        </p:spPr>
      </p:pic>
    </p:spTree>
    <p:extLst>
      <p:ext uri="{BB962C8B-B14F-4D97-AF65-F5344CB8AC3E}">
        <p14:creationId xmlns:p14="http://schemas.microsoft.com/office/powerpoint/2010/main" val="40863565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Asia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Pakistan</a:t>
            </a:r>
            <a:r>
              <a:rPr lang="cs-CZ" b="1" dirty="0"/>
              <a:t> – </a:t>
            </a:r>
            <a:r>
              <a:rPr lang="cs-CZ" b="1" dirty="0">
                <a:solidFill>
                  <a:srgbClr val="FF0000"/>
                </a:solidFill>
              </a:rPr>
              <a:t>CPEC </a:t>
            </a:r>
            <a:r>
              <a:rPr lang="cs-CZ" b="1" dirty="0"/>
              <a:t>(</a:t>
            </a:r>
            <a:r>
              <a:rPr lang="cs-CZ" b="1" dirty="0" err="1"/>
              <a:t>China-Pakistan</a:t>
            </a:r>
            <a:r>
              <a:rPr lang="cs-CZ" b="1" dirty="0"/>
              <a:t> </a:t>
            </a:r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Corridor</a:t>
            </a:r>
            <a:r>
              <a:rPr lang="cs-CZ" b="1" dirty="0"/>
              <a:t>)</a:t>
            </a:r>
            <a:endParaRPr lang="en-US" b="1" dirty="0"/>
          </a:p>
          <a:p>
            <a:r>
              <a:rPr lang="en-US" dirty="0"/>
              <a:t>Most important project, </a:t>
            </a:r>
            <a:r>
              <a:rPr lang="en-US" b="1" dirty="0"/>
              <a:t>largest amount of investment!</a:t>
            </a:r>
            <a:endParaRPr lang="cs-CZ" b="1" dirty="0"/>
          </a:p>
          <a:p>
            <a:r>
              <a:rPr lang="en-US" b="1" dirty="0"/>
              <a:t>Only truly new BRI project, flagship of the whole Initiative</a:t>
            </a:r>
          </a:p>
          <a:p>
            <a:r>
              <a:rPr lang="en-US" dirty="0"/>
              <a:t>Railway and road connection from </a:t>
            </a:r>
            <a:r>
              <a:rPr lang="en-US" b="1" dirty="0"/>
              <a:t>Tibet through Kashmir to Karachi and Gwadar – a new port</a:t>
            </a:r>
          </a:p>
          <a:p>
            <a:r>
              <a:rPr lang="en-US" b="1" dirty="0"/>
              <a:t>Connects the Belt and the Road </a:t>
            </a:r>
            <a:r>
              <a:rPr lang="en-US" dirty="0"/>
              <a:t>– the western regions and the Indian ocean sea lanes</a:t>
            </a:r>
          </a:p>
        </p:txBody>
      </p:sp>
    </p:spTree>
    <p:extLst>
      <p:ext uri="{BB962C8B-B14F-4D97-AF65-F5344CB8AC3E}">
        <p14:creationId xmlns:p14="http://schemas.microsoft.com/office/powerpoint/2010/main" val="47849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99A80539-3C00-4E7C-9AE5-26910ABCD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53" y="14292"/>
            <a:ext cx="9654574" cy="6829415"/>
          </a:xfrm>
        </p:spPr>
      </p:pic>
    </p:spTree>
    <p:extLst>
      <p:ext uri="{BB962C8B-B14F-4D97-AF65-F5344CB8AC3E}">
        <p14:creationId xmlns:p14="http://schemas.microsoft.com/office/powerpoint/2010/main" val="4281112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99A80539-3C00-4E7C-9AE5-26910ABCD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53" y="14292"/>
            <a:ext cx="9654574" cy="6829415"/>
          </a:xfrm>
        </p:spPr>
      </p:pic>
    </p:spTree>
    <p:extLst>
      <p:ext uri="{BB962C8B-B14F-4D97-AF65-F5344CB8AC3E}">
        <p14:creationId xmlns:p14="http://schemas.microsoft.com/office/powerpoint/2010/main" val="19032052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C8826-B983-4C29-8254-E9151BBC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Zástupný obsah 8" descr="Obsah obrázku mapa&#10;&#10;Popis byl vytvořen automaticky">
            <a:extLst>
              <a:ext uri="{FF2B5EF4-FFF2-40B4-BE49-F238E27FC236}">
                <a16:creationId xmlns:a16="http://schemas.microsoft.com/office/drawing/2014/main" id="{BB751813-063E-4239-8338-E0C30C80F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73" y="1825625"/>
            <a:ext cx="8835654" cy="4351338"/>
          </a:xfrm>
        </p:spPr>
      </p:pic>
    </p:spTree>
    <p:extLst>
      <p:ext uri="{BB962C8B-B14F-4D97-AF65-F5344CB8AC3E}">
        <p14:creationId xmlns:p14="http://schemas.microsoft.com/office/powerpoint/2010/main" val="23946507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Asia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Pakistan</a:t>
            </a:r>
            <a:r>
              <a:rPr lang="cs-CZ" b="1" dirty="0"/>
              <a:t> – </a:t>
            </a:r>
            <a:r>
              <a:rPr lang="cs-CZ" b="1" dirty="0">
                <a:solidFill>
                  <a:srgbClr val="FF0000"/>
                </a:solidFill>
              </a:rPr>
              <a:t>CPEC </a:t>
            </a:r>
            <a:r>
              <a:rPr lang="cs-CZ" b="1" dirty="0"/>
              <a:t>(</a:t>
            </a:r>
            <a:r>
              <a:rPr lang="cs-CZ" b="1" dirty="0" err="1"/>
              <a:t>China-Pakistan</a:t>
            </a:r>
            <a:r>
              <a:rPr lang="cs-CZ" b="1" dirty="0"/>
              <a:t> </a:t>
            </a:r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Corridor</a:t>
            </a:r>
            <a:r>
              <a:rPr lang="cs-CZ" b="1" dirty="0"/>
              <a:t>)</a:t>
            </a:r>
            <a:endParaRPr lang="en-US" b="1" dirty="0"/>
          </a:p>
          <a:p>
            <a:endParaRPr lang="cs-CZ" dirty="0"/>
          </a:p>
          <a:p>
            <a:r>
              <a:rPr lang="cs-CZ" b="1" dirty="0" err="1"/>
              <a:t>Large</a:t>
            </a:r>
            <a:r>
              <a:rPr lang="cs-CZ" b="1" dirty="0"/>
              <a:t> </a:t>
            </a:r>
            <a:r>
              <a:rPr lang="cs-CZ" b="1" dirty="0" err="1"/>
              <a:t>geopolitical</a:t>
            </a:r>
            <a:r>
              <a:rPr lang="cs-CZ" b="1" dirty="0"/>
              <a:t> </a:t>
            </a:r>
            <a:r>
              <a:rPr lang="cs-CZ" b="1" dirty="0" err="1"/>
              <a:t>significance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China</a:t>
            </a:r>
            <a:r>
              <a:rPr lang="cs-CZ" dirty="0"/>
              <a:t> and </a:t>
            </a:r>
            <a:r>
              <a:rPr lang="cs-CZ" dirty="0" err="1"/>
              <a:t>Pakistan</a:t>
            </a:r>
            <a:r>
              <a:rPr lang="cs-CZ" dirty="0"/>
              <a:t> are </a:t>
            </a:r>
            <a:r>
              <a:rPr lang="cs-CZ" dirty="0" err="1"/>
              <a:t>allies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40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Asia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India</a:t>
            </a:r>
          </a:p>
          <a:p>
            <a:r>
              <a:rPr lang="cs-CZ" b="1" dirty="0" err="1"/>
              <a:t>Does</a:t>
            </a:r>
            <a:r>
              <a:rPr lang="cs-CZ" b="1" dirty="0"/>
              <a:t> not </a:t>
            </a:r>
            <a:r>
              <a:rPr lang="cs-CZ" b="1" dirty="0" err="1"/>
              <a:t>take</a:t>
            </a:r>
            <a:r>
              <a:rPr lang="cs-CZ" b="1" dirty="0"/>
              <a:t> a part in BRI, </a:t>
            </a:r>
            <a:r>
              <a:rPr lang="cs-CZ" b="1" dirty="0" err="1"/>
              <a:t>tries</a:t>
            </a:r>
            <a:r>
              <a:rPr lang="cs-CZ" b="1" dirty="0"/>
              <a:t> to </a:t>
            </a:r>
            <a:r>
              <a:rPr lang="cs-CZ" b="1" dirty="0" err="1"/>
              <a:t>keep</a:t>
            </a:r>
            <a:r>
              <a:rPr lang="cs-CZ" b="1" dirty="0"/>
              <a:t> </a:t>
            </a:r>
            <a:r>
              <a:rPr lang="cs-CZ" b="1" dirty="0" err="1"/>
              <a:t>its</a:t>
            </a:r>
            <a:r>
              <a:rPr lang="cs-CZ" b="1" dirty="0"/>
              <a:t> </a:t>
            </a:r>
            <a:r>
              <a:rPr lang="cs-CZ" b="1" dirty="0" err="1"/>
              <a:t>regional</a:t>
            </a:r>
            <a:r>
              <a:rPr lang="cs-CZ" b="1" dirty="0"/>
              <a:t> influence by </a:t>
            </a:r>
            <a:r>
              <a:rPr lang="cs-CZ" b="1" dirty="0" err="1"/>
              <a:t>launching</a:t>
            </a:r>
            <a:r>
              <a:rPr lang="cs-CZ" b="1" dirty="0"/>
              <a:t> </a:t>
            </a:r>
            <a:r>
              <a:rPr lang="cs-CZ" b="1" dirty="0" err="1"/>
              <a:t>its</a:t>
            </a:r>
            <a:r>
              <a:rPr lang="cs-CZ" b="1" dirty="0"/>
              <a:t> </a:t>
            </a:r>
            <a:r>
              <a:rPr lang="cs-CZ" b="1" dirty="0" err="1"/>
              <a:t>own</a:t>
            </a:r>
            <a:r>
              <a:rPr lang="cs-CZ" b="1" dirty="0"/>
              <a:t> </a:t>
            </a:r>
            <a:r>
              <a:rPr lang="cs-CZ" b="1" dirty="0" err="1"/>
              <a:t>connectivity</a:t>
            </a:r>
            <a:r>
              <a:rPr lang="cs-CZ" b="1" dirty="0"/>
              <a:t> </a:t>
            </a:r>
            <a:r>
              <a:rPr lang="cs-CZ" b="1" dirty="0" err="1"/>
              <a:t>projects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029316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Asia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India</a:t>
            </a:r>
          </a:p>
          <a:p>
            <a:r>
              <a:rPr lang="cs-CZ" b="1" dirty="0" err="1"/>
              <a:t>Does</a:t>
            </a:r>
            <a:r>
              <a:rPr lang="cs-CZ" b="1" dirty="0"/>
              <a:t> not </a:t>
            </a:r>
            <a:r>
              <a:rPr lang="cs-CZ" b="1" dirty="0" err="1"/>
              <a:t>take</a:t>
            </a:r>
            <a:r>
              <a:rPr lang="cs-CZ" b="1" dirty="0"/>
              <a:t> a part in BRI, </a:t>
            </a:r>
            <a:r>
              <a:rPr lang="cs-CZ" b="1" dirty="0" err="1"/>
              <a:t>tries</a:t>
            </a:r>
            <a:r>
              <a:rPr lang="cs-CZ" b="1" dirty="0"/>
              <a:t> to </a:t>
            </a:r>
            <a:r>
              <a:rPr lang="cs-CZ" b="1" dirty="0" err="1"/>
              <a:t>keep</a:t>
            </a:r>
            <a:r>
              <a:rPr lang="cs-CZ" b="1" dirty="0"/>
              <a:t> </a:t>
            </a:r>
            <a:r>
              <a:rPr lang="cs-CZ" b="1" dirty="0" err="1"/>
              <a:t>its</a:t>
            </a:r>
            <a:r>
              <a:rPr lang="cs-CZ" b="1" dirty="0"/>
              <a:t> </a:t>
            </a:r>
            <a:r>
              <a:rPr lang="cs-CZ" b="1" dirty="0" err="1"/>
              <a:t>regional</a:t>
            </a:r>
            <a:r>
              <a:rPr lang="cs-CZ" b="1" dirty="0"/>
              <a:t> influence by </a:t>
            </a:r>
            <a:r>
              <a:rPr lang="cs-CZ" b="1" dirty="0" err="1"/>
              <a:t>launching</a:t>
            </a:r>
            <a:r>
              <a:rPr lang="cs-CZ" b="1" dirty="0"/>
              <a:t> </a:t>
            </a:r>
            <a:r>
              <a:rPr lang="cs-CZ" b="1" dirty="0" err="1"/>
              <a:t>its</a:t>
            </a:r>
            <a:r>
              <a:rPr lang="cs-CZ" b="1" dirty="0"/>
              <a:t> </a:t>
            </a:r>
            <a:r>
              <a:rPr lang="cs-CZ" b="1" dirty="0" err="1"/>
              <a:t>own</a:t>
            </a:r>
            <a:r>
              <a:rPr lang="cs-CZ" b="1" dirty="0"/>
              <a:t> </a:t>
            </a:r>
            <a:r>
              <a:rPr lang="cs-CZ" b="1" dirty="0" err="1"/>
              <a:t>connectivity</a:t>
            </a:r>
            <a:r>
              <a:rPr lang="cs-CZ" b="1" dirty="0"/>
              <a:t> </a:t>
            </a:r>
            <a:r>
              <a:rPr lang="cs-CZ" b="1" dirty="0" err="1"/>
              <a:t>projects</a:t>
            </a:r>
            <a:endParaRPr lang="cs-CZ" b="1" dirty="0"/>
          </a:p>
          <a:p>
            <a:r>
              <a:rPr lang="cs-CZ" b="1" dirty="0"/>
              <a:t>&gt; </a:t>
            </a:r>
            <a:r>
              <a:rPr lang="cs-CZ" b="1" dirty="0" err="1"/>
              <a:t>Bangladesh</a:t>
            </a:r>
            <a:r>
              <a:rPr lang="cs-CZ" b="1" dirty="0"/>
              <a:t>, </a:t>
            </a:r>
            <a:r>
              <a:rPr lang="cs-CZ" b="1" dirty="0" err="1"/>
              <a:t>Sri</a:t>
            </a:r>
            <a:r>
              <a:rPr lang="cs-CZ" b="1" dirty="0"/>
              <a:t> Lanka, </a:t>
            </a:r>
            <a:r>
              <a:rPr lang="cs-CZ" b="1" dirty="0" err="1"/>
              <a:t>Maledives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27940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Asia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Sri</a:t>
            </a:r>
            <a:r>
              <a:rPr lang="cs-CZ" b="1" dirty="0"/>
              <a:t> Lanka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887325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Asia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Sri</a:t>
            </a:r>
            <a:r>
              <a:rPr lang="cs-CZ" b="1" dirty="0"/>
              <a:t> Lanka</a:t>
            </a:r>
          </a:p>
          <a:p>
            <a:r>
              <a:rPr lang="cs-CZ" b="1" dirty="0" err="1"/>
              <a:t>Debt</a:t>
            </a:r>
            <a:r>
              <a:rPr lang="cs-CZ" b="1" dirty="0"/>
              <a:t> </a:t>
            </a:r>
            <a:r>
              <a:rPr lang="cs-CZ" b="1" dirty="0" err="1"/>
              <a:t>crisis</a:t>
            </a:r>
            <a:r>
              <a:rPr lang="cs-CZ" b="1" dirty="0"/>
              <a:t>, </a:t>
            </a:r>
            <a:r>
              <a:rPr lang="cs-CZ" b="1" dirty="0" err="1"/>
              <a:t>forced</a:t>
            </a:r>
            <a:r>
              <a:rPr lang="cs-CZ" b="1" dirty="0"/>
              <a:t> to </a:t>
            </a:r>
            <a:r>
              <a:rPr lang="cs-CZ" b="1" dirty="0" err="1"/>
              <a:t>lease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newly-built</a:t>
            </a:r>
            <a:r>
              <a:rPr lang="cs-CZ" b="1" dirty="0"/>
              <a:t> port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Bambantota</a:t>
            </a:r>
            <a:r>
              <a:rPr lang="cs-CZ" b="1" dirty="0"/>
              <a:t> to a </a:t>
            </a:r>
            <a:r>
              <a:rPr lang="cs-CZ" b="1" dirty="0" err="1"/>
              <a:t>Chinese</a:t>
            </a:r>
            <a:r>
              <a:rPr lang="cs-CZ" b="1" dirty="0"/>
              <a:t> </a:t>
            </a:r>
            <a:r>
              <a:rPr lang="cs-CZ" b="1" dirty="0" err="1"/>
              <a:t>firm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99 </a:t>
            </a:r>
            <a:r>
              <a:rPr lang="cs-CZ" b="1" dirty="0" err="1"/>
              <a:t>years</a:t>
            </a:r>
            <a:endParaRPr lang="cs-CZ" b="1" dirty="0"/>
          </a:p>
          <a:p>
            <a:endParaRPr lang="cs-CZ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07700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Asia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Sri</a:t>
            </a:r>
            <a:r>
              <a:rPr lang="cs-CZ" b="1" dirty="0"/>
              <a:t> Lanka</a:t>
            </a:r>
          </a:p>
          <a:p>
            <a:r>
              <a:rPr lang="cs-CZ" b="1" dirty="0" err="1"/>
              <a:t>Debt</a:t>
            </a:r>
            <a:r>
              <a:rPr lang="cs-CZ" b="1" dirty="0"/>
              <a:t> </a:t>
            </a:r>
            <a:r>
              <a:rPr lang="cs-CZ" b="1" dirty="0" err="1"/>
              <a:t>crisis</a:t>
            </a:r>
            <a:r>
              <a:rPr lang="cs-CZ" b="1" dirty="0"/>
              <a:t>, </a:t>
            </a:r>
            <a:r>
              <a:rPr lang="cs-CZ" b="1" dirty="0" err="1"/>
              <a:t>forced</a:t>
            </a:r>
            <a:r>
              <a:rPr lang="cs-CZ" b="1" dirty="0"/>
              <a:t> to </a:t>
            </a:r>
            <a:r>
              <a:rPr lang="cs-CZ" b="1" dirty="0" err="1"/>
              <a:t>lease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newly-built</a:t>
            </a:r>
            <a:r>
              <a:rPr lang="cs-CZ" b="1" dirty="0"/>
              <a:t> port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Hambantota</a:t>
            </a:r>
            <a:r>
              <a:rPr lang="cs-CZ" b="1" dirty="0"/>
              <a:t> to a </a:t>
            </a:r>
            <a:r>
              <a:rPr lang="cs-CZ" b="1" dirty="0" err="1"/>
              <a:t>Chinese</a:t>
            </a:r>
            <a:r>
              <a:rPr lang="cs-CZ" b="1" dirty="0"/>
              <a:t> </a:t>
            </a:r>
            <a:r>
              <a:rPr lang="cs-CZ" b="1" dirty="0" err="1"/>
              <a:t>firm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99 </a:t>
            </a:r>
            <a:r>
              <a:rPr lang="cs-CZ" b="1" dirty="0" err="1"/>
              <a:t>years</a:t>
            </a:r>
            <a:endParaRPr lang="cs-CZ" b="1" dirty="0"/>
          </a:p>
          <a:p>
            <a:endParaRPr lang="cs-CZ" b="1" dirty="0"/>
          </a:p>
          <a:p>
            <a:r>
              <a:rPr lang="cs-CZ" dirty="0">
                <a:solidFill>
                  <a:srgbClr val="FF0000"/>
                </a:solidFill>
              </a:rPr>
              <a:t>BRI </a:t>
            </a:r>
            <a:r>
              <a:rPr lang="cs-CZ" dirty="0" err="1">
                <a:solidFill>
                  <a:srgbClr val="FF0000"/>
                </a:solidFill>
              </a:rPr>
              <a:t>gone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wrong</a:t>
            </a:r>
            <a:r>
              <a:rPr lang="cs-CZ" dirty="0">
                <a:solidFill>
                  <a:srgbClr val="FF0000"/>
                </a:solidFill>
              </a:rPr>
              <a:t>?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28765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51F28-B44D-4BEE-9417-E082EC98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Africa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FEBB6-8F95-4663-86A2-09951427E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Uniportant</a:t>
            </a:r>
            <a:r>
              <a:rPr lang="cs-CZ" b="1" dirty="0"/>
              <a:t> in </a:t>
            </a:r>
            <a:r>
              <a:rPr lang="cs-CZ" b="1" dirty="0" err="1"/>
              <a:t>terms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securing</a:t>
            </a:r>
            <a:r>
              <a:rPr lang="cs-CZ" b="1" dirty="0"/>
              <a:t> </a:t>
            </a:r>
            <a:r>
              <a:rPr lang="cs-CZ" b="1" dirty="0" err="1"/>
              <a:t>trade</a:t>
            </a:r>
            <a:r>
              <a:rPr lang="cs-CZ" b="1" dirty="0"/>
              <a:t> </a:t>
            </a:r>
            <a:r>
              <a:rPr lang="cs-CZ" b="1" dirty="0" err="1"/>
              <a:t>routes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989917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51F28-B44D-4BEE-9417-E082EC98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Africa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FEBB6-8F95-4663-86A2-09951427E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Uniportant</a:t>
            </a:r>
            <a:r>
              <a:rPr lang="cs-CZ" b="1" dirty="0"/>
              <a:t> in </a:t>
            </a:r>
            <a:r>
              <a:rPr lang="cs-CZ" b="1" dirty="0" err="1"/>
              <a:t>terms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securing</a:t>
            </a:r>
            <a:r>
              <a:rPr lang="cs-CZ" b="1" dirty="0"/>
              <a:t> </a:t>
            </a:r>
            <a:r>
              <a:rPr lang="cs-CZ" b="1" dirty="0" err="1"/>
              <a:t>trade</a:t>
            </a:r>
            <a:r>
              <a:rPr lang="cs-CZ" b="1" dirty="0"/>
              <a:t> </a:t>
            </a:r>
            <a:r>
              <a:rPr lang="cs-CZ" b="1" dirty="0" err="1"/>
              <a:t>routes</a:t>
            </a:r>
            <a:endParaRPr lang="cs-CZ" b="1" dirty="0"/>
          </a:p>
          <a:p>
            <a:r>
              <a:rPr lang="cs-CZ" dirty="0" err="1"/>
              <a:t>Generally</a:t>
            </a:r>
            <a:r>
              <a:rPr lang="cs-CZ" dirty="0"/>
              <a:t> – </a:t>
            </a:r>
            <a:r>
              <a:rPr lang="cs-CZ" dirty="0" err="1"/>
              <a:t>probably</a:t>
            </a:r>
            <a:r>
              <a:rPr lang="cs-CZ" dirty="0"/>
              <a:t> </a:t>
            </a:r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importance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China‘s</a:t>
            </a:r>
            <a:r>
              <a:rPr lang="cs-CZ" dirty="0"/>
              <a:t> point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vs. </a:t>
            </a:r>
            <a:r>
              <a:rPr lang="cs-CZ" b="1" dirty="0"/>
              <a:t>very </a:t>
            </a:r>
            <a:r>
              <a:rPr lang="cs-CZ" b="1" dirty="0" err="1"/>
              <a:t>important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African</a:t>
            </a:r>
            <a:r>
              <a:rPr lang="cs-CZ" b="1" dirty="0"/>
              <a:t> </a:t>
            </a:r>
            <a:r>
              <a:rPr lang="cs-CZ" b="1" dirty="0" err="1"/>
              <a:t>countries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2550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58A7-B1D7-4410-BB53-A58C1BAA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 around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FCB08-062A-421B-8A25-0D2B91950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focus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on:</a:t>
            </a:r>
          </a:p>
          <a:p>
            <a:r>
              <a:rPr lang="cs-CZ" dirty="0"/>
              <a:t>1)</a:t>
            </a:r>
            <a:r>
              <a:rPr lang="cs-CZ" b="1" dirty="0"/>
              <a:t> </a:t>
            </a:r>
            <a:r>
              <a:rPr lang="cs-CZ" b="1" dirty="0" err="1"/>
              <a:t>Infrastructure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railways</a:t>
            </a:r>
            <a:r>
              <a:rPr lang="cs-CZ" dirty="0"/>
              <a:t>, </a:t>
            </a:r>
            <a:r>
              <a:rPr lang="cs-CZ" dirty="0" err="1"/>
              <a:t>ports</a:t>
            </a:r>
            <a:r>
              <a:rPr lang="cs-CZ" dirty="0"/>
              <a:t>, </a:t>
            </a:r>
            <a:r>
              <a:rPr lang="cs-CZ" dirty="0" err="1"/>
              <a:t>highways</a:t>
            </a:r>
            <a:r>
              <a:rPr lang="cs-CZ" dirty="0"/>
              <a:t>, </a:t>
            </a:r>
            <a:r>
              <a:rPr lang="cs-CZ" dirty="0" err="1"/>
              <a:t>airports</a:t>
            </a:r>
            <a:r>
              <a:rPr lang="cs-CZ" dirty="0"/>
              <a:t>; </a:t>
            </a:r>
            <a:r>
              <a:rPr lang="cs-CZ" dirty="0" err="1"/>
              <a:t>oil</a:t>
            </a:r>
            <a:r>
              <a:rPr lang="cs-CZ" dirty="0"/>
              <a:t> and </a:t>
            </a:r>
            <a:r>
              <a:rPr lang="cs-CZ" dirty="0" err="1"/>
              <a:t>gas</a:t>
            </a:r>
            <a:r>
              <a:rPr lang="cs-CZ" dirty="0"/>
              <a:t> </a:t>
            </a:r>
            <a:r>
              <a:rPr lang="cs-CZ" dirty="0" err="1"/>
              <a:t>pipelines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083670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51F28-B44D-4BEE-9417-E082EC98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Africa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FEBB6-8F95-4663-86A2-09951427E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Uniportant</a:t>
            </a:r>
            <a:r>
              <a:rPr lang="cs-CZ" b="1" dirty="0"/>
              <a:t> in </a:t>
            </a:r>
            <a:r>
              <a:rPr lang="cs-CZ" b="1" dirty="0" err="1"/>
              <a:t>terms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securing</a:t>
            </a:r>
            <a:r>
              <a:rPr lang="cs-CZ" b="1" dirty="0"/>
              <a:t> </a:t>
            </a:r>
            <a:r>
              <a:rPr lang="cs-CZ" b="1" dirty="0" err="1"/>
              <a:t>trade</a:t>
            </a:r>
            <a:r>
              <a:rPr lang="cs-CZ" b="1" dirty="0"/>
              <a:t> </a:t>
            </a:r>
            <a:r>
              <a:rPr lang="cs-CZ" b="1" dirty="0" err="1"/>
              <a:t>routes</a:t>
            </a:r>
            <a:endParaRPr lang="cs-CZ" b="1" dirty="0"/>
          </a:p>
          <a:p>
            <a:r>
              <a:rPr lang="cs-CZ" dirty="0" err="1"/>
              <a:t>Generally</a:t>
            </a:r>
            <a:r>
              <a:rPr lang="cs-CZ" dirty="0"/>
              <a:t> – </a:t>
            </a:r>
            <a:r>
              <a:rPr lang="cs-CZ" dirty="0" err="1"/>
              <a:t>probably</a:t>
            </a:r>
            <a:r>
              <a:rPr lang="cs-CZ" dirty="0"/>
              <a:t> </a:t>
            </a:r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importance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China‘s</a:t>
            </a:r>
            <a:r>
              <a:rPr lang="cs-CZ" dirty="0"/>
              <a:t> point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vs. </a:t>
            </a:r>
            <a:r>
              <a:rPr lang="cs-CZ" b="1" dirty="0"/>
              <a:t>very </a:t>
            </a:r>
            <a:r>
              <a:rPr lang="cs-CZ" b="1" dirty="0" err="1"/>
              <a:t>important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African</a:t>
            </a:r>
            <a:r>
              <a:rPr lang="cs-CZ" b="1" dirty="0"/>
              <a:t> </a:t>
            </a:r>
            <a:r>
              <a:rPr lang="cs-CZ" b="1" dirty="0" err="1"/>
              <a:t>countries</a:t>
            </a:r>
            <a:endParaRPr lang="cs-CZ" b="1" dirty="0"/>
          </a:p>
          <a:p>
            <a:r>
              <a:rPr lang="cs-CZ" dirty="0" err="1"/>
              <a:t>Relevant</a:t>
            </a:r>
            <a:r>
              <a:rPr lang="cs-CZ" dirty="0"/>
              <a:t> as a provider </a:t>
            </a:r>
            <a:r>
              <a:rPr lang="cs-CZ" dirty="0" err="1"/>
              <a:t>of</a:t>
            </a:r>
            <a:r>
              <a:rPr lang="cs-CZ" dirty="0"/>
              <a:t> natural </a:t>
            </a:r>
            <a:r>
              <a:rPr lang="cs-CZ" dirty="0" err="1"/>
              <a:t>resources</a:t>
            </a:r>
            <a:r>
              <a:rPr lang="cs-CZ" dirty="0"/>
              <a:t> – </a:t>
            </a:r>
            <a:r>
              <a:rPr lang="cs-CZ" b="1" dirty="0" err="1"/>
              <a:t>oil</a:t>
            </a:r>
            <a:r>
              <a:rPr lang="cs-CZ" b="1" dirty="0"/>
              <a:t>, </a:t>
            </a:r>
            <a:r>
              <a:rPr lang="cs-CZ" b="1" dirty="0" err="1"/>
              <a:t>rare</a:t>
            </a:r>
            <a:r>
              <a:rPr lang="cs-CZ" b="1" dirty="0"/>
              <a:t> metals and </a:t>
            </a:r>
            <a:r>
              <a:rPr lang="cs-CZ" b="1" dirty="0" err="1"/>
              <a:t>minerals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560411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51F28-B44D-4BEE-9417-E082EC98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Africa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FEBB6-8F95-4663-86A2-09951427E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Uniportant</a:t>
            </a:r>
            <a:r>
              <a:rPr lang="cs-CZ" b="1" dirty="0"/>
              <a:t> in </a:t>
            </a:r>
            <a:r>
              <a:rPr lang="cs-CZ" b="1" dirty="0" err="1"/>
              <a:t>terms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securing</a:t>
            </a:r>
            <a:r>
              <a:rPr lang="cs-CZ" b="1" dirty="0"/>
              <a:t> </a:t>
            </a:r>
            <a:r>
              <a:rPr lang="cs-CZ" b="1" dirty="0" err="1"/>
              <a:t>trade</a:t>
            </a:r>
            <a:r>
              <a:rPr lang="cs-CZ" b="1" dirty="0"/>
              <a:t> </a:t>
            </a:r>
            <a:r>
              <a:rPr lang="cs-CZ" b="1" dirty="0" err="1"/>
              <a:t>routes</a:t>
            </a:r>
            <a:endParaRPr lang="cs-CZ" b="1" dirty="0"/>
          </a:p>
          <a:p>
            <a:r>
              <a:rPr lang="cs-CZ" dirty="0" err="1"/>
              <a:t>Generally</a:t>
            </a:r>
            <a:r>
              <a:rPr lang="cs-CZ" dirty="0"/>
              <a:t> – </a:t>
            </a:r>
            <a:r>
              <a:rPr lang="cs-CZ" dirty="0" err="1"/>
              <a:t>probably</a:t>
            </a:r>
            <a:r>
              <a:rPr lang="cs-CZ" dirty="0"/>
              <a:t> </a:t>
            </a:r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importance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China‘s</a:t>
            </a:r>
            <a:r>
              <a:rPr lang="cs-CZ" dirty="0"/>
              <a:t> point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vs. </a:t>
            </a:r>
            <a:r>
              <a:rPr lang="cs-CZ" b="1" dirty="0"/>
              <a:t>very </a:t>
            </a:r>
            <a:r>
              <a:rPr lang="cs-CZ" b="1" dirty="0" err="1"/>
              <a:t>important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African</a:t>
            </a:r>
            <a:r>
              <a:rPr lang="cs-CZ" b="1" dirty="0"/>
              <a:t> </a:t>
            </a:r>
            <a:r>
              <a:rPr lang="cs-CZ" b="1" dirty="0" err="1"/>
              <a:t>countries</a:t>
            </a:r>
            <a:endParaRPr lang="cs-CZ" b="1" dirty="0"/>
          </a:p>
          <a:p>
            <a:r>
              <a:rPr lang="cs-CZ" dirty="0" err="1"/>
              <a:t>Relevant</a:t>
            </a:r>
            <a:r>
              <a:rPr lang="cs-CZ" dirty="0"/>
              <a:t> as a provider </a:t>
            </a:r>
            <a:r>
              <a:rPr lang="cs-CZ" dirty="0" err="1"/>
              <a:t>of</a:t>
            </a:r>
            <a:r>
              <a:rPr lang="cs-CZ" dirty="0"/>
              <a:t> natural </a:t>
            </a:r>
            <a:r>
              <a:rPr lang="cs-CZ" dirty="0" err="1"/>
              <a:t>resources</a:t>
            </a:r>
            <a:r>
              <a:rPr lang="cs-CZ" dirty="0"/>
              <a:t> – </a:t>
            </a:r>
            <a:r>
              <a:rPr lang="cs-CZ" b="1" dirty="0" err="1"/>
              <a:t>oil</a:t>
            </a:r>
            <a:r>
              <a:rPr lang="cs-CZ" b="1" dirty="0"/>
              <a:t>, </a:t>
            </a:r>
            <a:r>
              <a:rPr lang="cs-CZ" b="1" dirty="0" err="1"/>
              <a:t>rare</a:t>
            </a:r>
            <a:r>
              <a:rPr lang="cs-CZ" b="1" dirty="0"/>
              <a:t> metals and </a:t>
            </a:r>
            <a:r>
              <a:rPr lang="cs-CZ" b="1" dirty="0" err="1"/>
              <a:t>minerals</a:t>
            </a:r>
            <a:endParaRPr lang="cs-CZ" b="1" dirty="0"/>
          </a:p>
          <a:p>
            <a:r>
              <a:rPr lang="cs-CZ" b="1" dirty="0" err="1">
                <a:solidFill>
                  <a:srgbClr val="FF0000"/>
                </a:solidFill>
              </a:rPr>
              <a:t>Resources-for-infrastructure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deals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–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loans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infrastructure</a:t>
            </a:r>
            <a:r>
              <a:rPr lang="cs-CZ" dirty="0"/>
              <a:t> </a:t>
            </a:r>
            <a:r>
              <a:rPr lang="cs-CZ" dirty="0" err="1"/>
              <a:t>building</a:t>
            </a:r>
            <a:r>
              <a:rPr lang="cs-CZ" dirty="0"/>
              <a:t> and </a:t>
            </a:r>
            <a:r>
              <a:rPr lang="cs-CZ" dirty="0" err="1"/>
              <a:t>mining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mining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5306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51F28-B44D-4BEE-9417-E082EC98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Africa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FEBB6-8F95-4663-86A2-09951427E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Uniportant</a:t>
            </a:r>
            <a:r>
              <a:rPr lang="cs-CZ" b="1" dirty="0"/>
              <a:t> in </a:t>
            </a:r>
            <a:r>
              <a:rPr lang="cs-CZ" b="1" dirty="0" err="1"/>
              <a:t>terms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securing</a:t>
            </a:r>
            <a:r>
              <a:rPr lang="cs-CZ" b="1" dirty="0"/>
              <a:t> </a:t>
            </a:r>
            <a:r>
              <a:rPr lang="cs-CZ" b="1" dirty="0" err="1"/>
              <a:t>trade</a:t>
            </a:r>
            <a:r>
              <a:rPr lang="cs-CZ" b="1" dirty="0"/>
              <a:t> </a:t>
            </a:r>
            <a:r>
              <a:rPr lang="cs-CZ" b="1" dirty="0" err="1"/>
              <a:t>routes</a:t>
            </a:r>
            <a:endParaRPr lang="cs-CZ" b="1" dirty="0"/>
          </a:p>
          <a:p>
            <a:r>
              <a:rPr lang="cs-CZ" dirty="0" err="1"/>
              <a:t>Generally</a:t>
            </a:r>
            <a:r>
              <a:rPr lang="cs-CZ" dirty="0"/>
              <a:t> – </a:t>
            </a:r>
            <a:r>
              <a:rPr lang="cs-CZ" dirty="0" err="1"/>
              <a:t>probably</a:t>
            </a:r>
            <a:r>
              <a:rPr lang="cs-CZ" dirty="0"/>
              <a:t> </a:t>
            </a:r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importance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China‘s</a:t>
            </a:r>
            <a:r>
              <a:rPr lang="cs-CZ" dirty="0"/>
              <a:t> point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vs. </a:t>
            </a:r>
            <a:r>
              <a:rPr lang="cs-CZ" b="1" dirty="0"/>
              <a:t>very </a:t>
            </a:r>
            <a:r>
              <a:rPr lang="cs-CZ" b="1" dirty="0" err="1"/>
              <a:t>important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African</a:t>
            </a:r>
            <a:r>
              <a:rPr lang="cs-CZ" b="1" dirty="0"/>
              <a:t> </a:t>
            </a:r>
            <a:r>
              <a:rPr lang="cs-CZ" b="1" dirty="0" err="1"/>
              <a:t>countries</a:t>
            </a:r>
            <a:endParaRPr lang="cs-CZ" b="1" dirty="0"/>
          </a:p>
          <a:p>
            <a:r>
              <a:rPr lang="cs-CZ" dirty="0" err="1"/>
              <a:t>Relevant</a:t>
            </a:r>
            <a:r>
              <a:rPr lang="cs-CZ" dirty="0"/>
              <a:t> as a provider </a:t>
            </a:r>
            <a:r>
              <a:rPr lang="cs-CZ" dirty="0" err="1"/>
              <a:t>of</a:t>
            </a:r>
            <a:r>
              <a:rPr lang="cs-CZ" dirty="0"/>
              <a:t> natural </a:t>
            </a:r>
            <a:r>
              <a:rPr lang="cs-CZ" dirty="0" err="1"/>
              <a:t>resources</a:t>
            </a:r>
            <a:r>
              <a:rPr lang="cs-CZ" dirty="0"/>
              <a:t> – </a:t>
            </a:r>
            <a:r>
              <a:rPr lang="cs-CZ" b="1" dirty="0" err="1"/>
              <a:t>oil</a:t>
            </a:r>
            <a:r>
              <a:rPr lang="cs-CZ" b="1" dirty="0"/>
              <a:t>, </a:t>
            </a:r>
            <a:r>
              <a:rPr lang="cs-CZ" b="1" dirty="0" err="1"/>
              <a:t>rare</a:t>
            </a:r>
            <a:r>
              <a:rPr lang="cs-CZ" b="1" dirty="0"/>
              <a:t> metals and </a:t>
            </a:r>
            <a:r>
              <a:rPr lang="cs-CZ" b="1" dirty="0" err="1"/>
              <a:t>minerals</a:t>
            </a:r>
            <a:endParaRPr lang="cs-CZ" b="1" dirty="0"/>
          </a:p>
          <a:p>
            <a:r>
              <a:rPr lang="cs-CZ" b="1" dirty="0" err="1">
                <a:solidFill>
                  <a:srgbClr val="FF0000"/>
                </a:solidFill>
              </a:rPr>
              <a:t>Resources-for-infrastructure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deals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–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loans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infrastructure</a:t>
            </a:r>
            <a:r>
              <a:rPr lang="cs-CZ" dirty="0"/>
              <a:t> </a:t>
            </a:r>
            <a:r>
              <a:rPr lang="cs-CZ" dirty="0" err="1"/>
              <a:t>building</a:t>
            </a:r>
            <a:r>
              <a:rPr lang="cs-CZ" dirty="0"/>
              <a:t> and </a:t>
            </a:r>
            <a:r>
              <a:rPr lang="cs-CZ" dirty="0" err="1"/>
              <a:t>mining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mining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loan</a:t>
            </a:r>
            <a:endParaRPr lang="cs-CZ" dirty="0"/>
          </a:p>
          <a:p>
            <a:r>
              <a:rPr lang="cs-CZ" b="1" dirty="0" err="1"/>
              <a:t>Engagement</a:t>
            </a:r>
            <a:r>
              <a:rPr lang="cs-CZ" b="1" dirty="0"/>
              <a:t> </a:t>
            </a:r>
            <a:r>
              <a:rPr lang="cs-CZ" b="1" dirty="0" err="1"/>
              <a:t>usually</a:t>
            </a:r>
            <a:r>
              <a:rPr lang="cs-CZ" b="1" dirty="0"/>
              <a:t> </a:t>
            </a:r>
            <a:r>
              <a:rPr lang="cs-CZ" b="1" dirty="0" err="1"/>
              <a:t>predates</a:t>
            </a:r>
            <a:r>
              <a:rPr lang="cs-CZ" b="1" dirty="0"/>
              <a:t> BRI! </a:t>
            </a:r>
            <a:r>
              <a:rPr lang="cs-CZ" dirty="0"/>
              <a:t>– as in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902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ED32-DD09-4AC5-99F8-713D80F8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Africa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77CD56-A433-4592-A365-B5074CCC5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7" y="1825625"/>
            <a:ext cx="6527006" cy="4351338"/>
          </a:xfrm>
        </p:spPr>
      </p:pic>
    </p:spTree>
    <p:extLst>
      <p:ext uri="{BB962C8B-B14F-4D97-AF65-F5344CB8AC3E}">
        <p14:creationId xmlns:p14="http://schemas.microsoft.com/office/powerpoint/2010/main" val="16995211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overland</a:t>
            </a:r>
            <a:r>
              <a:rPr lang="cs-CZ" dirty="0"/>
              <a:t> </a:t>
            </a:r>
            <a:r>
              <a:rPr lang="cs-CZ" dirty="0" err="1"/>
              <a:t>corridor</a:t>
            </a:r>
            <a:r>
              <a:rPr lang="cs-CZ" dirty="0"/>
              <a:t> to </a:t>
            </a:r>
            <a:r>
              <a:rPr lang="cs-CZ" dirty="0" err="1"/>
              <a:t>Europe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136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99A80539-3C00-4E7C-9AE5-26910ABCD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53" y="14292"/>
            <a:ext cx="9654574" cy="6829415"/>
          </a:xfrm>
        </p:spPr>
      </p:pic>
    </p:spTree>
    <p:extLst>
      <p:ext uri="{BB962C8B-B14F-4D97-AF65-F5344CB8AC3E}">
        <p14:creationId xmlns:p14="http://schemas.microsoft.com/office/powerpoint/2010/main" val="18191407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overland</a:t>
            </a:r>
            <a:r>
              <a:rPr lang="cs-CZ" dirty="0"/>
              <a:t> </a:t>
            </a:r>
            <a:r>
              <a:rPr lang="cs-CZ" dirty="0" err="1"/>
              <a:t>corridor</a:t>
            </a:r>
            <a:r>
              <a:rPr lang="cs-CZ" dirty="0"/>
              <a:t> to </a:t>
            </a:r>
            <a:r>
              <a:rPr lang="cs-CZ" dirty="0" err="1"/>
              <a:t>Europe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en-US" dirty="0"/>
              <a:t>Central Asia, Russia, Poland and all the way to London</a:t>
            </a:r>
          </a:p>
        </p:txBody>
      </p:sp>
    </p:spTree>
    <p:extLst>
      <p:ext uri="{BB962C8B-B14F-4D97-AF65-F5344CB8AC3E}">
        <p14:creationId xmlns:p14="http://schemas.microsoft.com/office/powerpoint/2010/main" val="23254335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overland</a:t>
            </a:r>
            <a:r>
              <a:rPr lang="cs-CZ" dirty="0"/>
              <a:t> </a:t>
            </a:r>
            <a:r>
              <a:rPr lang="cs-CZ" dirty="0" err="1"/>
              <a:t>corridor</a:t>
            </a:r>
            <a:r>
              <a:rPr lang="cs-CZ" dirty="0"/>
              <a:t> to </a:t>
            </a:r>
            <a:r>
              <a:rPr lang="cs-CZ" dirty="0" err="1"/>
              <a:t>Europe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en-US" dirty="0"/>
              <a:t>Central Asia, Russia, Poland and all the way to London</a:t>
            </a:r>
          </a:p>
          <a:p>
            <a:r>
              <a:rPr lang="en-US" dirty="0"/>
              <a:t>Reality – </a:t>
            </a:r>
            <a:r>
              <a:rPr lang="en-US" b="1" dirty="0"/>
              <a:t>mostly old Soviet railways</a:t>
            </a:r>
          </a:p>
        </p:txBody>
      </p:sp>
    </p:spTree>
    <p:extLst>
      <p:ext uri="{BB962C8B-B14F-4D97-AF65-F5344CB8AC3E}">
        <p14:creationId xmlns:p14="http://schemas.microsoft.com/office/powerpoint/2010/main" val="331947470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overland</a:t>
            </a:r>
            <a:r>
              <a:rPr lang="cs-CZ" dirty="0"/>
              <a:t> </a:t>
            </a:r>
            <a:r>
              <a:rPr lang="cs-CZ" dirty="0" err="1"/>
              <a:t>corridor</a:t>
            </a:r>
            <a:r>
              <a:rPr lang="cs-CZ" dirty="0"/>
              <a:t> to </a:t>
            </a:r>
            <a:r>
              <a:rPr lang="cs-CZ" dirty="0" err="1"/>
              <a:t>Europe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en-US" dirty="0"/>
              <a:t>Central Asia, Russia, Poland and all the way to London</a:t>
            </a:r>
          </a:p>
          <a:p>
            <a:r>
              <a:rPr lang="en-US" dirty="0"/>
              <a:t>Reality – </a:t>
            </a:r>
            <a:r>
              <a:rPr lang="en-US" b="1" dirty="0"/>
              <a:t>mostly old Soviet railways</a:t>
            </a:r>
          </a:p>
          <a:p>
            <a:r>
              <a:rPr lang="en-US" dirty="0"/>
              <a:t>Necessity to change trains in terminals – </a:t>
            </a:r>
            <a:r>
              <a:rPr lang="en-US" b="1" dirty="0"/>
              <a:t>because of different gauge</a:t>
            </a:r>
          </a:p>
        </p:txBody>
      </p:sp>
    </p:spTree>
    <p:extLst>
      <p:ext uri="{BB962C8B-B14F-4D97-AF65-F5344CB8AC3E}">
        <p14:creationId xmlns:p14="http://schemas.microsoft.com/office/powerpoint/2010/main" val="5157671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overland</a:t>
            </a:r>
            <a:r>
              <a:rPr lang="cs-CZ" dirty="0"/>
              <a:t> </a:t>
            </a:r>
            <a:r>
              <a:rPr lang="cs-CZ" dirty="0" err="1"/>
              <a:t>corridor</a:t>
            </a:r>
            <a:r>
              <a:rPr lang="cs-CZ" dirty="0"/>
              <a:t> to </a:t>
            </a:r>
            <a:r>
              <a:rPr lang="cs-CZ" dirty="0" err="1"/>
              <a:t>Europe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hrough</a:t>
            </a:r>
            <a:r>
              <a:rPr lang="en-US" dirty="0"/>
              <a:t> Central Asia, Russia, Poland and all the way to London</a:t>
            </a:r>
          </a:p>
          <a:p>
            <a:r>
              <a:rPr lang="en-US" dirty="0"/>
              <a:t>Reality – </a:t>
            </a:r>
            <a:r>
              <a:rPr lang="en-US" b="1" dirty="0"/>
              <a:t>mostly old Soviet railways</a:t>
            </a:r>
          </a:p>
          <a:p>
            <a:r>
              <a:rPr lang="en-US" dirty="0"/>
              <a:t>Necessity to change trains in terminals – </a:t>
            </a:r>
            <a:r>
              <a:rPr lang="en-US" b="1" dirty="0"/>
              <a:t>because of different gauge</a:t>
            </a:r>
          </a:p>
          <a:p>
            <a:r>
              <a:rPr lang="en-US" dirty="0"/>
              <a:t>First change on China-</a:t>
            </a:r>
            <a:r>
              <a:rPr lang="cs-CZ" dirty="0" err="1"/>
              <a:t>Kazakhstan</a:t>
            </a:r>
            <a:r>
              <a:rPr lang="en-US" dirty="0"/>
              <a:t> border, another at Belarus-Poland border</a:t>
            </a:r>
          </a:p>
        </p:txBody>
      </p:sp>
    </p:spTree>
    <p:extLst>
      <p:ext uri="{BB962C8B-B14F-4D97-AF65-F5344CB8AC3E}">
        <p14:creationId xmlns:p14="http://schemas.microsoft.com/office/powerpoint/2010/main" val="256565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3585</Words>
  <Application>Microsoft Office PowerPoint</Application>
  <PresentationFormat>Widescreen</PresentationFormat>
  <Paragraphs>422</Paragraphs>
  <Slides>133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7" baseType="lpstr">
      <vt:lpstr>Arial</vt:lpstr>
      <vt:lpstr>Calibri</vt:lpstr>
      <vt:lpstr>Calibri Light</vt:lpstr>
      <vt:lpstr>Office Theme</vt:lpstr>
      <vt:lpstr>The BRI around the world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The BRI around the world</vt:lpstr>
      <vt:lpstr>PowerPoint Presentation</vt:lpstr>
      <vt:lpstr>The BRI around the world</vt:lpstr>
      <vt:lpstr>The BRI around the world</vt:lpstr>
      <vt:lpstr>The BRI around the world</vt:lpstr>
      <vt:lpstr>The BRI around the world</vt:lpstr>
      <vt:lpstr>Southeast Asia and the Indian Ocean </vt:lpstr>
      <vt:lpstr>Southeast Asia and the Indian Ocean </vt:lpstr>
      <vt:lpstr>Southeast Asia and the Indian Ocean </vt:lpstr>
      <vt:lpstr>Southeast Asia and the Indian Ocean </vt:lpstr>
      <vt:lpstr>PowerPoint Presentation</vt:lpstr>
      <vt:lpstr>Southeast Asia and the Indian Ocean </vt:lpstr>
      <vt:lpstr>PowerPoint Presentation</vt:lpstr>
      <vt:lpstr>Southeast Asia and the Indian Ocean </vt:lpstr>
      <vt:lpstr>Southeast Asia and the Indian Ocean </vt:lpstr>
      <vt:lpstr>Southeast Asia and the Indian Ocean </vt:lpstr>
      <vt:lpstr>Southeast Asia and the Indian Ocean </vt:lpstr>
      <vt:lpstr>Southeast Asia</vt:lpstr>
      <vt:lpstr>PowerPoint Presentation</vt:lpstr>
      <vt:lpstr>Southeast Asia</vt:lpstr>
      <vt:lpstr>Southeast Asia</vt:lpstr>
      <vt:lpstr>PowerPoint Presentation</vt:lpstr>
      <vt:lpstr>Southeast Asia</vt:lpstr>
      <vt:lpstr>Southeast Asia</vt:lpstr>
      <vt:lpstr>PowerPoint Presentation</vt:lpstr>
      <vt:lpstr>Southeast Asia</vt:lpstr>
      <vt:lpstr>Southeast Asia</vt:lpstr>
      <vt:lpstr>Southeast Asia</vt:lpstr>
      <vt:lpstr>Southeast Asia</vt:lpstr>
      <vt:lpstr>Southeast Asia</vt:lpstr>
      <vt:lpstr>PowerPoint Presentation</vt:lpstr>
      <vt:lpstr>Southeast Asia</vt:lpstr>
      <vt:lpstr>Southeast Asia</vt:lpstr>
      <vt:lpstr>Southeast Asia</vt:lpstr>
      <vt:lpstr>Southeast Asia</vt:lpstr>
      <vt:lpstr>Southeast Asia</vt:lpstr>
      <vt:lpstr>Southeast Asia</vt:lpstr>
      <vt:lpstr>Southeast Asia</vt:lpstr>
      <vt:lpstr>Southeast Asia</vt:lpstr>
      <vt:lpstr>PowerPoint Presentation</vt:lpstr>
      <vt:lpstr>Southeast Asia</vt:lpstr>
      <vt:lpstr>Southeast Asia</vt:lpstr>
      <vt:lpstr>Southeast Asia</vt:lpstr>
      <vt:lpstr>Southeast Asia</vt:lpstr>
      <vt:lpstr>Southeast Asia</vt:lpstr>
      <vt:lpstr>Southeast Asia</vt:lpstr>
      <vt:lpstr>Southeast Asia</vt:lpstr>
      <vt:lpstr>Southeast Asia</vt:lpstr>
      <vt:lpstr>Southeast Asia</vt:lpstr>
      <vt:lpstr>Southeast Asia</vt:lpstr>
      <vt:lpstr>Southeast Asia</vt:lpstr>
      <vt:lpstr>Southeast Asia</vt:lpstr>
      <vt:lpstr>Southeast Asia</vt:lpstr>
      <vt:lpstr>Southeast Asia</vt:lpstr>
      <vt:lpstr>Southeast Asia</vt:lpstr>
      <vt:lpstr>PowerPoint Presentation</vt:lpstr>
      <vt:lpstr>PowerPoint Presentation</vt:lpstr>
      <vt:lpstr>PowerPoint Presentation</vt:lpstr>
      <vt:lpstr>Southeast Asia</vt:lpstr>
      <vt:lpstr>Southeast Asia</vt:lpstr>
      <vt:lpstr>PowerPoint Presentation</vt:lpstr>
      <vt:lpstr>Southeast Asia</vt:lpstr>
      <vt:lpstr>Southeast Asia</vt:lpstr>
      <vt:lpstr>South Asia</vt:lpstr>
      <vt:lpstr>South Asia</vt:lpstr>
      <vt:lpstr>PowerPoint Presentation</vt:lpstr>
      <vt:lpstr>South Asia</vt:lpstr>
      <vt:lpstr>South Asia</vt:lpstr>
      <vt:lpstr>South Asia</vt:lpstr>
      <vt:lpstr>PowerPoint Presentation</vt:lpstr>
      <vt:lpstr>PowerPoint Presentation</vt:lpstr>
      <vt:lpstr>PowerPoint Presentation</vt:lpstr>
      <vt:lpstr>South Asia</vt:lpstr>
      <vt:lpstr>PowerPoint Presentation</vt:lpstr>
      <vt:lpstr>PowerPoint Presentation</vt:lpstr>
      <vt:lpstr>South Asia</vt:lpstr>
      <vt:lpstr>South Asia</vt:lpstr>
      <vt:lpstr>South Asia</vt:lpstr>
      <vt:lpstr>South Asia</vt:lpstr>
      <vt:lpstr>South Asia</vt:lpstr>
      <vt:lpstr>South Asia</vt:lpstr>
      <vt:lpstr>Africa</vt:lpstr>
      <vt:lpstr>Africa</vt:lpstr>
      <vt:lpstr>Africa</vt:lpstr>
      <vt:lpstr>Africa</vt:lpstr>
      <vt:lpstr>Africa</vt:lpstr>
      <vt:lpstr>Africa</vt:lpstr>
      <vt:lpstr>The overland corridor to Europe</vt:lpstr>
      <vt:lpstr>PowerPoint Presentation</vt:lpstr>
      <vt:lpstr>The overland corridor to Europe</vt:lpstr>
      <vt:lpstr>The overland corridor to Europe</vt:lpstr>
      <vt:lpstr>The overland corridor to Europe</vt:lpstr>
      <vt:lpstr>The overland corridor to Europe</vt:lpstr>
      <vt:lpstr>PowerPoint Presentation</vt:lpstr>
      <vt:lpstr>The overland corridor to Europe</vt:lpstr>
      <vt:lpstr>The overland corridor to Europe</vt:lpstr>
      <vt:lpstr>The overland corridor to Europe</vt:lpstr>
      <vt:lpstr>The overland corridor to Europe</vt:lpstr>
      <vt:lpstr>The overland corridor to Europe</vt:lpstr>
      <vt:lpstr>BRI in European Union member states</vt:lpstr>
      <vt:lpstr>PowerPoint Presentation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PowerPoint Presentation</vt:lpstr>
      <vt:lpstr>Non-EU countries in the Balkans</vt:lpstr>
      <vt:lpstr>Non-EU countries in the Balkans</vt:lpstr>
      <vt:lpstr>Non-EU countries in the Balkans</vt:lpstr>
      <vt:lpstr>Non-EU countries in the Balkans</vt:lpstr>
      <vt:lpstr>Problems</vt:lpstr>
      <vt:lpstr>Problems</vt:lpstr>
      <vt:lpstr>Problems</vt:lpstr>
      <vt:lpstr>Problems</vt:lpstr>
      <vt:lpstr>Problems</vt:lpstr>
      <vt:lpstr>Problems</vt:lpstr>
      <vt:lpstr>Problems</vt:lpstr>
      <vt:lpstr>Problems</vt:lpstr>
      <vt:lpstr>Problems</vt:lpstr>
      <vt:lpstr>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BRI around the world</dc:title>
  <dc:creator>Petr Svatoň</dc:creator>
  <cp:lastModifiedBy>Petr Svatoň</cp:lastModifiedBy>
  <cp:revision>35</cp:revision>
  <dcterms:created xsi:type="dcterms:W3CDTF">2024-10-29T17:10:26Z</dcterms:created>
  <dcterms:modified xsi:type="dcterms:W3CDTF">2024-12-09T20:26:13Z</dcterms:modified>
</cp:coreProperties>
</file>