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86D8E-ECB5-1B10-AEB1-D1DCFABC4967}" v="16" dt="2024-10-14T09:59:27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C662-92E9-4440-9D72-49EB29DA335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A958-3558-0344-A400-280CA18947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58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2A958-3558-0344-A400-280CA189479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07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186E5-E028-AA71-6316-C59A61B36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CB58EE-2D3F-702E-0576-38C521C4D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78BA72-DFE1-231B-9227-6C50F985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CF55F9-F178-9731-BA3C-4DEB900E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AB4ACF-6B64-818E-37F6-A793339B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02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6D16A-CBE6-46B7-F631-77ED4FA5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1CF325-25C4-C0EE-531E-C793618E3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D5B933-F5F4-92A9-36B2-F8E36753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9A6BC6-8A7C-EA82-356C-DF8E2F00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E63142-068D-4658-A127-4687FF2E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34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527682-D80D-0640-9D8F-2B88F8927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F1B430-E787-DBEA-7427-8C877C168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DA927F-DAB3-C9BD-7075-452460DA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C6919D-12DD-A058-6B1B-2B474FF6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2540F-361B-4568-4816-46977078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0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34665-1CB6-72DC-701F-6E614655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E60ED6-7604-1AF9-8676-24808FAE5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5AF45B-05F6-CAD7-2F9A-61C9FF7A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18C7A1-4A2B-EE42-D6EE-87B18F28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9A5CEA-1C88-2444-1923-C75E8B13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31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91FF8-FA98-0485-62C8-4AA14812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E3B29E-9EEE-670E-A971-02DB1EA4E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64ACF-1004-DEED-04B0-A6A02F83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11C1A3-9C1D-908F-416E-F4AF4E04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405ABF-09AB-6399-1595-FFD4BB67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58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7693C-04AB-6D4E-74B1-088472A0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7BB33-CAE9-7192-2FDB-6999138F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DD0B3E-B4C3-DFD1-F2B9-DE04A234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68FE98-907B-79CA-E1FA-9EADF510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7FD306-8830-699D-E290-893F4A30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4B0877-F35F-2CDA-F8A3-21CD105C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42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1B7F5-EB12-15BC-6F3A-85174CF0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1E068C-893C-952F-937A-0D6E3F79D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FDBE6B-C09A-642A-5021-FAD9BE5CE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2DFEE5-095B-F433-0E46-913342F1C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6376E1-5937-5912-0572-9162ED80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62B757-CFA8-32C8-6F98-A80B0F47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D3A8A5-9067-BF7E-4F45-F8B02D55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F64C22-6CA2-FCE8-C544-EC3A55D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6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43F2C-7063-4D65-7A57-835E3D43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B9DEB4-6281-98F3-C326-5E07B8BC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C5F1F7-6911-7E3F-0497-DC8D124B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5BA1B9-B6C8-1C59-16EB-3C311302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0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2F388C-A4F7-42A2-170B-3636D42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872757-E758-C8DE-21A1-91F59BAE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DA8144-0337-7203-3002-78B12DCC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19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F367C-70AD-5608-E959-D2509A9A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ACA3E-5A45-66A0-1DD5-36DF0459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EAB6AE-1E61-E27C-B41F-51EAE19E1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ED3565-C867-D92B-EE92-2202E30B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FCAABB-3150-B3F4-4FF8-F8D0D3A3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6383C-B88D-6958-F604-F8F10325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90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35089-BFE8-265D-1CD7-C8EC0DF7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9D0354-5E16-31B1-A640-1C037D94F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075D6B-257A-9356-2638-987E7E855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461CA4-A08A-3238-490D-DB735694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1EB1CC-41B4-F4CC-46C1-A5C63D53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958C19-461D-DE62-69B0-1A4A13D5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35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62F06F-3B65-189C-5531-648AC0DC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79AA74-0BCE-5E18-F622-602BB5F5E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21F98-0154-E846-9447-A172D894D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8EF61-C4C7-AC4C-933E-69BB637C3AAF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9393F5-B2D8-AB7E-8F7E-582CA5DD1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2FF9C4-39E3-17E7-0D44-BF43EADDE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66D4B-3714-BA49-A289-EA4DAAB2D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uzzle, text, design, umění&#10;&#10;Popis byl vytvořen automaticky">
            <a:extLst>
              <a:ext uri="{FF2B5EF4-FFF2-40B4-BE49-F238E27FC236}">
                <a16:creationId xmlns:a16="http://schemas.microsoft.com/office/drawing/2014/main" id="{DC56FD55-45A4-4622-CEF1-207729FFBD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6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CDA30B-549B-DD87-8426-61EC93F6C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cs-CZ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Attitude change and persuasion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1FB032-19CB-FCEB-A0ED-91BF1899E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3200"/>
              <a:t>POLb1013</a:t>
            </a:r>
          </a:p>
          <a:p>
            <a:pPr algn="l"/>
            <a:r>
              <a:rPr lang="cs-CZ" sz="3200"/>
              <a:t>14 </a:t>
            </a:r>
            <a:r>
              <a:rPr lang="cs-CZ" sz="3200" err="1"/>
              <a:t>October</a:t>
            </a:r>
            <a:r>
              <a:rPr lang="cs-CZ" sz="320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156124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09F98-4AEF-3B70-A4F8-9AB94D22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Motivated</a:t>
            </a:r>
            <a:r>
              <a:rPr lang="cs-CZ"/>
              <a:t> </a:t>
            </a:r>
            <a:r>
              <a:rPr lang="cs-CZ" err="1"/>
              <a:t>reasoning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30637-754F-6E5C-528B-77C208EF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/>
              <a:t>Taber and Lodge  2006, 2013</a:t>
            </a:r>
          </a:p>
          <a:p>
            <a:r>
              <a:rPr lang="en-US" noProof="0"/>
              <a:t>Hot cognition</a:t>
            </a:r>
          </a:p>
          <a:p>
            <a:r>
              <a:rPr lang="en-US" noProof="0"/>
              <a:t>Affect primacy and Affect transfer</a:t>
            </a:r>
          </a:p>
          <a:p>
            <a:r>
              <a:rPr lang="en-US" b="1" noProof="0"/>
              <a:t>Motivated reasoning</a:t>
            </a:r>
            <a:r>
              <a:rPr lang="en-US" noProof="0"/>
              <a:t>:</a:t>
            </a:r>
          </a:p>
          <a:p>
            <a:pPr lvl="1"/>
            <a:r>
              <a:rPr lang="en-US" noProof="0"/>
              <a:t>Disconfirmation bias</a:t>
            </a:r>
          </a:p>
          <a:p>
            <a:pPr lvl="1"/>
            <a:r>
              <a:rPr lang="en-US" noProof="0"/>
              <a:t>Confirmation bias</a:t>
            </a:r>
          </a:p>
          <a:p>
            <a:pPr lvl="1"/>
            <a:r>
              <a:rPr lang="en-US" noProof="0"/>
              <a:t>Selective exposure	</a:t>
            </a:r>
          </a:p>
          <a:p>
            <a:r>
              <a:rPr lang="en-US" noProof="0"/>
              <a:t>Polarization by incongruent information</a:t>
            </a:r>
          </a:p>
          <a:p>
            <a:r>
              <a:rPr lang="en-US" noProof="0"/>
              <a:t>Sophistication paradox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85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ták, sova, plakát&#10;&#10;Popis byl vytvořen automaticky">
            <a:extLst>
              <a:ext uri="{FF2B5EF4-FFF2-40B4-BE49-F238E27FC236}">
                <a16:creationId xmlns:a16="http://schemas.microsoft.com/office/drawing/2014/main" id="{D5C5C2B1-3986-E268-B7E8-EF06564A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6377" r="162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74B6B2-7CEE-3025-831F-6A08113F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9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Examples of motivated reasoning?</a:t>
            </a:r>
          </a:p>
        </p:txBody>
      </p:sp>
    </p:spTree>
    <p:extLst>
      <p:ext uri="{BB962C8B-B14F-4D97-AF65-F5344CB8AC3E}">
        <p14:creationId xmlns:p14="http://schemas.microsoft.com/office/powerpoint/2010/main" val="337948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9DC13-1C56-0A08-A530-B98929EA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Perception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economy</a:t>
            </a:r>
            <a:endParaRPr lang="cs-CZ"/>
          </a:p>
        </p:txBody>
      </p:sp>
      <p:pic>
        <p:nvPicPr>
          <p:cNvPr id="4" name="Zástupný obsah 3" descr="Obsah obrázku diagram, řada/pruh, skica, Technický výkres&#10;&#10;Popis byl vytvořen automaticky">
            <a:extLst>
              <a:ext uri="{FF2B5EF4-FFF2-40B4-BE49-F238E27FC236}">
                <a16:creationId xmlns:a16="http://schemas.microsoft.com/office/drawing/2014/main" id="{3BADBF48-70C4-A974-7330-A3DD05065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" y="2141537"/>
            <a:ext cx="6192288" cy="4351338"/>
          </a:xfrm>
          <a:prstGeom prst="rect">
            <a:avLst/>
          </a:prstGeom>
        </p:spPr>
      </p:pic>
      <p:pic>
        <p:nvPicPr>
          <p:cNvPr id="5" name="Obrázek 4" descr="Obsah obrázku text, snímek obrazovky, diagram, design&#10;&#10;Popis byl vytvořen automaticky">
            <a:extLst>
              <a:ext uri="{FF2B5EF4-FFF2-40B4-BE49-F238E27FC236}">
                <a16:creationId xmlns:a16="http://schemas.microsoft.com/office/drawing/2014/main" id="{8F1FF06B-2381-7122-2687-D87CD9DE3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8" y="2528331"/>
            <a:ext cx="5756910" cy="3705860"/>
          </a:xfrm>
          <a:prstGeom prst="rect">
            <a:avLst/>
          </a:prstGeom>
        </p:spPr>
      </p:pic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AA0B3453-7A5C-1EB0-B3D9-9FA3AE264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385" y="313781"/>
            <a:ext cx="4993525" cy="17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994347-77C2-5688-8535-C9467C98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How is change possible?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3627E-6AF7-6AEC-9FC6-E99E9093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4094"/>
            <a:ext cx="5454061" cy="3896455"/>
          </a:xfrm>
        </p:spPr>
        <p:txBody>
          <a:bodyPr>
            <a:normAutofit/>
          </a:bodyPr>
          <a:lstStyle/>
          <a:p>
            <a:r>
              <a:rPr lang="en-US" sz="1800" noProof="0"/>
              <a:t>Weak attitudes</a:t>
            </a:r>
          </a:p>
          <a:p>
            <a:r>
              <a:rPr lang="en-US" sz="1800" noProof="0"/>
              <a:t>Unsophisticated citizens (new issues, not contested issues, difficult issues)</a:t>
            </a:r>
          </a:p>
          <a:p>
            <a:endParaRPr lang="en-US" sz="1800" noProof="0"/>
          </a:p>
          <a:p>
            <a:r>
              <a:rPr lang="en-US" sz="1800" noProof="0"/>
              <a:t>Affective tipping point! (</a:t>
            </a:r>
            <a:r>
              <a:rPr lang="en-US" sz="1800" noProof="0" err="1"/>
              <a:t>Redlawsk</a:t>
            </a:r>
            <a:r>
              <a:rPr lang="en-US" sz="1800" noProof="0"/>
              <a:t>, </a:t>
            </a:r>
            <a:r>
              <a:rPr lang="en-US" sz="1800" noProof="0" err="1"/>
              <a:t>Civettini</a:t>
            </a:r>
            <a:r>
              <a:rPr lang="en-US" sz="1800" noProof="0"/>
              <a:t>, Emmerson 2010)</a:t>
            </a:r>
          </a:p>
          <a:p>
            <a:r>
              <a:rPr lang="en-US" sz="1800" noProof="0"/>
              <a:t>Accuracy motivation (</a:t>
            </a:r>
            <a:r>
              <a:rPr lang="en-US" sz="1800" noProof="0" err="1"/>
              <a:t>Bolsen</a:t>
            </a:r>
            <a:r>
              <a:rPr lang="en-US" sz="1800" noProof="0"/>
              <a:t>, </a:t>
            </a:r>
            <a:r>
              <a:rPr lang="en-US" sz="1800" noProof="0" err="1"/>
              <a:t>Druckman</a:t>
            </a:r>
            <a:r>
              <a:rPr lang="en-US" sz="1800" noProof="0"/>
              <a:t>, Cook 2014)</a:t>
            </a:r>
          </a:p>
          <a:p>
            <a:r>
              <a:rPr lang="en-US" sz="1800"/>
              <a:t>Emphasizing open-mindedness</a:t>
            </a:r>
            <a:endParaRPr lang="en-US" sz="1800" noProof="0"/>
          </a:p>
          <a:p>
            <a:endParaRPr lang="cs-CZ" sz="1800"/>
          </a:p>
          <a:p>
            <a:endParaRPr lang="cs-CZ" sz="1800"/>
          </a:p>
          <a:p>
            <a:endParaRPr lang="cs-CZ" sz="1800"/>
          </a:p>
        </p:txBody>
      </p:sp>
      <p:pic>
        <p:nvPicPr>
          <p:cNvPr id="5" name="Obrázek 4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072F2EB7-CB33-8093-47EC-658D33D9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76" y="991443"/>
            <a:ext cx="6440424" cy="38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DD49D-0C6F-A3A3-F118-6B5E06CF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838"/>
          </a:xfrm>
        </p:spPr>
        <p:txBody>
          <a:bodyPr>
            <a:normAutofit fontScale="90000"/>
          </a:bodyPr>
          <a:lstStyle/>
          <a:p>
            <a:r>
              <a:rPr lang="cs-CZ" sz="2800" err="1"/>
              <a:t>Accuracy</a:t>
            </a:r>
            <a:r>
              <a:rPr lang="cs-CZ" sz="2800"/>
              <a:t> </a:t>
            </a:r>
            <a:r>
              <a:rPr lang="cs-CZ" sz="2800" err="1"/>
              <a:t>motivation</a:t>
            </a:r>
            <a:r>
              <a:rPr lang="cs-CZ" sz="2800"/>
              <a:t> (</a:t>
            </a:r>
            <a:r>
              <a:rPr lang="cs-CZ" sz="2800" err="1"/>
              <a:t>Bolsen</a:t>
            </a:r>
            <a:r>
              <a:rPr lang="cs-CZ" sz="2800"/>
              <a:t>, </a:t>
            </a:r>
            <a:r>
              <a:rPr lang="cs-CZ" sz="2800" err="1"/>
              <a:t>Druckman</a:t>
            </a:r>
            <a:r>
              <a:rPr lang="cs-CZ" sz="2800"/>
              <a:t>, </a:t>
            </a:r>
            <a:r>
              <a:rPr lang="cs-CZ" sz="2800" err="1"/>
              <a:t>Cook</a:t>
            </a:r>
            <a:r>
              <a:rPr lang="cs-CZ" sz="2800"/>
              <a:t> 2014)</a:t>
            </a:r>
          </a:p>
        </p:txBody>
      </p:sp>
      <p:pic>
        <p:nvPicPr>
          <p:cNvPr id="4" name="Obrázek 3" descr="Obsah obrázku text, účtenka, Písmo, diagram&#10;&#10;Popis byl vytvořen automaticky">
            <a:extLst>
              <a:ext uri="{FF2B5EF4-FFF2-40B4-BE49-F238E27FC236}">
                <a16:creationId xmlns:a16="http://schemas.microsoft.com/office/drawing/2014/main" id="{2BEE65E4-D434-AD56-7973-28A876A0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5533"/>
            <a:ext cx="7772400" cy="4821430"/>
          </a:xfrm>
          <a:prstGeom prst="rect">
            <a:avLst/>
          </a:prstGeom>
        </p:spPr>
      </p:pic>
      <p:pic>
        <p:nvPicPr>
          <p:cNvPr id="5" name="Obrázek 4" descr="Obsah obrázku text, účtenka, Písmo, diagram&#10;&#10;Popis byl vytvořen automaticky">
            <a:extLst>
              <a:ext uri="{FF2B5EF4-FFF2-40B4-BE49-F238E27FC236}">
                <a16:creationId xmlns:a16="http://schemas.microsoft.com/office/drawing/2014/main" id="{B96BC506-322F-1E60-FD20-B4DE255D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3536"/>
            <a:ext cx="8720138" cy="54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1DE28-5863-2F93-1F0E-1027926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Persuasion in politics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50018-4E35-F569-8C53-3B6EED30F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Change of attitudes as a result of targeted messages</a:t>
            </a:r>
          </a:p>
          <a:p>
            <a:r>
              <a:rPr lang="en-US" noProof="0"/>
              <a:t>Political messages, </a:t>
            </a:r>
            <a:r>
              <a:rPr lang="en-US"/>
              <a:t>campaigns</a:t>
            </a:r>
            <a:r>
              <a:rPr lang="en-US" noProof="0"/>
              <a:t>, media, day to day conversations, science communication</a:t>
            </a:r>
          </a:p>
          <a:p>
            <a:endParaRPr lang="en-US" noProof="0"/>
          </a:p>
          <a:p>
            <a:r>
              <a:rPr lang="en-US" noProof="0">
                <a:effectLst/>
                <a:latin typeface="Helvetica" pitchFamily="2" charset="0"/>
              </a:rPr>
              <a:t>“A successful intentional effort at influencing another’s mental state through communication</a:t>
            </a:r>
            <a:r>
              <a:rPr lang="en-US" noProof="0">
                <a:latin typeface="Helvetica" pitchFamily="2" charset="0"/>
              </a:rPr>
              <a:t> </a:t>
            </a:r>
            <a:r>
              <a:rPr lang="en-US" noProof="0">
                <a:effectLst/>
                <a:latin typeface="Helvetica" pitchFamily="2" charset="0"/>
              </a:rPr>
              <a:t>in a circumstance in which the persuade has some measure of freedom” (O‘Keefe 2016)</a:t>
            </a:r>
          </a:p>
          <a:p>
            <a:endParaRPr lang="en-US">
              <a:latin typeface="Helvetica" pitchFamily="2" charset="0"/>
            </a:endParaRPr>
          </a:p>
          <a:p>
            <a:r>
              <a:rPr lang="en-US" noProof="0">
                <a:effectLst/>
                <a:latin typeface="Helvetica" pitchFamily="2" charset="0"/>
              </a:rPr>
              <a:t>Large body of research, little systematization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1147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74F5DA-6C35-E1AA-D014-5BAE1D95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Druckman‘s Generalizing Persuasion Framework</a:t>
            </a:r>
          </a:p>
        </p:txBody>
      </p:sp>
      <p:pic>
        <p:nvPicPr>
          <p:cNvPr id="5" name="Zástupný obsah 4" descr="Obsah obrázku text, snímek obrazovky, dokument, číslo&#10;&#10;Popis byl vytvořen automaticky">
            <a:extLst>
              <a:ext uri="{FF2B5EF4-FFF2-40B4-BE49-F238E27FC236}">
                <a16:creationId xmlns:a16="http://schemas.microsoft.com/office/drawing/2014/main" id="{4693FD2D-C7C8-485C-4AEA-30CD02848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150" y="-66303"/>
            <a:ext cx="6785923" cy="69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od human figure">
            <a:extLst>
              <a:ext uri="{FF2B5EF4-FFF2-40B4-BE49-F238E27FC236}">
                <a16:creationId xmlns:a16="http://schemas.microsoft.com/office/drawing/2014/main" id="{1C0B9F17-334C-2C12-599B-F8EA49FEDE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0FC50E-1D0D-9DE7-31C9-CD0DCF04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noProof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Have you ever changed your mind on politics?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DFACF-55B8-DA24-7615-12BF8AC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noProof="0"/>
              <a:t>What caused it?</a:t>
            </a:r>
          </a:p>
        </p:txBody>
      </p:sp>
    </p:spTree>
    <p:extLst>
      <p:ext uri="{BB962C8B-B14F-4D97-AF65-F5344CB8AC3E}">
        <p14:creationId xmlns:p14="http://schemas.microsoft.com/office/powerpoint/2010/main" val="566892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E8577C5-C039-31CE-6B56-A2115A31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Converse‘s Black and White Model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EA22C3-C21C-522D-DC1B-C5199C1AD8F4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Either stable attitudes (no change)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Or non-attitudes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Gray are too small to be considered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But can people meaningfully change their minds?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Zástupný obsah 4" descr="Obsah obrázku mlha, černobílá, snímek obrazovky, černá&#10;&#10;Popis byl vytvořen automaticky">
            <a:extLst>
              <a:ext uri="{FF2B5EF4-FFF2-40B4-BE49-F238E27FC236}">
                <a16:creationId xmlns:a16="http://schemas.microsoft.com/office/drawing/2014/main" id="{7FA483E0-4059-304D-8CB5-91AB85E9A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286" r="872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FA7D1-261B-9AC9-DFD0-EA20AD59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There actually is the grey area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DACD4-94CA-3218-A869-45940244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4" y="1825625"/>
            <a:ext cx="10629405" cy="4351338"/>
          </a:xfrm>
        </p:spPr>
        <p:txBody>
          <a:bodyPr/>
          <a:lstStyle/>
          <a:p>
            <a:r>
              <a:rPr lang="en-US" noProof="0"/>
              <a:t>Use of panel data</a:t>
            </a:r>
          </a:p>
          <a:p>
            <a:r>
              <a:rPr lang="en-US"/>
              <a:t>Example from Switzerland</a:t>
            </a:r>
          </a:p>
          <a:p>
            <a:r>
              <a:rPr lang="en-US" noProof="0"/>
              <a:t>Issue: air pollution </a:t>
            </a:r>
          </a:p>
          <a:p>
            <a:endParaRPr lang="en-US"/>
          </a:p>
          <a:p>
            <a:r>
              <a:rPr lang="en-US" noProof="0"/>
              <a:t>Opinion holders:  37-58%</a:t>
            </a:r>
          </a:p>
          <a:p>
            <a:r>
              <a:rPr lang="en-US"/>
              <a:t>Durable changers: 2-8%</a:t>
            </a:r>
            <a:endParaRPr lang="en-US" noProof="0"/>
          </a:p>
          <a:p>
            <a:r>
              <a:rPr lang="en-US"/>
              <a:t>Vacillating changers: 39-58%</a:t>
            </a:r>
            <a:endParaRPr lang="en-US" noProof="0"/>
          </a:p>
          <a:p>
            <a:pPr marL="0" indent="0">
              <a:buNone/>
            </a:pPr>
            <a:endParaRPr lang="en-US" noProof="0"/>
          </a:p>
          <a:p>
            <a:endParaRPr lang="en-US" noProof="0"/>
          </a:p>
        </p:txBody>
      </p:sp>
      <p:pic>
        <p:nvPicPr>
          <p:cNvPr id="7" name="Obrázek 6" descr="Obsah obrázku text, Písmo, snímek obrazovky, bílé&#10;&#10;Popis byl vytvořen automaticky">
            <a:extLst>
              <a:ext uri="{FF2B5EF4-FFF2-40B4-BE49-F238E27FC236}">
                <a16:creationId xmlns:a16="http://schemas.microsoft.com/office/drawing/2014/main" id="{6E4FF41B-0914-DEA4-A814-1037D796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439" y="1591294"/>
            <a:ext cx="6104219" cy="14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0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kreslené, umění, ilustrace&#10;&#10;Popis byl vytvořen automaticky">
            <a:extLst>
              <a:ext uri="{FF2B5EF4-FFF2-40B4-BE49-F238E27FC236}">
                <a16:creationId xmlns:a16="http://schemas.microsoft.com/office/drawing/2014/main" id="{2D0E874B-ED6E-3AC5-0205-9DFFEA5D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1007" b="8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82E69E-2F51-011F-277A-9A1E19D0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3014662"/>
            <a:ext cx="10158412" cy="15859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noProof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Why do people change opinions?</a:t>
            </a:r>
          </a:p>
        </p:txBody>
      </p:sp>
    </p:spTree>
    <p:extLst>
      <p:ext uri="{BB962C8B-B14F-4D97-AF65-F5344CB8AC3E}">
        <p14:creationId xmlns:p14="http://schemas.microsoft.com/office/powerpoint/2010/main" val="37858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ozidlo, Pozemní vozidlo, auto, venku&#10;&#10;Popis byl vytvořen automaticky">
            <a:extLst>
              <a:ext uri="{FF2B5EF4-FFF2-40B4-BE49-F238E27FC236}">
                <a16:creationId xmlns:a16="http://schemas.microsoft.com/office/drawing/2014/main" id="{9A73EF9F-7C44-7B9A-EDF1-BC3A5DE7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97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A59A7B-5C80-14A8-DBAA-4FD0CCCB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Learning new facts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8D903-E922-60BB-B449-A9440A4E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en-US" sz="2000" noProof="0"/>
              <a:t>New information from environment</a:t>
            </a:r>
          </a:p>
          <a:p>
            <a:r>
              <a:rPr lang="en-US" sz="2000" noProof="0"/>
              <a:t>Update of existing opinions</a:t>
            </a:r>
          </a:p>
          <a:p>
            <a:r>
              <a:rPr lang="en-US" sz="2000" noProof="0"/>
              <a:t>Rational process</a:t>
            </a:r>
          </a:p>
          <a:p>
            <a:r>
              <a:rPr lang="en-US" sz="2000" noProof="0"/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345281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od human figure">
            <a:extLst>
              <a:ext uri="{FF2B5EF4-FFF2-40B4-BE49-F238E27FC236}">
                <a16:creationId xmlns:a16="http://schemas.microsoft.com/office/drawing/2014/main" id="{79C03BDB-2C92-E5CF-8CE4-36D2DD96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73CCE3-433A-E6DC-027C-8E6F1B01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Is this how you update your preferences?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93522-44F7-379A-EF02-D5524C83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/>
              <a:t>How accurate the model is when you encounter something which is not congruent with your attitudes?</a:t>
            </a:r>
          </a:p>
        </p:txBody>
      </p:sp>
    </p:spTree>
    <p:extLst>
      <p:ext uri="{BB962C8B-B14F-4D97-AF65-F5344CB8AC3E}">
        <p14:creationId xmlns:p14="http://schemas.microsoft.com/office/powerpoint/2010/main" val="2040881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18D87-D84F-4D21-5B3F-94B0934C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What processes bias attitude change?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BE7FE-C542-902D-75FA-FC71C78A8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Cognitive dissonance: Leon Festinger (1957)</a:t>
            </a:r>
          </a:p>
          <a:p>
            <a:pPr lvl="1"/>
            <a:r>
              <a:rPr lang="en-US" noProof="0"/>
              <a:t>How people process information contradictory to their beliefs?</a:t>
            </a:r>
          </a:p>
          <a:p>
            <a:pPr lvl="1"/>
            <a:r>
              <a:rPr lang="en-US" noProof="0"/>
              <a:t>Events after the midnight of 21 December 1954</a:t>
            </a:r>
          </a:p>
          <a:p>
            <a:pPr lvl="1"/>
            <a:r>
              <a:rPr lang="en-US"/>
              <a:t>Mental discomfort when two or more beliefs are contradictory</a:t>
            </a:r>
          </a:p>
          <a:p>
            <a:pPr lvl="1"/>
            <a:r>
              <a:rPr lang="en-US"/>
              <a:t>Drive to hold attitudes (and behavior) in harmony</a:t>
            </a:r>
          </a:p>
          <a:p>
            <a:pPr lvl="1"/>
            <a:r>
              <a:rPr lang="en-US" noProof="0"/>
              <a:t>Beliefs resistant to change </a:t>
            </a:r>
          </a:p>
          <a:p>
            <a:endParaRPr lang="en-US" noProof="0"/>
          </a:p>
          <a:p>
            <a:r>
              <a:rPr lang="en-US" noProof="0"/>
              <a:t>Motivated reasoning: </a:t>
            </a:r>
            <a:r>
              <a:rPr lang="en-US" noProof="0" err="1"/>
              <a:t>Kunda</a:t>
            </a:r>
            <a:r>
              <a:rPr lang="en-US" noProof="0"/>
              <a:t> (1991)</a:t>
            </a:r>
          </a:p>
          <a:p>
            <a:pPr lvl="1"/>
            <a:r>
              <a:rPr lang="en-US" noProof="0"/>
              <a:t>Accuracy goals</a:t>
            </a:r>
          </a:p>
          <a:p>
            <a:pPr lvl="1"/>
            <a:r>
              <a:rPr lang="en-US" noProof="0"/>
              <a:t>Directional goals</a:t>
            </a:r>
          </a:p>
          <a:p>
            <a:endParaRPr lang="en-US" noProof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99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9B373-3B57-9267-1AC4-C0747ECA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Hot </a:t>
            </a:r>
            <a:r>
              <a:rPr lang="cs-CZ" err="1"/>
              <a:t>cognition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27CCE-1C82-8FB1-4CF9-10A4D67A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Role of affect in political reasoning </a:t>
            </a:r>
          </a:p>
          <a:p>
            <a:r>
              <a:rPr lang="en-US" noProof="0" err="1"/>
              <a:t>Redlawsk</a:t>
            </a:r>
            <a:r>
              <a:rPr lang="en-US" noProof="0"/>
              <a:t> 2002:</a:t>
            </a:r>
          </a:p>
          <a:p>
            <a:pPr lvl="1"/>
            <a:r>
              <a:rPr lang="en-US" noProof="0"/>
              <a:t>People take longer time to process negative information about their preferred candidate</a:t>
            </a:r>
          </a:p>
          <a:p>
            <a:pPr lvl="1"/>
            <a:r>
              <a:rPr lang="en-US" noProof="0"/>
              <a:t>They strengthen their support for the candidate despite the negative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3676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16</Slides>
  <Notes>1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Attitude change and persuasion</vt:lpstr>
      <vt:lpstr>Have you ever changed your mind on politics?</vt:lpstr>
      <vt:lpstr>Converse‘s Black and White Model</vt:lpstr>
      <vt:lpstr>There actually is the grey area</vt:lpstr>
      <vt:lpstr>Why do people change opinions?</vt:lpstr>
      <vt:lpstr>Learning new facts</vt:lpstr>
      <vt:lpstr>Is this how you update your preferences?</vt:lpstr>
      <vt:lpstr>What processes bias attitude change?</vt:lpstr>
      <vt:lpstr>Hot cognition</vt:lpstr>
      <vt:lpstr>Motivated reasoning</vt:lpstr>
      <vt:lpstr>Examples of motivated reasoning?</vt:lpstr>
      <vt:lpstr>Perception of economy</vt:lpstr>
      <vt:lpstr>How is change possible?</vt:lpstr>
      <vt:lpstr>Accuracy motivation (Bolsen, Druckman, Cook 2014)</vt:lpstr>
      <vt:lpstr>Persuasion in politics</vt:lpstr>
      <vt:lpstr>Druckman‘s Generalizing Persuasion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Hrbková</dc:creator>
  <cp:revision>2</cp:revision>
  <dcterms:created xsi:type="dcterms:W3CDTF">2024-10-12T08:48:14Z</dcterms:created>
  <dcterms:modified xsi:type="dcterms:W3CDTF">2024-10-22T14:56:52Z</dcterms:modified>
</cp:coreProperties>
</file>